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marR="457200" algn="l" defTabSz="457200">
              <a:defRPr sz="1800"/>
            </a:pPr>
            <a:r>
              <a:rPr sz="3000"/>
              <a:t>The object says it all: </a:t>
            </a:r>
            <a:endParaRPr sz="3000"/>
          </a:p>
          <a:p>
            <a:pPr lvl="0" marR="457200" algn="l" defTabSz="457200">
              <a:defRPr sz="1800"/>
            </a:pPr>
            <a:r>
              <a:rPr sz="3000"/>
              <a:t>intertexuality in artistic practice </a:t>
            </a:r>
            <a:endParaRPr sz="3000"/>
          </a:p>
          <a:p>
            <a:pPr lvl="0" marR="457200" algn="l" defTabSz="457200">
              <a:defRPr sz="1800"/>
            </a:pPr>
            <a:endParaRPr sz="3000"/>
          </a:p>
          <a:p>
            <a:pPr lvl="0" marR="457200" algn="l" defTabSz="457200">
              <a:defRPr sz="1800"/>
            </a:pPr>
            <a:r>
              <a:rPr sz="3000"/>
              <a:t>Tim Long</a:t>
            </a:r>
            <a:endParaRPr sz="3000"/>
          </a:p>
        </p:txBody>
      </p:sp>
      <p:pic>
        <p:nvPicPr>
          <p:cNvPr id="33" name="timmr big.jpg"/>
          <p:cNvPicPr/>
          <p:nvPr/>
        </p:nvPicPr>
        <p:blipFill>
          <a:blip r:embed="rId2">
            <a:extLst/>
          </a:blip>
          <a:stretch>
            <a:fillRect/>
          </a:stretch>
        </p:blipFill>
        <p:spPr>
          <a:xfrm>
            <a:off x="6885478" y="760301"/>
            <a:ext cx="6174749" cy="8232998"/>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1270000" y="2959099"/>
            <a:ext cx="10464800" cy="330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R="457200" algn="l" defTabSz="457200">
              <a:defRPr sz="1800"/>
            </a:pPr>
            <a:r>
              <a:rPr sz="3000"/>
              <a:t>Kristeva identifies a modern period of rupture, that is exposed and explored through texts by Joyce, Kafka, Artaud, and Mallarmé. </a:t>
            </a:r>
            <a:endParaRPr sz="3000"/>
          </a:p>
          <a:p>
            <a:pPr lvl="0" marR="457200" algn="l" defTabSz="457200">
              <a:defRPr sz="1800"/>
            </a:pPr>
            <a:endParaRPr sz="3000"/>
          </a:p>
          <a:p>
            <a:pPr lvl="0" marR="457200" algn="l" defTabSz="457200">
              <a:defRPr sz="1800"/>
            </a:pPr>
            <a:r>
              <a:rPr sz="3000"/>
              <a:t>The study of rupture, of the notion of a split subject is elaborated for example through the depictions of the human form in cubism.</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lvl="0"/>
          </a:p>
        </p:txBody>
      </p:sp>
      <p:sp>
        <p:nvSpPr>
          <p:cNvPr id="58" name="Shape 58"/>
          <p:cNvSpPr/>
          <p:nvPr>
            <p:ph type="body" idx="1"/>
          </p:nvPr>
        </p:nvSpPr>
        <p:spPr>
          <a:prstGeom prst="rect">
            <a:avLst/>
          </a:prstGeom>
        </p:spPr>
        <p:txBody>
          <a:bodyPr/>
          <a:lstStyle/>
          <a:p>
            <a:pPr lvl="0"/>
          </a:p>
        </p:txBody>
      </p:sp>
      <p:pic>
        <p:nvPicPr>
          <p:cNvPr id="59" name="timstone glass.jpg"/>
          <p:cNvPicPr/>
          <p:nvPr/>
        </p:nvPicPr>
        <p:blipFill>
          <a:blip r:embed="rId2">
            <a:extLst/>
          </a:blip>
          <a:stretch>
            <a:fillRect/>
          </a:stretch>
        </p:blipFill>
        <p:spPr>
          <a:xfrm>
            <a:off x="-1" y="539750"/>
            <a:ext cx="13004801" cy="86741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1270000" y="1638299"/>
            <a:ext cx="10464800" cy="594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R="457200" algn="l" defTabSz="457200">
              <a:defRPr sz="1800"/>
            </a:pPr>
            <a:r>
              <a:rPr sz="3000"/>
              <a:t>The Freudian angle and the production of a subject and the role of the object.</a:t>
            </a:r>
            <a:endParaRPr sz="3000"/>
          </a:p>
          <a:p>
            <a:pPr lvl="0" marR="457200" algn="l" defTabSz="457200">
              <a:defRPr sz="1800"/>
            </a:pPr>
            <a:endParaRPr sz="3000"/>
          </a:p>
          <a:p>
            <a:pPr lvl="0" marR="457200" algn="l" defTabSz="457200">
              <a:defRPr sz="1800"/>
            </a:pPr>
            <a:r>
              <a:rPr sz="3000"/>
              <a:t>‘Drives are material, but they are not solely biological since they both connect and differentiate the biological and the symbolic within the dialectic of the signifying body invested in a practice. Neither inside nor outside, drives are neither the ideational interior of a subject of understanding, nor the exteriority of Hegelian Force. Drives are, instead, the repeated scission of matter that generates significance, the place where an always absent subject is produced.’ RIPL p. 167</a:t>
            </a:r>
            <a:endParaRPr sz="3000"/>
          </a:p>
          <a:p>
            <a:pPr lvl="0" marR="457200" algn="l" defTabSz="457200">
              <a:defRPr sz="1800"/>
            </a:pPr>
            <a:endParaRPr sz="1200"/>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1270000" y="2730499"/>
            <a:ext cx="10464800" cy="3759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R="457200" algn="l" defTabSz="457200">
              <a:defRPr sz="1800"/>
            </a:pPr>
            <a:r>
              <a:rPr sz="3000"/>
              <a:t>‘The Freudian theory of drives may be viewed as a transition from the psychical to the somatic, as a bridge between the biological foundation of signifying functioning and its determination by the family and society.’ </a:t>
            </a:r>
            <a:endParaRPr sz="3000"/>
          </a:p>
          <a:p>
            <a:pPr lvl="0" marR="457200" algn="l" defTabSz="457200">
              <a:defRPr sz="1800"/>
            </a:pPr>
            <a:endParaRPr sz="3000"/>
          </a:p>
          <a:p>
            <a:pPr lvl="0" marR="457200" algn="l" defTabSz="457200">
              <a:defRPr sz="1800"/>
            </a:pPr>
            <a:r>
              <a:rPr sz="3000"/>
              <a:t>p. 167 Kristeva, J, Revolution in Poetic Language, Columbia University Press, 1984</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1270000" y="5141217"/>
            <a:ext cx="10464800" cy="3302001"/>
          </a:xfrm>
          <a:prstGeom prst="rect">
            <a:avLst/>
          </a:prstGeom>
        </p:spPr>
        <p:txBody>
          <a:bodyPr/>
          <a:lstStyle>
            <a:lvl1pPr marR="457200" algn="l" defTabSz="457200">
              <a:defRPr sz="3000"/>
            </a:lvl1pPr>
          </a:lstStyle>
          <a:p>
            <a:pPr lvl="0">
              <a:defRPr sz="1800"/>
            </a:pPr>
            <a:r>
              <a:rPr sz="3000"/>
              <a:t>If drives are material then art objects are attributes of drives.</a:t>
            </a:r>
            <a:endParaRPr sz="3000"/>
          </a:p>
        </p:txBody>
      </p:sp>
      <p:pic>
        <p:nvPicPr>
          <p:cNvPr id="66" name="timslade12.jpg"/>
          <p:cNvPicPr/>
          <p:nvPr/>
        </p:nvPicPr>
        <p:blipFill>
          <a:blip r:embed="rId2">
            <a:extLst/>
          </a:blip>
          <a:stretch>
            <a:fillRect/>
          </a:stretch>
        </p:blipFill>
        <p:spPr>
          <a:xfrm>
            <a:off x="1416302" y="-3639"/>
            <a:ext cx="9323086" cy="6218426"/>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1048018" y="1154263"/>
            <a:ext cx="10129960" cy="7445074"/>
          </a:xfrm>
          <a:prstGeom prst="rect">
            <a:avLst/>
          </a:prstGeom>
          <a:ln w="63500">
            <a:solidFill>
              <a:srgbClr val="C82506"/>
            </a:solidFill>
            <a:miter lim="400000"/>
          </a:ln>
        </p:spPr>
        <p:txBody>
          <a:bodyPr lIns="0" tIns="0" rIns="0" bIns="0">
            <a:normAutofit fontScale="100000" lnSpcReduction="0"/>
          </a:bodyPr>
          <a:lstStyle/>
          <a:p>
            <a:pPr lvl="0">
              <a:defRPr sz="2000"/>
            </a:pPr>
          </a:p>
        </p:txBody>
      </p:sp>
      <p:sp>
        <p:nvSpPr>
          <p:cNvPr id="69" name="Shape 69"/>
          <p:cNvSpPr/>
          <p:nvPr>
            <p:ph type="title"/>
          </p:nvPr>
        </p:nvSpPr>
        <p:spPr>
          <a:xfrm>
            <a:off x="4700597" y="857125"/>
            <a:ext cx="2824802" cy="3302001"/>
          </a:xfrm>
          <a:prstGeom prst="rect">
            <a:avLst/>
          </a:prstGeom>
        </p:spPr>
        <p:txBody>
          <a:bodyPr/>
          <a:lstStyle>
            <a:lvl1pPr>
              <a:defRPr sz="2000"/>
            </a:lvl1pPr>
          </a:lstStyle>
          <a:p>
            <a:pPr lvl="0">
              <a:defRPr sz="1800"/>
            </a:pPr>
            <a:r>
              <a:rPr sz="2000"/>
              <a:t>drive</a:t>
            </a:r>
          </a:p>
        </p:txBody>
      </p:sp>
      <p:sp>
        <p:nvSpPr>
          <p:cNvPr id="70" name="Shape 70"/>
          <p:cNvSpPr/>
          <p:nvPr/>
        </p:nvSpPr>
        <p:spPr>
          <a:xfrm>
            <a:off x="4700597" y="5594474"/>
            <a:ext cx="2824802" cy="25059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000"/>
              <a:t>text</a:t>
            </a:r>
            <a:br>
              <a:rPr sz="2000"/>
            </a:br>
            <a:r>
              <a:rPr sz="2000"/>
              <a:t>object</a:t>
            </a:r>
            <a:endParaRPr sz="2000"/>
          </a:p>
          <a:p>
            <a:pPr lvl="0">
              <a:defRPr sz="1800"/>
            </a:pPr>
            <a:r>
              <a:rPr sz="2000"/>
              <a:t>intertext</a:t>
            </a:r>
          </a:p>
        </p:txBody>
      </p:sp>
      <p:sp>
        <p:nvSpPr>
          <p:cNvPr id="71" name="Shape 71"/>
          <p:cNvSpPr/>
          <p:nvPr/>
        </p:nvSpPr>
        <p:spPr>
          <a:xfrm>
            <a:off x="2767682" y="4457699"/>
            <a:ext cx="6690633" cy="8382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400">
                <a:solidFill>
                  <a:srgbClr val="FFFFFF"/>
                </a:solidFill>
              </a:rPr>
              <a:t>signifying practice</a:t>
            </a:r>
            <a:endParaRPr sz="2400">
              <a:solidFill>
                <a:srgbClr val="FFFFFF"/>
              </a:solidFill>
            </a:endParaRPr>
          </a:p>
          <a:p>
            <a:pPr lvl="0">
              <a:defRPr sz="1800"/>
            </a:pPr>
            <a:r>
              <a:rPr sz="2400">
                <a:solidFill>
                  <a:srgbClr val="FFFFFF"/>
                </a:solidFill>
              </a:rPr>
              <a:t>scission/rupture</a:t>
            </a:r>
          </a:p>
        </p:txBody>
      </p:sp>
      <p:sp>
        <p:nvSpPr>
          <p:cNvPr id="72" name="Shape 72"/>
          <p:cNvSpPr/>
          <p:nvPr/>
        </p:nvSpPr>
        <p:spPr>
          <a:xfrm>
            <a:off x="2737305" y="5662689"/>
            <a:ext cx="6751386" cy="4699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FFFFFF"/>
                </a:solidFill>
              </a:defRPr>
            </a:lvl1pPr>
          </a:lstStyle>
          <a:p>
            <a:pPr lvl="0">
              <a:defRPr sz="1800">
                <a:solidFill>
                  <a:srgbClr val="000000"/>
                </a:solidFill>
              </a:defRPr>
            </a:pPr>
            <a:r>
              <a:rPr sz="2400">
                <a:solidFill>
                  <a:srgbClr val="FFFFFF"/>
                </a:solidFill>
              </a:rPr>
              <a:t>absorption and transformation</a:t>
            </a:r>
          </a:p>
        </p:txBody>
      </p:sp>
      <p:sp>
        <p:nvSpPr>
          <p:cNvPr id="73" name="Shape 73"/>
          <p:cNvSpPr/>
          <p:nvPr/>
        </p:nvSpPr>
        <p:spPr>
          <a:xfrm>
            <a:off x="4700597" y="2012040"/>
            <a:ext cx="2824802" cy="2886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000"/>
              <a:t>material body</a:t>
            </a:r>
            <a:br>
              <a:rPr sz="2000"/>
            </a:br>
            <a:r>
              <a:rPr sz="2000"/>
              <a:t>maternal body</a:t>
            </a:r>
            <a:endParaRPr sz="2000"/>
          </a:p>
          <a:p>
            <a:pPr lvl="0">
              <a:defRPr sz="1800"/>
            </a:pPr>
            <a:r>
              <a:rPr sz="2000"/>
              <a:t>Matter</a:t>
            </a:r>
          </a:p>
        </p:txBody>
      </p:sp>
      <p:sp>
        <p:nvSpPr>
          <p:cNvPr id="74" name="Shape 74"/>
          <p:cNvSpPr/>
          <p:nvPr/>
        </p:nvSpPr>
        <p:spPr>
          <a:xfrm>
            <a:off x="8566825" y="7636153"/>
            <a:ext cx="2824802" cy="25059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000"/>
            </a:lvl1pPr>
          </a:lstStyle>
          <a:p>
            <a:pPr lvl="0">
              <a:defRPr sz="1800"/>
            </a:pPr>
            <a:r>
              <a:rPr sz="2000"/>
              <a:t>start again…</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p>
        </p:txBody>
      </p:sp>
      <p:sp>
        <p:nvSpPr>
          <p:cNvPr id="77" name="Shape 77"/>
          <p:cNvSpPr/>
          <p:nvPr>
            <p:ph type="body" idx="1"/>
          </p:nvPr>
        </p:nvSpPr>
        <p:spPr>
          <a:prstGeom prst="rect">
            <a:avLst/>
          </a:prstGeom>
        </p:spPr>
        <p:txBody>
          <a:bodyPr/>
          <a:lstStyle/>
          <a:p>
            <a:pPr lvl="0"/>
          </a:p>
        </p:txBody>
      </p:sp>
      <p:pic>
        <p:nvPicPr>
          <p:cNvPr id="78" name="timeviva objects 12.jpg"/>
          <p:cNvPicPr/>
          <p:nvPr/>
        </p:nvPicPr>
        <p:blipFill>
          <a:blip r:embed="rId2">
            <a:extLst/>
          </a:blip>
          <a:stretch>
            <a:fillRect/>
          </a:stretch>
        </p:blipFill>
        <p:spPr>
          <a:xfrm>
            <a:off x="0" y="539750"/>
            <a:ext cx="13004801" cy="86741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259433" y="1859610"/>
            <a:ext cx="8172333" cy="3494893"/>
          </a:xfrm>
          <a:prstGeom prst="rect">
            <a:avLst/>
          </a:prstGeom>
        </p:spPr>
        <p:txBody>
          <a:bodyPr/>
          <a:lstStyle/>
          <a:p>
            <a:pPr lvl="0" algn="l" defTabSz="566674">
              <a:defRPr sz="1800"/>
            </a:pPr>
            <a:endParaRPr sz="2910"/>
          </a:p>
          <a:p>
            <a:pPr lvl="0" algn="l" defTabSz="566674">
              <a:defRPr sz="1800"/>
            </a:pPr>
            <a:r>
              <a:rPr sz="10476"/>
              <a:t>?</a:t>
            </a:r>
            <a:endParaRPr sz="10476"/>
          </a:p>
          <a:p>
            <a:pPr lvl="0" algn="l" defTabSz="566674">
              <a:defRPr sz="1800"/>
            </a:pPr>
            <a:r>
              <a:rPr sz="2910"/>
              <a:t>What is the text/object I make saying and doing?</a:t>
            </a:r>
            <a:endParaRPr sz="2910"/>
          </a:p>
          <a:p>
            <a:pPr lvl="0" algn="l" defTabSz="566674">
              <a:defRPr sz="1800"/>
            </a:pPr>
            <a:r>
              <a:rPr sz="2910"/>
              <a:t>What need does the object fulfil for me?</a:t>
            </a:r>
          </a:p>
        </p:txBody>
      </p:sp>
      <p:pic>
        <p:nvPicPr>
          <p:cNvPr id="36" name="beginning_in_the_end.jpg"/>
          <p:cNvPicPr/>
          <p:nvPr/>
        </p:nvPicPr>
        <p:blipFill>
          <a:blip r:embed="rId2">
            <a:extLst/>
          </a:blip>
          <a:srcRect l="12846" t="0" r="0" b="0"/>
          <a:stretch>
            <a:fillRect/>
          </a:stretch>
        </p:blipFill>
        <p:spPr>
          <a:xfrm>
            <a:off x="8495085" y="-21233"/>
            <a:ext cx="5691704" cy="9796016"/>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1270000" y="2886583"/>
            <a:ext cx="10464800" cy="344703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t>Julia Kristeva’s use of the term ‘intertextuality’ proposes the presence of multiplying meanings present in a ‘text’.</a:t>
            </a:r>
            <a:endParaRPr sz="3000"/>
          </a:p>
          <a:p>
            <a:pPr lvl="0" algn="l">
              <a:defRPr sz="1800"/>
            </a:pPr>
            <a:endParaRPr sz="3000"/>
          </a:p>
          <a:p>
            <a:pPr lvl="0" algn="l">
              <a:defRPr sz="1800"/>
            </a:pPr>
            <a:r>
              <a:rPr sz="3000"/>
              <a:t>In this discussion the ‘text’ is an art object, sound work, film, and a written text.</a:t>
            </a:r>
            <a:endParaRPr sz="3000"/>
          </a:p>
          <a:p>
            <a:pPr lvl="0" algn="l">
              <a:defRPr sz="1800"/>
            </a:pPr>
            <a:endParaRPr sz="3000"/>
          </a:p>
          <a:p>
            <a:pPr lvl="0" marR="457200" algn="l" defTabSz="457200">
              <a:defRPr sz="1800"/>
            </a:pPr>
            <a:r>
              <a:rPr sz="2000">
                <a:latin typeface="Helvetica Neue Light"/>
                <a:ea typeface="Helvetica Neue Light"/>
                <a:cs typeface="Helvetica Neue Light"/>
                <a:sym typeface="Helvetica Neue Light"/>
              </a:rPr>
              <a:t>Kristeva J, Revolution in Poetic Language, Columbia University Press, 1984</a:t>
            </a:r>
            <a:endParaRPr sz="2000">
              <a:latin typeface="Helvetica Neue Light"/>
              <a:ea typeface="Helvetica Neue Light"/>
              <a:cs typeface="Helvetica Neue Light"/>
              <a:sym typeface="Helvetica Neue Light"/>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1270000" y="-602899"/>
            <a:ext cx="10464800" cy="260789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R="457200" algn="l" defTabSz="457200">
              <a:defRPr sz="1800"/>
            </a:pPr>
            <a:endParaRPr sz="2900">
              <a:latin typeface="Helvetica Neue Light"/>
              <a:ea typeface="Helvetica Neue Light"/>
              <a:cs typeface="Helvetica Neue Light"/>
              <a:sym typeface="Helvetica Neue Light"/>
            </a:endParaRPr>
          </a:p>
          <a:p>
            <a:pPr lvl="0" marR="457200" algn="l" defTabSz="457200">
              <a:defRPr sz="1800"/>
            </a:pPr>
            <a:endParaRPr sz="2900">
              <a:latin typeface="Helvetica Neue Light"/>
              <a:ea typeface="Helvetica Neue Light"/>
              <a:cs typeface="Helvetica Neue Light"/>
              <a:sym typeface="Helvetica Neue Light"/>
            </a:endParaRPr>
          </a:p>
          <a:p>
            <a:pPr lvl="0" marR="457200" algn="l" defTabSz="457200">
              <a:defRPr sz="1800"/>
            </a:pPr>
            <a:r>
              <a:rPr sz="2900">
                <a:latin typeface="Helvetica Neue Light"/>
                <a:ea typeface="Helvetica Neue Light"/>
                <a:cs typeface="Helvetica Neue Light"/>
                <a:sym typeface="Helvetica Neue Light"/>
              </a:rPr>
              <a:t>Reminder</a:t>
            </a:r>
            <a:endParaRPr sz="2900">
              <a:latin typeface="Helvetica Neue Light"/>
              <a:ea typeface="Helvetica Neue Light"/>
              <a:cs typeface="Helvetica Neue Light"/>
              <a:sym typeface="Helvetica Neue Light"/>
            </a:endParaRPr>
          </a:p>
          <a:p>
            <a:pPr lvl="0" marR="457200" algn="l" defTabSz="457200">
              <a:defRPr sz="1800"/>
            </a:pPr>
            <a:r>
              <a:rPr sz="2900">
                <a:latin typeface="Helvetica Neue Light"/>
                <a:ea typeface="Helvetica Neue Light"/>
                <a:cs typeface="Helvetica Neue Light"/>
                <a:sym typeface="Helvetica Neue Light"/>
              </a:rPr>
              <a:t>I need to apply Kristeva's theory to the interpretation of art objects and my own art practice. </a:t>
            </a:r>
            <a:endParaRPr sz="2900">
              <a:latin typeface="Helvetica Neue Light"/>
              <a:ea typeface="Helvetica Neue Light"/>
              <a:cs typeface="Helvetica Neue Light"/>
              <a:sym typeface="Helvetica Neue Light"/>
            </a:endParaRPr>
          </a:p>
        </p:txBody>
      </p:sp>
      <p:pic>
        <p:nvPicPr>
          <p:cNvPr id="41" name="timold lookout.jpg"/>
          <p:cNvPicPr/>
          <p:nvPr/>
        </p:nvPicPr>
        <p:blipFill>
          <a:blip r:embed="rId2">
            <a:extLst/>
          </a:blip>
          <a:stretch>
            <a:fillRect/>
          </a:stretch>
        </p:blipFill>
        <p:spPr>
          <a:xfrm>
            <a:off x="639728" y="1934651"/>
            <a:ext cx="11725344" cy="782071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nvSpPr>
        <p:spPr>
          <a:xfrm>
            <a:off x="1270000" y="1092176"/>
            <a:ext cx="10464800" cy="70358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t>Background and related reading (the question of the subject)</a:t>
            </a:r>
            <a:endParaRPr sz="3000"/>
          </a:p>
          <a:p>
            <a:pPr lvl="0" algn="l">
              <a:defRPr sz="1800"/>
            </a:pPr>
            <a:r>
              <a:rPr sz="2000"/>
              <a:t>1960s Continental philosophy and Kristeva’s references for a psycholinguistic theory</a:t>
            </a:r>
            <a:endParaRPr sz="2000"/>
          </a:p>
          <a:p>
            <a:pPr lvl="0" algn="l">
              <a:defRPr sz="1800"/>
            </a:pPr>
            <a:endParaRPr sz="3000"/>
          </a:p>
          <a:p>
            <a:pPr lvl="0" algn="l">
              <a:defRPr sz="1800"/>
            </a:pPr>
            <a:r>
              <a:rPr sz="3000"/>
              <a:t>Ferdinand de </a:t>
            </a:r>
            <a:r>
              <a:rPr b="1" sz="3000">
                <a:latin typeface="Helvetica"/>
                <a:ea typeface="Helvetica"/>
                <a:cs typeface="Helvetica"/>
                <a:sym typeface="Helvetica"/>
              </a:rPr>
              <a:t>Saussure</a:t>
            </a:r>
            <a:r>
              <a:rPr sz="3000"/>
              <a:t>: sign/signifier/signified/referent</a:t>
            </a:r>
            <a:endParaRPr sz="3000"/>
          </a:p>
          <a:p>
            <a:pPr lvl="0" algn="l">
              <a:defRPr sz="1800"/>
            </a:pPr>
            <a:r>
              <a:rPr sz="3000"/>
              <a:t>Sigmund </a:t>
            </a:r>
            <a:r>
              <a:rPr b="1" sz="3000">
                <a:latin typeface="Helvetica"/>
                <a:ea typeface="Helvetica"/>
                <a:cs typeface="Helvetica"/>
                <a:sym typeface="Helvetica"/>
              </a:rPr>
              <a:t>Freud</a:t>
            </a:r>
            <a:r>
              <a:rPr sz="3000"/>
              <a:t>: oedipal triangle, theory of the unconscious</a:t>
            </a:r>
            <a:endParaRPr sz="3000"/>
          </a:p>
          <a:p>
            <a:pPr lvl="0" algn="l">
              <a:defRPr sz="1800"/>
            </a:pPr>
            <a:r>
              <a:rPr sz="3000"/>
              <a:t>Roland </a:t>
            </a:r>
            <a:r>
              <a:rPr b="1" sz="3000">
                <a:latin typeface="Helvetica"/>
                <a:ea typeface="Helvetica"/>
                <a:cs typeface="Helvetica"/>
                <a:sym typeface="Helvetica"/>
              </a:rPr>
              <a:t>Barthes</a:t>
            </a:r>
            <a:r>
              <a:rPr sz="3000"/>
              <a:t>: heteronomy, the intertext</a:t>
            </a:r>
            <a:endParaRPr sz="3000"/>
          </a:p>
          <a:p>
            <a:pPr lvl="0" marR="457200" algn="l" defTabSz="457200">
              <a:defRPr sz="1800"/>
            </a:pPr>
            <a:r>
              <a:rPr sz="3000"/>
              <a:t>Mikhail </a:t>
            </a:r>
            <a:r>
              <a:rPr b="1" sz="3000">
                <a:latin typeface="Helvetica"/>
                <a:ea typeface="Helvetica"/>
                <a:cs typeface="Helvetica"/>
                <a:sym typeface="Helvetica"/>
              </a:rPr>
              <a:t>Bakhtin</a:t>
            </a:r>
            <a:r>
              <a:rPr sz="3000"/>
              <a:t>: dialogical principle, chronotope, heteroglossia</a:t>
            </a:r>
            <a:endParaRPr sz="3000"/>
          </a:p>
          <a:p>
            <a:pPr lvl="0" marR="457200" algn="l" defTabSz="457200">
              <a:defRPr sz="1800"/>
            </a:pPr>
            <a:endParaRPr sz="3000"/>
          </a:p>
          <a:p>
            <a:pPr lvl="0" marR="457200" algn="l" defTabSz="457200">
              <a:defRPr sz="1800"/>
            </a:pPr>
            <a:r>
              <a:rPr sz="3000"/>
              <a:t>Jaques </a:t>
            </a:r>
            <a:r>
              <a:rPr b="1" sz="3000">
                <a:latin typeface="Helvetica"/>
                <a:ea typeface="Helvetica"/>
                <a:cs typeface="Helvetica"/>
                <a:sym typeface="Helvetica"/>
              </a:rPr>
              <a:t>Derrida</a:t>
            </a:r>
            <a:r>
              <a:rPr sz="3000"/>
              <a:t>: différance, deconstruction</a:t>
            </a:r>
            <a:br>
              <a:rPr sz="3000"/>
            </a:br>
            <a:r>
              <a:rPr sz="3000"/>
              <a:t>Michel </a:t>
            </a:r>
            <a:r>
              <a:rPr b="1" sz="3000">
                <a:latin typeface="Helvetica"/>
                <a:ea typeface="Helvetica"/>
                <a:cs typeface="Helvetica"/>
                <a:sym typeface="Helvetica"/>
              </a:rPr>
              <a:t>Foucault</a:t>
            </a:r>
            <a:r>
              <a:rPr sz="3000"/>
              <a:t>: knowledge, power, and sexuality</a:t>
            </a:r>
            <a:br>
              <a:rPr sz="3000"/>
            </a:br>
            <a:r>
              <a:rPr sz="3000"/>
              <a:t>Jacques </a:t>
            </a:r>
            <a:r>
              <a:rPr b="1" sz="3000">
                <a:latin typeface="Helvetica"/>
                <a:ea typeface="Helvetica"/>
                <a:cs typeface="Helvetica"/>
                <a:sym typeface="Helvetica"/>
              </a:rPr>
              <a:t>Lacan</a:t>
            </a:r>
            <a:r>
              <a:rPr sz="3000"/>
              <a:t>: psychoanalysis and post-structuralism</a:t>
            </a:r>
            <a:endParaRPr sz="3000"/>
          </a:p>
          <a:p>
            <a:pPr lvl="0" marR="457200" algn="l" defTabSz="457200">
              <a:defRPr sz="1800"/>
            </a:pPr>
            <a:r>
              <a:rPr b="1" sz="3000">
                <a:latin typeface="Helvetica"/>
                <a:ea typeface="Helvetica"/>
                <a:cs typeface="Helvetica"/>
                <a:sym typeface="Helvetica"/>
              </a:rPr>
              <a:t>Deleuze</a:t>
            </a:r>
            <a:r>
              <a:rPr sz="3000"/>
              <a:t> and </a:t>
            </a:r>
            <a:r>
              <a:rPr b="1" sz="3000">
                <a:latin typeface="Helvetica"/>
                <a:ea typeface="Helvetica"/>
                <a:cs typeface="Helvetica"/>
                <a:sym typeface="Helvetica"/>
              </a:rPr>
              <a:t>Guattari</a:t>
            </a:r>
            <a:r>
              <a:rPr sz="3000"/>
              <a:t>: schizoanalysis</a:t>
            </a:r>
            <a:endParaRPr sz="3000"/>
          </a:p>
          <a:p>
            <a:pPr lvl="0" marR="457200" algn="l" defTabSz="457200">
              <a:defRPr sz="1800"/>
            </a:pPr>
            <a:endParaRPr sz="3000"/>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1270000" y="3225800"/>
            <a:ext cx="10464800" cy="3302000"/>
          </a:xfrm>
          <a:prstGeom prst="rect">
            <a:avLst/>
          </a:prstGeom>
        </p:spPr>
        <p:txBody>
          <a:bodyPr/>
          <a:lstStyle/>
          <a:p>
            <a:pPr lvl="0" algn="l" defTabSz="566674">
              <a:defRPr sz="1800"/>
            </a:pPr>
            <a:r>
              <a:rPr sz="2910"/>
              <a:t>Kristeva proposes that subjectivity is constructed through a </a:t>
            </a:r>
            <a:r>
              <a:rPr b="1" sz="2910">
                <a:latin typeface="Helvetica"/>
                <a:ea typeface="Helvetica"/>
                <a:cs typeface="Helvetica"/>
                <a:sym typeface="Helvetica"/>
              </a:rPr>
              <a:t>signifying process</a:t>
            </a:r>
            <a:r>
              <a:rPr sz="2910"/>
              <a:t>.</a:t>
            </a:r>
            <a:endParaRPr sz="2910"/>
          </a:p>
          <a:p>
            <a:pPr lvl="0" algn="l" defTabSz="566674">
              <a:defRPr sz="1800"/>
            </a:pPr>
            <a:endParaRPr sz="2910"/>
          </a:p>
          <a:p>
            <a:pPr lvl="0" algn="l" defTabSz="566674">
              <a:defRPr sz="1800"/>
            </a:pPr>
            <a:r>
              <a:rPr sz="2910"/>
              <a:t>Kristeva combines the psychoanalytic concept of a divided subject with structuralist concept of language (as signification). </a:t>
            </a:r>
            <a:endParaRPr sz="2910"/>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1270000" y="3095826"/>
            <a:ext cx="10464800" cy="3561948"/>
          </a:xfrm>
          <a:prstGeom prst="rect">
            <a:avLst/>
          </a:prstGeom>
        </p:spPr>
        <p:txBody>
          <a:bodyPr/>
          <a:lstStyle/>
          <a:p>
            <a:pPr lvl="0" algn="l" defTabSz="549148">
              <a:defRPr sz="1800"/>
            </a:pPr>
            <a:r>
              <a:rPr sz="2820"/>
              <a:t>The semiotic: the bodily drive as it is discharged in signification (significance). The semiotic is associated with the tones and movements of signifying practices. </a:t>
            </a:r>
            <a:endParaRPr sz="2820"/>
          </a:p>
          <a:p>
            <a:pPr lvl="0" algn="l" defTabSz="549148">
              <a:defRPr sz="1800"/>
            </a:pPr>
            <a:endParaRPr sz="2820"/>
          </a:p>
          <a:p>
            <a:pPr lvl="0" algn="l" defTabSz="549148">
              <a:defRPr sz="1800"/>
            </a:pPr>
            <a:r>
              <a:rPr sz="2820"/>
              <a:t>As the discharge of drives the semiotic is associated with (and mediated through) the maternal body, the first source of rhythms. </a:t>
            </a:r>
            <a:endParaRPr sz="2820"/>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p>
        </p:txBody>
      </p:sp>
      <p:sp>
        <p:nvSpPr>
          <p:cNvPr id="50" name="Shape 50"/>
          <p:cNvSpPr/>
          <p:nvPr>
            <p:ph type="body" idx="1"/>
          </p:nvPr>
        </p:nvSpPr>
        <p:spPr>
          <a:prstGeom prst="rect">
            <a:avLst/>
          </a:prstGeom>
        </p:spPr>
        <p:txBody>
          <a:bodyPr/>
          <a:lstStyle/>
          <a:p>
            <a:pPr lvl="0"/>
          </a:p>
        </p:txBody>
      </p:sp>
      <p:pic>
        <p:nvPicPr>
          <p:cNvPr id="51" name="timseaside.jpg"/>
          <p:cNvPicPr/>
          <p:nvPr/>
        </p:nvPicPr>
        <p:blipFill>
          <a:blip r:embed="rId2">
            <a:extLst/>
          </a:blip>
          <a:stretch>
            <a:fillRect/>
          </a:stretch>
        </p:blipFill>
        <p:spPr>
          <a:xfrm>
            <a:off x="0" y="539750"/>
            <a:ext cx="13004801" cy="86741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lgn="l" defTabSz="514095">
              <a:defRPr sz="1800"/>
            </a:pPr>
            <a:r>
              <a:rPr sz="2640"/>
              <a:t>Postulations</a:t>
            </a:r>
            <a:endParaRPr sz="2640"/>
          </a:p>
          <a:p>
            <a:pPr lvl="0" algn="l" defTabSz="514095">
              <a:defRPr sz="1800"/>
            </a:pPr>
            <a:endParaRPr sz="2640"/>
          </a:p>
          <a:p>
            <a:pPr lvl="0" algn="l" defTabSz="514095">
              <a:defRPr sz="1800"/>
            </a:pPr>
            <a:r>
              <a:rPr sz="2640"/>
              <a:t>A subject is the absorption and transformation of a text. </a:t>
            </a:r>
            <a:endParaRPr sz="2640"/>
          </a:p>
          <a:p>
            <a:pPr lvl="0" algn="l" defTabSz="514095">
              <a:defRPr sz="1800"/>
            </a:pPr>
            <a:endParaRPr sz="2640"/>
          </a:p>
          <a:p>
            <a:pPr lvl="0" algn="l" defTabSz="514095">
              <a:defRPr sz="1800"/>
            </a:pPr>
            <a:r>
              <a:rPr sz="2640"/>
              <a:t>A text/object is a signifying practice. </a:t>
            </a:r>
            <a:endParaRPr sz="2640"/>
          </a:p>
          <a:p>
            <a:pPr lvl="0" algn="l" defTabSz="514095">
              <a:defRPr sz="1800"/>
            </a:pPr>
            <a:endParaRPr sz="2640"/>
          </a:p>
          <a:p>
            <a:pPr lvl="0" algn="l" defTabSz="514095">
              <a:defRPr sz="1800"/>
            </a:pPr>
            <a:r>
              <a:rPr sz="2640"/>
              <a:t>A text is a process that proposes a subject (Kristeva’s subject as process/trial).</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