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20"/>
  </p:notesMasterIdLst>
  <p:handoutMasterIdLst>
    <p:handoutMasterId r:id="rId21"/>
  </p:handoutMasterIdLst>
  <p:sldIdLst>
    <p:sldId id="289" r:id="rId2"/>
    <p:sldId id="269" r:id="rId3"/>
    <p:sldId id="257" r:id="rId4"/>
    <p:sldId id="258" r:id="rId5"/>
    <p:sldId id="265" r:id="rId6"/>
    <p:sldId id="284" r:id="rId7"/>
    <p:sldId id="287" r:id="rId8"/>
    <p:sldId id="278" r:id="rId9"/>
    <p:sldId id="290" r:id="rId10"/>
    <p:sldId id="279" r:id="rId11"/>
    <p:sldId id="280" r:id="rId12"/>
    <p:sldId id="281" r:id="rId13"/>
    <p:sldId id="292" r:id="rId14"/>
    <p:sldId id="291" r:id="rId15"/>
    <p:sldId id="282" r:id="rId16"/>
    <p:sldId id="293" r:id="rId17"/>
    <p:sldId id="288" r:id="rId18"/>
    <p:sldId id="266"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60"/>
    <p:restoredTop sz="95680"/>
  </p:normalViewPr>
  <p:slideViewPr>
    <p:cSldViewPr snapToGrid="0">
      <p:cViewPr varScale="1">
        <p:scale>
          <a:sx n="51" d="100"/>
          <a:sy n="51" d="100"/>
        </p:scale>
        <p:origin x="200" y="1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8D6AD-8E17-46A1-B725-EB98A497A5B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A033E5A9-9860-4608-9BC4-9DDC7BBA7029}">
      <dgm:prSet custT="1">
        <dgm:style>
          <a:lnRef idx="2">
            <a:schemeClr val="accent2"/>
          </a:lnRef>
          <a:fillRef idx="1">
            <a:schemeClr val="lt1"/>
          </a:fillRef>
          <a:effectRef idx="0">
            <a:schemeClr val="accent2"/>
          </a:effectRef>
          <a:fontRef idx="minor">
            <a:schemeClr val="dk1"/>
          </a:fontRef>
        </dgm:style>
      </dgm:prSet>
      <dgm:spPr/>
      <dgm:t>
        <a:bodyPr/>
        <a:lstStyle/>
        <a:p>
          <a:r>
            <a:rPr lang="en-GB" sz="2800" b="0" i="0" u="none" dirty="0">
              <a:latin typeface="Abadi MT Condensed Light" panose="020B0306030101010103"/>
            </a:rPr>
            <a:t>What it means to be an insider or/and outsider researcher?</a:t>
          </a:r>
          <a:endParaRPr lang="en-US" sz="2800" b="0" dirty="0">
            <a:latin typeface="Abadi MT Condensed Light" panose="020B0306030101010103"/>
          </a:endParaRPr>
        </a:p>
      </dgm:t>
    </dgm:pt>
    <dgm:pt modelId="{7EDE3583-EB98-4CCF-ABC6-7DF9913D1E09}" type="parTrans" cxnId="{CD9B6063-8710-4F3A-AB60-6C902B033049}">
      <dgm:prSet/>
      <dgm:spPr/>
      <dgm:t>
        <a:bodyPr/>
        <a:lstStyle/>
        <a:p>
          <a:endParaRPr lang="en-US"/>
        </a:p>
      </dgm:t>
    </dgm:pt>
    <dgm:pt modelId="{D3C313AF-8738-4631-9983-09D7BEFF183F}" type="sibTrans" cxnId="{CD9B6063-8710-4F3A-AB60-6C902B033049}">
      <dgm:prSet/>
      <dgm:spPr/>
      <dgm:t>
        <a:bodyPr/>
        <a:lstStyle/>
        <a:p>
          <a:endParaRPr lang="en-US"/>
        </a:p>
      </dgm:t>
    </dgm:pt>
    <dgm:pt modelId="{A0DA3B4B-7FA3-1B40-A19E-A85D3B03B4A2}">
      <dgm:prSet custT="1">
        <dgm:style>
          <a:lnRef idx="2">
            <a:schemeClr val="accent6"/>
          </a:lnRef>
          <a:fillRef idx="1">
            <a:schemeClr val="lt1"/>
          </a:fillRef>
          <a:effectRef idx="0">
            <a:schemeClr val="accent6"/>
          </a:effectRef>
          <a:fontRef idx="minor">
            <a:schemeClr val="dk1"/>
          </a:fontRef>
        </dgm:style>
      </dgm:prSet>
      <dgm:spPr/>
      <dgm:t>
        <a:bodyPr/>
        <a:lstStyle/>
        <a:p>
          <a:pPr rtl="0"/>
          <a:r>
            <a:rPr lang="en-GB" sz="2800" dirty="0">
              <a:latin typeface="Abadi MT Condensed Light" panose="020B0306030101010103"/>
            </a:rPr>
            <a:t>How are the researcher’s status and identity negotiated and navigated throughout the research processes?</a:t>
          </a:r>
        </a:p>
      </dgm:t>
    </dgm:pt>
    <dgm:pt modelId="{312884E1-E859-2546-8546-877268BDB1E4}" type="parTrans" cxnId="{68E68C95-6775-314E-8090-02456E71A529}">
      <dgm:prSet/>
      <dgm:spPr/>
      <dgm:t>
        <a:bodyPr/>
        <a:lstStyle/>
        <a:p>
          <a:endParaRPr lang="en-GB"/>
        </a:p>
      </dgm:t>
    </dgm:pt>
    <dgm:pt modelId="{341BD017-AD6C-694F-94AD-B275CD530311}" type="sibTrans" cxnId="{68E68C95-6775-314E-8090-02456E71A529}">
      <dgm:prSet/>
      <dgm:spPr/>
      <dgm:t>
        <a:bodyPr/>
        <a:lstStyle/>
        <a:p>
          <a:endParaRPr lang="en-GB"/>
        </a:p>
      </dgm:t>
    </dgm:pt>
    <dgm:pt modelId="{E2D8BAC5-4A06-AF44-A4D1-F21663C2B62D}" type="pres">
      <dgm:prSet presAssocID="{55D8D6AD-8E17-46A1-B725-EB98A497A5BE}" presName="linear" presStyleCnt="0">
        <dgm:presLayoutVars>
          <dgm:animLvl val="lvl"/>
          <dgm:resizeHandles val="exact"/>
        </dgm:presLayoutVars>
      </dgm:prSet>
      <dgm:spPr/>
    </dgm:pt>
    <dgm:pt modelId="{8BD47CC7-C30F-3F43-90F3-8D2D201114AA}" type="pres">
      <dgm:prSet presAssocID="{A033E5A9-9860-4608-9BC4-9DDC7BBA7029}" presName="parentText" presStyleLbl="node1" presStyleIdx="0" presStyleCnt="2">
        <dgm:presLayoutVars>
          <dgm:chMax val="0"/>
          <dgm:bulletEnabled val="1"/>
        </dgm:presLayoutVars>
      </dgm:prSet>
      <dgm:spPr/>
    </dgm:pt>
    <dgm:pt modelId="{698EA953-5844-2644-99FF-529485CAD9AD}" type="pres">
      <dgm:prSet presAssocID="{D3C313AF-8738-4631-9983-09D7BEFF183F}" presName="spacer" presStyleCnt="0"/>
      <dgm:spPr/>
    </dgm:pt>
    <dgm:pt modelId="{C7862EC2-BB2F-5D48-8819-22B53716C52A}" type="pres">
      <dgm:prSet presAssocID="{A0DA3B4B-7FA3-1B40-A19E-A85D3B03B4A2}" presName="parentText" presStyleLbl="node1" presStyleIdx="1" presStyleCnt="2">
        <dgm:presLayoutVars>
          <dgm:chMax val="0"/>
          <dgm:bulletEnabled val="1"/>
        </dgm:presLayoutVars>
      </dgm:prSet>
      <dgm:spPr/>
    </dgm:pt>
  </dgm:ptLst>
  <dgm:cxnLst>
    <dgm:cxn modelId="{CD9B6063-8710-4F3A-AB60-6C902B033049}" srcId="{55D8D6AD-8E17-46A1-B725-EB98A497A5BE}" destId="{A033E5A9-9860-4608-9BC4-9DDC7BBA7029}" srcOrd="0" destOrd="0" parTransId="{7EDE3583-EB98-4CCF-ABC6-7DF9913D1E09}" sibTransId="{D3C313AF-8738-4631-9983-09D7BEFF183F}"/>
    <dgm:cxn modelId="{68E68C95-6775-314E-8090-02456E71A529}" srcId="{55D8D6AD-8E17-46A1-B725-EB98A497A5BE}" destId="{A0DA3B4B-7FA3-1B40-A19E-A85D3B03B4A2}" srcOrd="1" destOrd="0" parTransId="{312884E1-E859-2546-8546-877268BDB1E4}" sibTransId="{341BD017-AD6C-694F-94AD-B275CD530311}"/>
    <dgm:cxn modelId="{E2872FC1-9B27-F44B-A4A5-EBF8F0CE7EA2}" type="presOf" srcId="{A033E5A9-9860-4608-9BC4-9DDC7BBA7029}" destId="{8BD47CC7-C30F-3F43-90F3-8D2D201114AA}" srcOrd="0" destOrd="0" presId="urn:microsoft.com/office/officeart/2005/8/layout/vList2"/>
    <dgm:cxn modelId="{637A07CF-F4D2-594D-B5DC-B7BDAC7FBFA9}" type="presOf" srcId="{55D8D6AD-8E17-46A1-B725-EB98A497A5BE}" destId="{E2D8BAC5-4A06-AF44-A4D1-F21663C2B62D}" srcOrd="0" destOrd="0" presId="urn:microsoft.com/office/officeart/2005/8/layout/vList2"/>
    <dgm:cxn modelId="{1F1AB6DE-1A55-A940-B240-6D2913EDBAEE}" type="presOf" srcId="{A0DA3B4B-7FA3-1B40-A19E-A85D3B03B4A2}" destId="{C7862EC2-BB2F-5D48-8819-22B53716C52A}" srcOrd="0" destOrd="0" presId="urn:microsoft.com/office/officeart/2005/8/layout/vList2"/>
    <dgm:cxn modelId="{E93FB1EB-5102-E74A-98D8-BB25620AFBD0}" type="presParOf" srcId="{E2D8BAC5-4A06-AF44-A4D1-F21663C2B62D}" destId="{8BD47CC7-C30F-3F43-90F3-8D2D201114AA}" srcOrd="0" destOrd="0" presId="urn:microsoft.com/office/officeart/2005/8/layout/vList2"/>
    <dgm:cxn modelId="{3E2C3C21-5F37-DD47-BB78-288619C725CF}" type="presParOf" srcId="{E2D8BAC5-4A06-AF44-A4D1-F21663C2B62D}" destId="{698EA953-5844-2644-99FF-529485CAD9AD}" srcOrd="1" destOrd="0" presId="urn:microsoft.com/office/officeart/2005/8/layout/vList2"/>
    <dgm:cxn modelId="{B706E11B-60C5-2B40-A4DA-FD5C704BEAFB}" type="presParOf" srcId="{E2D8BAC5-4A06-AF44-A4D1-F21663C2B62D}" destId="{C7862EC2-BB2F-5D48-8819-22B53716C52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47CC7-C30F-3F43-90F3-8D2D201114AA}">
      <dsp:nvSpPr>
        <dsp:cNvPr id="0" name=""/>
        <dsp:cNvSpPr/>
      </dsp:nvSpPr>
      <dsp:spPr>
        <a:xfrm>
          <a:off x="0" y="326670"/>
          <a:ext cx="10515600" cy="1216800"/>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0" i="0" u="none" kern="1200" dirty="0">
              <a:latin typeface="Abadi MT Condensed Light" panose="020B0306030101010103"/>
            </a:rPr>
            <a:t>What it means to be an insider or/and outsider researcher?</a:t>
          </a:r>
          <a:endParaRPr lang="en-US" sz="2800" b="0" kern="1200" dirty="0">
            <a:latin typeface="Abadi MT Condensed Light" panose="020B0306030101010103"/>
          </a:endParaRPr>
        </a:p>
      </dsp:txBody>
      <dsp:txXfrm>
        <a:off x="59399" y="386069"/>
        <a:ext cx="10396802" cy="1098002"/>
      </dsp:txXfrm>
    </dsp:sp>
    <dsp:sp modelId="{C7862EC2-BB2F-5D48-8819-22B53716C52A}">
      <dsp:nvSpPr>
        <dsp:cNvPr id="0" name=""/>
        <dsp:cNvSpPr/>
      </dsp:nvSpPr>
      <dsp:spPr>
        <a:xfrm>
          <a:off x="0" y="1730670"/>
          <a:ext cx="10515600" cy="121680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latin typeface="Abadi MT Condensed Light" panose="020B0306030101010103"/>
            </a:rPr>
            <a:t>How are the researcher’s status and identity negotiated and navigated throughout the research processes?</a:t>
          </a:r>
        </a:p>
      </dsp:txBody>
      <dsp:txXfrm>
        <a:off x="59399" y="1790069"/>
        <a:ext cx="103968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BE391-5842-6836-BD26-DAD97DF51349}"/>
              </a:ext>
            </a:extLst>
          </p:cNvPr>
          <p:cNvSpPr>
            <a:spLocks noGrp="1"/>
          </p:cNvSpPr>
          <p:nvPr>
            <p:ph type="hdr" sz="quarter"/>
          </p:nvPr>
        </p:nvSpPr>
        <p:spPr>
          <a:xfrm>
            <a:off x="1" y="0"/>
            <a:ext cx="2945659" cy="498135"/>
          </a:xfrm>
          <a:prstGeom prst="rect">
            <a:avLst/>
          </a:prstGeom>
        </p:spPr>
        <p:txBody>
          <a:bodyPr vert="horz" lIns="95571" tIns="47786" rIns="95571" bIns="47786" rtlCol="0"/>
          <a:lstStyle>
            <a:lvl1pPr algn="l">
              <a:defRPr sz="1300"/>
            </a:lvl1pPr>
          </a:lstStyle>
          <a:p>
            <a:r>
              <a:rPr lang="en-GB"/>
              <a:t>Chra R Mahmud</a:t>
            </a:r>
          </a:p>
        </p:txBody>
      </p:sp>
      <p:sp>
        <p:nvSpPr>
          <p:cNvPr id="3" name="Date Placeholder 2">
            <a:extLst>
              <a:ext uri="{FF2B5EF4-FFF2-40B4-BE49-F238E27FC236}">
                <a16:creationId xmlns:a16="http://schemas.microsoft.com/office/drawing/2014/main" id="{3A3215B0-E842-5451-F72C-3E31048FA288}"/>
              </a:ext>
            </a:extLst>
          </p:cNvPr>
          <p:cNvSpPr>
            <a:spLocks noGrp="1"/>
          </p:cNvSpPr>
          <p:nvPr>
            <p:ph type="dt" sz="quarter" idx="1"/>
          </p:nvPr>
        </p:nvSpPr>
        <p:spPr>
          <a:xfrm>
            <a:off x="3850444" y="0"/>
            <a:ext cx="2945659" cy="498135"/>
          </a:xfrm>
          <a:prstGeom prst="rect">
            <a:avLst/>
          </a:prstGeom>
        </p:spPr>
        <p:txBody>
          <a:bodyPr vert="horz" lIns="95571" tIns="47786" rIns="95571" bIns="47786" rtlCol="0"/>
          <a:lstStyle>
            <a:lvl1pPr algn="r">
              <a:defRPr sz="1300"/>
            </a:lvl1pPr>
          </a:lstStyle>
          <a:p>
            <a:fld id="{0FB39FF0-CE07-48F1-AF3D-48D5E8D5A29A}" type="datetime1">
              <a:rPr lang="en-GB" smtClean="0"/>
              <a:t>05/09/2023</a:t>
            </a:fld>
            <a:endParaRPr lang="en-GB"/>
          </a:p>
        </p:txBody>
      </p:sp>
      <p:sp>
        <p:nvSpPr>
          <p:cNvPr id="4" name="Footer Placeholder 3">
            <a:extLst>
              <a:ext uri="{FF2B5EF4-FFF2-40B4-BE49-F238E27FC236}">
                <a16:creationId xmlns:a16="http://schemas.microsoft.com/office/drawing/2014/main" id="{06BD7470-7CAC-E025-A59C-1033E3DC7E77}"/>
              </a:ext>
            </a:extLst>
          </p:cNvPr>
          <p:cNvSpPr>
            <a:spLocks noGrp="1"/>
          </p:cNvSpPr>
          <p:nvPr>
            <p:ph type="ftr" sz="quarter" idx="2"/>
          </p:nvPr>
        </p:nvSpPr>
        <p:spPr>
          <a:xfrm>
            <a:off x="1" y="9430093"/>
            <a:ext cx="2945659" cy="498134"/>
          </a:xfrm>
          <a:prstGeom prst="rect">
            <a:avLst/>
          </a:prstGeom>
        </p:spPr>
        <p:txBody>
          <a:bodyPr vert="horz" lIns="95571" tIns="47786" rIns="95571" bIns="47786" rtlCol="0" anchor="b"/>
          <a:lstStyle>
            <a:lvl1pPr algn="l">
              <a:defRPr sz="1300"/>
            </a:lvl1pPr>
          </a:lstStyle>
          <a:p>
            <a:r>
              <a:rPr lang="en-GB"/>
              <a:t>AMILI Conference (2023)</a:t>
            </a:r>
          </a:p>
        </p:txBody>
      </p:sp>
      <p:sp>
        <p:nvSpPr>
          <p:cNvPr id="5" name="Slide Number Placeholder 4">
            <a:extLst>
              <a:ext uri="{FF2B5EF4-FFF2-40B4-BE49-F238E27FC236}">
                <a16:creationId xmlns:a16="http://schemas.microsoft.com/office/drawing/2014/main" id="{C84C12F7-E056-CFC1-14F5-D849588F654B}"/>
              </a:ext>
            </a:extLst>
          </p:cNvPr>
          <p:cNvSpPr>
            <a:spLocks noGrp="1"/>
          </p:cNvSpPr>
          <p:nvPr>
            <p:ph type="sldNum" sz="quarter" idx="3"/>
          </p:nvPr>
        </p:nvSpPr>
        <p:spPr>
          <a:xfrm>
            <a:off x="3850444" y="9430093"/>
            <a:ext cx="2945659" cy="498134"/>
          </a:xfrm>
          <a:prstGeom prst="rect">
            <a:avLst/>
          </a:prstGeom>
        </p:spPr>
        <p:txBody>
          <a:bodyPr vert="horz" lIns="95571" tIns="47786" rIns="95571" bIns="47786" rtlCol="0" anchor="b"/>
          <a:lstStyle>
            <a:lvl1pPr algn="r">
              <a:defRPr sz="1300"/>
            </a:lvl1pPr>
          </a:lstStyle>
          <a:p>
            <a:fld id="{6653E2E0-1ABC-4A08-9F51-2B60781F3DCD}" type="slidenum">
              <a:rPr lang="en-GB" smtClean="0"/>
              <a:t>‹#›</a:t>
            </a:fld>
            <a:endParaRPr lang="en-GB"/>
          </a:p>
        </p:txBody>
      </p:sp>
    </p:spTree>
    <p:extLst>
      <p:ext uri="{BB962C8B-B14F-4D97-AF65-F5344CB8AC3E}">
        <p14:creationId xmlns:p14="http://schemas.microsoft.com/office/powerpoint/2010/main" val="3547449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135"/>
          </a:xfrm>
          <a:prstGeom prst="rect">
            <a:avLst/>
          </a:prstGeom>
        </p:spPr>
        <p:txBody>
          <a:bodyPr vert="horz" lIns="95571" tIns="47786" rIns="95571" bIns="47786" rtlCol="0"/>
          <a:lstStyle>
            <a:lvl1pPr algn="l">
              <a:defRPr sz="1300"/>
            </a:lvl1pPr>
          </a:lstStyle>
          <a:p>
            <a:r>
              <a:rPr lang="en-GB"/>
              <a:t>Chra R Mahmud</a:t>
            </a:r>
          </a:p>
        </p:txBody>
      </p:sp>
      <p:sp>
        <p:nvSpPr>
          <p:cNvPr id="3" name="Date Placeholder 2"/>
          <p:cNvSpPr>
            <a:spLocks noGrp="1"/>
          </p:cNvSpPr>
          <p:nvPr>
            <p:ph type="dt" idx="1"/>
          </p:nvPr>
        </p:nvSpPr>
        <p:spPr>
          <a:xfrm>
            <a:off x="3850444" y="2"/>
            <a:ext cx="2945659" cy="498135"/>
          </a:xfrm>
          <a:prstGeom prst="rect">
            <a:avLst/>
          </a:prstGeom>
        </p:spPr>
        <p:txBody>
          <a:bodyPr vert="horz" lIns="95571" tIns="47786" rIns="95571" bIns="47786" rtlCol="0"/>
          <a:lstStyle>
            <a:lvl1pPr algn="r">
              <a:defRPr sz="1300"/>
            </a:lvl1pPr>
          </a:lstStyle>
          <a:p>
            <a:fld id="{CCF721FA-6665-4BE0-B673-F0D0732767FF}" type="datetime1">
              <a:rPr lang="en-GB" smtClean="0"/>
              <a:t>05/09/2023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71" tIns="47786" rIns="95571" bIns="47786" rtlCol="0" anchor="ctr"/>
          <a:lstStyle/>
          <a:p>
            <a:endParaRPr lang="en-GB"/>
          </a:p>
        </p:txBody>
      </p:sp>
      <p:sp>
        <p:nvSpPr>
          <p:cNvPr id="5" name="Notes Placeholder 4"/>
          <p:cNvSpPr>
            <a:spLocks noGrp="1"/>
          </p:cNvSpPr>
          <p:nvPr>
            <p:ph type="body" sz="quarter" idx="3"/>
          </p:nvPr>
        </p:nvSpPr>
        <p:spPr>
          <a:xfrm>
            <a:off x="679768" y="4777958"/>
            <a:ext cx="5438140" cy="3909240"/>
          </a:xfrm>
          <a:prstGeom prst="rect">
            <a:avLst/>
          </a:prstGeom>
        </p:spPr>
        <p:txBody>
          <a:bodyPr vert="horz" lIns="95571" tIns="47786" rIns="95571" bIns="4778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1" y="9430093"/>
            <a:ext cx="2945659" cy="498134"/>
          </a:xfrm>
          <a:prstGeom prst="rect">
            <a:avLst/>
          </a:prstGeom>
        </p:spPr>
        <p:txBody>
          <a:bodyPr vert="horz" lIns="95571" tIns="47786" rIns="95571" bIns="47786" rtlCol="0" anchor="b"/>
          <a:lstStyle>
            <a:lvl1pPr algn="l">
              <a:defRPr sz="1300"/>
            </a:lvl1pPr>
          </a:lstStyle>
          <a:p>
            <a:r>
              <a:rPr lang="en-GB"/>
              <a:t>AMILI Conference (2023)</a:t>
            </a:r>
          </a:p>
        </p:txBody>
      </p:sp>
      <p:sp>
        <p:nvSpPr>
          <p:cNvPr id="7" name="Slide Number Placeholder 6"/>
          <p:cNvSpPr>
            <a:spLocks noGrp="1"/>
          </p:cNvSpPr>
          <p:nvPr>
            <p:ph type="sldNum" sz="quarter" idx="5"/>
          </p:nvPr>
        </p:nvSpPr>
        <p:spPr>
          <a:xfrm>
            <a:off x="3850444" y="9430093"/>
            <a:ext cx="2945659" cy="498134"/>
          </a:xfrm>
          <a:prstGeom prst="rect">
            <a:avLst/>
          </a:prstGeom>
        </p:spPr>
        <p:txBody>
          <a:bodyPr vert="horz" lIns="95571" tIns="47786" rIns="95571" bIns="47786" rtlCol="0" anchor="b"/>
          <a:lstStyle>
            <a:lvl1pPr algn="r">
              <a:defRPr sz="1300"/>
            </a:lvl1pPr>
          </a:lstStyle>
          <a:p>
            <a:fld id="{1486F583-E2D5-B24E-B62B-BA0C26A95DD5}" type="slidenum">
              <a:rPr lang="en-GB" smtClean="0"/>
              <a:t>‹#›</a:t>
            </a:fld>
            <a:endParaRPr lang="en-GB"/>
          </a:p>
        </p:txBody>
      </p:sp>
    </p:spTree>
    <p:extLst>
      <p:ext uri="{BB962C8B-B14F-4D97-AF65-F5344CB8AC3E}">
        <p14:creationId xmlns:p14="http://schemas.microsoft.com/office/powerpoint/2010/main" val="300355603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Chra R Mahmud</a:t>
            </a:r>
          </a:p>
        </p:txBody>
      </p:sp>
      <p:sp>
        <p:nvSpPr>
          <p:cNvPr id="5" name="Date Placeholder 4"/>
          <p:cNvSpPr>
            <a:spLocks noGrp="1"/>
          </p:cNvSpPr>
          <p:nvPr>
            <p:ph type="dt" idx="1"/>
          </p:nvPr>
        </p:nvSpPr>
        <p:spPr/>
        <p:txBody>
          <a:bodyPr/>
          <a:lstStyle/>
          <a:p>
            <a:fld id="{CCF721FA-6665-4BE0-B673-F0D0732767FF}" type="datetime1">
              <a:rPr lang="en-GB" smtClean="0"/>
              <a:t>05/09/2023</a:t>
            </a:fld>
            <a:endParaRPr lang="en-GB"/>
          </a:p>
        </p:txBody>
      </p:sp>
      <p:sp>
        <p:nvSpPr>
          <p:cNvPr id="6" name="Footer Placeholder 5"/>
          <p:cNvSpPr>
            <a:spLocks noGrp="1"/>
          </p:cNvSpPr>
          <p:nvPr>
            <p:ph type="ftr" sz="quarter" idx="4"/>
          </p:nvPr>
        </p:nvSpPr>
        <p:spPr/>
        <p:txBody>
          <a:bodyPr/>
          <a:lstStyle/>
          <a:p>
            <a:r>
              <a:rPr lang="en-GB"/>
              <a:t>AMILI Conference (2023)</a:t>
            </a:r>
          </a:p>
        </p:txBody>
      </p:sp>
      <p:sp>
        <p:nvSpPr>
          <p:cNvPr id="7" name="Slide Number Placeholder 6"/>
          <p:cNvSpPr>
            <a:spLocks noGrp="1"/>
          </p:cNvSpPr>
          <p:nvPr>
            <p:ph type="sldNum" sz="quarter" idx="5"/>
          </p:nvPr>
        </p:nvSpPr>
        <p:spPr/>
        <p:txBody>
          <a:bodyPr/>
          <a:lstStyle/>
          <a:p>
            <a:fld id="{1486F583-E2D5-B24E-B62B-BA0C26A95DD5}" type="slidenum">
              <a:rPr lang="en-GB" smtClean="0"/>
              <a:t>1</a:t>
            </a:fld>
            <a:endParaRPr lang="en-GB"/>
          </a:p>
        </p:txBody>
      </p:sp>
    </p:spTree>
    <p:extLst>
      <p:ext uri="{BB962C8B-B14F-4D97-AF65-F5344CB8AC3E}">
        <p14:creationId xmlns:p14="http://schemas.microsoft.com/office/powerpoint/2010/main" val="252273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86F583-E2D5-B24E-B62B-BA0C26A95DD5}" type="slidenum">
              <a:rPr lang="en-GB" smtClean="0"/>
              <a:t>11</a:t>
            </a:fld>
            <a:endParaRPr lang="en-GB"/>
          </a:p>
        </p:txBody>
      </p:sp>
      <p:sp>
        <p:nvSpPr>
          <p:cNvPr id="5" name="Date Placeholder 4">
            <a:extLst>
              <a:ext uri="{FF2B5EF4-FFF2-40B4-BE49-F238E27FC236}">
                <a16:creationId xmlns:a16="http://schemas.microsoft.com/office/drawing/2014/main" id="{BD8C916D-BABC-00E7-159D-833E712916BE}"/>
              </a:ext>
            </a:extLst>
          </p:cNvPr>
          <p:cNvSpPr>
            <a:spLocks noGrp="1"/>
          </p:cNvSpPr>
          <p:nvPr>
            <p:ph type="dt" idx="1"/>
          </p:nvPr>
        </p:nvSpPr>
        <p:spPr/>
        <p:txBody>
          <a:bodyPr/>
          <a:lstStyle/>
          <a:p>
            <a:fld id="{2CE20514-710E-4BE3-BD5D-18C909A18424}" type="datetime1">
              <a:rPr lang="en-GB" smtClean="0"/>
              <a:t>05/09/2023</a:t>
            </a:fld>
            <a:endParaRPr lang="en-GB"/>
          </a:p>
        </p:txBody>
      </p:sp>
      <p:sp>
        <p:nvSpPr>
          <p:cNvPr id="6" name="Footer Placeholder 5">
            <a:extLst>
              <a:ext uri="{FF2B5EF4-FFF2-40B4-BE49-F238E27FC236}">
                <a16:creationId xmlns:a16="http://schemas.microsoft.com/office/drawing/2014/main" id="{424B16B3-C984-60F1-2940-8A40CE2462EE}"/>
              </a:ext>
            </a:extLst>
          </p:cNvPr>
          <p:cNvSpPr>
            <a:spLocks noGrp="1"/>
          </p:cNvSpPr>
          <p:nvPr>
            <p:ph type="ftr" sz="quarter" idx="4"/>
          </p:nvPr>
        </p:nvSpPr>
        <p:spPr/>
        <p:txBody>
          <a:bodyPr/>
          <a:lstStyle/>
          <a:p>
            <a:r>
              <a:rPr lang="en-GB"/>
              <a:t>AMILI Conference (2023)</a:t>
            </a:r>
          </a:p>
        </p:txBody>
      </p:sp>
      <p:sp>
        <p:nvSpPr>
          <p:cNvPr id="7" name="Header Placeholder 6">
            <a:extLst>
              <a:ext uri="{FF2B5EF4-FFF2-40B4-BE49-F238E27FC236}">
                <a16:creationId xmlns:a16="http://schemas.microsoft.com/office/drawing/2014/main" id="{3BBEB91D-BB1B-72B9-9837-531393E62AF4}"/>
              </a:ext>
            </a:extLst>
          </p:cNvPr>
          <p:cNvSpPr>
            <a:spLocks noGrp="1"/>
          </p:cNvSpPr>
          <p:nvPr>
            <p:ph type="hdr" sz="quarter"/>
          </p:nvPr>
        </p:nvSpPr>
        <p:spPr/>
        <p:txBody>
          <a:bodyPr/>
          <a:lstStyle/>
          <a:p>
            <a:r>
              <a:rPr lang="en-GB"/>
              <a:t>Chra R Mahmud</a:t>
            </a:r>
          </a:p>
        </p:txBody>
      </p:sp>
    </p:spTree>
    <p:extLst>
      <p:ext uri="{BB962C8B-B14F-4D97-AF65-F5344CB8AC3E}">
        <p14:creationId xmlns:p14="http://schemas.microsoft.com/office/powerpoint/2010/main" val="3814532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86F583-E2D5-B24E-B62B-BA0C26A95DD5}" type="slidenum">
              <a:rPr lang="en-GB" smtClean="0"/>
              <a:t>12</a:t>
            </a:fld>
            <a:endParaRPr lang="en-GB"/>
          </a:p>
        </p:txBody>
      </p:sp>
      <p:sp>
        <p:nvSpPr>
          <p:cNvPr id="5" name="Date Placeholder 4">
            <a:extLst>
              <a:ext uri="{FF2B5EF4-FFF2-40B4-BE49-F238E27FC236}">
                <a16:creationId xmlns:a16="http://schemas.microsoft.com/office/drawing/2014/main" id="{3041E471-AD14-734F-E52B-1EE241A10E63}"/>
              </a:ext>
            </a:extLst>
          </p:cNvPr>
          <p:cNvSpPr>
            <a:spLocks noGrp="1"/>
          </p:cNvSpPr>
          <p:nvPr>
            <p:ph type="dt" idx="1"/>
          </p:nvPr>
        </p:nvSpPr>
        <p:spPr/>
        <p:txBody>
          <a:bodyPr/>
          <a:lstStyle/>
          <a:p>
            <a:fld id="{354BE567-54AA-465C-8384-AE2A84A6C751}" type="datetime1">
              <a:rPr lang="en-GB" smtClean="0"/>
              <a:t>05/09/2023</a:t>
            </a:fld>
            <a:endParaRPr lang="en-GB"/>
          </a:p>
        </p:txBody>
      </p:sp>
      <p:sp>
        <p:nvSpPr>
          <p:cNvPr id="6" name="Footer Placeholder 5">
            <a:extLst>
              <a:ext uri="{FF2B5EF4-FFF2-40B4-BE49-F238E27FC236}">
                <a16:creationId xmlns:a16="http://schemas.microsoft.com/office/drawing/2014/main" id="{E0EC8578-7003-DC84-FF8A-D17D49AEA5E7}"/>
              </a:ext>
            </a:extLst>
          </p:cNvPr>
          <p:cNvSpPr>
            <a:spLocks noGrp="1"/>
          </p:cNvSpPr>
          <p:nvPr>
            <p:ph type="ftr" sz="quarter" idx="4"/>
          </p:nvPr>
        </p:nvSpPr>
        <p:spPr/>
        <p:txBody>
          <a:bodyPr/>
          <a:lstStyle/>
          <a:p>
            <a:r>
              <a:rPr lang="en-GB"/>
              <a:t>AMILI Conference (2023)</a:t>
            </a:r>
          </a:p>
        </p:txBody>
      </p:sp>
      <p:sp>
        <p:nvSpPr>
          <p:cNvPr id="7" name="Header Placeholder 6">
            <a:extLst>
              <a:ext uri="{FF2B5EF4-FFF2-40B4-BE49-F238E27FC236}">
                <a16:creationId xmlns:a16="http://schemas.microsoft.com/office/drawing/2014/main" id="{56EFAB09-3D06-AC1D-7DEE-42CB1FA5F7CD}"/>
              </a:ext>
            </a:extLst>
          </p:cNvPr>
          <p:cNvSpPr>
            <a:spLocks noGrp="1"/>
          </p:cNvSpPr>
          <p:nvPr>
            <p:ph type="hdr" sz="quarter"/>
          </p:nvPr>
        </p:nvSpPr>
        <p:spPr/>
        <p:txBody>
          <a:bodyPr/>
          <a:lstStyle/>
          <a:p>
            <a:r>
              <a:rPr lang="en-GB"/>
              <a:t>Chra R Mahmud</a:t>
            </a:r>
          </a:p>
        </p:txBody>
      </p:sp>
    </p:spTree>
    <p:extLst>
      <p:ext uri="{BB962C8B-B14F-4D97-AF65-F5344CB8AC3E}">
        <p14:creationId xmlns:p14="http://schemas.microsoft.com/office/powerpoint/2010/main" val="4259524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86F583-E2D5-B24E-B62B-BA0C26A95DD5}" type="slidenum">
              <a:rPr lang="en-GB" smtClean="0"/>
              <a:t>15</a:t>
            </a:fld>
            <a:endParaRPr lang="en-GB"/>
          </a:p>
        </p:txBody>
      </p:sp>
      <p:sp>
        <p:nvSpPr>
          <p:cNvPr id="5" name="Date Placeholder 4">
            <a:extLst>
              <a:ext uri="{FF2B5EF4-FFF2-40B4-BE49-F238E27FC236}">
                <a16:creationId xmlns:a16="http://schemas.microsoft.com/office/drawing/2014/main" id="{4A84B47D-A291-205C-DC39-7507D5C5CD16}"/>
              </a:ext>
            </a:extLst>
          </p:cNvPr>
          <p:cNvSpPr>
            <a:spLocks noGrp="1"/>
          </p:cNvSpPr>
          <p:nvPr>
            <p:ph type="dt" idx="1"/>
          </p:nvPr>
        </p:nvSpPr>
        <p:spPr/>
        <p:txBody>
          <a:bodyPr/>
          <a:lstStyle/>
          <a:p>
            <a:fld id="{58F40CF9-1D86-4C01-AAB5-C937417216DA}" type="datetime1">
              <a:rPr lang="en-GB" smtClean="0"/>
              <a:t>05/09/2023</a:t>
            </a:fld>
            <a:endParaRPr lang="en-GB"/>
          </a:p>
        </p:txBody>
      </p:sp>
      <p:sp>
        <p:nvSpPr>
          <p:cNvPr id="6" name="Footer Placeholder 5">
            <a:extLst>
              <a:ext uri="{FF2B5EF4-FFF2-40B4-BE49-F238E27FC236}">
                <a16:creationId xmlns:a16="http://schemas.microsoft.com/office/drawing/2014/main" id="{991B04CE-91F2-BB9E-F064-BC3E8864D762}"/>
              </a:ext>
            </a:extLst>
          </p:cNvPr>
          <p:cNvSpPr>
            <a:spLocks noGrp="1"/>
          </p:cNvSpPr>
          <p:nvPr>
            <p:ph type="ftr" sz="quarter" idx="4"/>
          </p:nvPr>
        </p:nvSpPr>
        <p:spPr/>
        <p:txBody>
          <a:bodyPr/>
          <a:lstStyle/>
          <a:p>
            <a:r>
              <a:rPr lang="en-GB"/>
              <a:t>AMILI Conference (2023)</a:t>
            </a:r>
          </a:p>
        </p:txBody>
      </p:sp>
      <p:sp>
        <p:nvSpPr>
          <p:cNvPr id="7" name="Header Placeholder 6">
            <a:extLst>
              <a:ext uri="{FF2B5EF4-FFF2-40B4-BE49-F238E27FC236}">
                <a16:creationId xmlns:a16="http://schemas.microsoft.com/office/drawing/2014/main" id="{4543DBBF-0EA0-23FC-EA37-CF741A1EC691}"/>
              </a:ext>
            </a:extLst>
          </p:cNvPr>
          <p:cNvSpPr>
            <a:spLocks noGrp="1"/>
          </p:cNvSpPr>
          <p:nvPr>
            <p:ph type="hdr" sz="quarter"/>
          </p:nvPr>
        </p:nvSpPr>
        <p:spPr/>
        <p:txBody>
          <a:bodyPr/>
          <a:lstStyle/>
          <a:p>
            <a:r>
              <a:rPr lang="en-GB"/>
              <a:t>Chra R Mahmud</a:t>
            </a:r>
          </a:p>
        </p:txBody>
      </p:sp>
    </p:spTree>
    <p:extLst>
      <p:ext uri="{BB962C8B-B14F-4D97-AF65-F5344CB8AC3E}">
        <p14:creationId xmlns:p14="http://schemas.microsoft.com/office/powerpoint/2010/main" val="114033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I try to address the following research questions:</a:t>
            </a:r>
          </a:p>
          <a:p>
            <a:r>
              <a:rPr lang="en-GB" dirty="0"/>
              <a:t>•	How do insider and outsider perspectives affect research on the Kurdish community?</a:t>
            </a:r>
          </a:p>
          <a:p>
            <a:r>
              <a:rPr lang="en-GB" dirty="0"/>
              <a:t>•	What dilemmas and challenges do researchers face when studying their community, and how do these experiences shape their identities?</a:t>
            </a:r>
          </a:p>
          <a:p>
            <a:endParaRPr lang="en-GB" dirty="0"/>
          </a:p>
        </p:txBody>
      </p:sp>
      <p:sp>
        <p:nvSpPr>
          <p:cNvPr id="4" name="Slide Number Placeholder 3"/>
          <p:cNvSpPr>
            <a:spLocks noGrp="1"/>
          </p:cNvSpPr>
          <p:nvPr>
            <p:ph type="sldNum" sz="quarter" idx="5"/>
          </p:nvPr>
        </p:nvSpPr>
        <p:spPr/>
        <p:txBody>
          <a:bodyPr/>
          <a:lstStyle/>
          <a:p>
            <a:fld id="{1486F583-E2D5-B24E-B62B-BA0C26A95DD5}" type="slidenum">
              <a:rPr lang="en-GB" smtClean="0"/>
              <a:t>2</a:t>
            </a:fld>
            <a:endParaRPr lang="en-GB"/>
          </a:p>
        </p:txBody>
      </p:sp>
      <p:sp>
        <p:nvSpPr>
          <p:cNvPr id="5" name="Date Placeholder 4">
            <a:extLst>
              <a:ext uri="{FF2B5EF4-FFF2-40B4-BE49-F238E27FC236}">
                <a16:creationId xmlns:a16="http://schemas.microsoft.com/office/drawing/2014/main" id="{F47FA7C9-BC3F-ED2F-4AD2-F5E02DC95F29}"/>
              </a:ext>
            </a:extLst>
          </p:cNvPr>
          <p:cNvSpPr>
            <a:spLocks noGrp="1"/>
          </p:cNvSpPr>
          <p:nvPr>
            <p:ph type="dt" idx="1"/>
          </p:nvPr>
        </p:nvSpPr>
        <p:spPr/>
        <p:txBody>
          <a:bodyPr/>
          <a:lstStyle/>
          <a:p>
            <a:fld id="{94AF8DBE-FCA3-49EE-BD39-64D1925907F1}" type="datetime1">
              <a:rPr lang="en-GB" smtClean="0"/>
              <a:t>05/09/2023</a:t>
            </a:fld>
            <a:endParaRPr lang="en-GB"/>
          </a:p>
        </p:txBody>
      </p:sp>
      <p:sp>
        <p:nvSpPr>
          <p:cNvPr id="6" name="Footer Placeholder 5">
            <a:extLst>
              <a:ext uri="{FF2B5EF4-FFF2-40B4-BE49-F238E27FC236}">
                <a16:creationId xmlns:a16="http://schemas.microsoft.com/office/drawing/2014/main" id="{37BAECDF-0980-ECCC-44A7-60CC7E01C156}"/>
              </a:ext>
            </a:extLst>
          </p:cNvPr>
          <p:cNvSpPr>
            <a:spLocks noGrp="1"/>
          </p:cNvSpPr>
          <p:nvPr>
            <p:ph type="ftr" sz="quarter" idx="4"/>
          </p:nvPr>
        </p:nvSpPr>
        <p:spPr/>
        <p:txBody>
          <a:bodyPr/>
          <a:lstStyle/>
          <a:p>
            <a:r>
              <a:rPr lang="en-GB"/>
              <a:t>AMILI Conference (2023)</a:t>
            </a:r>
          </a:p>
        </p:txBody>
      </p:sp>
      <p:sp>
        <p:nvSpPr>
          <p:cNvPr id="7" name="Header Placeholder 6">
            <a:extLst>
              <a:ext uri="{FF2B5EF4-FFF2-40B4-BE49-F238E27FC236}">
                <a16:creationId xmlns:a16="http://schemas.microsoft.com/office/drawing/2014/main" id="{745F9C70-C244-B0B4-376C-EC42FA5BE8F6}"/>
              </a:ext>
            </a:extLst>
          </p:cNvPr>
          <p:cNvSpPr>
            <a:spLocks noGrp="1"/>
          </p:cNvSpPr>
          <p:nvPr>
            <p:ph type="hdr" sz="quarter"/>
          </p:nvPr>
        </p:nvSpPr>
        <p:spPr/>
        <p:txBody>
          <a:bodyPr/>
          <a:lstStyle/>
          <a:p>
            <a:r>
              <a:rPr lang="en-GB"/>
              <a:t>Chra R Mahmud</a:t>
            </a:r>
          </a:p>
        </p:txBody>
      </p:sp>
    </p:spTree>
    <p:extLst>
      <p:ext uri="{BB962C8B-B14F-4D97-AF65-F5344CB8AC3E}">
        <p14:creationId xmlns:p14="http://schemas.microsoft.com/office/powerpoint/2010/main" val="133456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86F583-E2D5-B24E-B62B-BA0C26A95DD5}" type="slidenum">
              <a:rPr lang="en-GB" smtClean="0"/>
              <a:t>3</a:t>
            </a:fld>
            <a:endParaRPr lang="en-GB"/>
          </a:p>
        </p:txBody>
      </p:sp>
      <p:sp>
        <p:nvSpPr>
          <p:cNvPr id="5" name="Date Placeholder 4">
            <a:extLst>
              <a:ext uri="{FF2B5EF4-FFF2-40B4-BE49-F238E27FC236}">
                <a16:creationId xmlns:a16="http://schemas.microsoft.com/office/drawing/2014/main" id="{9D5BDA94-5839-9CE0-B1A7-8456DEFD97BF}"/>
              </a:ext>
            </a:extLst>
          </p:cNvPr>
          <p:cNvSpPr>
            <a:spLocks noGrp="1"/>
          </p:cNvSpPr>
          <p:nvPr>
            <p:ph type="dt" idx="1"/>
          </p:nvPr>
        </p:nvSpPr>
        <p:spPr/>
        <p:txBody>
          <a:bodyPr/>
          <a:lstStyle/>
          <a:p>
            <a:fld id="{679F235A-A14A-4288-8150-F92EE3F80018}" type="datetime1">
              <a:rPr lang="en-GB" smtClean="0"/>
              <a:t>05/09/2023</a:t>
            </a:fld>
            <a:endParaRPr lang="en-GB"/>
          </a:p>
        </p:txBody>
      </p:sp>
      <p:sp>
        <p:nvSpPr>
          <p:cNvPr id="6" name="Footer Placeholder 5">
            <a:extLst>
              <a:ext uri="{FF2B5EF4-FFF2-40B4-BE49-F238E27FC236}">
                <a16:creationId xmlns:a16="http://schemas.microsoft.com/office/drawing/2014/main" id="{40B2743B-0444-C15F-ED03-9BBF95E2DCAC}"/>
              </a:ext>
            </a:extLst>
          </p:cNvPr>
          <p:cNvSpPr>
            <a:spLocks noGrp="1"/>
          </p:cNvSpPr>
          <p:nvPr>
            <p:ph type="ftr" sz="quarter" idx="4"/>
          </p:nvPr>
        </p:nvSpPr>
        <p:spPr/>
        <p:txBody>
          <a:bodyPr/>
          <a:lstStyle/>
          <a:p>
            <a:r>
              <a:rPr lang="en-GB"/>
              <a:t>AMILI Conference (2023)</a:t>
            </a:r>
          </a:p>
        </p:txBody>
      </p:sp>
      <p:sp>
        <p:nvSpPr>
          <p:cNvPr id="7" name="Header Placeholder 6">
            <a:extLst>
              <a:ext uri="{FF2B5EF4-FFF2-40B4-BE49-F238E27FC236}">
                <a16:creationId xmlns:a16="http://schemas.microsoft.com/office/drawing/2014/main" id="{317F5C32-7D52-F639-CA80-84ADFF2B0082}"/>
              </a:ext>
            </a:extLst>
          </p:cNvPr>
          <p:cNvSpPr>
            <a:spLocks noGrp="1"/>
          </p:cNvSpPr>
          <p:nvPr>
            <p:ph type="hdr" sz="quarter"/>
          </p:nvPr>
        </p:nvSpPr>
        <p:spPr/>
        <p:txBody>
          <a:bodyPr/>
          <a:lstStyle/>
          <a:p>
            <a:r>
              <a:rPr lang="en-GB"/>
              <a:t>Chra R Mahmud</a:t>
            </a:r>
          </a:p>
        </p:txBody>
      </p:sp>
    </p:spTree>
    <p:extLst>
      <p:ext uri="{BB962C8B-B14F-4D97-AF65-F5344CB8AC3E}">
        <p14:creationId xmlns:p14="http://schemas.microsoft.com/office/powerpoint/2010/main" val="274426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86F583-E2D5-B24E-B62B-BA0C26A95DD5}" type="slidenum">
              <a:rPr lang="en-GB" smtClean="0"/>
              <a:t>4</a:t>
            </a:fld>
            <a:endParaRPr lang="en-GB"/>
          </a:p>
        </p:txBody>
      </p:sp>
      <p:sp>
        <p:nvSpPr>
          <p:cNvPr id="5" name="Date Placeholder 4">
            <a:extLst>
              <a:ext uri="{FF2B5EF4-FFF2-40B4-BE49-F238E27FC236}">
                <a16:creationId xmlns:a16="http://schemas.microsoft.com/office/drawing/2014/main" id="{BFFA8E57-E648-F81B-1FFA-567ECF606A99}"/>
              </a:ext>
            </a:extLst>
          </p:cNvPr>
          <p:cNvSpPr>
            <a:spLocks noGrp="1"/>
          </p:cNvSpPr>
          <p:nvPr>
            <p:ph type="dt" idx="1"/>
          </p:nvPr>
        </p:nvSpPr>
        <p:spPr/>
        <p:txBody>
          <a:bodyPr/>
          <a:lstStyle/>
          <a:p>
            <a:fld id="{721BF7E7-7BA9-478F-82EB-A3E92B085836}" type="datetime1">
              <a:rPr lang="en-GB" smtClean="0"/>
              <a:t>05/09/2023</a:t>
            </a:fld>
            <a:endParaRPr lang="en-GB"/>
          </a:p>
        </p:txBody>
      </p:sp>
      <p:sp>
        <p:nvSpPr>
          <p:cNvPr id="6" name="Footer Placeholder 5">
            <a:extLst>
              <a:ext uri="{FF2B5EF4-FFF2-40B4-BE49-F238E27FC236}">
                <a16:creationId xmlns:a16="http://schemas.microsoft.com/office/drawing/2014/main" id="{3051421A-65BC-64E8-8F21-86CF48769B5E}"/>
              </a:ext>
            </a:extLst>
          </p:cNvPr>
          <p:cNvSpPr>
            <a:spLocks noGrp="1"/>
          </p:cNvSpPr>
          <p:nvPr>
            <p:ph type="ftr" sz="quarter" idx="4"/>
          </p:nvPr>
        </p:nvSpPr>
        <p:spPr/>
        <p:txBody>
          <a:bodyPr/>
          <a:lstStyle/>
          <a:p>
            <a:r>
              <a:rPr lang="en-GB"/>
              <a:t>AMILI Conference (2023)</a:t>
            </a:r>
          </a:p>
        </p:txBody>
      </p:sp>
      <p:sp>
        <p:nvSpPr>
          <p:cNvPr id="7" name="Header Placeholder 6">
            <a:extLst>
              <a:ext uri="{FF2B5EF4-FFF2-40B4-BE49-F238E27FC236}">
                <a16:creationId xmlns:a16="http://schemas.microsoft.com/office/drawing/2014/main" id="{93D10323-D9ED-6749-21B1-DE680B728827}"/>
              </a:ext>
            </a:extLst>
          </p:cNvPr>
          <p:cNvSpPr>
            <a:spLocks noGrp="1"/>
          </p:cNvSpPr>
          <p:nvPr>
            <p:ph type="hdr" sz="quarter"/>
          </p:nvPr>
        </p:nvSpPr>
        <p:spPr/>
        <p:txBody>
          <a:bodyPr/>
          <a:lstStyle/>
          <a:p>
            <a:r>
              <a:rPr lang="en-GB"/>
              <a:t>Chra R Mahmud</a:t>
            </a:r>
          </a:p>
        </p:txBody>
      </p:sp>
    </p:spTree>
    <p:extLst>
      <p:ext uri="{BB962C8B-B14F-4D97-AF65-F5344CB8AC3E}">
        <p14:creationId xmlns:p14="http://schemas.microsoft.com/office/powerpoint/2010/main" val="339604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86F583-E2D5-B24E-B62B-BA0C26A95DD5}" type="slidenum">
              <a:rPr lang="en-GB" smtClean="0"/>
              <a:t>5</a:t>
            </a:fld>
            <a:endParaRPr lang="en-GB"/>
          </a:p>
        </p:txBody>
      </p:sp>
      <p:sp>
        <p:nvSpPr>
          <p:cNvPr id="5" name="Date Placeholder 4">
            <a:extLst>
              <a:ext uri="{FF2B5EF4-FFF2-40B4-BE49-F238E27FC236}">
                <a16:creationId xmlns:a16="http://schemas.microsoft.com/office/drawing/2014/main" id="{56AE35D4-DDEE-9B92-8537-B0F17107FD43}"/>
              </a:ext>
            </a:extLst>
          </p:cNvPr>
          <p:cNvSpPr>
            <a:spLocks noGrp="1"/>
          </p:cNvSpPr>
          <p:nvPr>
            <p:ph type="dt" idx="1"/>
          </p:nvPr>
        </p:nvSpPr>
        <p:spPr/>
        <p:txBody>
          <a:bodyPr/>
          <a:lstStyle/>
          <a:p>
            <a:fld id="{F16C0111-2B86-4034-A9D2-7FB8B6715452}" type="datetime1">
              <a:rPr lang="en-GB" smtClean="0"/>
              <a:t>05/09/2023</a:t>
            </a:fld>
            <a:endParaRPr lang="en-GB"/>
          </a:p>
        </p:txBody>
      </p:sp>
      <p:sp>
        <p:nvSpPr>
          <p:cNvPr id="6" name="Footer Placeholder 5">
            <a:extLst>
              <a:ext uri="{FF2B5EF4-FFF2-40B4-BE49-F238E27FC236}">
                <a16:creationId xmlns:a16="http://schemas.microsoft.com/office/drawing/2014/main" id="{2A1DDCE1-231E-8A98-ABF7-1B4D51D94DEE}"/>
              </a:ext>
            </a:extLst>
          </p:cNvPr>
          <p:cNvSpPr>
            <a:spLocks noGrp="1"/>
          </p:cNvSpPr>
          <p:nvPr>
            <p:ph type="ftr" sz="quarter" idx="4"/>
          </p:nvPr>
        </p:nvSpPr>
        <p:spPr/>
        <p:txBody>
          <a:bodyPr/>
          <a:lstStyle/>
          <a:p>
            <a:r>
              <a:rPr lang="en-GB"/>
              <a:t>AMILI Conference (2023)</a:t>
            </a:r>
          </a:p>
        </p:txBody>
      </p:sp>
      <p:sp>
        <p:nvSpPr>
          <p:cNvPr id="7" name="Header Placeholder 6">
            <a:extLst>
              <a:ext uri="{FF2B5EF4-FFF2-40B4-BE49-F238E27FC236}">
                <a16:creationId xmlns:a16="http://schemas.microsoft.com/office/drawing/2014/main" id="{3C995FA9-3B75-9AF6-FD26-0155D6606A1D}"/>
              </a:ext>
            </a:extLst>
          </p:cNvPr>
          <p:cNvSpPr>
            <a:spLocks noGrp="1"/>
          </p:cNvSpPr>
          <p:nvPr>
            <p:ph type="hdr" sz="quarter"/>
          </p:nvPr>
        </p:nvSpPr>
        <p:spPr/>
        <p:txBody>
          <a:bodyPr/>
          <a:lstStyle/>
          <a:p>
            <a:r>
              <a:rPr lang="en-GB"/>
              <a:t>Chra R Mahmud</a:t>
            </a:r>
          </a:p>
        </p:txBody>
      </p:sp>
    </p:spTree>
    <p:extLst>
      <p:ext uri="{BB962C8B-B14F-4D97-AF65-F5344CB8AC3E}">
        <p14:creationId xmlns:p14="http://schemas.microsoft.com/office/powerpoint/2010/main" val="243619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86F583-E2D5-B24E-B62B-BA0C26A95DD5}" type="slidenum">
              <a:rPr lang="en-GB" smtClean="0"/>
              <a:t>6</a:t>
            </a:fld>
            <a:endParaRPr lang="en-GB"/>
          </a:p>
        </p:txBody>
      </p:sp>
      <p:sp>
        <p:nvSpPr>
          <p:cNvPr id="5" name="Date Placeholder 4">
            <a:extLst>
              <a:ext uri="{FF2B5EF4-FFF2-40B4-BE49-F238E27FC236}">
                <a16:creationId xmlns:a16="http://schemas.microsoft.com/office/drawing/2014/main" id="{1D404E54-318E-36B1-2874-A5B841E88DEF}"/>
              </a:ext>
            </a:extLst>
          </p:cNvPr>
          <p:cNvSpPr>
            <a:spLocks noGrp="1"/>
          </p:cNvSpPr>
          <p:nvPr>
            <p:ph type="dt" idx="1"/>
          </p:nvPr>
        </p:nvSpPr>
        <p:spPr/>
        <p:txBody>
          <a:bodyPr/>
          <a:lstStyle/>
          <a:p>
            <a:fld id="{6BA12266-1BEE-4374-B536-6D20FBD99177}" type="datetime1">
              <a:rPr lang="en-GB" smtClean="0"/>
              <a:t>05/09/2023</a:t>
            </a:fld>
            <a:endParaRPr lang="en-GB"/>
          </a:p>
        </p:txBody>
      </p:sp>
      <p:sp>
        <p:nvSpPr>
          <p:cNvPr id="6" name="Footer Placeholder 5">
            <a:extLst>
              <a:ext uri="{FF2B5EF4-FFF2-40B4-BE49-F238E27FC236}">
                <a16:creationId xmlns:a16="http://schemas.microsoft.com/office/drawing/2014/main" id="{76FA492C-FFFF-9E40-EC8C-8275685588DE}"/>
              </a:ext>
            </a:extLst>
          </p:cNvPr>
          <p:cNvSpPr>
            <a:spLocks noGrp="1"/>
          </p:cNvSpPr>
          <p:nvPr>
            <p:ph type="ftr" sz="quarter" idx="4"/>
          </p:nvPr>
        </p:nvSpPr>
        <p:spPr/>
        <p:txBody>
          <a:bodyPr/>
          <a:lstStyle/>
          <a:p>
            <a:r>
              <a:rPr lang="en-GB"/>
              <a:t>AMILI Conference (2023)</a:t>
            </a:r>
          </a:p>
        </p:txBody>
      </p:sp>
      <p:sp>
        <p:nvSpPr>
          <p:cNvPr id="7" name="Header Placeholder 6">
            <a:extLst>
              <a:ext uri="{FF2B5EF4-FFF2-40B4-BE49-F238E27FC236}">
                <a16:creationId xmlns:a16="http://schemas.microsoft.com/office/drawing/2014/main" id="{22B10D4D-681B-6150-787D-700D7E7324AF}"/>
              </a:ext>
            </a:extLst>
          </p:cNvPr>
          <p:cNvSpPr>
            <a:spLocks noGrp="1"/>
          </p:cNvSpPr>
          <p:nvPr>
            <p:ph type="hdr" sz="quarter"/>
          </p:nvPr>
        </p:nvSpPr>
        <p:spPr/>
        <p:txBody>
          <a:bodyPr/>
          <a:lstStyle/>
          <a:p>
            <a:r>
              <a:rPr lang="en-GB"/>
              <a:t>Chra R Mahmud</a:t>
            </a:r>
          </a:p>
        </p:txBody>
      </p:sp>
    </p:spTree>
    <p:extLst>
      <p:ext uri="{BB962C8B-B14F-4D97-AF65-F5344CB8AC3E}">
        <p14:creationId xmlns:p14="http://schemas.microsoft.com/office/powerpoint/2010/main" val="102142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86F583-E2D5-B24E-B62B-BA0C26A95DD5}" type="slidenum">
              <a:rPr lang="en-GB" smtClean="0"/>
              <a:t>7</a:t>
            </a:fld>
            <a:endParaRPr lang="en-GB"/>
          </a:p>
        </p:txBody>
      </p:sp>
      <p:sp>
        <p:nvSpPr>
          <p:cNvPr id="5" name="Date Placeholder 4">
            <a:extLst>
              <a:ext uri="{FF2B5EF4-FFF2-40B4-BE49-F238E27FC236}">
                <a16:creationId xmlns:a16="http://schemas.microsoft.com/office/drawing/2014/main" id="{7EBFF8F1-76E8-F80A-E531-06ED121AE0CD}"/>
              </a:ext>
            </a:extLst>
          </p:cNvPr>
          <p:cNvSpPr>
            <a:spLocks noGrp="1"/>
          </p:cNvSpPr>
          <p:nvPr>
            <p:ph type="dt" idx="1"/>
          </p:nvPr>
        </p:nvSpPr>
        <p:spPr/>
        <p:txBody>
          <a:bodyPr/>
          <a:lstStyle/>
          <a:p>
            <a:fld id="{C620E1F4-AB31-44BE-8268-48FC4B54CDEF}" type="datetime1">
              <a:rPr lang="en-GB" smtClean="0"/>
              <a:t>05/09/2023</a:t>
            </a:fld>
            <a:endParaRPr lang="en-GB"/>
          </a:p>
        </p:txBody>
      </p:sp>
      <p:sp>
        <p:nvSpPr>
          <p:cNvPr id="6" name="Footer Placeholder 5">
            <a:extLst>
              <a:ext uri="{FF2B5EF4-FFF2-40B4-BE49-F238E27FC236}">
                <a16:creationId xmlns:a16="http://schemas.microsoft.com/office/drawing/2014/main" id="{4BD62C0D-D035-F6C2-61F1-0CA65948B9DF}"/>
              </a:ext>
            </a:extLst>
          </p:cNvPr>
          <p:cNvSpPr>
            <a:spLocks noGrp="1"/>
          </p:cNvSpPr>
          <p:nvPr>
            <p:ph type="ftr" sz="quarter" idx="4"/>
          </p:nvPr>
        </p:nvSpPr>
        <p:spPr/>
        <p:txBody>
          <a:bodyPr/>
          <a:lstStyle/>
          <a:p>
            <a:r>
              <a:rPr lang="en-GB"/>
              <a:t>AMILI Conference (2023)</a:t>
            </a:r>
          </a:p>
        </p:txBody>
      </p:sp>
      <p:sp>
        <p:nvSpPr>
          <p:cNvPr id="7" name="Header Placeholder 6">
            <a:extLst>
              <a:ext uri="{FF2B5EF4-FFF2-40B4-BE49-F238E27FC236}">
                <a16:creationId xmlns:a16="http://schemas.microsoft.com/office/drawing/2014/main" id="{80819983-FD79-1CC2-F933-2D0EC2A11401}"/>
              </a:ext>
            </a:extLst>
          </p:cNvPr>
          <p:cNvSpPr>
            <a:spLocks noGrp="1"/>
          </p:cNvSpPr>
          <p:nvPr>
            <p:ph type="hdr" sz="quarter"/>
          </p:nvPr>
        </p:nvSpPr>
        <p:spPr/>
        <p:txBody>
          <a:bodyPr/>
          <a:lstStyle/>
          <a:p>
            <a:r>
              <a:rPr lang="en-GB"/>
              <a:t>Chra R Mahmud</a:t>
            </a:r>
          </a:p>
        </p:txBody>
      </p:sp>
    </p:spTree>
    <p:extLst>
      <p:ext uri="{BB962C8B-B14F-4D97-AF65-F5344CB8AC3E}">
        <p14:creationId xmlns:p14="http://schemas.microsoft.com/office/powerpoint/2010/main" val="202380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86F583-E2D5-B24E-B62B-BA0C26A95DD5}" type="slidenum">
              <a:rPr lang="en-GB" smtClean="0"/>
              <a:t>8</a:t>
            </a:fld>
            <a:endParaRPr lang="en-GB"/>
          </a:p>
        </p:txBody>
      </p:sp>
      <p:sp>
        <p:nvSpPr>
          <p:cNvPr id="5" name="Date Placeholder 4">
            <a:extLst>
              <a:ext uri="{FF2B5EF4-FFF2-40B4-BE49-F238E27FC236}">
                <a16:creationId xmlns:a16="http://schemas.microsoft.com/office/drawing/2014/main" id="{CD15A6E2-984D-A168-17C1-34E2AA42C006}"/>
              </a:ext>
            </a:extLst>
          </p:cNvPr>
          <p:cNvSpPr>
            <a:spLocks noGrp="1"/>
          </p:cNvSpPr>
          <p:nvPr>
            <p:ph type="dt" idx="1"/>
          </p:nvPr>
        </p:nvSpPr>
        <p:spPr/>
        <p:txBody>
          <a:bodyPr/>
          <a:lstStyle/>
          <a:p>
            <a:fld id="{2381A962-5402-4826-A8E5-AAE7A48952F6}" type="datetime1">
              <a:rPr lang="en-GB" smtClean="0"/>
              <a:t>05/09/2023</a:t>
            </a:fld>
            <a:endParaRPr lang="en-GB"/>
          </a:p>
        </p:txBody>
      </p:sp>
      <p:sp>
        <p:nvSpPr>
          <p:cNvPr id="6" name="Footer Placeholder 5">
            <a:extLst>
              <a:ext uri="{FF2B5EF4-FFF2-40B4-BE49-F238E27FC236}">
                <a16:creationId xmlns:a16="http://schemas.microsoft.com/office/drawing/2014/main" id="{C5E374F1-66B8-4D1A-6C88-DC874B2E2C28}"/>
              </a:ext>
            </a:extLst>
          </p:cNvPr>
          <p:cNvSpPr>
            <a:spLocks noGrp="1"/>
          </p:cNvSpPr>
          <p:nvPr>
            <p:ph type="ftr" sz="quarter" idx="4"/>
          </p:nvPr>
        </p:nvSpPr>
        <p:spPr/>
        <p:txBody>
          <a:bodyPr/>
          <a:lstStyle/>
          <a:p>
            <a:r>
              <a:rPr lang="en-GB"/>
              <a:t>AMILI Conference (2023)</a:t>
            </a:r>
          </a:p>
        </p:txBody>
      </p:sp>
      <p:sp>
        <p:nvSpPr>
          <p:cNvPr id="7" name="Header Placeholder 6">
            <a:extLst>
              <a:ext uri="{FF2B5EF4-FFF2-40B4-BE49-F238E27FC236}">
                <a16:creationId xmlns:a16="http://schemas.microsoft.com/office/drawing/2014/main" id="{2A570D01-2DDB-420C-E0E7-A388DAD381A2}"/>
              </a:ext>
            </a:extLst>
          </p:cNvPr>
          <p:cNvSpPr>
            <a:spLocks noGrp="1"/>
          </p:cNvSpPr>
          <p:nvPr>
            <p:ph type="hdr" sz="quarter"/>
          </p:nvPr>
        </p:nvSpPr>
        <p:spPr/>
        <p:txBody>
          <a:bodyPr/>
          <a:lstStyle/>
          <a:p>
            <a:r>
              <a:rPr lang="en-GB"/>
              <a:t>Chra R Mahmud</a:t>
            </a:r>
          </a:p>
        </p:txBody>
      </p:sp>
    </p:spTree>
    <p:extLst>
      <p:ext uri="{BB962C8B-B14F-4D97-AF65-F5344CB8AC3E}">
        <p14:creationId xmlns:p14="http://schemas.microsoft.com/office/powerpoint/2010/main" val="385962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86F583-E2D5-B24E-B62B-BA0C26A95DD5}" type="slidenum">
              <a:rPr lang="en-GB" smtClean="0"/>
              <a:t>10</a:t>
            </a:fld>
            <a:endParaRPr lang="en-GB"/>
          </a:p>
        </p:txBody>
      </p:sp>
      <p:sp>
        <p:nvSpPr>
          <p:cNvPr id="5" name="Date Placeholder 4">
            <a:extLst>
              <a:ext uri="{FF2B5EF4-FFF2-40B4-BE49-F238E27FC236}">
                <a16:creationId xmlns:a16="http://schemas.microsoft.com/office/drawing/2014/main" id="{5C47C2ED-460B-FABC-CCCF-CD9055592269}"/>
              </a:ext>
            </a:extLst>
          </p:cNvPr>
          <p:cNvSpPr>
            <a:spLocks noGrp="1"/>
          </p:cNvSpPr>
          <p:nvPr>
            <p:ph type="dt" idx="1"/>
          </p:nvPr>
        </p:nvSpPr>
        <p:spPr/>
        <p:txBody>
          <a:bodyPr/>
          <a:lstStyle/>
          <a:p>
            <a:fld id="{45640319-A439-4A16-BE18-88794476E124}" type="datetime1">
              <a:rPr lang="en-GB" smtClean="0"/>
              <a:t>05/09/2023</a:t>
            </a:fld>
            <a:endParaRPr lang="en-GB"/>
          </a:p>
        </p:txBody>
      </p:sp>
      <p:sp>
        <p:nvSpPr>
          <p:cNvPr id="6" name="Footer Placeholder 5">
            <a:extLst>
              <a:ext uri="{FF2B5EF4-FFF2-40B4-BE49-F238E27FC236}">
                <a16:creationId xmlns:a16="http://schemas.microsoft.com/office/drawing/2014/main" id="{59EAEB97-5BF2-E73E-CFA4-5649CAD7B024}"/>
              </a:ext>
            </a:extLst>
          </p:cNvPr>
          <p:cNvSpPr>
            <a:spLocks noGrp="1"/>
          </p:cNvSpPr>
          <p:nvPr>
            <p:ph type="ftr" sz="quarter" idx="4"/>
          </p:nvPr>
        </p:nvSpPr>
        <p:spPr/>
        <p:txBody>
          <a:bodyPr/>
          <a:lstStyle/>
          <a:p>
            <a:r>
              <a:rPr lang="en-GB"/>
              <a:t>AMILI Conference (2023)</a:t>
            </a:r>
          </a:p>
        </p:txBody>
      </p:sp>
      <p:sp>
        <p:nvSpPr>
          <p:cNvPr id="7" name="Header Placeholder 6">
            <a:extLst>
              <a:ext uri="{FF2B5EF4-FFF2-40B4-BE49-F238E27FC236}">
                <a16:creationId xmlns:a16="http://schemas.microsoft.com/office/drawing/2014/main" id="{35E67BD1-E213-C78E-52F2-AECACD599E37}"/>
              </a:ext>
            </a:extLst>
          </p:cNvPr>
          <p:cNvSpPr>
            <a:spLocks noGrp="1"/>
          </p:cNvSpPr>
          <p:nvPr>
            <p:ph type="hdr" sz="quarter"/>
          </p:nvPr>
        </p:nvSpPr>
        <p:spPr/>
        <p:txBody>
          <a:bodyPr/>
          <a:lstStyle/>
          <a:p>
            <a:r>
              <a:rPr lang="en-GB"/>
              <a:t>Chra R Mahmud</a:t>
            </a:r>
          </a:p>
        </p:txBody>
      </p:sp>
    </p:spTree>
    <p:extLst>
      <p:ext uri="{BB962C8B-B14F-4D97-AF65-F5344CB8AC3E}">
        <p14:creationId xmlns:p14="http://schemas.microsoft.com/office/powerpoint/2010/main" val="123641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8094-4B95-A5E4-2E5C-E7652707ACD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FC6667F-52DF-6F6A-DA90-67A12406F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01CD9C8-2CD7-BC63-854C-61108DAE58FC}"/>
              </a:ext>
            </a:extLst>
          </p:cNvPr>
          <p:cNvSpPr>
            <a:spLocks noGrp="1"/>
          </p:cNvSpPr>
          <p:nvPr>
            <p:ph type="dt" sz="half" idx="10"/>
          </p:nvPr>
        </p:nvSpPr>
        <p:spPr/>
        <p:txBody>
          <a:bodyPr/>
          <a:lstStyle/>
          <a:p>
            <a:fld id="{EA0C0817-A112-4847-8014-A94B7D2A4EA3}" type="datetime1">
              <a:rPr lang="en-US" smtClean="0"/>
              <a:t>9/5/23</a:t>
            </a:fld>
            <a:endParaRPr lang="en-US" dirty="0"/>
          </a:p>
        </p:txBody>
      </p:sp>
      <p:sp>
        <p:nvSpPr>
          <p:cNvPr id="5" name="Footer Placeholder 4">
            <a:extLst>
              <a:ext uri="{FF2B5EF4-FFF2-40B4-BE49-F238E27FC236}">
                <a16:creationId xmlns:a16="http://schemas.microsoft.com/office/drawing/2014/main" id="{E00BE8C1-0D1D-FDBC-C6EC-84FB9BD66D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0D8F63-EDAF-E625-7894-42A196FB6A27}"/>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2316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1C42-A183-41DF-DBDD-10B267A9F36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D9EBDC9-D0AA-2585-9629-F0BDE290F9E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D2ADC2-20E5-8745-4E37-6D2CC025C7F4}"/>
              </a:ext>
            </a:extLst>
          </p:cNvPr>
          <p:cNvSpPr>
            <a:spLocks noGrp="1"/>
          </p:cNvSpPr>
          <p:nvPr>
            <p:ph type="dt" sz="half" idx="10"/>
          </p:nvPr>
        </p:nvSpPr>
        <p:spPr/>
        <p:txBody>
          <a:bodyPr/>
          <a:lstStyle/>
          <a:p>
            <a:fld id="{134F40B7-36AB-4376-BE14-EF7004D79BB9}" type="datetime1">
              <a:rPr lang="en-US" smtClean="0"/>
              <a:t>9/5/23</a:t>
            </a:fld>
            <a:endParaRPr lang="en-US"/>
          </a:p>
        </p:txBody>
      </p:sp>
      <p:sp>
        <p:nvSpPr>
          <p:cNvPr id="5" name="Footer Placeholder 4">
            <a:extLst>
              <a:ext uri="{FF2B5EF4-FFF2-40B4-BE49-F238E27FC236}">
                <a16:creationId xmlns:a16="http://schemas.microsoft.com/office/drawing/2014/main" id="{03F9E81F-7EA3-D4D4-8C93-4240FA2DB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4F7A0-BDC5-8472-E292-A8CA30160FA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2588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8999ED-F6BA-41D0-1D3C-10FA495296C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B393AA9-2E80-0EA0-36DB-2F006291DB7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0311F0-D021-1A13-E636-E4EA8A6B874D}"/>
              </a:ext>
            </a:extLst>
          </p:cNvPr>
          <p:cNvSpPr>
            <a:spLocks noGrp="1"/>
          </p:cNvSpPr>
          <p:nvPr>
            <p:ph type="dt" sz="half" idx="10"/>
          </p:nvPr>
        </p:nvSpPr>
        <p:spPr/>
        <p:txBody>
          <a:bodyPr/>
          <a:lstStyle/>
          <a:p>
            <a:fld id="{FF87CAB8-DCAE-46A5-AADA-B3FAD11A54E0}" type="datetime1">
              <a:rPr lang="en-US" smtClean="0"/>
              <a:t>9/5/23</a:t>
            </a:fld>
            <a:endParaRPr lang="en-US"/>
          </a:p>
        </p:txBody>
      </p:sp>
      <p:sp>
        <p:nvSpPr>
          <p:cNvPr id="5" name="Footer Placeholder 4">
            <a:extLst>
              <a:ext uri="{FF2B5EF4-FFF2-40B4-BE49-F238E27FC236}">
                <a16:creationId xmlns:a16="http://schemas.microsoft.com/office/drawing/2014/main" id="{07ADC6AD-CDB2-6118-0C13-CE9878936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1B3DD-531C-3B15-FC74-100B3C6B66D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1383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8910-B649-3DB3-879E-58391B37D63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90AA6C5-2456-9B13-57C7-B79696905A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34B3F5F-B46D-13A8-A720-88E8DABFBCFE}"/>
              </a:ext>
            </a:extLst>
          </p:cNvPr>
          <p:cNvSpPr>
            <a:spLocks noGrp="1"/>
          </p:cNvSpPr>
          <p:nvPr>
            <p:ph type="dt" sz="half" idx="10"/>
          </p:nvPr>
        </p:nvSpPr>
        <p:spPr/>
        <p:txBody>
          <a:bodyPr/>
          <a:lstStyle/>
          <a:p>
            <a:fld id="{7332B432-ACDA-4023-A761-2BAB76577B62}" type="datetime1">
              <a:rPr lang="en-US" smtClean="0"/>
              <a:t>9/5/23</a:t>
            </a:fld>
            <a:endParaRPr lang="en-US"/>
          </a:p>
        </p:txBody>
      </p:sp>
      <p:sp>
        <p:nvSpPr>
          <p:cNvPr id="5" name="Footer Placeholder 4">
            <a:extLst>
              <a:ext uri="{FF2B5EF4-FFF2-40B4-BE49-F238E27FC236}">
                <a16:creationId xmlns:a16="http://schemas.microsoft.com/office/drawing/2014/main" id="{178E9D00-59F9-1CE0-9FE7-8177A32DF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8147B-52C8-0591-6604-E978F6CF36E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1073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EAF0-AA0B-A28F-0876-86F688AC6BF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DC180B4-F625-3F51-4E62-934C2DC62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20E303D-BA01-4B0A-9E1E-BA888AC6B2F8}"/>
              </a:ext>
            </a:extLst>
          </p:cNvPr>
          <p:cNvSpPr>
            <a:spLocks noGrp="1"/>
          </p:cNvSpPr>
          <p:nvPr>
            <p:ph type="dt" sz="half" idx="10"/>
          </p:nvPr>
        </p:nvSpPr>
        <p:spPr/>
        <p:txBody>
          <a:bodyPr/>
          <a:lstStyle/>
          <a:p>
            <a:fld id="{D9C646AA-F36E-4540-911D-FFFC0A0EF24A}" type="datetime1">
              <a:rPr lang="en-US" smtClean="0"/>
              <a:t>9/5/23</a:t>
            </a:fld>
            <a:endParaRPr lang="en-US" dirty="0"/>
          </a:p>
        </p:txBody>
      </p:sp>
      <p:sp>
        <p:nvSpPr>
          <p:cNvPr id="5" name="Footer Placeholder 4">
            <a:extLst>
              <a:ext uri="{FF2B5EF4-FFF2-40B4-BE49-F238E27FC236}">
                <a16:creationId xmlns:a16="http://schemas.microsoft.com/office/drawing/2014/main" id="{C19DCF4B-5ACF-AB64-8597-32557129D5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A3ED4E-8D14-A550-A0BA-A45E35FC7562}"/>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1667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177D-9904-8ED9-44BC-0C393B33006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2527085-2BEB-F5DA-FF3A-B419E782D3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36ABEB2-D564-6FD4-CDE7-E7F50FB05FE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860A516-1014-0812-3102-48901B418F8A}"/>
              </a:ext>
            </a:extLst>
          </p:cNvPr>
          <p:cNvSpPr>
            <a:spLocks noGrp="1"/>
          </p:cNvSpPr>
          <p:nvPr>
            <p:ph type="dt" sz="half" idx="10"/>
          </p:nvPr>
        </p:nvSpPr>
        <p:spPr/>
        <p:txBody>
          <a:bodyPr/>
          <a:lstStyle/>
          <a:p>
            <a:fld id="{69186D26-FA5F-4637-B602-B7C2DC34CFD4}" type="datetime1">
              <a:rPr lang="en-US" smtClean="0"/>
              <a:t>9/5/23</a:t>
            </a:fld>
            <a:endParaRPr lang="en-US"/>
          </a:p>
        </p:txBody>
      </p:sp>
      <p:sp>
        <p:nvSpPr>
          <p:cNvPr id="6" name="Footer Placeholder 5">
            <a:extLst>
              <a:ext uri="{FF2B5EF4-FFF2-40B4-BE49-F238E27FC236}">
                <a16:creationId xmlns:a16="http://schemas.microsoft.com/office/drawing/2014/main" id="{B00B7A16-5262-ABD5-21F3-B7CCFFDC7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F84E3-825F-6749-2FB7-5A51766A34F9}"/>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6437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B4EB-57E8-9F2B-F20B-CC21D9A9E6D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39ADD77-5C2B-62B0-32F9-872CF6553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36B2042-8E30-62EC-CB81-31AF733026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A6C51DD-6BCD-DB33-E781-75437B24D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97594-8467-44CF-B9F0-A604CBDF162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D2C2EC2-1D2E-87A0-D403-76C9F211AAB1}"/>
              </a:ext>
            </a:extLst>
          </p:cNvPr>
          <p:cNvSpPr>
            <a:spLocks noGrp="1"/>
          </p:cNvSpPr>
          <p:nvPr>
            <p:ph type="dt" sz="half" idx="10"/>
          </p:nvPr>
        </p:nvSpPr>
        <p:spPr/>
        <p:txBody>
          <a:bodyPr/>
          <a:lstStyle/>
          <a:p>
            <a:fld id="{8A7F15D8-96D1-4781-BC50-CA8A088B2FE4}" type="datetime1">
              <a:rPr lang="en-US" smtClean="0"/>
              <a:t>9/5/23</a:t>
            </a:fld>
            <a:endParaRPr lang="en-US"/>
          </a:p>
        </p:txBody>
      </p:sp>
      <p:sp>
        <p:nvSpPr>
          <p:cNvPr id="8" name="Footer Placeholder 7">
            <a:extLst>
              <a:ext uri="{FF2B5EF4-FFF2-40B4-BE49-F238E27FC236}">
                <a16:creationId xmlns:a16="http://schemas.microsoft.com/office/drawing/2014/main" id="{615C4077-4A5A-11B1-B48C-75820DF571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D2D3FC-79F6-DFE7-40BE-2B292F65A25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1336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BAC5-0776-E32A-4B36-41C2BE2CA76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8ABE154-1D94-895F-E3EA-9B7A95F04ADD}"/>
              </a:ext>
            </a:extLst>
          </p:cNvPr>
          <p:cNvSpPr>
            <a:spLocks noGrp="1"/>
          </p:cNvSpPr>
          <p:nvPr>
            <p:ph type="dt" sz="half" idx="10"/>
          </p:nvPr>
        </p:nvSpPr>
        <p:spPr/>
        <p:txBody>
          <a:bodyPr/>
          <a:lstStyle/>
          <a:p>
            <a:fld id="{F9A96C99-B8F8-4528-BD05-0E16E943DC09}" type="datetime1">
              <a:rPr lang="en-US" smtClean="0"/>
              <a:t>9/5/23</a:t>
            </a:fld>
            <a:endParaRPr lang="en-US"/>
          </a:p>
        </p:txBody>
      </p:sp>
      <p:sp>
        <p:nvSpPr>
          <p:cNvPr id="4" name="Footer Placeholder 3">
            <a:extLst>
              <a:ext uri="{FF2B5EF4-FFF2-40B4-BE49-F238E27FC236}">
                <a16:creationId xmlns:a16="http://schemas.microsoft.com/office/drawing/2014/main" id="{D5460F9C-5505-601D-41E7-BDC6D4193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476359-A90D-8EBD-F7E8-2D802D3D667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594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35C90E-6122-1316-4749-2AEDD320BB71}"/>
              </a:ext>
            </a:extLst>
          </p:cNvPr>
          <p:cNvSpPr>
            <a:spLocks noGrp="1"/>
          </p:cNvSpPr>
          <p:nvPr>
            <p:ph type="dt" sz="half" idx="10"/>
          </p:nvPr>
        </p:nvSpPr>
        <p:spPr/>
        <p:txBody>
          <a:bodyPr/>
          <a:lstStyle/>
          <a:p>
            <a:fld id="{03636942-C211-4B28-8DBD-C953E00AF71B}" type="datetime1">
              <a:rPr lang="en-US" smtClean="0"/>
              <a:t>9/5/23</a:t>
            </a:fld>
            <a:endParaRPr lang="en-US"/>
          </a:p>
        </p:txBody>
      </p:sp>
      <p:sp>
        <p:nvSpPr>
          <p:cNvPr id="3" name="Footer Placeholder 2">
            <a:extLst>
              <a:ext uri="{FF2B5EF4-FFF2-40B4-BE49-F238E27FC236}">
                <a16:creationId xmlns:a16="http://schemas.microsoft.com/office/drawing/2014/main" id="{C3136169-3C26-A90A-9492-173D9A475E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4AE58F-94DB-B55A-487A-F499B02D8D2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516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C04D-9644-E42F-AAC5-342A6CA62F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4784180-D681-0D00-BB71-18865E899C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DE761D4-1848-4456-D777-372CB61C5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F13836-14F3-07BB-08A3-A993115FDA2D}"/>
              </a:ext>
            </a:extLst>
          </p:cNvPr>
          <p:cNvSpPr>
            <a:spLocks noGrp="1"/>
          </p:cNvSpPr>
          <p:nvPr>
            <p:ph type="dt" sz="half" idx="10"/>
          </p:nvPr>
        </p:nvSpPr>
        <p:spPr/>
        <p:txBody>
          <a:bodyPr/>
          <a:lstStyle/>
          <a:p>
            <a:fld id="{7E8D12A6-918A-48BD-8CB9-CA713993B0EA}" type="datetime1">
              <a:rPr lang="en-US" smtClean="0"/>
              <a:t>9/5/23</a:t>
            </a:fld>
            <a:endParaRPr lang="en-US"/>
          </a:p>
        </p:txBody>
      </p:sp>
      <p:sp>
        <p:nvSpPr>
          <p:cNvPr id="6" name="Footer Placeholder 5">
            <a:extLst>
              <a:ext uri="{FF2B5EF4-FFF2-40B4-BE49-F238E27FC236}">
                <a16:creationId xmlns:a16="http://schemas.microsoft.com/office/drawing/2014/main" id="{CB9178AB-F703-0025-BE41-040284F35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FB2CD-AFD5-709A-3A26-B85A7B0BC723}"/>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71307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0242-ED63-17AC-22AB-277D7FB008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41F2A05-8B2C-272E-FE64-13309F898E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D74FD5-7B79-554B-5044-A17EC9226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E28E5F-C590-B355-4796-3626BB8EF18D}"/>
              </a:ext>
            </a:extLst>
          </p:cNvPr>
          <p:cNvSpPr>
            <a:spLocks noGrp="1"/>
          </p:cNvSpPr>
          <p:nvPr>
            <p:ph type="dt" sz="half" idx="10"/>
          </p:nvPr>
        </p:nvSpPr>
        <p:spPr/>
        <p:txBody>
          <a:bodyPr/>
          <a:lstStyle/>
          <a:p>
            <a:fld id="{E778CE86-875F-4587-BCF6-FA054AFC0D53}" type="datetime1">
              <a:rPr lang="en-US" smtClean="0"/>
              <a:pPr/>
              <a:t>9/5/23</a:t>
            </a:fld>
            <a:endParaRPr lang="en-US" dirty="0"/>
          </a:p>
        </p:txBody>
      </p:sp>
      <p:sp>
        <p:nvSpPr>
          <p:cNvPr id="6" name="Footer Placeholder 5">
            <a:extLst>
              <a:ext uri="{FF2B5EF4-FFF2-40B4-BE49-F238E27FC236}">
                <a16:creationId xmlns:a16="http://schemas.microsoft.com/office/drawing/2014/main" id="{9B48204B-F4CA-ADB4-3B41-50E6961AD04A}"/>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8DB0A3F7-119B-F94D-1843-1A967D5A05C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4865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1AA0AE-066E-F70C-DE3E-883993766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94D6343-7EF8-FA59-87F8-26D856D768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FDCF39-C4BC-2E53-DD29-948BDAECE5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9/5/23</a:t>
            </a:fld>
            <a:endParaRPr lang="en-US"/>
          </a:p>
        </p:txBody>
      </p:sp>
      <p:sp>
        <p:nvSpPr>
          <p:cNvPr id="5" name="Footer Placeholder 4">
            <a:extLst>
              <a:ext uri="{FF2B5EF4-FFF2-40B4-BE49-F238E27FC236}">
                <a16:creationId xmlns:a16="http://schemas.microsoft.com/office/drawing/2014/main" id="{7DE483CD-5000-145B-6C12-E4B9370DA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DA145F-5E9B-7744-D77D-37191F634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382137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80/2159676X.2019.1628806" TargetMode="External"/><Relationship Id="rId7" Type="http://schemas.openxmlformats.org/officeDocument/2006/relationships/hyperlink" Target="http://www.bera.ac.uk/resources/researching-your-own-institution-higher-education" TargetMode="External"/><Relationship Id="rId2" Type="http://schemas.openxmlformats.org/officeDocument/2006/relationships/hyperlink" Target="https://psycnet.apa.org/doi/10.1191/1478088706qp063oa" TargetMode="External"/><Relationship Id="rId1" Type="http://schemas.openxmlformats.org/officeDocument/2006/relationships/slideLayout" Target="../slideLayouts/slideLayout2.xml"/><Relationship Id="rId6" Type="http://schemas.openxmlformats.org/officeDocument/2006/relationships/hyperlink" Target="https://doi.org/10.3402/qhw.v11.30996" TargetMode="External"/><Relationship Id="rId5" Type="http://schemas.openxmlformats.org/officeDocument/2006/relationships/hyperlink" Target="https://doi.org/10.16993/sjdr.696" TargetMode="External"/><Relationship Id="rId4" Type="http://schemas.openxmlformats.org/officeDocument/2006/relationships/hyperlink" Target="https://doi.org/10.1007/978-3-319-49212-4_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42949E-61E3-6154-3E68-8DAAE4B635DA}"/>
              </a:ext>
            </a:extLst>
          </p:cNvPr>
          <p:cNvSpPr>
            <a:spLocks noGrp="1"/>
          </p:cNvSpPr>
          <p:nvPr>
            <p:ph type="ctrTitle"/>
          </p:nvPr>
        </p:nvSpPr>
        <p:spPr>
          <a:xfrm>
            <a:off x="1523999" y="1273935"/>
            <a:ext cx="9144000" cy="2358017"/>
          </a:xfrm>
        </p:spPr>
        <p:txBody>
          <a:bodyPr>
            <a:noAutofit/>
          </a:bodyPr>
          <a:lstStyle/>
          <a:p>
            <a:r>
              <a:rPr lang="en-US" sz="4000" b="1" dirty="0">
                <a:ln w="0"/>
                <a:effectLst>
                  <a:outerShdw blurRad="38100" dist="19050" dir="2700000" algn="tl" rotWithShape="0">
                    <a:schemeClr val="dk1">
                      <a:alpha val="40000"/>
                    </a:schemeClr>
                  </a:outerShdw>
                </a:effectLst>
                <a:latin typeface="Abadi MT Condensed Light" panose="020B0306030101010103" pitchFamily="34" charset="77"/>
                <a:cs typeface="Calibri" panose="020F0502020204030204" pitchFamily="34" charset="0"/>
              </a:rPr>
              <a:t>To be or not to be – ‘insider/outsider positionality’: Methodological challenges in researching a group of Iraqi Kurdish migrants in the UK</a:t>
            </a:r>
            <a:endParaRPr lang="en-GB" sz="4000" dirty="0"/>
          </a:p>
        </p:txBody>
      </p:sp>
      <p:sp>
        <p:nvSpPr>
          <p:cNvPr id="5" name="Subtitle 4">
            <a:extLst>
              <a:ext uri="{FF2B5EF4-FFF2-40B4-BE49-F238E27FC236}">
                <a16:creationId xmlns:a16="http://schemas.microsoft.com/office/drawing/2014/main" id="{B4B90FFD-3BD8-0339-93BF-3FCFE5DECA60}"/>
              </a:ext>
            </a:extLst>
          </p:cNvPr>
          <p:cNvSpPr>
            <a:spLocks noGrp="1"/>
          </p:cNvSpPr>
          <p:nvPr>
            <p:ph type="subTitle" idx="1"/>
          </p:nvPr>
        </p:nvSpPr>
        <p:spPr>
          <a:xfrm>
            <a:off x="3216727" y="4079875"/>
            <a:ext cx="5758544" cy="1655762"/>
          </a:xfrm>
        </p:spPr>
        <p:txBody>
          <a:bodyPr>
            <a:normAutofit lnSpcReduction="10000"/>
          </a:bodyPr>
          <a:lstStyle/>
          <a:p>
            <a:pPr>
              <a:spcAft>
                <a:spcPts val="600"/>
              </a:spcAft>
            </a:pPr>
            <a:r>
              <a:rPr lang="en-US" sz="2800" dirty="0">
                <a:latin typeface="Abadi MT Condensed Light" panose="020B0306030101010103" pitchFamily="34" charset="77"/>
              </a:rPr>
              <a:t>Chra R Mahmud</a:t>
            </a:r>
          </a:p>
          <a:p>
            <a:pPr>
              <a:spcAft>
                <a:spcPts val="600"/>
              </a:spcAft>
            </a:pPr>
            <a:r>
              <a:rPr lang="en-US" sz="2800" dirty="0">
                <a:latin typeface="Abadi MT Condensed Light" panose="020B0306030101010103" pitchFamily="34" charset="77"/>
              </a:rPr>
              <a:t>Ph.D. Researcher &amp; Sessional Academic</a:t>
            </a:r>
          </a:p>
          <a:p>
            <a:pPr>
              <a:spcAft>
                <a:spcPts val="600"/>
              </a:spcAft>
            </a:pPr>
            <a:r>
              <a:rPr lang="en-US" sz="2800" dirty="0">
                <a:latin typeface="Abadi MT Condensed Light" panose="020B0306030101010103" pitchFamily="34" charset="77"/>
              </a:rPr>
              <a:t>Canterbury Christ Church University </a:t>
            </a:r>
          </a:p>
          <a:p>
            <a:endParaRPr lang="en-GB" dirty="0"/>
          </a:p>
        </p:txBody>
      </p:sp>
      <p:pic>
        <p:nvPicPr>
          <p:cNvPr id="1026" name="Picture 2" descr="CCCU-logo - Service Desk Institute">
            <a:extLst>
              <a:ext uri="{FF2B5EF4-FFF2-40B4-BE49-F238E27FC236}">
                <a16:creationId xmlns:a16="http://schemas.microsoft.com/office/drawing/2014/main" id="{54084926-84F7-4BC1-0ECE-400210D0B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8574" y="5735637"/>
            <a:ext cx="2118851" cy="8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61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60CC-4769-3DDE-DAE2-8C5D9E66FBBC}"/>
              </a:ext>
            </a:extLst>
          </p:cNvPr>
          <p:cNvSpPr>
            <a:spLocks noGrp="1"/>
          </p:cNvSpPr>
          <p:nvPr>
            <p:ph type="title"/>
          </p:nvPr>
        </p:nvSpPr>
        <p:spPr/>
        <p:txBody>
          <a:bodyPr>
            <a:normAutofit/>
          </a:bodyPr>
          <a:lstStyle/>
          <a:p>
            <a:r>
              <a:rPr lang="en-GB" sz="3600" b="1" dirty="0">
                <a:latin typeface="Abadi MT Condensed Light" panose="020B0306030101010103" pitchFamily="34" charset="77"/>
                <a:cs typeface="Arial" panose="020B0604020202020204" pitchFamily="34" charset="0"/>
              </a:rPr>
              <a:t>Murad (Follow-up Interview)</a:t>
            </a:r>
          </a:p>
        </p:txBody>
      </p:sp>
      <p:sp>
        <p:nvSpPr>
          <p:cNvPr id="3" name="Content Placeholder 2">
            <a:extLst>
              <a:ext uri="{FF2B5EF4-FFF2-40B4-BE49-F238E27FC236}">
                <a16:creationId xmlns:a16="http://schemas.microsoft.com/office/drawing/2014/main" id="{EB04EDA2-EB0B-ED24-035B-2B5587ED5729}"/>
              </a:ext>
            </a:extLst>
          </p:cNvPr>
          <p:cNvSpPr>
            <a:spLocks noGrp="1"/>
          </p:cNvSpPr>
          <p:nvPr>
            <p:ph idx="1"/>
          </p:nvPr>
        </p:nvSpPr>
        <p:spPr>
          <a:xfrm>
            <a:off x="838200" y="1779373"/>
            <a:ext cx="10515600" cy="4041135"/>
          </a:xfrm>
        </p:spPr>
        <p:txBody>
          <a:bodyPr>
            <a:normAutofit fontScale="32500" lnSpcReduction="20000"/>
          </a:bodyPr>
          <a:lstStyle/>
          <a:p>
            <a:pPr algn="just">
              <a:buFont typeface="Wingdings" pitchFamily="2" charset="2"/>
              <a:buChar char="§"/>
            </a:pPr>
            <a:r>
              <a:rPr lang="en-GB" sz="8000" b="1" i="0" u="none" strike="noStrike" dirty="0">
                <a:solidFill>
                  <a:schemeClr val="accent1"/>
                </a:solidFill>
                <a:effectLst/>
                <a:latin typeface="Abadi MT Condensed Light" panose="020B0306030101010103" pitchFamily="34" charset="77"/>
                <a:cs typeface="Arial" panose="020B0604020202020204" pitchFamily="34" charset="0"/>
              </a:rPr>
              <a:t>R: </a:t>
            </a:r>
            <a:r>
              <a:rPr lang="en-GB" sz="8000" b="0" i="0" u="none" strike="noStrike" dirty="0">
                <a:effectLst/>
                <a:latin typeface="Abadi MT Condensed Light" panose="020B0306030101010103" pitchFamily="34" charset="77"/>
                <a:cs typeface="Arial" panose="020B0604020202020204" pitchFamily="34" charset="0"/>
              </a:rPr>
              <a:t>Is there anything else you would like to add that you might not have mentioned earlier?</a:t>
            </a:r>
          </a:p>
          <a:p>
            <a:pPr>
              <a:buFont typeface="Wingdings" pitchFamily="2" charset="2"/>
              <a:buChar char="§"/>
            </a:pPr>
            <a:r>
              <a:rPr lang="en-GB" sz="8000" b="1" i="0" u="none" strike="noStrike" dirty="0">
                <a:solidFill>
                  <a:schemeClr val="accent2">
                    <a:lumMod val="75000"/>
                  </a:schemeClr>
                </a:solidFill>
                <a:effectLst/>
                <a:latin typeface="Abadi MT Condensed Light" panose="020B0306030101010103" pitchFamily="34" charset="77"/>
                <a:cs typeface="Arial" panose="020B0604020202020204" pitchFamily="34" charset="0"/>
              </a:rPr>
              <a:t>Murad: </a:t>
            </a:r>
            <a:r>
              <a:rPr lang="en-GB" sz="8000" b="0" i="0" u="none" strike="noStrike" dirty="0">
                <a:effectLst/>
                <a:latin typeface="Abadi MT Condensed Light" panose="020B0306030101010103" pitchFamily="34" charset="77"/>
                <a:cs typeface="Arial" panose="020B0604020202020204" pitchFamily="34" charset="0"/>
              </a:rPr>
              <a:t>Let me share something that I hadn't revealed before. In my role as the leader of the opposition party within the [...], based in London, I view my journey as an asylum seeker who arrived without English proficiency, now I am a fluent </a:t>
            </a:r>
            <a:r>
              <a:rPr lang="en-GB" sz="8000" dirty="0">
                <a:latin typeface="Abadi MT Condensed Light" panose="020B0306030101010103" pitchFamily="34" charset="77"/>
                <a:cs typeface="Arial" panose="020B0604020202020204" pitchFamily="34" charset="0"/>
              </a:rPr>
              <a:t>E</a:t>
            </a:r>
            <a:r>
              <a:rPr lang="en-GB" sz="8000" b="0" i="0" u="none" strike="noStrike" dirty="0">
                <a:effectLst/>
                <a:latin typeface="Abadi MT Condensed Light" panose="020B0306030101010103" pitchFamily="34" charset="77"/>
                <a:cs typeface="Arial" panose="020B0604020202020204" pitchFamily="34" charset="0"/>
              </a:rPr>
              <a:t>nglish speaker, and this is a significant accomplishment. Nevertheless, I face persistent challenges from racist individuals within my own party. Despite their outward display of friendliness and kindness, their actions behind my back are deceitful and harmful. It's as if they wear a mask of benevolence while concealing malicious intentions.</a:t>
            </a:r>
          </a:p>
          <a:p>
            <a:pPr algn="just">
              <a:buFont typeface="Wingdings" pitchFamily="2" charset="2"/>
              <a:buChar char="§"/>
            </a:pPr>
            <a:r>
              <a:rPr lang="en-GB" sz="8000" b="1" dirty="0">
                <a:solidFill>
                  <a:srgbClr val="0070C0"/>
                </a:solidFill>
                <a:latin typeface="Abadi MT Condensed Light" panose="020B0306030101010103" pitchFamily="34" charset="77"/>
                <a:cs typeface="Arial" panose="020B0604020202020204" pitchFamily="34" charset="0"/>
              </a:rPr>
              <a:t>R: </a:t>
            </a:r>
            <a:r>
              <a:rPr lang="en-GB" sz="8000" b="0" i="0" u="none" strike="noStrike" dirty="0">
                <a:effectLst/>
                <a:latin typeface="Abadi MT Condensed Light" panose="020B0306030101010103" pitchFamily="34" charset="77"/>
                <a:cs typeface="Arial" panose="020B0604020202020204" pitchFamily="34" charset="0"/>
              </a:rPr>
              <a:t>So, if I understand correctly, this experience is akin to ‘othering,’ right?</a:t>
            </a:r>
          </a:p>
          <a:p>
            <a:pPr algn="just">
              <a:buFont typeface="Wingdings" pitchFamily="2" charset="2"/>
              <a:buChar char="§"/>
            </a:pPr>
            <a:r>
              <a:rPr lang="en-GB" sz="8000" b="1" i="0" u="none" strike="noStrike" dirty="0">
                <a:solidFill>
                  <a:schemeClr val="accent2">
                    <a:lumMod val="75000"/>
                  </a:schemeClr>
                </a:solidFill>
                <a:effectLst/>
                <a:latin typeface="Abadi MT Condensed Light" panose="020B0306030101010103" pitchFamily="34" charset="77"/>
                <a:cs typeface="Arial" panose="020B0604020202020204" pitchFamily="34" charset="0"/>
              </a:rPr>
              <a:t>Murad: </a:t>
            </a:r>
            <a:r>
              <a:rPr lang="en-GB" sz="8000" b="0" i="0" u="none" strike="noStrike" dirty="0">
                <a:effectLst/>
                <a:latin typeface="Abadi MT Condensed Light" panose="020B0306030101010103" pitchFamily="34" charset="77"/>
                <a:cs typeface="Arial" panose="020B0604020202020204" pitchFamily="34" charset="0"/>
              </a:rPr>
              <a:t>I term it as ‘colonial racism’ [...].</a:t>
            </a:r>
            <a:endParaRPr lang="en-GB" sz="5900" dirty="0">
              <a:latin typeface="Abadi MT Condensed Light" panose="020B0306030101010103" pitchFamily="34" charset="77"/>
              <a:ea typeface="Times New Roman" panose="02020603050405020304" pitchFamily="18" charset="0"/>
              <a:cs typeface="Arial" panose="020B0604020202020204" pitchFamily="34" charset="0"/>
            </a:endParaRPr>
          </a:p>
          <a:p>
            <a:endParaRPr lang="en-GB" dirty="0"/>
          </a:p>
        </p:txBody>
      </p:sp>
      <p:pic>
        <p:nvPicPr>
          <p:cNvPr id="4" name="Picture 2" descr="CCCU-logo - Service Desk Institute">
            <a:extLst>
              <a:ext uri="{FF2B5EF4-FFF2-40B4-BE49-F238E27FC236}">
                <a16:creationId xmlns:a16="http://schemas.microsoft.com/office/drawing/2014/main" id="{B1F3A528-5860-A672-4092-116FFCEA4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3240" y="365125"/>
            <a:ext cx="2510560" cy="102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14618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815B9-7A4C-31E0-0BB2-857A2466780E}"/>
              </a:ext>
            </a:extLst>
          </p:cNvPr>
          <p:cNvSpPr>
            <a:spLocks noGrp="1"/>
          </p:cNvSpPr>
          <p:nvPr>
            <p:ph idx="1"/>
          </p:nvPr>
        </p:nvSpPr>
        <p:spPr>
          <a:xfrm>
            <a:off x="838200" y="1402260"/>
            <a:ext cx="10515600" cy="4053480"/>
          </a:xfrm>
        </p:spPr>
        <p:txBody>
          <a:bodyPr>
            <a:normAutofit fontScale="92500" lnSpcReduction="20000"/>
          </a:bodyPr>
          <a:lstStyle/>
          <a:p>
            <a:pPr marL="0" indent="0" algn="l">
              <a:buNone/>
            </a:pPr>
            <a:r>
              <a:rPr lang="en-GB" b="0" i="0" u="none" strike="noStrike" dirty="0">
                <a:effectLst/>
                <a:latin typeface="Abadi MT Condensed Light" panose="020B0306030101010103" pitchFamily="34" charset="77"/>
                <a:cs typeface="Calibri" panose="020F0502020204030204" pitchFamily="34" charset="0"/>
              </a:rPr>
              <a:t>My </a:t>
            </a:r>
            <a:r>
              <a:rPr lang="en-GB" dirty="0">
                <a:latin typeface="Abadi MT Condensed Light" panose="020B0306030101010103" pitchFamily="34" charset="77"/>
                <a:cs typeface="Calibri" panose="020F0502020204030204" pitchFamily="34" charset="0"/>
              </a:rPr>
              <a:t>interaction </a:t>
            </a:r>
            <a:r>
              <a:rPr lang="en-GB" b="0" i="0" u="none" strike="noStrike" dirty="0">
                <a:effectLst/>
                <a:latin typeface="Abadi MT Condensed Light" panose="020B0306030101010103" pitchFamily="34" charset="77"/>
                <a:cs typeface="Calibri" panose="020F0502020204030204" pitchFamily="34" charset="0"/>
              </a:rPr>
              <a:t>with Murad presented an unexpected challenge that left a lasting impact on my research experience and my own personal narrative. It positioned me in a unique and somewhat ambiguous role, straddling the boundary between being an insider and an outsider, blurring the lines of my identity as either a participant or a mere observer. Initially, I held the belief that my insider status would provide me with special insights into the experiences of the participants. However, this belief was sharply challenged during my initial interview with Murad, as he still regarded me as an outsider despite our shared migrant backgrounds. As someone who has faced various obstacles on my own educational and professional journey as a migrant, I had a gut feeling that Murad might be holding back some information. This curiosity drove me to delve deeper into our discussions. When I probed Murad for more insights, I was pleasantly surprised by his openness and willingness to share the challenges he was facing within his organization. This experience underscored the vital significance of trust-building in our research process.</a:t>
            </a:r>
          </a:p>
        </p:txBody>
      </p:sp>
      <p:pic>
        <p:nvPicPr>
          <p:cNvPr id="4" name="Picture 2" descr="CCCU-logo - Service Desk Institute">
            <a:extLst>
              <a:ext uri="{FF2B5EF4-FFF2-40B4-BE49-F238E27FC236}">
                <a16:creationId xmlns:a16="http://schemas.microsoft.com/office/drawing/2014/main" id="{746B1E02-EB9B-5F6D-8793-B76994541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5671" y="5455740"/>
            <a:ext cx="2188129" cy="8900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3241BB-91E5-60BA-1033-C1B6FB70E711}"/>
              </a:ext>
            </a:extLst>
          </p:cNvPr>
          <p:cNvSpPr txBox="1"/>
          <p:nvPr/>
        </p:nvSpPr>
        <p:spPr>
          <a:xfrm>
            <a:off x="838200" y="755929"/>
            <a:ext cx="9261565" cy="646331"/>
          </a:xfrm>
          <a:prstGeom prst="rect">
            <a:avLst/>
          </a:prstGeom>
          <a:noFill/>
        </p:spPr>
        <p:txBody>
          <a:bodyPr wrap="square" rtlCol="0">
            <a:spAutoFit/>
          </a:bodyPr>
          <a:lstStyle/>
          <a:p>
            <a:r>
              <a:rPr lang="en-GB" sz="3600" b="1" i="0" u="none" strike="noStrike" dirty="0">
                <a:effectLst/>
                <a:latin typeface="Abadi MT Condensed Light" panose="020B0306030101010103" pitchFamily="34" charset="77"/>
                <a:cs typeface="Arial" panose="020B0604020202020204" pitchFamily="34" charset="0"/>
              </a:rPr>
              <a:t>Researcher’s Reflection on Murad’s </a:t>
            </a:r>
            <a:r>
              <a:rPr lang="en-GB" sz="3600" b="1" dirty="0">
                <a:latin typeface="Abadi MT Condensed Light" panose="020B0306030101010103" pitchFamily="34" charset="77"/>
                <a:cs typeface="Arial" panose="020B0604020202020204" pitchFamily="34" charset="0"/>
              </a:rPr>
              <a:t>F</a:t>
            </a:r>
            <a:r>
              <a:rPr lang="en-GB" sz="3600" b="1" i="0" u="none" strike="noStrike" dirty="0">
                <a:effectLst/>
                <a:latin typeface="Abadi MT Condensed Light" panose="020B0306030101010103" pitchFamily="34" charset="77"/>
                <a:cs typeface="Arial" panose="020B0604020202020204" pitchFamily="34" charset="0"/>
              </a:rPr>
              <a:t>ollow-up </a:t>
            </a:r>
            <a:r>
              <a:rPr lang="en-GB" sz="3600" b="1" dirty="0">
                <a:latin typeface="Abadi MT Condensed Light" panose="020B0306030101010103" pitchFamily="34" charset="77"/>
                <a:cs typeface="Arial" panose="020B0604020202020204" pitchFamily="34" charset="0"/>
              </a:rPr>
              <a:t>I</a:t>
            </a:r>
            <a:r>
              <a:rPr lang="en-GB" sz="3600" b="1" i="0" u="none" strike="noStrike" dirty="0">
                <a:effectLst/>
                <a:latin typeface="Abadi MT Condensed Light" panose="020B0306030101010103" pitchFamily="34" charset="77"/>
                <a:cs typeface="Arial" panose="020B0604020202020204" pitchFamily="34" charset="0"/>
              </a:rPr>
              <a:t>nterview</a:t>
            </a:r>
          </a:p>
        </p:txBody>
      </p:sp>
    </p:spTree>
    <p:extLst>
      <p:ext uri="{BB962C8B-B14F-4D97-AF65-F5344CB8AC3E}">
        <p14:creationId xmlns:p14="http://schemas.microsoft.com/office/powerpoint/2010/main" val="173483775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6D51-52FC-1C70-354E-5AF5F3717BE1}"/>
              </a:ext>
            </a:extLst>
          </p:cNvPr>
          <p:cNvSpPr>
            <a:spLocks noGrp="1"/>
          </p:cNvSpPr>
          <p:nvPr>
            <p:ph type="title"/>
          </p:nvPr>
        </p:nvSpPr>
        <p:spPr>
          <a:xfrm>
            <a:off x="838200" y="659422"/>
            <a:ext cx="6942992" cy="679815"/>
          </a:xfrm>
        </p:spPr>
        <p:txBody>
          <a:bodyPr>
            <a:normAutofit/>
          </a:bodyPr>
          <a:lstStyle/>
          <a:p>
            <a:r>
              <a:rPr lang="en-GB" sz="3600" b="1" dirty="0">
                <a:latin typeface="Abadi MT Condensed Light" panose="020B0306030101010103" pitchFamily="34" charset="77"/>
              </a:rPr>
              <a:t>Amjad (Interview 1)</a:t>
            </a:r>
          </a:p>
        </p:txBody>
      </p:sp>
      <p:sp>
        <p:nvSpPr>
          <p:cNvPr id="3" name="Content Placeholder 2">
            <a:extLst>
              <a:ext uri="{FF2B5EF4-FFF2-40B4-BE49-F238E27FC236}">
                <a16:creationId xmlns:a16="http://schemas.microsoft.com/office/drawing/2014/main" id="{1C78927A-2BDF-1A5C-240B-D6CA4A3CB45C}"/>
              </a:ext>
            </a:extLst>
          </p:cNvPr>
          <p:cNvSpPr>
            <a:spLocks noGrp="1"/>
          </p:cNvSpPr>
          <p:nvPr>
            <p:ph idx="1"/>
          </p:nvPr>
        </p:nvSpPr>
        <p:spPr>
          <a:xfrm>
            <a:off x="838200" y="1698974"/>
            <a:ext cx="10515600" cy="3141967"/>
          </a:xfrm>
        </p:spPr>
        <p:txBody>
          <a:bodyPr>
            <a:normAutofit/>
          </a:bodyPr>
          <a:lstStyle/>
          <a:p>
            <a:pPr algn="just">
              <a:buFont typeface="Wingdings" pitchFamily="2" charset="2"/>
              <a:buChar char="§"/>
            </a:pPr>
            <a:r>
              <a:rPr lang="en-GB" sz="2800" b="1" dirty="0">
                <a:solidFill>
                  <a:srgbClr val="0070C0"/>
                </a:solidFill>
                <a:effectLst/>
                <a:latin typeface="Abadi MT Condensed Light" panose="020B0306030101010103" pitchFamily="34" charset="77"/>
                <a:cs typeface="Calibri" panose="020F0502020204030204" pitchFamily="34" charset="0"/>
              </a:rPr>
              <a:t>R: </a:t>
            </a:r>
            <a:r>
              <a:rPr lang="en-GB" sz="2800" dirty="0">
                <a:effectLst/>
                <a:latin typeface="Abadi MT Condensed Light" panose="020B0306030101010103" pitchFamily="34" charset="77"/>
                <a:cs typeface="Calibri" panose="020F0502020204030204" pitchFamily="34" charset="0"/>
              </a:rPr>
              <a:t>You mentioned that you have undergone changes over the years, particularly transitioning from being religious to being non-religious. Would you be open to sharing more about this significant experience? </a:t>
            </a:r>
          </a:p>
          <a:p>
            <a:pPr algn="just">
              <a:buFont typeface="Wingdings" pitchFamily="2" charset="2"/>
              <a:buChar char="§"/>
            </a:pPr>
            <a:r>
              <a:rPr lang="en-GB" sz="2800" b="1" dirty="0">
                <a:solidFill>
                  <a:srgbClr val="00B050"/>
                </a:solidFill>
                <a:effectLst/>
                <a:latin typeface="Abadi MT Condensed Light" panose="020B0306030101010103" pitchFamily="34" charset="77"/>
                <a:cs typeface="Calibri" panose="020F0502020204030204" pitchFamily="34" charset="0"/>
              </a:rPr>
              <a:t>Amjad: </a:t>
            </a:r>
            <a:r>
              <a:rPr lang="en-GB" sz="2800" dirty="0">
                <a:effectLst/>
                <a:latin typeface="Abadi MT Condensed Light" panose="020B0306030101010103" pitchFamily="34" charset="77"/>
                <a:cs typeface="Calibri" panose="020F0502020204030204" pitchFamily="34" charset="0"/>
              </a:rPr>
              <a:t>I find this topic deeply personal, and honestly, I prefer not to discuss it further.</a:t>
            </a:r>
            <a:endParaRPr lang="en-GB" dirty="0"/>
          </a:p>
        </p:txBody>
      </p:sp>
      <p:pic>
        <p:nvPicPr>
          <p:cNvPr id="4" name="Picture 2" descr="CCCU-logo - Service Desk Institute">
            <a:extLst>
              <a:ext uri="{FF2B5EF4-FFF2-40B4-BE49-F238E27FC236}">
                <a16:creationId xmlns:a16="http://schemas.microsoft.com/office/drawing/2014/main" id="{41CC29F6-D05D-17D6-1080-0C3564C3A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359" y="5184870"/>
            <a:ext cx="2735427" cy="111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07211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9D35-EDE7-6DC4-8C26-CF2F2AD68963}"/>
              </a:ext>
            </a:extLst>
          </p:cNvPr>
          <p:cNvSpPr>
            <a:spLocks noGrp="1"/>
          </p:cNvSpPr>
          <p:nvPr>
            <p:ph type="title"/>
          </p:nvPr>
        </p:nvSpPr>
        <p:spPr/>
        <p:txBody>
          <a:bodyPr>
            <a:normAutofit/>
          </a:bodyPr>
          <a:lstStyle/>
          <a:p>
            <a:r>
              <a:rPr lang="en-GB" sz="3600" b="1" dirty="0">
                <a:effectLst/>
                <a:latin typeface="Abadi MT Condensed Light" panose="020B0306030101010103" pitchFamily="34" charset="77"/>
                <a:cs typeface="Calibri" panose="020F0502020204030204" pitchFamily="34" charset="0"/>
              </a:rPr>
              <a:t>Researcher’s Reflection on Amjad’s First </a:t>
            </a:r>
            <a:r>
              <a:rPr lang="en-GB" sz="3600" b="1" dirty="0">
                <a:latin typeface="Abadi MT Condensed Light" panose="020B0306030101010103" pitchFamily="34" charset="77"/>
                <a:cs typeface="Calibri" panose="020F0502020204030204" pitchFamily="34" charset="0"/>
              </a:rPr>
              <a:t>I</a:t>
            </a:r>
            <a:r>
              <a:rPr lang="en-GB" sz="3600" b="1" dirty="0">
                <a:effectLst/>
                <a:latin typeface="Abadi MT Condensed Light" panose="020B0306030101010103" pitchFamily="34" charset="77"/>
                <a:cs typeface="Calibri" panose="020F0502020204030204" pitchFamily="34" charset="0"/>
              </a:rPr>
              <a:t>nterview</a:t>
            </a:r>
            <a:endParaRPr lang="en-GB" sz="3600" dirty="0"/>
          </a:p>
        </p:txBody>
      </p:sp>
      <p:sp>
        <p:nvSpPr>
          <p:cNvPr id="3" name="Content Placeholder 2">
            <a:extLst>
              <a:ext uri="{FF2B5EF4-FFF2-40B4-BE49-F238E27FC236}">
                <a16:creationId xmlns:a16="http://schemas.microsoft.com/office/drawing/2014/main" id="{875C9036-5206-DB75-B1D4-C8647D8CE086}"/>
              </a:ext>
            </a:extLst>
          </p:cNvPr>
          <p:cNvSpPr>
            <a:spLocks noGrp="1"/>
          </p:cNvSpPr>
          <p:nvPr>
            <p:ph idx="1"/>
          </p:nvPr>
        </p:nvSpPr>
        <p:spPr>
          <a:xfrm>
            <a:off x="838200" y="1825625"/>
            <a:ext cx="10515600" cy="3359245"/>
          </a:xfrm>
        </p:spPr>
        <p:txBody>
          <a:bodyPr>
            <a:normAutofit lnSpcReduction="10000"/>
          </a:bodyPr>
          <a:lstStyle/>
          <a:p>
            <a:pPr marL="0" indent="0">
              <a:lnSpc>
                <a:spcPct val="100000"/>
              </a:lnSpc>
              <a:buNone/>
            </a:pPr>
            <a:r>
              <a:rPr lang="en-GB" dirty="0">
                <a:effectLst/>
                <a:latin typeface="Abadi MT Condensed Light" panose="020B0306030101010103" pitchFamily="34" charset="77"/>
              </a:rPr>
              <a:t>Amjad’s stories about how his identity has changed over time have a deep impact on me. I’m curious about why he sees this part of his life as very personal, especially when he’s been open about even more sensitive topics regarding his identity and family. This curiosity drives me to dig deeper into his experiences, not just to understand them, but to thoroughly explore all the different aspects of his evolving identity.</a:t>
            </a:r>
          </a:p>
          <a:p>
            <a:pPr marL="0" indent="0">
              <a:buNone/>
            </a:pPr>
            <a:br>
              <a:rPr lang="en-GB" dirty="0">
                <a:latin typeface="Abadi MT Condensed Light" panose="020B0306030101010103" pitchFamily="34" charset="77"/>
              </a:rPr>
            </a:br>
            <a:endParaRPr lang="en-GB" dirty="0">
              <a:latin typeface="Abadi MT Condensed Light" panose="020B0306030101010103" pitchFamily="34" charset="77"/>
            </a:endParaRPr>
          </a:p>
        </p:txBody>
      </p:sp>
      <p:pic>
        <p:nvPicPr>
          <p:cNvPr id="4" name="Picture 2" descr="CCCU-logo - Service Desk Institute">
            <a:extLst>
              <a:ext uri="{FF2B5EF4-FFF2-40B4-BE49-F238E27FC236}">
                <a16:creationId xmlns:a16="http://schemas.microsoft.com/office/drawing/2014/main" id="{6DC5808C-E7B8-3005-CA96-FFFE15BE4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850" y="5184870"/>
            <a:ext cx="2438950" cy="99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31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B9192-0EE1-DA01-35A5-26E60A190368}"/>
              </a:ext>
            </a:extLst>
          </p:cNvPr>
          <p:cNvSpPr>
            <a:spLocks noGrp="1"/>
          </p:cNvSpPr>
          <p:nvPr>
            <p:ph type="title"/>
          </p:nvPr>
        </p:nvSpPr>
        <p:spPr/>
        <p:txBody>
          <a:bodyPr/>
          <a:lstStyle/>
          <a:p>
            <a:r>
              <a:rPr lang="en-GB" b="1" dirty="0">
                <a:latin typeface="Abadi MT Condensed Light" panose="020B0306030101010103" pitchFamily="34" charset="77"/>
              </a:rPr>
              <a:t>Amjad (Follow-up Interview)</a:t>
            </a:r>
          </a:p>
        </p:txBody>
      </p:sp>
      <p:sp>
        <p:nvSpPr>
          <p:cNvPr id="3" name="Content Placeholder 2">
            <a:extLst>
              <a:ext uri="{FF2B5EF4-FFF2-40B4-BE49-F238E27FC236}">
                <a16:creationId xmlns:a16="http://schemas.microsoft.com/office/drawing/2014/main" id="{43AF0B75-47B1-0B07-6430-5C124B9E8EA3}"/>
              </a:ext>
            </a:extLst>
          </p:cNvPr>
          <p:cNvSpPr>
            <a:spLocks noGrp="1"/>
          </p:cNvSpPr>
          <p:nvPr>
            <p:ph idx="1"/>
          </p:nvPr>
        </p:nvSpPr>
        <p:spPr>
          <a:xfrm>
            <a:off x="838200" y="1578429"/>
            <a:ext cx="10515600" cy="4598534"/>
          </a:xfrm>
        </p:spPr>
        <p:txBody>
          <a:bodyPr/>
          <a:lstStyle/>
          <a:p>
            <a:pPr algn="just">
              <a:buFont typeface="Wingdings" pitchFamily="2" charset="2"/>
              <a:buChar char="§"/>
            </a:pPr>
            <a:r>
              <a:rPr lang="en-GB" sz="2800" b="1" dirty="0">
                <a:solidFill>
                  <a:schemeClr val="accent1"/>
                </a:solidFill>
                <a:effectLst/>
                <a:latin typeface="Abadi MT Condensed Light" panose="020B0306030101010103" pitchFamily="34" charset="77"/>
                <a:cs typeface="Calibri" panose="020F0502020204030204" pitchFamily="34" charset="0"/>
              </a:rPr>
              <a:t>R: </a:t>
            </a:r>
            <a:r>
              <a:rPr lang="en-GB" sz="2800" dirty="0">
                <a:effectLst/>
                <a:latin typeface="Abadi MT Condensed Light" panose="020B0306030101010103" pitchFamily="34" charset="77"/>
                <a:cs typeface="Calibri" panose="020F0502020204030204" pitchFamily="34" charset="0"/>
              </a:rPr>
              <a:t>Y</a:t>
            </a:r>
            <a:r>
              <a:rPr lang="en-GB" sz="2800" dirty="0">
                <a:latin typeface="Abadi MT Condensed Light" panose="020B0306030101010103" pitchFamily="34" charset="77"/>
                <a:cs typeface="Calibri" panose="020F0502020204030204" pitchFamily="34" charset="0"/>
              </a:rPr>
              <a:t>ou are talking about interesting stories, which I think they are linked to your religious identity. Are you still sure you would like to skip my question about your identity shift from being religious to none religious?</a:t>
            </a:r>
          </a:p>
          <a:p>
            <a:pPr algn="just">
              <a:buFont typeface="Wingdings" pitchFamily="2" charset="2"/>
              <a:buChar char="§"/>
            </a:pPr>
            <a:r>
              <a:rPr lang="en-GB" sz="2800" b="1" dirty="0">
                <a:solidFill>
                  <a:srgbClr val="00B050"/>
                </a:solidFill>
                <a:latin typeface="Abadi MT Condensed Light" panose="020B0306030101010103" pitchFamily="34" charset="77"/>
                <a:cs typeface="Calibri" panose="020F0502020204030204" pitchFamily="34" charset="0"/>
              </a:rPr>
              <a:t>Amjad: </a:t>
            </a:r>
            <a:r>
              <a:rPr lang="en-GB" sz="2800" dirty="0">
                <a:effectLst/>
                <a:latin typeface="Abadi MT Condensed Light" panose="020B0306030101010103" pitchFamily="34" charset="77"/>
                <a:cs typeface="Calibri" panose="020F0502020204030204" pitchFamily="34" charset="0"/>
              </a:rPr>
              <a:t>This was tough, perhaps the hardest decision I have ever made in my life. I endured a prolonged and arduous period where I questioned everything. I used to engage in hours of conversation with God daily. However, I eventually came to feel that the story of the Kaaba was fabricated and lacked authenticity. For me, I believe God resides within me, making traditional prayers incongruent with my beliefs about divinity. I harbour no regrets about my decision; in my view, religion is more intertwined with culture than true spirituality.</a:t>
            </a:r>
            <a:endParaRPr lang="en-GB" dirty="0"/>
          </a:p>
        </p:txBody>
      </p:sp>
      <p:pic>
        <p:nvPicPr>
          <p:cNvPr id="4" name="Picture 2" descr="CCCU-logo - Service Desk Institute">
            <a:extLst>
              <a:ext uri="{FF2B5EF4-FFF2-40B4-BE49-F238E27FC236}">
                <a16:creationId xmlns:a16="http://schemas.microsoft.com/office/drawing/2014/main" id="{D1154262-2D4C-B0F5-E7F6-2956BE093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862" y="365125"/>
            <a:ext cx="2447584" cy="99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56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95D2B-0F4C-C7F2-D804-A42416A832F3}"/>
              </a:ext>
            </a:extLst>
          </p:cNvPr>
          <p:cNvSpPr>
            <a:spLocks noGrp="1"/>
          </p:cNvSpPr>
          <p:nvPr>
            <p:ph idx="1"/>
          </p:nvPr>
        </p:nvSpPr>
        <p:spPr>
          <a:xfrm>
            <a:off x="838200" y="2050026"/>
            <a:ext cx="10515600" cy="3645891"/>
          </a:xfrm>
        </p:spPr>
        <p:txBody>
          <a:bodyPr>
            <a:normAutofit lnSpcReduction="10000"/>
          </a:bodyPr>
          <a:lstStyle/>
          <a:p>
            <a:pPr marL="0" indent="0">
              <a:buNone/>
            </a:pPr>
            <a:r>
              <a:rPr lang="en-GB" dirty="0">
                <a:effectLst/>
                <a:latin typeface="Abadi MT Condensed Light" panose="020B0306030101010103" pitchFamily="34" charset="77"/>
              </a:rPr>
              <a:t>Finally, Amjad has graciously opened-up to me, and offered intriguing insights into the questions that had been on my mind. Given the delicate nature of discussing religious beliefs, it is possible that Amjad was concerned that sharing his views might unintentionally create challenges or conflicts with my own deeply held beliefs. As a result, he may have opted to keep this aspect of his identity to himself, seeking to preserve a sense of security and avoid any potential negative perceptions from me, especially since I occupy the role of an insider researcher.</a:t>
            </a:r>
          </a:p>
          <a:p>
            <a:pPr marL="0" indent="0">
              <a:buNone/>
            </a:pPr>
            <a:br>
              <a:rPr lang="en-GB" dirty="0"/>
            </a:br>
            <a:endParaRPr lang="en-GB" dirty="0"/>
          </a:p>
        </p:txBody>
      </p:sp>
      <p:pic>
        <p:nvPicPr>
          <p:cNvPr id="4" name="Picture 2" descr="CCCU-logo - Service Desk Institute">
            <a:extLst>
              <a:ext uri="{FF2B5EF4-FFF2-40B4-BE49-F238E27FC236}">
                <a16:creationId xmlns:a16="http://schemas.microsoft.com/office/drawing/2014/main" id="{314C89CB-C65D-2F45-1B6E-EC06ADABC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269" y="4975439"/>
            <a:ext cx="2365190" cy="9620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721DFF-3F5F-F44F-8999-0E7FBBDD4B1A}"/>
              </a:ext>
            </a:extLst>
          </p:cNvPr>
          <p:cNvSpPr txBox="1"/>
          <p:nvPr/>
        </p:nvSpPr>
        <p:spPr>
          <a:xfrm>
            <a:off x="838200" y="1162082"/>
            <a:ext cx="9397180" cy="646331"/>
          </a:xfrm>
          <a:prstGeom prst="rect">
            <a:avLst/>
          </a:prstGeom>
          <a:noFill/>
        </p:spPr>
        <p:txBody>
          <a:bodyPr wrap="square" rtlCol="0">
            <a:spAutoFit/>
          </a:bodyPr>
          <a:lstStyle/>
          <a:p>
            <a:r>
              <a:rPr lang="en-GB" sz="3600" b="1" kern="0" dirty="0">
                <a:effectLst/>
                <a:latin typeface="Abadi MT Condensed Light" panose="020B0306030101010103" pitchFamily="34" charset="77"/>
                <a:ea typeface="Times New Roman" panose="02020603050405020304" pitchFamily="18" charset="0"/>
                <a:cs typeface="Calibri" panose="020F0502020204030204" pitchFamily="34" charset="0"/>
              </a:rPr>
              <a:t>Researcher’s Reflection on Amjad’s </a:t>
            </a:r>
            <a:r>
              <a:rPr lang="en-GB" sz="3600" b="1" kern="0" dirty="0">
                <a:latin typeface="Abadi MT Condensed Light" panose="020B0306030101010103" pitchFamily="34" charset="77"/>
                <a:ea typeface="Times New Roman" panose="02020603050405020304" pitchFamily="18" charset="0"/>
                <a:cs typeface="Calibri" panose="020F0502020204030204" pitchFamily="34" charset="0"/>
              </a:rPr>
              <a:t>F</a:t>
            </a:r>
            <a:r>
              <a:rPr lang="en-GB" sz="3600" b="1" kern="0" dirty="0">
                <a:effectLst/>
                <a:latin typeface="Abadi MT Condensed Light" panose="020B0306030101010103" pitchFamily="34" charset="77"/>
                <a:ea typeface="Times New Roman" panose="02020603050405020304" pitchFamily="18" charset="0"/>
                <a:cs typeface="Calibri" panose="020F0502020204030204" pitchFamily="34" charset="0"/>
              </a:rPr>
              <a:t>ollow-up </a:t>
            </a:r>
            <a:r>
              <a:rPr lang="en-GB" sz="3600" b="1" kern="0" dirty="0">
                <a:latin typeface="Abadi MT Condensed Light" panose="020B0306030101010103" pitchFamily="34" charset="77"/>
                <a:ea typeface="Times New Roman" panose="02020603050405020304" pitchFamily="18" charset="0"/>
                <a:cs typeface="Calibri" panose="020F0502020204030204" pitchFamily="34" charset="0"/>
              </a:rPr>
              <a:t>I</a:t>
            </a:r>
            <a:r>
              <a:rPr lang="en-GB" sz="3600" b="1" kern="0" dirty="0">
                <a:effectLst/>
                <a:latin typeface="Abadi MT Condensed Light" panose="020B0306030101010103" pitchFamily="34" charset="77"/>
                <a:ea typeface="Times New Roman" panose="02020603050405020304" pitchFamily="18" charset="0"/>
                <a:cs typeface="Calibri" panose="020F0502020204030204" pitchFamily="34" charset="0"/>
              </a:rPr>
              <a:t>nterview</a:t>
            </a:r>
            <a:endParaRPr lang="en-GB" sz="3600" dirty="0"/>
          </a:p>
        </p:txBody>
      </p:sp>
    </p:spTree>
    <p:extLst>
      <p:ext uri="{BB962C8B-B14F-4D97-AF65-F5344CB8AC3E}">
        <p14:creationId xmlns:p14="http://schemas.microsoft.com/office/powerpoint/2010/main" val="173815716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C875-501F-5B6C-A84C-F8809E13826D}"/>
              </a:ext>
            </a:extLst>
          </p:cNvPr>
          <p:cNvSpPr>
            <a:spLocks noGrp="1"/>
          </p:cNvSpPr>
          <p:nvPr>
            <p:ph type="title"/>
          </p:nvPr>
        </p:nvSpPr>
        <p:spPr/>
        <p:txBody>
          <a:bodyPr/>
          <a:lstStyle/>
          <a:p>
            <a:r>
              <a:rPr lang="en-GB" sz="4400" b="1" dirty="0">
                <a:latin typeface="Abadi MT Condensed Light" panose="020B0306030101010103" pitchFamily="34" charset="77"/>
              </a:rPr>
              <a:t>Discussions and conclusion </a:t>
            </a:r>
            <a:endParaRPr lang="en-GB" dirty="0"/>
          </a:p>
        </p:txBody>
      </p:sp>
      <p:sp>
        <p:nvSpPr>
          <p:cNvPr id="3" name="Content Placeholder 2">
            <a:extLst>
              <a:ext uri="{FF2B5EF4-FFF2-40B4-BE49-F238E27FC236}">
                <a16:creationId xmlns:a16="http://schemas.microsoft.com/office/drawing/2014/main" id="{6CFB864C-09B1-CCD6-864A-4C863694FEA7}"/>
              </a:ext>
            </a:extLst>
          </p:cNvPr>
          <p:cNvSpPr>
            <a:spLocks noGrp="1"/>
          </p:cNvSpPr>
          <p:nvPr>
            <p:ph idx="1"/>
          </p:nvPr>
        </p:nvSpPr>
        <p:spPr/>
        <p:txBody>
          <a:bodyPr>
            <a:normAutofit fontScale="85000" lnSpcReduction="20000"/>
          </a:bodyPr>
          <a:lstStyle/>
          <a:p>
            <a:pPr>
              <a:buFont typeface="Wingdings" pitchFamily="2" charset="2"/>
              <a:buChar char="§"/>
            </a:pPr>
            <a:r>
              <a:rPr lang="en-GB" dirty="0">
                <a:effectLst/>
                <a:latin typeface="Abadi MT Condensed Light" panose="020B0306030101010103" pitchFamily="34" charset="77"/>
              </a:rPr>
              <a:t>Insiders and outsiders in research are fluid roles, not rigid categories.</a:t>
            </a:r>
          </a:p>
          <a:p>
            <a:pPr>
              <a:buFont typeface="Wingdings" pitchFamily="2" charset="2"/>
              <a:buChar char="§"/>
            </a:pPr>
            <a:r>
              <a:rPr lang="en-GB" dirty="0">
                <a:effectLst/>
                <a:latin typeface="Abadi MT Condensed Light" panose="020B0306030101010103" pitchFamily="34" charset="77"/>
              </a:rPr>
              <a:t>Navigating this dynamic requires balancing participant perspectives and managing potential influences (</a:t>
            </a:r>
            <a:r>
              <a:rPr lang="en-GB" sz="2800" dirty="0">
                <a:latin typeface="Abadi MT Condensed Light" panose="020B0306030101010103" pitchFamily="34" charset="77"/>
              </a:rPr>
              <a:t>Palaganas et al., 2017)</a:t>
            </a:r>
            <a:r>
              <a:rPr lang="en-GB" dirty="0">
                <a:effectLst/>
                <a:latin typeface="Abadi MT Condensed Light" panose="020B0306030101010103" pitchFamily="34" charset="77"/>
              </a:rPr>
              <a:t>.</a:t>
            </a:r>
          </a:p>
          <a:p>
            <a:pPr>
              <a:buFont typeface="Wingdings" pitchFamily="2" charset="2"/>
              <a:buChar char="§"/>
            </a:pPr>
            <a:r>
              <a:rPr lang="en-GB" dirty="0">
                <a:effectLst/>
                <a:latin typeface="Abadi MT Condensed Light" panose="020B0306030101010103" pitchFamily="34" charset="77"/>
              </a:rPr>
              <a:t>Building genuine relationships relies on self-awareness and reflexive approaches, fostering better outcomes.</a:t>
            </a:r>
          </a:p>
          <a:p>
            <a:pPr>
              <a:buFont typeface="Wingdings" pitchFamily="2" charset="2"/>
              <a:buChar char="§"/>
            </a:pPr>
            <a:r>
              <a:rPr lang="en-GB" dirty="0">
                <a:effectLst/>
                <a:latin typeface="Abadi MT Condensed Light" panose="020B0306030101010103" pitchFamily="34" charset="77"/>
              </a:rPr>
              <a:t>Broadened Perspectives: Reflexivity enhances understanding, authenticity, and empathy in research.</a:t>
            </a:r>
          </a:p>
          <a:p>
            <a:pPr>
              <a:buFont typeface="Wingdings" pitchFamily="2" charset="2"/>
              <a:buChar char="§"/>
            </a:pPr>
            <a:r>
              <a:rPr lang="en-GB" dirty="0">
                <a:effectLst/>
                <a:latin typeface="Abadi MT Condensed Light" panose="020B0306030101010103" pitchFamily="34" charset="77"/>
              </a:rPr>
              <a:t>appreciating the complexity of human experiences.</a:t>
            </a:r>
          </a:p>
          <a:p>
            <a:pPr>
              <a:buFont typeface="Wingdings" pitchFamily="2" charset="2"/>
              <a:buChar char="§"/>
            </a:pPr>
            <a:r>
              <a:rPr lang="en-GB" dirty="0">
                <a:effectLst/>
                <a:latin typeface="Abadi MT Condensed Light" panose="020B0306030101010103" pitchFamily="34" charset="77"/>
              </a:rPr>
              <a:t>Balancing insider and outsider perspectives is vital, with attention to trust, power dynamics, and strategic choices </a:t>
            </a:r>
            <a:r>
              <a:rPr lang="en-GB" sz="2800" dirty="0">
                <a:latin typeface="Abadi MT Condensed Light" panose="020B0306030101010103" pitchFamily="34" charset="77"/>
              </a:rPr>
              <a:t>(</a:t>
            </a:r>
            <a:r>
              <a:rPr lang="en-GB" sz="2800" dirty="0" err="1">
                <a:latin typeface="Abadi MT Condensed Light" panose="020B0306030101010103" pitchFamily="34" charset="77"/>
              </a:rPr>
              <a:t>Råheim</a:t>
            </a:r>
            <a:r>
              <a:rPr lang="en-GB" sz="2800" dirty="0">
                <a:latin typeface="Abadi MT Condensed Light" panose="020B0306030101010103" pitchFamily="34" charset="77"/>
              </a:rPr>
              <a:t> et al., 2016)</a:t>
            </a:r>
            <a:r>
              <a:rPr lang="en-GB" dirty="0">
                <a:effectLst/>
                <a:latin typeface="Abadi MT Condensed Light" panose="020B0306030101010103" pitchFamily="34" charset="77"/>
              </a:rPr>
              <a:t>.</a:t>
            </a:r>
          </a:p>
          <a:p>
            <a:pPr>
              <a:buFont typeface="Wingdings" pitchFamily="2" charset="2"/>
              <a:buChar char="§"/>
            </a:pPr>
            <a:r>
              <a:rPr lang="en-GB" dirty="0">
                <a:effectLst/>
                <a:latin typeface="Abadi MT Condensed Light" panose="020B0306030101010103" pitchFamily="34" charset="77"/>
              </a:rPr>
              <a:t>Developing flexibility in dual roles enhances relationships and research outcomes </a:t>
            </a:r>
            <a:r>
              <a:rPr lang="en-GB" sz="2800" dirty="0">
                <a:latin typeface="Abadi MT Condensed Light" panose="020B0306030101010103" pitchFamily="34" charset="77"/>
              </a:rPr>
              <a:t>(Alvesson &amp; </a:t>
            </a:r>
            <a:r>
              <a:rPr lang="en-GB" sz="2800" dirty="0" err="1">
                <a:latin typeface="Abadi MT Condensed Light" panose="020B0306030101010103" pitchFamily="34" charset="77"/>
              </a:rPr>
              <a:t>Sköldberg</a:t>
            </a:r>
            <a:r>
              <a:rPr lang="en-GB" sz="2800" dirty="0">
                <a:latin typeface="Abadi MT Condensed Light" panose="020B0306030101010103" pitchFamily="34" charset="77"/>
              </a:rPr>
              <a:t>, 2009)</a:t>
            </a:r>
            <a:r>
              <a:rPr lang="en-GB" dirty="0">
                <a:effectLst/>
                <a:latin typeface="Abadi MT Condensed Light" panose="020B0306030101010103" pitchFamily="34" charset="77"/>
              </a:rPr>
              <a:t>.</a:t>
            </a:r>
            <a:br>
              <a:rPr lang="en-GB" dirty="0"/>
            </a:br>
            <a:endParaRPr lang="en-GB" dirty="0"/>
          </a:p>
        </p:txBody>
      </p:sp>
      <p:pic>
        <p:nvPicPr>
          <p:cNvPr id="5" name="Picture 2" descr="CCCU-logo - Service Desk Institute">
            <a:extLst>
              <a:ext uri="{FF2B5EF4-FFF2-40B4-BE49-F238E27FC236}">
                <a16:creationId xmlns:a16="http://schemas.microsoft.com/office/drawing/2014/main" id="{D0386112-5F62-11CC-8D40-D2620474F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2827" y="451829"/>
            <a:ext cx="2140973" cy="87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28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pole with a street light on it&#10;&#10;Description automatically generated">
            <a:extLst>
              <a:ext uri="{FF2B5EF4-FFF2-40B4-BE49-F238E27FC236}">
                <a16:creationId xmlns:a16="http://schemas.microsoft.com/office/drawing/2014/main" id="{C51C3293-BB01-850D-5729-9F026EFFDBD1}"/>
              </a:ext>
            </a:extLst>
          </p:cNvPr>
          <p:cNvPicPr>
            <a:picLocks noChangeAspect="1"/>
          </p:cNvPicPr>
          <p:nvPr/>
        </p:nvPicPr>
        <p:blipFill rotWithShape="1">
          <a:blip r:embed="rId2">
            <a:alphaModFix amt="50000"/>
          </a:blip>
          <a:srcRect t="30402" b="39505"/>
          <a:stretch/>
        </p:blipFill>
        <p:spPr>
          <a:xfrm>
            <a:off x="20" y="1"/>
            <a:ext cx="12191980" cy="6857999"/>
          </a:xfrm>
          <a:prstGeom prst="rect">
            <a:avLst/>
          </a:prstGeom>
        </p:spPr>
      </p:pic>
      <p:sp>
        <p:nvSpPr>
          <p:cNvPr id="4" name="Title 3">
            <a:extLst>
              <a:ext uri="{FF2B5EF4-FFF2-40B4-BE49-F238E27FC236}">
                <a16:creationId xmlns:a16="http://schemas.microsoft.com/office/drawing/2014/main" id="{EC92A427-2A43-13AA-B84D-E3EC3653168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5000" b="1" dirty="0">
                <a:solidFill>
                  <a:srgbClr val="FFFFFF"/>
                </a:solidFill>
                <a:latin typeface="Abadi MT Condensed Light" panose="020B0306030101010103" pitchFamily="34" charset="77"/>
              </a:rPr>
              <a:t>Thank you for your attention</a:t>
            </a:r>
          </a:p>
        </p:txBody>
      </p:sp>
    </p:spTree>
    <p:extLst>
      <p:ext uri="{BB962C8B-B14F-4D97-AF65-F5344CB8AC3E}">
        <p14:creationId xmlns:p14="http://schemas.microsoft.com/office/powerpoint/2010/main" val="4028073688"/>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34B0-C34C-F8D2-DB9C-C0E31CD2FB6D}"/>
              </a:ext>
            </a:extLst>
          </p:cNvPr>
          <p:cNvSpPr>
            <a:spLocks noGrp="1"/>
          </p:cNvSpPr>
          <p:nvPr>
            <p:ph type="title"/>
          </p:nvPr>
        </p:nvSpPr>
        <p:spPr>
          <a:xfrm rot="16200000">
            <a:off x="-813482" y="3127148"/>
            <a:ext cx="2699657" cy="603704"/>
          </a:xfrm>
        </p:spPr>
        <p:txBody>
          <a:bodyPr>
            <a:normAutofit/>
          </a:bodyPr>
          <a:lstStyle/>
          <a:p>
            <a:r>
              <a:rPr lang="en-GB" sz="3600" b="1" dirty="0">
                <a:latin typeface="Abadi MT Condensed Light" panose="020B0306030101010103" pitchFamily="34" charset="77"/>
              </a:rPr>
              <a:t>Reference List</a:t>
            </a:r>
          </a:p>
        </p:txBody>
      </p:sp>
      <p:sp>
        <p:nvSpPr>
          <p:cNvPr id="3" name="Content Placeholder 2">
            <a:extLst>
              <a:ext uri="{FF2B5EF4-FFF2-40B4-BE49-F238E27FC236}">
                <a16:creationId xmlns:a16="http://schemas.microsoft.com/office/drawing/2014/main" id="{5333EBE3-4D6E-67B2-4841-D6BE207CD7C6}"/>
              </a:ext>
            </a:extLst>
          </p:cNvPr>
          <p:cNvSpPr>
            <a:spLocks noGrp="1"/>
          </p:cNvSpPr>
          <p:nvPr>
            <p:ph idx="1"/>
          </p:nvPr>
        </p:nvSpPr>
        <p:spPr>
          <a:xfrm>
            <a:off x="838198" y="348343"/>
            <a:ext cx="10820402" cy="6346371"/>
          </a:xfrm>
        </p:spPr>
        <p:txBody>
          <a:bodyPr>
            <a:normAutofit fontScale="25000" lnSpcReduction="20000"/>
          </a:bodyPr>
          <a:lstStyle/>
          <a:p>
            <a:pPr algn="l">
              <a:buFont typeface="Wingdings" pitchFamily="2" charset="2"/>
              <a:buChar char="§"/>
            </a:pPr>
            <a:r>
              <a:rPr lang="en-GB" sz="5600" b="0" i="0" dirty="0">
                <a:effectLst/>
                <a:latin typeface="Abadi MT Condensed Light" panose="020B0306030101010103" pitchFamily="34" charset="77"/>
              </a:rPr>
              <a:t>Alvesson, M., &amp; </a:t>
            </a:r>
            <a:r>
              <a:rPr lang="en-GB" sz="5600" b="0" i="0" dirty="0" err="1">
                <a:effectLst/>
                <a:latin typeface="Abadi MT Condensed Light" panose="020B0306030101010103" pitchFamily="34" charset="77"/>
              </a:rPr>
              <a:t>Skoldberg</a:t>
            </a:r>
            <a:r>
              <a:rPr lang="en-GB" sz="5600" b="0" i="0" dirty="0">
                <a:effectLst/>
                <a:latin typeface="Abadi MT Condensed Light" panose="020B0306030101010103" pitchFamily="34" charset="77"/>
              </a:rPr>
              <a:t>, K. (2009) </a:t>
            </a:r>
            <a:r>
              <a:rPr lang="en-GB" sz="5600" b="0" i="1" dirty="0">
                <a:effectLst/>
                <a:latin typeface="Abadi MT Condensed Light" panose="020B0306030101010103" pitchFamily="34" charset="77"/>
              </a:rPr>
              <a:t>Reflexive Methodology: New Vistas for Qualitative Research </a:t>
            </a:r>
            <a:r>
              <a:rPr lang="en-GB" sz="5600" b="0" i="0" dirty="0">
                <a:effectLst/>
                <a:latin typeface="Abadi MT Condensed Light" panose="020B0306030101010103" pitchFamily="34" charset="77"/>
              </a:rPr>
              <a:t>(2nd ed.). London: Sage.</a:t>
            </a:r>
          </a:p>
          <a:p>
            <a:pPr algn="l">
              <a:buFont typeface="Wingdings" pitchFamily="2" charset="2"/>
              <a:buChar char="§"/>
            </a:pPr>
            <a:r>
              <a:rPr lang="en-GB" sz="5600" dirty="0">
                <a:effectLst/>
                <a:latin typeface="Abadi MT Condensed Light" panose="020B0306030101010103" pitchFamily="34" charset="77"/>
                <a:ea typeface="Times New Roman" panose="02020603050405020304" pitchFamily="18" charset="0"/>
                <a:cs typeface="Calibri" panose="020F0502020204030204" pitchFamily="34" charset="0"/>
              </a:rPr>
              <a:t>Braun, V., &amp; Clarke, V. (2006) ‘Using Thematic Analysis in Psychology’, </a:t>
            </a:r>
            <a:r>
              <a:rPr lang="en-GB" sz="5600" i="1" dirty="0">
                <a:effectLst/>
                <a:latin typeface="Abadi MT Condensed Light" panose="020B0306030101010103" pitchFamily="34" charset="77"/>
                <a:ea typeface="Times New Roman" panose="02020603050405020304" pitchFamily="18" charset="0"/>
                <a:cs typeface="Calibri" panose="020F0502020204030204" pitchFamily="34" charset="0"/>
              </a:rPr>
              <a:t>Qualitative Research in Psychology</a:t>
            </a:r>
            <a:r>
              <a:rPr lang="en-GB" sz="5600" dirty="0">
                <a:effectLst/>
                <a:latin typeface="Abadi MT Condensed Light" panose="020B0306030101010103" pitchFamily="34" charset="77"/>
                <a:ea typeface="Times New Roman" panose="02020603050405020304" pitchFamily="18" charset="0"/>
                <a:cs typeface="Calibri" panose="020F0502020204030204" pitchFamily="34" charset="0"/>
              </a:rPr>
              <a:t>, 3(2), pp. 77-101. </a:t>
            </a:r>
            <a:r>
              <a:rPr lang="en-GB" sz="5600" u="sng" dirty="0">
                <a:effectLst/>
                <a:latin typeface="Abadi MT Condensed Light" panose="020B0306030101010103" pitchFamily="34" charset="77"/>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doi: 10.1191/1478088706qp063oa</a:t>
            </a:r>
            <a:r>
              <a:rPr lang="en-GB" sz="5600" dirty="0">
                <a:effectLst/>
                <a:latin typeface="Abadi MT Condensed Light" panose="020B0306030101010103" pitchFamily="34" charset="77"/>
                <a:ea typeface="Times New Roman" panose="02020603050405020304" pitchFamily="18" charset="0"/>
                <a:cs typeface="Calibri" panose="020F0502020204030204" pitchFamily="34" charset="0"/>
              </a:rPr>
              <a:t>.</a:t>
            </a:r>
            <a:endParaRPr lang="en-GB" sz="5600" dirty="0">
              <a:latin typeface="Abadi MT Condensed Light" panose="020B0306030101010103" pitchFamily="34" charset="77"/>
              <a:ea typeface="Times New Roman" panose="02020603050405020304" pitchFamily="18" charset="0"/>
            </a:endParaRPr>
          </a:p>
          <a:p>
            <a:pPr algn="l">
              <a:buFont typeface="Wingdings" pitchFamily="2" charset="2"/>
              <a:buChar char="§"/>
            </a:pPr>
            <a:r>
              <a:rPr lang="en-GB" sz="5600" dirty="0">
                <a:effectLst/>
                <a:latin typeface="Abadi MT Condensed Light" panose="020B0306030101010103" pitchFamily="34" charset="77"/>
                <a:ea typeface="Times New Roman" panose="02020603050405020304" pitchFamily="18" charset="0"/>
                <a:cs typeface="TimesNewRomanPSMT"/>
              </a:rPr>
              <a:t>Braun, V., and Clarke, V. (2019) ‘Reflecting on Reflexive Thematic Analysis,’ </a:t>
            </a:r>
            <a:r>
              <a:rPr lang="en-GB" sz="5600" i="1" dirty="0">
                <a:effectLst/>
                <a:latin typeface="Abadi MT Condensed Light" panose="020B0306030101010103" pitchFamily="34" charset="77"/>
                <a:ea typeface="Times New Roman" panose="02020603050405020304" pitchFamily="18" charset="0"/>
              </a:rPr>
              <a:t>Qualitative Research in Sport, Exercise &amp; Health</a:t>
            </a:r>
            <a:r>
              <a:rPr lang="en-GB" sz="5600" dirty="0">
                <a:effectLst/>
                <a:latin typeface="Abadi MT Condensed Light" panose="020B0306030101010103" pitchFamily="34" charset="77"/>
                <a:ea typeface="Times New Roman" panose="02020603050405020304" pitchFamily="18" charset="0"/>
                <a:cs typeface="TimesNewRomanPSMT"/>
              </a:rPr>
              <a:t>, 11 (4), pp. 589–97. </a:t>
            </a:r>
            <a:r>
              <a:rPr lang="en-GB" sz="5600" dirty="0" err="1">
                <a:effectLst/>
                <a:latin typeface="Abadi MT Condensed Light" panose="020B0306030101010103" pitchFamily="34" charset="77"/>
                <a:ea typeface="Times New Roman" panose="02020603050405020304" pitchFamily="18" charset="0"/>
                <a:cs typeface="TimesNewRomanPSMT"/>
              </a:rPr>
              <a:t>doi</a:t>
            </a:r>
            <a:r>
              <a:rPr lang="en-GB" sz="5600" dirty="0">
                <a:effectLst/>
                <a:latin typeface="Abadi MT Condensed Light" panose="020B0306030101010103" pitchFamily="34" charset="77"/>
                <a:ea typeface="Times New Roman" panose="02020603050405020304" pitchFamily="18" charset="0"/>
                <a:cs typeface="TimesNewRomanPSMT"/>
              </a:rPr>
              <a:t>: </a:t>
            </a:r>
            <a:r>
              <a:rPr lang="en-GB" sz="5600" u="sng" dirty="0">
                <a:effectLst/>
                <a:latin typeface="Abadi MT Condensed Light" panose="020B0306030101010103" pitchFamily="34" charset="77"/>
                <a:ea typeface="Times New Roman" panose="02020603050405020304" pitchFamily="18" charset="0"/>
                <a:cs typeface="TimesNewRomanPSMT"/>
                <a:hlinkClick r:id="rId3">
                  <a:extLst>
                    <a:ext uri="{A12FA001-AC4F-418D-AE19-62706E023703}">
                      <ahyp:hlinkClr xmlns:ahyp="http://schemas.microsoft.com/office/drawing/2018/hyperlinkcolor" val="tx"/>
                    </a:ext>
                  </a:extLst>
                </a:hlinkClick>
              </a:rPr>
              <a:t>10.1080/2159676X.2019.1628806</a:t>
            </a:r>
            <a:r>
              <a:rPr lang="en-GB" sz="5600" dirty="0">
                <a:effectLst/>
                <a:latin typeface="Abadi MT Condensed Light" panose="020B0306030101010103" pitchFamily="34" charset="77"/>
                <a:ea typeface="Times New Roman" panose="02020603050405020304" pitchFamily="18" charset="0"/>
                <a:cs typeface="TimesNewRomanPSMT"/>
              </a:rPr>
              <a:t>.</a:t>
            </a:r>
          </a:p>
          <a:p>
            <a:pPr algn="l">
              <a:buFont typeface="Wingdings" pitchFamily="2" charset="2"/>
              <a:buChar char="§"/>
            </a:pPr>
            <a:r>
              <a:rPr lang="en-GB" sz="5600" b="0" i="0" dirty="0">
                <a:effectLst/>
                <a:latin typeface="Abadi MT Condensed Light" panose="020B0306030101010103" pitchFamily="34" charset="77"/>
              </a:rPr>
              <a:t>Bridges, David. (2017)  ‘“Nothing about us without us”: The ethics of outsider research,’  In </a:t>
            </a:r>
            <a:r>
              <a:rPr lang="en-GB" sz="5600" b="0" i="1" dirty="0">
                <a:effectLst/>
                <a:latin typeface="Abadi MT Condensed Light" panose="020B0306030101010103" pitchFamily="34" charset="77"/>
              </a:rPr>
              <a:t>Philosophy in Educational Research</a:t>
            </a:r>
            <a:r>
              <a:rPr lang="en-GB" sz="5600" b="0" i="0" dirty="0">
                <a:effectLst/>
                <a:latin typeface="Abadi MT Condensed Light" panose="020B0306030101010103" pitchFamily="34" charset="77"/>
              </a:rPr>
              <a:t>. New York: Springer. </a:t>
            </a:r>
            <a:r>
              <a:rPr lang="en-GB" sz="5600" b="0" i="0" u="none" strike="noStrike" dirty="0">
                <a:effectLst/>
                <a:latin typeface="Abadi MT Condensed Light" panose="020B0306030101010103" pitchFamily="34" charset="77"/>
                <a:hlinkClick r:id="rId4">
                  <a:extLst>
                    <a:ext uri="{A12FA001-AC4F-418D-AE19-62706E023703}">
                      <ahyp:hlinkClr xmlns:ahyp="http://schemas.microsoft.com/office/drawing/2018/hyperlinkcolor" val="tx"/>
                    </a:ext>
                  </a:extLst>
                </a:hlinkClick>
              </a:rPr>
              <a:t>doi.org/10.1007/978-3-319-49212-4_20</a:t>
            </a:r>
            <a:r>
              <a:rPr lang="en-GB" sz="5600" dirty="0">
                <a:latin typeface="Abadi MT Condensed Light" panose="020B0306030101010103" pitchFamily="34" charset="77"/>
              </a:rPr>
              <a:t>.</a:t>
            </a:r>
          </a:p>
          <a:p>
            <a:pPr algn="l">
              <a:buFont typeface="Wingdings" pitchFamily="2" charset="2"/>
              <a:buChar char="§"/>
            </a:pPr>
            <a:r>
              <a:rPr lang="en-GB" sz="5600" dirty="0">
                <a:latin typeface="Abadi MT Condensed Light" panose="020B0306030101010103" pitchFamily="34" charset="77"/>
              </a:rPr>
              <a:t>Chaudhry, V. (2018)’ </a:t>
            </a:r>
            <a:r>
              <a:rPr lang="en-GB" sz="5600" dirty="0" err="1">
                <a:latin typeface="Abadi MT Condensed Light" panose="020B0306030101010103" pitchFamily="34" charset="77"/>
              </a:rPr>
              <a:t>Centering</a:t>
            </a:r>
            <a:r>
              <a:rPr lang="en-GB" sz="5600" dirty="0">
                <a:latin typeface="Abadi MT Condensed Light" panose="020B0306030101010103" pitchFamily="34" charset="77"/>
              </a:rPr>
              <a:t> embodiment in disability research through performance ethnography</a:t>
            </a:r>
            <a:r>
              <a:rPr lang="en-GB" sz="5600" i="1" dirty="0">
                <a:latin typeface="Abadi MT Condensed Light" panose="020B0306030101010103" pitchFamily="34" charset="77"/>
              </a:rPr>
              <a:t>’,  Qualitative Social Work. 18</a:t>
            </a:r>
            <a:r>
              <a:rPr lang="en-GB" sz="5600" dirty="0">
                <a:latin typeface="Abadi MT Condensed Light" panose="020B0306030101010103" pitchFamily="34" charset="77"/>
              </a:rPr>
              <a:t>. 147332501876772. 10.1177/1473325018767728.</a:t>
            </a:r>
          </a:p>
          <a:p>
            <a:pPr algn="l">
              <a:buFont typeface="Wingdings" pitchFamily="2" charset="2"/>
              <a:buChar char="§"/>
            </a:pPr>
            <a:r>
              <a:rPr lang="en-GB" sz="5600" b="0" i="0" dirty="0">
                <a:effectLst/>
                <a:latin typeface="Abadi MT Condensed Light" panose="020B0306030101010103" pitchFamily="34" charset="77"/>
              </a:rPr>
              <a:t>Chhabra, G. (2020). Insider, Outsider or an In-Betweener? Epistemological Reflections of a Legally Blind Researcher on Conducting Cross-National Disability Research. </a:t>
            </a:r>
            <a:r>
              <a:rPr lang="en-GB" sz="5600" b="0" i="1" dirty="0">
                <a:effectLst/>
                <a:latin typeface="Abadi MT Condensed Light" panose="020B0306030101010103" pitchFamily="34" charset="77"/>
              </a:rPr>
              <a:t>Scandinavian Journal of Disability Research</a:t>
            </a:r>
            <a:r>
              <a:rPr lang="en-GB" sz="5600" b="0" i="0" dirty="0">
                <a:effectLst/>
                <a:latin typeface="Abadi MT Condensed Light" panose="020B0306030101010103" pitchFamily="34" charset="77"/>
              </a:rPr>
              <a:t>, </a:t>
            </a:r>
            <a:r>
              <a:rPr lang="en-GB" sz="5600" b="0" i="1" dirty="0">
                <a:effectLst/>
                <a:latin typeface="Abadi MT Condensed Light" panose="020B0306030101010103" pitchFamily="34" charset="77"/>
              </a:rPr>
              <a:t>22</a:t>
            </a:r>
            <a:r>
              <a:rPr lang="en-GB" sz="5600" b="0" i="0" dirty="0">
                <a:effectLst/>
                <a:latin typeface="Abadi MT Condensed Light" panose="020B0306030101010103" pitchFamily="34" charset="77"/>
              </a:rPr>
              <a:t>(1), 307–317.DOI: </a:t>
            </a:r>
            <a:r>
              <a:rPr lang="en-GB" sz="5600" b="0" i="0" dirty="0">
                <a:effectLst/>
                <a:latin typeface="Abadi MT Condensed Light" panose="020B0306030101010103" pitchFamily="34" charset="77"/>
                <a:hlinkClick r:id="rId5">
                  <a:extLst>
                    <a:ext uri="{A12FA001-AC4F-418D-AE19-62706E023703}">
                      <ahyp:hlinkClr xmlns:ahyp="http://schemas.microsoft.com/office/drawing/2018/hyperlinkcolor" val="tx"/>
                    </a:ext>
                  </a:extLst>
                </a:hlinkClick>
              </a:rPr>
              <a:t>https://doi.org/10.16993/sjdr.696</a:t>
            </a:r>
            <a:r>
              <a:rPr lang="en-GB" sz="5600" b="0" i="0" dirty="0">
                <a:effectLst/>
                <a:latin typeface="Abadi MT Condensed Light" panose="020B0306030101010103" pitchFamily="34" charset="77"/>
              </a:rPr>
              <a:t>.</a:t>
            </a:r>
          </a:p>
          <a:p>
            <a:pPr algn="l">
              <a:buFont typeface="Wingdings" pitchFamily="2" charset="2"/>
              <a:buChar char="§"/>
            </a:pPr>
            <a:r>
              <a:rPr lang="en-GB" sz="5600" b="0" i="0" dirty="0">
                <a:effectLst/>
                <a:latin typeface="Abadi MT Condensed Light" panose="020B0306030101010103" pitchFamily="34" charset="77"/>
              </a:rPr>
              <a:t>Fleming, J. (2018) ‘Recognizing and Resolving the Challenges of Being an Insider Researcher in Work-Integrated Learning,’ </a:t>
            </a:r>
            <a:r>
              <a:rPr lang="en-GB" sz="5600" i="1" dirty="0">
                <a:latin typeface="Abadi MT Condensed Light" panose="020B0306030101010103" pitchFamily="34" charset="77"/>
              </a:rPr>
              <a:t>International Journal of Work-Integrated Learning, Special Issue, 2018, 19</a:t>
            </a:r>
            <a:r>
              <a:rPr lang="en-GB" sz="5600" dirty="0">
                <a:latin typeface="Abadi MT Condensed Light" panose="020B0306030101010103" pitchFamily="34" charset="77"/>
              </a:rPr>
              <a:t>(3), pp. 311-320</a:t>
            </a:r>
            <a:endParaRPr lang="en-GB" sz="5600" b="0" i="0" dirty="0">
              <a:effectLst/>
              <a:latin typeface="Abadi MT Condensed Light" panose="020B0306030101010103" pitchFamily="34" charset="77"/>
            </a:endParaRPr>
          </a:p>
          <a:p>
            <a:pPr algn="l">
              <a:buFont typeface="Wingdings" pitchFamily="2" charset="2"/>
              <a:buChar char="§"/>
            </a:pPr>
            <a:r>
              <a:rPr lang="en-GB" sz="5600" dirty="0">
                <a:latin typeface="Abadi MT Condensed Light" panose="020B0306030101010103" pitchFamily="34" charset="77"/>
              </a:rPr>
              <a:t>Hellawell, D. (2006) ‘Inside-out: Analysis of the insider-outsider concept as a heuristic device to develop reflexivity in students doing qualitative research,’ </a:t>
            </a:r>
            <a:r>
              <a:rPr lang="en-GB" sz="5600" i="1" dirty="0">
                <a:latin typeface="Abadi MT Condensed Light" panose="020B0306030101010103" pitchFamily="34" charset="77"/>
              </a:rPr>
              <a:t>Teaching in Higher Education, 11</a:t>
            </a:r>
            <a:r>
              <a:rPr lang="en-GB" sz="5600" dirty="0">
                <a:latin typeface="Abadi MT Condensed Light" panose="020B0306030101010103" pitchFamily="34" charset="77"/>
              </a:rPr>
              <a:t>(4), 483-494. doi:10.1080/13562510600874292,</a:t>
            </a:r>
          </a:p>
          <a:p>
            <a:pPr algn="l">
              <a:buFont typeface="Wingdings" pitchFamily="2" charset="2"/>
              <a:buChar char="§"/>
            </a:pPr>
            <a:r>
              <a:rPr lang="en-GB" sz="5600" dirty="0">
                <a:effectLst/>
                <a:latin typeface="Abadi MT Condensed Light" panose="020B0306030101010103" pitchFamily="34" charset="77"/>
                <a:ea typeface="Times New Roman" panose="02020603050405020304" pitchFamily="18" charset="0"/>
                <a:cs typeface="Segoe UI" panose="020B0502040204020203" pitchFamily="34" charset="0"/>
              </a:rPr>
              <a:t>Holliday, A. R. (2016) ‘Studying Culture’, in Hua, Z. (ed.) Research Methods in Intercultural Communication. Wiley, pp. 23-36.</a:t>
            </a:r>
            <a:endParaRPr lang="en-GB" sz="5600" dirty="0">
              <a:latin typeface="Abadi MT Condensed Light" panose="020B0306030101010103" pitchFamily="34" charset="77"/>
            </a:endParaRPr>
          </a:p>
          <a:p>
            <a:pPr algn="l">
              <a:buFont typeface="Wingdings" pitchFamily="2" charset="2"/>
              <a:buChar char="§"/>
            </a:pPr>
            <a:r>
              <a:rPr lang="en-GB" sz="5600" dirty="0">
                <a:latin typeface="Abadi MT Condensed Light" panose="020B0306030101010103" pitchFamily="34" charset="77"/>
              </a:rPr>
              <a:t>Holmes, A. G. D. (2020) ‘Researcher Positionality - A Consideration of Its Influence and Place in Qualitative Research - A New Researcher Guide,’ </a:t>
            </a:r>
            <a:r>
              <a:rPr lang="en-GB" sz="5600" i="1" dirty="0">
                <a:latin typeface="Abadi MT Condensed Light" panose="020B0306030101010103" pitchFamily="34" charset="77"/>
              </a:rPr>
              <a:t>Shanlax International Journal of Education, 8</a:t>
            </a:r>
            <a:r>
              <a:rPr lang="en-GB" sz="5600" dirty="0">
                <a:latin typeface="Abadi MT Condensed Light" panose="020B0306030101010103" pitchFamily="34" charset="77"/>
              </a:rPr>
              <a:t>(4), pp. 1-10. </a:t>
            </a:r>
            <a:r>
              <a:rPr lang="en-GB" sz="5600" u="sng" dirty="0" err="1">
                <a:latin typeface="Abadi MT Condensed Light" panose="020B0306030101010103" pitchFamily="34" charset="77"/>
              </a:rPr>
              <a:t>doi</a:t>
            </a:r>
            <a:r>
              <a:rPr lang="en-GB" sz="5600" u="sng" dirty="0">
                <a:latin typeface="Abadi MT Condensed Light" panose="020B0306030101010103" pitchFamily="34" charset="77"/>
              </a:rPr>
              <a:t>. 10.34293/ education.v8i4.3232</a:t>
            </a:r>
            <a:r>
              <a:rPr lang="en-GB" sz="5600" dirty="0">
                <a:latin typeface="Abadi MT Condensed Light" panose="020B0306030101010103" pitchFamily="34" charset="77"/>
              </a:rPr>
              <a:t>.</a:t>
            </a:r>
          </a:p>
          <a:p>
            <a:pPr algn="l">
              <a:buFont typeface="Wingdings" pitchFamily="2" charset="2"/>
              <a:buChar char="§"/>
            </a:pPr>
            <a:r>
              <a:rPr lang="en-GB" sz="5600" dirty="0">
                <a:latin typeface="Abadi MT Condensed Light" panose="020B0306030101010103" pitchFamily="34" charset="77"/>
              </a:rPr>
              <a:t>Humphrey C (2007) Insider-Outsider: Activating the hyphen. Action Research 5(1): 11–26.</a:t>
            </a:r>
          </a:p>
          <a:p>
            <a:pPr algn="l">
              <a:buFont typeface="Wingdings" pitchFamily="2" charset="2"/>
              <a:buChar char="§"/>
            </a:pPr>
            <a:r>
              <a:rPr lang="en-GB" sz="5600" dirty="0">
                <a:latin typeface="Abadi MT Condensed Light" panose="020B0306030101010103" pitchFamily="34" charset="77"/>
              </a:rPr>
              <a:t>Kanuha, K. V. (2000). "Being" native versus" going native: Conducting social work research as an insider. Social Work, 45(5), 439-447</a:t>
            </a:r>
          </a:p>
          <a:p>
            <a:pPr algn="l">
              <a:buFont typeface="Wingdings" pitchFamily="2" charset="2"/>
              <a:buChar char="§"/>
            </a:pPr>
            <a:r>
              <a:rPr lang="en-GB" sz="5600" b="0" i="0" u="none" strike="noStrike" dirty="0">
                <a:effectLst/>
                <a:latin typeface="Abadi MT Condensed Light" panose="020B0306030101010103" pitchFamily="34" charset="77"/>
              </a:rPr>
              <a:t>Kerstetter, K. (2012) </a:t>
            </a:r>
            <a:r>
              <a:rPr lang="en-GB" sz="5600" dirty="0">
                <a:latin typeface="Abadi MT Condensed Light" panose="020B0306030101010103" pitchFamily="34" charset="77"/>
              </a:rPr>
              <a:t>‘</a:t>
            </a:r>
            <a:r>
              <a:rPr lang="en-GB" sz="5600" b="0" i="0" u="none" strike="noStrike" dirty="0">
                <a:effectLst/>
                <a:latin typeface="Abadi MT Condensed Light" panose="020B0306030101010103" pitchFamily="34" charset="77"/>
              </a:rPr>
              <a:t>Insider, Outsider, or Somewhere Between: The Impact of Researchers’ Identities on the Community-Based Research Process,’ </a:t>
            </a:r>
            <a:r>
              <a:rPr lang="en-GB" sz="5600" b="0" i="1" u="none" strike="noStrike" dirty="0">
                <a:effectLst/>
                <a:latin typeface="Abadi MT Condensed Light" panose="020B0306030101010103" pitchFamily="34" charset="77"/>
              </a:rPr>
              <a:t>Journal of Rural Social Sciences, 27</a:t>
            </a:r>
            <a:r>
              <a:rPr lang="en-GB" sz="5600" b="0" i="0" u="none" strike="noStrike" dirty="0">
                <a:effectLst/>
                <a:latin typeface="Abadi MT Condensed Light" panose="020B0306030101010103" pitchFamily="34" charset="77"/>
              </a:rPr>
              <a:t>(2). Available at: https://</a:t>
            </a:r>
            <a:r>
              <a:rPr lang="en-GB" sz="5600" b="0" i="0" u="none" strike="noStrike" dirty="0" err="1">
                <a:effectLst/>
                <a:latin typeface="Abadi MT Condensed Light" panose="020B0306030101010103" pitchFamily="34" charset="77"/>
              </a:rPr>
              <a:t>egrove.olemiss.edu</a:t>
            </a:r>
            <a:r>
              <a:rPr lang="en-GB" sz="5600" b="0" i="0" u="none" strike="noStrike" dirty="0">
                <a:effectLst/>
                <a:latin typeface="Abadi MT Condensed Light" panose="020B0306030101010103" pitchFamily="34" charset="77"/>
              </a:rPr>
              <a:t>/</a:t>
            </a:r>
            <a:r>
              <a:rPr lang="en-GB" sz="5600" b="0" i="0" u="none" strike="noStrike" dirty="0" err="1">
                <a:effectLst/>
                <a:latin typeface="Abadi MT Condensed Light" panose="020B0306030101010103" pitchFamily="34" charset="77"/>
              </a:rPr>
              <a:t>jrss</a:t>
            </a:r>
            <a:r>
              <a:rPr lang="en-GB" sz="5600" b="0" i="0" u="none" strike="noStrike" dirty="0">
                <a:effectLst/>
                <a:latin typeface="Abadi MT Condensed Light" panose="020B0306030101010103" pitchFamily="34" charset="77"/>
              </a:rPr>
              <a:t>/vol27/iss2/7.</a:t>
            </a:r>
            <a:endParaRPr lang="en-GB" sz="5600" dirty="0">
              <a:latin typeface="Abadi MT Condensed Light" panose="020B0306030101010103" pitchFamily="34" charset="77"/>
            </a:endParaRPr>
          </a:p>
          <a:p>
            <a:pPr algn="l">
              <a:buFont typeface="Wingdings" pitchFamily="2" charset="2"/>
              <a:buChar char="§"/>
            </a:pPr>
            <a:r>
              <a:rPr lang="en-GB" sz="5600" dirty="0" err="1">
                <a:latin typeface="Abadi MT Condensed Light" panose="020B0306030101010103" pitchFamily="34" charset="77"/>
              </a:rPr>
              <a:t>Malterud</a:t>
            </a:r>
            <a:r>
              <a:rPr lang="en-GB" sz="5600" dirty="0">
                <a:latin typeface="Abadi MT Condensed Light" panose="020B0306030101010103" pitchFamily="34" charset="77"/>
              </a:rPr>
              <a:t>, K. (2001) ‘Qualitative Research; Standards, Challenges and Guidelines’, </a:t>
            </a:r>
            <a:r>
              <a:rPr lang="en-GB" sz="5600" i="1" dirty="0">
                <a:latin typeface="Abadi MT Condensed Light" panose="020B0306030101010103" pitchFamily="34" charset="77"/>
              </a:rPr>
              <a:t>The Lancet, 358</a:t>
            </a:r>
            <a:r>
              <a:rPr lang="en-GB" sz="5600" dirty="0">
                <a:latin typeface="Abadi MT Condensed Light" panose="020B0306030101010103" pitchFamily="34" charset="77"/>
              </a:rPr>
              <a:t>, pp. 483-488.</a:t>
            </a:r>
          </a:p>
          <a:p>
            <a:pPr>
              <a:buFont typeface="Wingdings" pitchFamily="2" charset="2"/>
              <a:buChar char="§"/>
            </a:pPr>
            <a:r>
              <a:rPr lang="en-GB" sz="5600" dirty="0">
                <a:latin typeface="Abadi MT Condensed Light" panose="020B0306030101010103" pitchFamily="34" charset="77"/>
              </a:rPr>
              <a:t>Palaganas, E. C., Sanchez, M. C., </a:t>
            </a:r>
            <a:r>
              <a:rPr lang="en-GB" sz="5600" dirty="0" err="1">
                <a:latin typeface="Abadi MT Condensed Light" panose="020B0306030101010103" pitchFamily="34" charset="77"/>
              </a:rPr>
              <a:t>Molintas</a:t>
            </a:r>
            <a:r>
              <a:rPr lang="en-GB" sz="5600" dirty="0">
                <a:latin typeface="Abadi MT Condensed Light" panose="020B0306030101010103" pitchFamily="34" charset="77"/>
              </a:rPr>
              <a:t>, M. P., &amp; </a:t>
            </a:r>
            <a:r>
              <a:rPr lang="en-GB" sz="5600" dirty="0" err="1">
                <a:latin typeface="Abadi MT Condensed Light" panose="020B0306030101010103" pitchFamily="34" charset="77"/>
              </a:rPr>
              <a:t>Caricativo</a:t>
            </a:r>
            <a:r>
              <a:rPr lang="en-GB" sz="5600" dirty="0">
                <a:latin typeface="Abadi MT Condensed Light" panose="020B0306030101010103" pitchFamily="34" charset="77"/>
              </a:rPr>
              <a:t>, R. D. (2017). Reflexivity in Qualitative Research: A Journey of Learning. The Qualitative Report, 22(2), 426-438. https://</a:t>
            </a:r>
            <a:r>
              <a:rPr lang="en-GB" sz="5600" dirty="0" err="1">
                <a:latin typeface="Abadi MT Condensed Light" panose="020B0306030101010103" pitchFamily="34" charset="77"/>
              </a:rPr>
              <a:t>doi.org</a:t>
            </a:r>
            <a:r>
              <a:rPr lang="en-GB" sz="5600" dirty="0">
                <a:latin typeface="Abadi MT Condensed Light" panose="020B0306030101010103" pitchFamily="34" charset="77"/>
              </a:rPr>
              <a:t>/10.46743/ 2160-3715/2017.2552</a:t>
            </a:r>
            <a:endParaRPr lang="en-GB" sz="5600" b="0" i="0" dirty="0">
              <a:effectLst/>
              <a:latin typeface="Abadi MT Condensed Light" panose="020B0306030101010103" pitchFamily="34" charset="77"/>
            </a:endParaRPr>
          </a:p>
          <a:p>
            <a:pPr>
              <a:buFont typeface="Wingdings" pitchFamily="2" charset="2"/>
              <a:buChar char="§"/>
            </a:pPr>
            <a:r>
              <a:rPr lang="en-GB" sz="5600" b="0" i="0" dirty="0">
                <a:effectLst/>
                <a:latin typeface="Abadi MT Condensed Light" panose="020B0306030101010103" pitchFamily="34" charset="77"/>
              </a:rPr>
              <a:t>Råheim, M., Magnussen, L. H., </a:t>
            </a:r>
            <a:r>
              <a:rPr lang="en-GB" sz="5600" b="0" i="0" dirty="0" err="1">
                <a:effectLst/>
                <a:latin typeface="Abadi MT Condensed Light" panose="020B0306030101010103" pitchFamily="34" charset="77"/>
              </a:rPr>
              <a:t>Sekse</a:t>
            </a:r>
            <a:r>
              <a:rPr lang="en-GB" sz="5600" b="0" i="0" dirty="0">
                <a:effectLst/>
                <a:latin typeface="Abadi MT Condensed Light" panose="020B0306030101010103" pitchFamily="34" charset="77"/>
              </a:rPr>
              <a:t>, R. J., Lunde, </a:t>
            </a:r>
            <a:r>
              <a:rPr lang="en-GB" sz="5600" b="0" i="0" dirty="0" err="1">
                <a:effectLst/>
                <a:latin typeface="Abadi MT Condensed Light" panose="020B0306030101010103" pitchFamily="34" charset="77"/>
              </a:rPr>
              <a:t>Å</a:t>
            </a:r>
            <a:r>
              <a:rPr lang="en-GB" sz="5600" b="0" i="0" dirty="0">
                <a:effectLst/>
                <a:latin typeface="Abadi MT Condensed Light" panose="020B0306030101010103" pitchFamily="34" charset="77"/>
              </a:rPr>
              <a:t>., Jacobsen, T., &amp; </a:t>
            </a:r>
            <a:r>
              <a:rPr lang="en-GB" sz="5600" b="0" i="0" dirty="0" err="1">
                <a:effectLst/>
                <a:latin typeface="Abadi MT Condensed Light" panose="020B0306030101010103" pitchFamily="34" charset="77"/>
              </a:rPr>
              <a:t>Blystad</a:t>
            </a:r>
            <a:r>
              <a:rPr lang="en-GB" sz="5600" b="0" i="0" dirty="0">
                <a:effectLst/>
                <a:latin typeface="Abadi MT Condensed Light" panose="020B0306030101010103" pitchFamily="34" charset="77"/>
              </a:rPr>
              <a:t>, A. (2016) ‘Researcher-researched relationship in qualitative research: Shifts in positions and researcher vulnerability,’ </a:t>
            </a:r>
            <a:r>
              <a:rPr lang="en-GB" sz="5600" b="0" i="1" dirty="0">
                <a:effectLst/>
                <a:latin typeface="Abadi MT Condensed Light" panose="020B0306030101010103" pitchFamily="34" charset="77"/>
              </a:rPr>
              <a:t>International journal of qualitative studies on health and well-being</a:t>
            </a:r>
            <a:r>
              <a:rPr lang="en-GB" sz="5600" b="0" i="0" dirty="0">
                <a:effectLst/>
                <a:latin typeface="Abadi MT Condensed Light" panose="020B0306030101010103" pitchFamily="34" charset="77"/>
              </a:rPr>
              <a:t>, </a:t>
            </a:r>
            <a:r>
              <a:rPr lang="en-GB" sz="5600" b="0" i="1" dirty="0">
                <a:effectLst/>
                <a:latin typeface="Abadi MT Condensed Light" panose="020B0306030101010103" pitchFamily="34" charset="77"/>
              </a:rPr>
              <a:t>11</a:t>
            </a:r>
            <a:r>
              <a:rPr lang="en-GB" sz="5600" b="0" i="0" dirty="0">
                <a:effectLst/>
                <a:latin typeface="Abadi MT Condensed Light" panose="020B0306030101010103" pitchFamily="34" charset="77"/>
              </a:rPr>
              <a:t>,  p. 30996. </a:t>
            </a:r>
            <a:r>
              <a:rPr lang="en-GB" sz="5600" b="0" i="0" dirty="0">
                <a:effectLst/>
                <a:latin typeface="Abadi MT Condensed Light" panose="020B0306030101010103" pitchFamily="34" charset="77"/>
                <a:hlinkClick r:id="rId6">
                  <a:extLst>
                    <a:ext uri="{A12FA001-AC4F-418D-AE19-62706E023703}">
                      <ahyp:hlinkClr xmlns:ahyp="http://schemas.microsoft.com/office/drawing/2018/hyperlinkcolor" val="tx"/>
                    </a:ext>
                  </a:extLst>
                </a:hlinkClick>
              </a:rPr>
              <a:t>https://doi.org/10.3402/qhw.v11.30996</a:t>
            </a:r>
            <a:r>
              <a:rPr lang="en-GB" sz="5600" b="0" i="0" dirty="0">
                <a:effectLst/>
                <a:latin typeface="Abadi MT Condensed Light" panose="020B0306030101010103" pitchFamily="34" charset="77"/>
              </a:rPr>
              <a:t>.</a:t>
            </a:r>
          </a:p>
          <a:p>
            <a:r>
              <a:rPr lang="en-GB" sz="5600" dirty="0">
                <a:latin typeface="Abadi MT Condensed Light" panose="020B0306030101010103" pitchFamily="34" charset="77"/>
              </a:rPr>
              <a:t>Trowler, P. (2011) ‘Researching your own institution: Higher education’. Retrieved from </a:t>
            </a:r>
            <a:r>
              <a:rPr lang="en-GB" sz="5600" dirty="0">
                <a:latin typeface="Abadi MT Condensed Light" panose="020B0306030101010103" pitchFamily="34" charset="77"/>
                <a:hlinkClick r:id="rId7">
                  <a:extLst>
                    <a:ext uri="{A12FA001-AC4F-418D-AE19-62706E023703}">
                      <ahyp:hlinkClr xmlns:ahyp="http://schemas.microsoft.com/office/drawing/2018/hyperlinkcolor" val="tx"/>
                    </a:ext>
                  </a:extLst>
                </a:hlinkClick>
              </a:rPr>
              <a:t>http://www.bera.ac.uk/resources/researching-your-own-institution-higher-education</a:t>
            </a:r>
            <a:r>
              <a:rPr lang="en-GB" sz="5600" dirty="0">
                <a:latin typeface="Abadi MT Condensed Light" panose="020B0306030101010103" pitchFamily="34" charset="77"/>
              </a:rPr>
              <a:t>.</a:t>
            </a:r>
          </a:p>
          <a:p>
            <a:endParaRPr lang="en-GB" sz="5600" dirty="0">
              <a:latin typeface="Abadi MT Condensed Light" panose="020B0306030101010103" pitchFamily="34" charset="77"/>
            </a:endParaRPr>
          </a:p>
        </p:txBody>
      </p:sp>
    </p:spTree>
    <p:extLst>
      <p:ext uri="{BB962C8B-B14F-4D97-AF65-F5344CB8AC3E}">
        <p14:creationId xmlns:p14="http://schemas.microsoft.com/office/powerpoint/2010/main" val="387592397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ee in a field&#10;&#10;Description automatically generated">
            <a:extLst>
              <a:ext uri="{FF2B5EF4-FFF2-40B4-BE49-F238E27FC236}">
                <a16:creationId xmlns:a16="http://schemas.microsoft.com/office/drawing/2014/main" id="{9EE577D8-9F14-E3B1-9DC8-08ADFDD04443}"/>
              </a:ext>
            </a:extLst>
          </p:cNvPr>
          <p:cNvPicPr>
            <a:picLocks noChangeAspect="1"/>
          </p:cNvPicPr>
          <p:nvPr/>
        </p:nvPicPr>
        <p:blipFill rotWithShape="1">
          <a:blip r:embed="rId3"/>
          <a:srcRect l="22367" r="24441"/>
          <a:stretch/>
        </p:blipFill>
        <p:spPr>
          <a:xfrm rot="5400000">
            <a:off x="1247759" y="-1247759"/>
            <a:ext cx="6858001" cy="9353519"/>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9565D6-B44B-FF6F-36D8-141A4F8DDCEE}"/>
              </a:ext>
            </a:extLst>
          </p:cNvPr>
          <p:cNvSpPr>
            <a:spLocks noGrp="1"/>
          </p:cNvSpPr>
          <p:nvPr>
            <p:ph type="title"/>
          </p:nvPr>
        </p:nvSpPr>
        <p:spPr>
          <a:xfrm>
            <a:off x="7988782" y="699231"/>
            <a:ext cx="3822189" cy="1076813"/>
          </a:xfrm>
        </p:spPr>
        <p:txBody>
          <a:bodyPr>
            <a:normAutofit/>
          </a:bodyPr>
          <a:lstStyle/>
          <a:p>
            <a:r>
              <a:rPr lang="en-GB" sz="3600" b="1" dirty="0">
                <a:latin typeface="Abadi MT Condensed Light" panose="020B0306030101010103" pitchFamily="34" charset="77"/>
                <a:cs typeface="Arial" panose="020B0604020202020204" pitchFamily="34" charset="0"/>
              </a:rPr>
              <a:t>Outlook</a:t>
            </a:r>
          </a:p>
        </p:txBody>
      </p:sp>
      <p:sp>
        <p:nvSpPr>
          <p:cNvPr id="3" name="Content Placeholder 2">
            <a:extLst>
              <a:ext uri="{FF2B5EF4-FFF2-40B4-BE49-F238E27FC236}">
                <a16:creationId xmlns:a16="http://schemas.microsoft.com/office/drawing/2014/main" id="{A7E910EB-7DEB-52FB-1207-5368F4C959E0}"/>
              </a:ext>
            </a:extLst>
          </p:cNvPr>
          <p:cNvSpPr>
            <a:spLocks noGrp="1"/>
          </p:cNvSpPr>
          <p:nvPr>
            <p:ph idx="1"/>
          </p:nvPr>
        </p:nvSpPr>
        <p:spPr>
          <a:xfrm>
            <a:off x="7988782" y="1855173"/>
            <a:ext cx="3727938" cy="3059723"/>
          </a:xfrm>
        </p:spPr>
        <p:txBody>
          <a:bodyPr>
            <a:normAutofit/>
          </a:bodyPr>
          <a:lstStyle/>
          <a:p>
            <a:pPr>
              <a:buFont typeface="Wingdings" pitchFamily="2" charset="2"/>
              <a:buChar char="§"/>
            </a:pPr>
            <a:r>
              <a:rPr lang="en-GB" sz="2700" dirty="0">
                <a:latin typeface="Abadi MT Condensed Light" panose="020B0306030101010103"/>
                <a:cs typeface="Arial" panose="020B0604020202020204" pitchFamily="34" charset="0"/>
              </a:rPr>
              <a:t>The Research Background</a:t>
            </a:r>
          </a:p>
          <a:p>
            <a:pPr>
              <a:buFont typeface="Wingdings" pitchFamily="2" charset="2"/>
              <a:buChar char="§"/>
            </a:pPr>
            <a:r>
              <a:rPr lang="en-GB" sz="2700" dirty="0">
                <a:latin typeface="Abadi MT Condensed Light" panose="020B0306030101010103"/>
                <a:cs typeface="Arial" panose="020B0604020202020204" pitchFamily="34" charset="0"/>
              </a:rPr>
              <a:t>Research Questions</a:t>
            </a:r>
          </a:p>
          <a:p>
            <a:pPr>
              <a:buFont typeface="Wingdings" pitchFamily="2" charset="2"/>
              <a:buChar char="§"/>
            </a:pPr>
            <a:r>
              <a:rPr lang="en-GB" sz="2700" dirty="0">
                <a:latin typeface="Abadi MT Condensed Light" panose="020B0306030101010103"/>
                <a:cs typeface="Arial" panose="020B0604020202020204" pitchFamily="34" charset="0"/>
              </a:rPr>
              <a:t>Theoretical Framework</a:t>
            </a:r>
          </a:p>
          <a:p>
            <a:pPr>
              <a:buFont typeface="Wingdings" pitchFamily="2" charset="2"/>
              <a:buChar char="§"/>
            </a:pPr>
            <a:r>
              <a:rPr lang="en-GB" sz="2700" dirty="0">
                <a:latin typeface="Abadi MT Condensed Light" panose="020B0306030101010103"/>
                <a:cs typeface="Arial" panose="020B0604020202020204" pitchFamily="34" charset="0"/>
              </a:rPr>
              <a:t>Findings and Discussion</a:t>
            </a:r>
          </a:p>
          <a:p>
            <a:pPr>
              <a:buFont typeface="Wingdings" pitchFamily="2" charset="2"/>
              <a:buChar char="§"/>
            </a:pPr>
            <a:r>
              <a:rPr lang="en-GB" sz="2700" dirty="0">
                <a:latin typeface="Abadi MT Condensed Light" panose="020B0306030101010103"/>
                <a:cs typeface="Arial" panose="020B0604020202020204" pitchFamily="34" charset="0"/>
              </a:rPr>
              <a:t>Conclusions</a:t>
            </a:r>
          </a:p>
          <a:p>
            <a:pPr marL="0" indent="0">
              <a:buNone/>
            </a:pPr>
            <a:endParaRPr lang="en-GB" dirty="0">
              <a:latin typeface="Abadi MT Condensed Light" panose="020B0306030101010103" pitchFamily="34" charset="77"/>
              <a:cs typeface="Arial" panose="020B0604020202020204" pitchFamily="34" charset="0"/>
            </a:endParaRPr>
          </a:p>
          <a:p>
            <a:endParaRPr lang="en-GB" sz="2000" dirty="0"/>
          </a:p>
        </p:txBody>
      </p:sp>
      <p:pic>
        <p:nvPicPr>
          <p:cNvPr id="4" name="Picture 2" descr="CCCU-logo - Service Desk Institute">
            <a:extLst>
              <a:ext uri="{FF2B5EF4-FFF2-40B4-BE49-F238E27FC236}">
                <a16:creationId xmlns:a16="http://schemas.microsoft.com/office/drawing/2014/main" id="{064DAEC6-C18B-CE3E-A304-909D1D3CB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2704" y="5649752"/>
            <a:ext cx="2118851" cy="8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0792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36172-FE2F-469F-775A-A232EAC52046}"/>
              </a:ext>
            </a:extLst>
          </p:cNvPr>
          <p:cNvSpPr>
            <a:spLocks noGrp="1"/>
          </p:cNvSpPr>
          <p:nvPr>
            <p:ph type="title"/>
          </p:nvPr>
        </p:nvSpPr>
        <p:spPr>
          <a:xfrm>
            <a:off x="730047" y="577561"/>
            <a:ext cx="10260605" cy="1262126"/>
          </a:xfrm>
        </p:spPr>
        <p:txBody>
          <a:bodyPr>
            <a:normAutofit/>
          </a:bodyPr>
          <a:lstStyle/>
          <a:p>
            <a:r>
              <a:rPr lang="en-GB" sz="3600" b="1" dirty="0">
                <a:ln w="0"/>
                <a:effectLst>
                  <a:outerShdw blurRad="38100" dist="19050" dir="2700000" algn="tl" rotWithShape="0">
                    <a:schemeClr val="dk1">
                      <a:alpha val="40000"/>
                    </a:schemeClr>
                  </a:outerShdw>
                </a:effectLst>
                <a:latin typeface="Abadi MT Condensed Light" panose="020B0306030101010103" pitchFamily="34" charset="77"/>
                <a:cs typeface="Arial" panose="020B0604020202020204" pitchFamily="34" charset="0"/>
              </a:rPr>
              <a:t>The Research Background</a:t>
            </a:r>
          </a:p>
        </p:txBody>
      </p:sp>
      <p:sp>
        <p:nvSpPr>
          <p:cNvPr id="10" name="Content Placeholder 4">
            <a:extLst>
              <a:ext uri="{FF2B5EF4-FFF2-40B4-BE49-F238E27FC236}">
                <a16:creationId xmlns:a16="http://schemas.microsoft.com/office/drawing/2014/main" id="{418CCBBD-7C16-63EA-976B-8709AE2ACA3B}"/>
              </a:ext>
            </a:extLst>
          </p:cNvPr>
          <p:cNvSpPr>
            <a:spLocks noGrp="1"/>
          </p:cNvSpPr>
          <p:nvPr>
            <p:ph idx="1"/>
          </p:nvPr>
        </p:nvSpPr>
        <p:spPr>
          <a:xfrm>
            <a:off x="730047" y="1839687"/>
            <a:ext cx="10260606" cy="3745737"/>
          </a:xfrm>
        </p:spPr>
        <p:txBody>
          <a:bodyPr>
            <a:normAutofit/>
          </a:bodyPr>
          <a:lstStyle/>
          <a:p>
            <a:pPr>
              <a:buFont typeface="Wingdings" pitchFamily="2" charset="2"/>
              <a:buChar char="§"/>
            </a:pPr>
            <a:r>
              <a:rPr lang="en-GB" sz="2700" dirty="0">
                <a:latin typeface="Abadi MT Condensed Light" panose="020B0306030101010103"/>
                <a:cs typeface="Arial" panose="020B0604020202020204" pitchFamily="34" charset="0"/>
              </a:rPr>
              <a:t>Examining the lived experiences of a group of Iraqi Kurdish migrants in the UK</a:t>
            </a:r>
          </a:p>
          <a:p>
            <a:pPr>
              <a:buFont typeface="Wingdings" pitchFamily="2" charset="2"/>
              <a:buChar char="§"/>
            </a:pPr>
            <a:r>
              <a:rPr lang="en-GB" sz="2700" dirty="0">
                <a:latin typeface="Abadi MT Condensed Light" panose="020B0306030101010103"/>
                <a:cs typeface="Arial" panose="020B0604020202020204" pitchFamily="34" charset="0"/>
              </a:rPr>
              <a:t>Multidisciplinary research, influenced by the postcolonial, post human and nonessential standpoints </a:t>
            </a:r>
            <a:endParaRPr lang="en-GB" sz="2700" b="0" i="0" u="none" strike="noStrike" dirty="0">
              <a:effectLst/>
              <a:latin typeface="Abadi MT Condensed Light" panose="020B0306030101010103"/>
              <a:cs typeface="Arial" panose="020B0604020202020204" pitchFamily="34" charset="0"/>
            </a:endParaRPr>
          </a:p>
          <a:p>
            <a:pPr>
              <a:buFont typeface="Wingdings" pitchFamily="2" charset="2"/>
              <a:buChar char="§"/>
            </a:pPr>
            <a:r>
              <a:rPr lang="en-GB" sz="2700" dirty="0">
                <a:latin typeface="Abadi MT Condensed Light" panose="020B0306030101010103"/>
                <a:cs typeface="Arial" panose="020B0604020202020204" pitchFamily="34" charset="0"/>
              </a:rPr>
              <a:t>Qualitative in nature, following an</a:t>
            </a:r>
            <a:r>
              <a:rPr lang="en-GB" sz="2700" b="0" i="0" dirty="0">
                <a:effectLst/>
                <a:latin typeface="Abadi MT Condensed Light" panose="020B0306030101010103"/>
                <a:cs typeface="Arial" panose="020B0604020202020204" pitchFamily="34" charset="0"/>
              </a:rPr>
              <a:t> ‘interpretive constructivist’ approach (Holliday 2016).</a:t>
            </a:r>
          </a:p>
          <a:p>
            <a:pPr>
              <a:buFont typeface="Wingdings" pitchFamily="2" charset="2"/>
              <a:buChar char="§"/>
            </a:pPr>
            <a:r>
              <a:rPr lang="en-GB" sz="2700" b="0" i="0" dirty="0">
                <a:effectLst/>
                <a:latin typeface="Abadi MT Condensed Light" panose="020B0306030101010103"/>
                <a:cs typeface="Arial" panose="020B0604020202020204" pitchFamily="34" charset="0"/>
              </a:rPr>
              <a:t>Multimodal data (spoken, written and visuals)</a:t>
            </a:r>
          </a:p>
          <a:p>
            <a:pPr>
              <a:buFont typeface="Wingdings" pitchFamily="2" charset="2"/>
              <a:buChar char="§"/>
            </a:pPr>
            <a:r>
              <a:rPr lang="en-GB" sz="2700" dirty="0">
                <a:latin typeface="Abadi MT Condensed Light" panose="020B0306030101010103"/>
                <a:cs typeface="Arial" panose="020B0604020202020204" pitchFamily="34" charset="0"/>
              </a:rPr>
              <a:t>Thematic and Reflexive Thematic Analysis (Braun &amp; Clarke, 2006, 2019)</a:t>
            </a:r>
            <a:endParaRPr lang="en-GB" sz="2700" b="0" i="0" dirty="0">
              <a:effectLst/>
              <a:latin typeface="Abadi MT Condensed Light" panose="020B0306030101010103"/>
              <a:cs typeface="Arial" panose="020B0604020202020204" pitchFamily="34" charset="0"/>
            </a:endParaRPr>
          </a:p>
          <a:p>
            <a:endParaRPr lang="en-GB" sz="2000" dirty="0"/>
          </a:p>
        </p:txBody>
      </p:sp>
      <p:pic>
        <p:nvPicPr>
          <p:cNvPr id="3" name="Picture 2" descr="CCCU-logo - Service Desk Institute">
            <a:extLst>
              <a:ext uri="{FF2B5EF4-FFF2-40B4-BE49-F238E27FC236}">
                <a16:creationId xmlns:a16="http://schemas.microsoft.com/office/drawing/2014/main" id="{1AC661F2-8480-1B08-3479-32ADC9203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3103" y="5585424"/>
            <a:ext cx="2118851" cy="8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15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6C3A4B-30FE-7086-0CDD-E92AB7F5090A}"/>
              </a:ext>
            </a:extLst>
          </p:cNvPr>
          <p:cNvSpPr>
            <a:spLocks noGrp="1"/>
          </p:cNvSpPr>
          <p:nvPr>
            <p:ph type="title"/>
          </p:nvPr>
        </p:nvSpPr>
        <p:spPr>
          <a:xfrm>
            <a:off x="838200" y="557188"/>
            <a:ext cx="10515600" cy="1133499"/>
          </a:xfrm>
        </p:spPr>
        <p:txBody>
          <a:bodyPr>
            <a:normAutofit/>
          </a:bodyPr>
          <a:lstStyle/>
          <a:p>
            <a:r>
              <a:rPr lang="en-GB" sz="3600" b="1" dirty="0">
                <a:latin typeface="Abadi MT Condensed Light" panose="020B0306030101010103" pitchFamily="34" charset="77"/>
                <a:cs typeface="Arial" panose="020B0604020202020204" pitchFamily="34" charset="0"/>
              </a:rPr>
              <a:t>The Research Questions</a:t>
            </a:r>
          </a:p>
        </p:txBody>
      </p:sp>
      <p:graphicFrame>
        <p:nvGraphicFramePr>
          <p:cNvPr id="52" name="Content Placeholder 2">
            <a:extLst>
              <a:ext uri="{FF2B5EF4-FFF2-40B4-BE49-F238E27FC236}">
                <a16:creationId xmlns:a16="http://schemas.microsoft.com/office/drawing/2014/main" id="{60B325A5-5BC0-E1D0-461E-399C7854EF81}"/>
              </a:ext>
            </a:extLst>
          </p:cNvPr>
          <p:cNvGraphicFramePr>
            <a:graphicFrameLocks noGrp="1"/>
          </p:cNvGraphicFramePr>
          <p:nvPr>
            <p:ph idx="1"/>
            <p:extLst>
              <p:ext uri="{D42A27DB-BD31-4B8C-83A1-F6EECF244321}">
                <p14:modId xmlns:p14="http://schemas.microsoft.com/office/powerpoint/2010/main" val="173773283"/>
              </p:ext>
            </p:extLst>
          </p:nvPr>
        </p:nvGraphicFramePr>
        <p:xfrm>
          <a:off x="838200" y="1828801"/>
          <a:ext cx="10515600" cy="3274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CCU-logo - Service Desk Institute">
            <a:extLst>
              <a:ext uri="{FF2B5EF4-FFF2-40B4-BE49-F238E27FC236}">
                <a16:creationId xmlns:a16="http://schemas.microsoft.com/office/drawing/2014/main" id="{397FD78E-6167-CCC2-D85F-56F34060B6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7349" y="5549527"/>
            <a:ext cx="2118851" cy="8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18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2" grpId="0">
        <p:bldAsOne/>
      </p:bldGraphic>
      <p:bldGraphic spid="52" grpId="1">
        <p:bldAsOne/>
      </p:bldGraphic>
      <p:bldGraphic spid="52" grpId="2">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D5BF4-890C-2437-C1D7-AC8597D0B771}"/>
              </a:ext>
            </a:extLst>
          </p:cNvPr>
          <p:cNvSpPr>
            <a:spLocks noGrp="1"/>
          </p:cNvSpPr>
          <p:nvPr>
            <p:ph type="title"/>
          </p:nvPr>
        </p:nvSpPr>
        <p:spPr>
          <a:xfrm>
            <a:off x="838200" y="556996"/>
            <a:ext cx="10515600" cy="771062"/>
          </a:xfrm>
        </p:spPr>
        <p:txBody>
          <a:bodyPr>
            <a:normAutofit/>
          </a:bodyPr>
          <a:lstStyle/>
          <a:p>
            <a:r>
              <a:rPr lang="en-GB" sz="3600" b="1" dirty="0">
                <a:latin typeface="Abadi MT Condensed Light" panose="020B0306030101010103" pitchFamily="34" charset="77"/>
                <a:cs typeface="Arial" panose="020B0604020202020204" pitchFamily="34" charset="0"/>
              </a:rPr>
              <a:t>Positionality Theory</a:t>
            </a:r>
          </a:p>
        </p:txBody>
      </p:sp>
      <p:sp>
        <p:nvSpPr>
          <p:cNvPr id="5" name="Content Placeholder 4">
            <a:extLst>
              <a:ext uri="{FF2B5EF4-FFF2-40B4-BE49-F238E27FC236}">
                <a16:creationId xmlns:a16="http://schemas.microsoft.com/office/drawing/2014/main" id="{34C214D4-8F80-2E3F-5D9D-30C3384C2562}"/>
              </a:ext>
            </a:extLst>
          </p:cNvPr>
          <p:cNvSpPr>
            <a:spLocks noGrp="1"/>
          </p:cNvSpPr>
          <p:nvPr>
            <p:ph idx="1"/>
          </p:nvPr>
        </p:nvSpPr>
        <p:spPr>
          <a:xfrm>
            <a:off x="838200" y="1507524"/>
            <a:ext cx="10515600" cy="4359876"/>
          </a:xfrm>
        </p:spPr>
        <p:txBody>
          <a:bodyPr>
            <a:normAutofit fontScale="70000" lnSpcReduction="20000"/>
          </a:bodyPr>
          <a:lstStyle/>
          <a:p>
            <a:pPr algn="just">
              <a:buFont typeface="Wingdings" pitchFamily="2" charset="2"/>
              <a:buChar char="§"/>
            </a:pPr>
            <a:r>
              <a:rPr lang="en-GB" sz="3700" b="0" i="0" dirty="0">
                <a:effectLst/>
                <a:latin typeface="Abadi MT Condensed Light" panose="020B0306030101010103" pitchFamily="34" charset="77"/>
              </a:rPr>
              <a:t>Positionality is about ‘where the researcher is coming from’</a:t>
            </a:r>
          </a:p>
          <a:p>
            <a:pPr lvl="1" algn="just"/>
            <a:r>
              <a:rPr lang="en-GB" sz="3700" b="0" i="0" dirty="0">
                <a:effectLst/>
                <a:latin typeface="Abadi MT Condensed Light" panose="020B0306030101010103" pitchFamily="34" charset="77"/>
              </a:rPr>
              <a:t>ontological and epistemological assumptions, and</a:t>
            </a:r>
            <a:r>
              <a:rPr lang="en-GB" sz="3700" dirty="0">
                <a:latin typeface="Abadi MT Condensed Light" panose="020B0306030101010103" pitchFamily="34" charset="77"/>
              </a:rPr>
              <a:t> </a:t>
            </a:r>
            <a:r>
              <a:rPr lang="en-GB" sz="3700" b="0" i="0" dirty="0">
                <a:effectLst/>
                <a:latin typeface="Abadi MT Condensed Light" panose="020B0306030101010103" pitchFamily="34" charset="77"/>
              </a:rPr>
              <a:t>human nature and agency (Holmes, 2020, p.1-2).</a:t>
            </a:r>
          </a:p>
          <a:p>
            <a:pPr>
              <a:buFont typeface="Wingdings" pitchFamily="2" charset="2"/>
              <a:buChar char="§"/>
            </a:pPr>
            <a:r>
              <a:rPr lang="en-GB" sz="3700" b="1" dirty="0">
                <a:effectLst/>
                <a:latin typeface="Abadi MT Condensed Light" panose="020B0306030101010103" pitchFamily="34" charset="77"/>
                <a:cs typeface="Arial" panose="020B0604020202020204" pitchFamily="34" charset="0"/>
              </a:rPr>
              <a:t>Identifying Positionality:</a:t>
            </a:r>
            <a:endParaRPr lang="en-GB" sz="3700" dirty="0">
              <a:effectLst/>
              <a:latin typeface="Abadi MT Condensed Light" panose="020B0306030101010103" pitchFamily="34" charset="77"/>
              <a:cs typeface="Arial" panose="020B0604020202020204" pitchFamily="34" charset="0"/>
            </a:endParaRPr>
          </a:p>
          <a:p>
            <a:pPr marL="742950" lvl="1" indent="-285750">
              <a:buFont typeface="Arial" panose="020B0604020202020204" pitchFamily="34" charset="0"/>
              <a:buChar char="•"/>
            </a:pPr>
            <a:r>
              <a:rPr lang="en-GB" sz="3700" dirty="0">
                <a:latin typeface="Abadi MT Condensed Light" panose="020B0306030101010103" pitchFamily="34" charset="77"/>
                <a:cs typeface="Arial" panose="020B0604020202020204" pitchFamily="34" charset="0"/>
              </a:rPr>
              <a:t>r</a:t>
            </a:r>
            <a:r>
              <a:rPr lang="en-GB" sz="3700" dirty="0">
                <a:effectLst/>
                <a:latin typeface="Abadi MT Condensed Light" panose="020B0306030101010103" pitchFamily="34" charset="77"/>
                <a:cs typeface="Arial" panose="020B0604020202020204" pitchFamily="34" charset="0"/>
              </a:rPr>
              <a:t>esearcher's relation to study subject</a:t>
            </a:r>
          </a:p>
          <a:p>
            <a:pPr marL="742950" lvl="1" indent="-285750">
              <a:buFont typeface="Arial" panose="020B0604020202020204" pitchFamily="34" charset="0"/>
              <a:buChar char="•"/>
            </a:pPr>
            <a:r>
              <a:rPr lang="en-GB" sz="3700" dirty="0">
                <a:latin typeface="Abadi MT Condensed Light" panose="020B0306030101010103" pitchFamily="34" charset="77"/>
                <a:cs typeface="Arial" panose="020B0604020202020204" pitchFamily="34" charset="0"/>
              </a:rPr>
              <a:t>c</a:t>
            </a:r>
            <a:r>
              <a:rPr lang="en-GB" sz="3700" dirty="0">
                <a:effectLst/>
                <a:latin typeface="Abadi MT Condensed Light" panose="020B0306030101010103" pitchFamily="34" charset="77"/>
                <a:cs typeface="Arial" panose="020B0604020202020204" pitchFamily="34" charset="0"/>
              </a:rPr>
              <a:t>onnection with research participants</a:t>
            </a:r>
          </a:p>
          <a:p>
            <a:pPr marL="742950" lvl="1" indent="-285750">
              <a:buFont typeface="Arial" panose="020B0604020202020204" pitchFamily="34" charset="0"/>
              <a:buChar char="•"/>
            </a:pPr>
            <a:r>
              <a:rPr lang="en-GB" sz="3700" dirty="0">
                <a:latin typeface="Abadi MT Condensed Light" panose="020B0306030101010103" pitchFamily="34" charset="77"/>
                <a:cs typeface="Arial" panose="020B0604020202020204" pitchFamily="34" charset="0"/>
              </a:rPr>
              <a:t>r</a:t>
            </a:r>
            <a:r>
              <a:rPr lang="en-GB" sz="3700" dirty="0">
                <a:effectLst/>
                <a:latin typeface="Abadi MT Condensed Light" panose="020B0306030101010103" pitchFamily="34" charset="77"/>
                <a:cs typeface="Arial" panose="020B0604020202020204" pitchFamily="34" charset="0"/>
              </a:rPr>
              <a:t>ole in research context and process (</a:t>
            </a:r>
            <a:r>
              <a:rPr lang="en-GB" sz="3700" dirty="0" err="1">
                <a:effectLst/>
                <a:latin typeface="Abadi MT Condensed Light" panose="020B0306030101010103" pitchFamily="34" charset="77"/>
                <a:cs typeface="Arial" panose="020B0604020202020204" pitchFamily="34" charset="0"/>
              </a:rPr>
              <a:t>Malterud</a:t>
            </a:r>
            <a:r>
              <a:rPr lang="en-GB" sz="3700" dirty="0">
                <a:effectLst/>
                <a:latin typeface="Abadi MT Condensed Light" panose="020B0306030101010103" pitchFamily="34" charset="77"/>
                <a:cs typeface="Arial" panose="020B0604020202020204" pitchFamily="34" charset="0"/>
              </a:rPr>
              <a:t>, 2001; Fleming, 2018 ).</a:t>
            </a:r>
          </a:p>
          <a:p>
            <a:pPr>
              <a:buFont typeface="Wingdings" pitchFamily="2" charset="2"/>
              <a:buChar char="§"/>
            </a:pPr>
            <a:r>
              <a:rPr lang="en-GB" sz="3700" b="1" dirty="0">
                <a:effectLst/>
                <a:latin typeface="Abadi MT Condensed Light" panose="020B0306030101010103" pitchFamily="34" charset="77"/>
                <a:cs typeface="Arial" panose="020B0604020202020204" pitchFamily="34" charset="0"/>
              </a:rPr>
              <a:t>Benefits of Acknowledging Positionality:</a:t>
            </a:r>
            <a:endParaRPr lang="en-GB" sz="3700" dirty="0">
              <a:effectLst/>
              <a:latin typeface="Abadi MT Condensed Light" panose="020B0306030101010103" pitchFamily="34" charset="77"/>
              <a:cs typeface="Arial" panose="020B0604020202020204" pitchFamily="34" charset="0"/>
            </a:endParaRPr>
          </a:p>
          <a:p>
            <a:pPr marL="742950" lvl="1" indent="-285750">
              <a:buFont typeface="Arial" panose="020B0604020202020204" pitchFamily="34" charset="0"/>
              <a:buChar char="•"/>
            </a:pPr>
            <a:r>
              <a:rPr lang="en-GB" sz="3700" dirty="0">
                <a:latin typeface="Abadi MT Condensed Light" panose="020B0306030101010103" pitchFamily="34" charset="77"/>
                <a:cs typeface="Arial" panose="020B0604020202020204" pitchFamily="34" charset="0"/>
              </a:rPr>
              <a:t>h</a:t>
            </a:r>
            <a:r>
              <a:rPr lang="en-GB" sz="3700" dirty="0">
                <a:effectLst/>
                <a:latin typeface="Abadi MT Condensed Light" panose="020B0306030101010103" pitchFamily="34" charset="77"/>
                <a:cs typeface="Arial" panose="020B0604020202020204" pitchFamily="34" charset="0"/>
              </a:rPr>
              <a:t>eightened self-awareness in research.</a:t>
            </a:r>
          </a:p>
          <a:p>
            <a:pPr marL="742950" lvl="1" indent="-285750">
              <a:buFont typeface="Arial" panose="020B0604020202020204" pitchFamily="34" charset="0"/>
              <a:buChar char="•"/>
            </a:pPr>
            <a:r>
              <a:rPr lang="en-GB" sz="3700" dirty="0">
                <a:latin typeface="Abadi MT Condensed Light" panose="020B0306030101010103" pitchFamily="34" charset="77"/>
                <a:cs typeface="Arial" panose="020B0604020202020204" pitchFamily="34" charset="0"/>
              </a:rPr>
              <a:t>a</a:t>
            </a:r>
            <a:r>
              <a:rPr lang="en-GB" sz="3700" dirty="0">
                <a:effectLst/>
                <a:latin typeface="Abadi MT Condensed Light" panose="020B0306030101010103" pitchFamily="34" charset="77"/>
                <a:cs typeface="Arial" panose="020B0604020202020204" pitchFamily="34" charset="0"/>
              </a:rPr>
              <a:t>wareness of potential biases.</a:t>
            </a:r>
          </a:p>
          <a:p>
            <a:pPr marL="742950" lvl="1" indent="-285750">
              <a:buFont typeface="Arial" panose="020B0604020202020204" pitchFamily="34" charset="0"/>
              <a:buChar char="•"/>
            </a:pPr>
            <a:r>
              <a:rPr lang="en-GB" sz="3700" dirty="0">
                <a:latin typeface="Abadi MT Condensed Light" panose="020B0306030101010103" pitchFamily="34" charset="77"/>
                <a:cs typeface="Arial" panose="020B0604020202020204" pitchFamily="34" charset="0"/>
              </a:rPr>
              <a:t>d</a:t>
            </a:r>
            <a:r>
              <a:rPr lang="en-GB" sz="3700" dirty="0">
                <a:effectLst/>
                <a:latin typeface="Abadi MT Condensed Light" panose="020B0306030101010103" pitchFamily="34" charset="77"/>
                <a:cs typeface="Arial" panose="020B0604020202020204" pitchFamily="34" charset="0"/>
              </a:rPr>
              <a:t>eeper understanding of research outcomes.</a:t>
            </a:r>
            <a:br>
              <a:rPr lang="en-GB" sz="3700" dirty="0">
                <a:latin typeface="Abadi MT Condensed Light" panose="020B0306030101010103" pitchFamily="34" charset="77"/>
                <a:cs typeface="Arial" panose="020B0604020202020204" pitchFamily="34" charset="0"/>
              </a:rPr>
            </a:br>
            <a:endParaRPr lang="en-GB" sz="3700" dirty="0">
              <a:effectLst/>
              <a:latin typeface="Abadi MT Condensed Light" panose="020B0306030101010103" pitchFamily="34" charset="77"/>
              <a:ea typeface="Times New Roman" panose="02020603050405020304" pitchFamily="18" charset="0"/>
              <a:cs typeface="Arial" panose="020B0604020202020204" pitchFamily="34" charset="0"/>
            </a:endParaRPr>
          </a:p>
          <a:p>
            <a:endParaRPr lang="en-GB" dirty="0">
              <a:latin typeface="Abadi MT Condensed Light" panose="020B0306030101010103" pitchFamily="34" charset="77"/>
            </a:endParaRPr>
          </a:p>
        </p:txBody>
      </p:sp>
      <p:pic>
        <p:nvPicPr>
          <p:cNvPr id="3" name="Picture 2" descr="CCCU-logo - Service Desk Institute">
            <a:extLst>
              <a:ext uri="{FF2B5EF4-FFF2-40B4-BE49-F238E27FC236}">
                <a16:creationId xmlns:a16="http://schemas.microsoft.com/office/drawing/2014/main" id="{9A724009-586F-3105-AD7A-49E9D91D4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8250" y="5439117"/>
            <a:ext cx="2118851" cy="8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8018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06E8-5B41-AFE5-BB6C-4EFCAD12E49C}"/>
              </a:ext>
            </a:extLst>
          </p:cNvPr>
          <p:cNvSpPr>
            <a:spLocks noGrp="1"/>
          </p:cNvSpPr>
          <p:nvPr>
            <p:ph type="title"/>
          </p:nvPr>
        </p:nvSpPr>
        <p:spPr/>
        <p:txBody>
          <a:bodyPr>
            <a:normAutofit/>
          </a:bodyPr>
          <a:lstStyle/>
          <a:p>
            <a:r>
              <a:rPr lang="en-GB" sz="3600" b="1" dirty="0">
                <a:latin typeface="Abadi MT Condensed Light" panose="020B0306030101010103" pitchFamily="34" charset="77"/>
              </a:rPr>
              <a:t>Insider, Outsider, or In-between</a:t>
            </a:r>
          </a:p>
        </p:txBody>
      </p:sp>
      <p:sp>
        <p:nvSpPr>
          <p:cNvPr id="3" name="Content Placeholder 2">
            <a:extLst>
              <a:ext uri="{FF2B5EF4-FFF2-40B4-BE49-F238E27FC236}">
                <a16:creationId xmlns:a16="http://schemas.microsoft.com/office/drawing/2014/main" id="{F4AE8AEC-D905-BEA1-7B85-56E67C3E7874}"/>
              </a:ext>
            </a:extLst>
          </p:cNvPr>
          <p:cNvSpPr>
            <a:spLocks noGrp="1"/>
          </p:cNvSpPr>
          <p:nvPr>
            <p:ph idx="1"/>
          </p:nvPr>
        </p:nvSpPr>
        <p:spPr>
          <a:xfrm>
            <a:off x="838200" y="1547446"/>
            <a:ext cx="10515600" cy="4385268"/>
          </a:xfrm>
        </p:spPr>
        <p:txBody>
          <a:bodyPr>
            <a:noAutofit/>
          </a:bodyPr>
          <a:lstStyle/>
          <a:p>
            <a:pPr>
              <a:buFont typeface="Wingdings" pitchFamily="2" charset="2"/>
              <a:buChar char="§"/>
            </a:pPr>
            <a:r>
              <a:rPr lang="en-GB" sz="2600" dirty="0">
                <a:latin typeface="Abadi MT Condensed Light" panose="020B0306030101010103" pitchFamily="34" charset="77"/>
              </a:rPr>
              <a:t>Insider researchers are those</a:t>
            </a:r>
          </a:p>
          <a:p>
            <a:pPr lvl="1"/>
            <a:r>
              <a:rPr lang="en-GB" sz="2600" dirty="0">
                <a:latin typeface="Abadi MT Condensed Light" panose="020B0306030101010103" pitchFamily="34" charset="77"/>
              </a:rPr>
              <a:t>who are considered part of the groups they study (Trowler, 2011; Kanuha, 2000), </a:t>
            </a:r>
          </a:p>
          <a:p>
            <a:pPr lvl="1"/>
            <a:r>
              <a:rPr lang="en-GB" sz="2600" dirty="0">
                <a:latin typeface="Abadi MT Condensed Light" panose="020B0306030101010103" pitchFamily="34" charset="77"/>
              </a:rPr>
              <a:t>have distinctive access and actively work together to produce knowledge (Chhabra, 2020; Humphrey, 2007; Hellawell, 2006).</a:t>
            </a:r>
          </a:p>
          <a:p>
            <a:pPr>
              <a:buFont typeface="Wingdings" pitchFamily="2" charset="2"/>
              <a:buChar char="§"/>
            </a:pPr>
            <a:r>
              <a:rPr lang="en-GB" sz="2600" dirty="0">
                <a:effectLst/>
                <a:latin typeface="Abadi MT Condensed Light" panose="020B0306030101010103" pitchFamily="34" charset="77"/>
              </a:rPr>
              <a:t>Outsider researchers are those </a:t>
            </a:r>
          </a:p>
          <a:p>
            <a:pPr lvl="1"/>
            <a:r>
              <a:rPr lang="en-GB" sz="2600" dirty="0">
                <a:effectLst/>
                <a:latin typeface="Abadi MT Condensed Light" panose="020B0306030101010103" pitchFamily="34" charset="77"/>
              </a:rPr>
              <a:t>who conduct studies within communities or groups they do not belong to (Bridges, 2017; </a:t>
            </a:r>
            <a:r>
              <a:rPr lang="en-GB" sz="2600" dirty="0">
                <a:latin typeface="Abadi MT Condensed Light" panose="020B0306030101010103" pitchFamily="34" charset="77"/>
              </a:rPr>
              <a:t>Hellawell, 2006)</a:t>
            </a:r>
            <a:endParaRPr lang="en-GB" sz="2600" dirty="0">
              <a:effectLst/>
              <a:latin typeface="Abadi MT Condensed Light" panose="020B0306030101010103" pitchFamily="34" charset="77"/>
            </a:endParaRPr>
          </a:p>
          <a:p>
            <a:pPr>
              <a:buFont typeface="Wingdings" pitchFamily="2" charset="2"/>
              <a:buChar char="§"/>
            </a:pPr>
            <a:r>
              <a:rPr lang="en-GB" sz="2600" dirty="0">
                <a:effectLst/>
                <a:latin typeface="Abadi MT Condensed Light" panose="020B0306030101010103" pitchFamily="34" charset="77"/>
              </a:rPr>
              <a:t>In-between researchers refer to those </a:t>
            </a:r>
          </a:p>
          <a:p>
            <a:pPr lvl="1"/>
            <a:r>
              <a:rPr lang="en-GB" sz="2600" dirty="0">
                <a:effectLst/>
                <a:latin typeface="Abadi MT Condensed Light" panose="020B0306030101010103" pitchFamily="34" charset="77"/>
              </a:rPr>
              <a:t>who occupy a position that falls between being a complete insider and a complete outsider within the specific groups or communities they study (Kerstetter, 2012).</a:t>
            </a:r>
            <a:br>
              <a:rPr lang="en-GB" sz="2600" dirty="0">
                <a:latin typeface="Abadi MT Condensed Light" panose="020B0306030101010103" pitchFamily="34" charset="77"/>
              </a:rPr>
            </a:br>
            <a:endParaRPr lang="en-GB" sz="2600" b="0" i="0" u="none" strike="noStrike" dirty="0">
              <a:effectLst/>
              <a:latin typeface="Abadi MT Condensed Light" panose="020B0306030101010103" pitchFamily="34" charset="77"/>
            </a:endParaRPr>
          </a:p>
        </p:txBody>
      </p:sp>
      <p:pic>
        <p:nvPicPr>
          <p:cNvPr id="4" name="Picture 2" descr="CCCU-logo - Service Desk Institute">
            <a:extLst>
              <a:ext uri="{FF2B5EF4-FFF2-40B4-BE49-F238E27FC236}">
                <a16:creationId xmlns:a16="http://schemas.microsoft.com/office/drawing/2014/main" id="{0D3FDEBE-FD5F-5D23-F7D7-876886615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4929" y="365125"/>
            <a:ext cx="2260212" cy="91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96663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olorful pattern on a white background&#10;&#10;Description automatically generated">
            <a:extLst>
              <a:ext uri="{FF2B5EF4-FFF2-40B4-BE49-F238E27FC236}">
                <a16:creationId xmlns:a16="http://schemas.microsoft.com/office/drawing/2014/main" id="{EC078B3E-B532-CE35-50F1-9137DD7825A1}"/>
              </a:ext>
            </a:extLst>
          </p:cNvPr>
          <p:cNvPicPr>
            <a:picLocks noChangeAspect="1"/>
          </p:cNvPicPr>
          <p:nvPr/>
        </p:nvPicPr>
        <p:blipFill rotWithShape="1">
          <a:blip r:embed="rId3"/>
          <a:srcRect t="34725" b="9025"/>
          <a:stretch/>
        </p:blipFill>
        <p:spPr>
          <a:xfrm>
            <a:off x="3049" y="-31"/>
            <a:ext cx="12191977" cy="6858022"/>
          </a:xfrm>
          <a:prstGeom prst="rect">
            <a:avLst/>
          </a:prstGeom>
        </p:spPr>
      </p:pic>
      <p:sp>
        <p:nvSpPr>
          <p:cNvPr id="17" name="Rectangle 1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6D1E699-147E-951E-E409-E44570561CF2}"/>
              </a:ext>
            </a:extLst>
          </p:cNvPr>
          <p:cNvSpPr>
            <a:spLocks noGrp="1"/>
          </p:cNvSpPr>
          <p:nvPr>
            <p:ph type="title"/>
          </p:nvPr>
        </p:nvSpPr>
        <p:spPr>
          <a:xfrm>
            <a:off x="1557867" y="1349829"/>
            <a:ext cx="4010832" cy="2285938"/>
          </a:xfrm>
        </p:spPr>
        <p:txBody>
          <a:bodyPr vert="horz" lIns="91440" tIns="45720" rIns="91440" bIns="45720" rtlCol="0" anchor="t">
            <a:normAutofit/>
          </a:bodyPr>
          <a:lstStyle/>
          <a:p>
            <a:pPr algn="ctr"/>
            <a:br>
              <a:rPr lang="en-US" sz="5200" b="1" dirty="0">
                <a:solidFill>
                  <a:srgbClr val="FFFFFF"/>
                </a:solidFill>
              </a:rPr>
            </a:br>
            <a:r>
              <a:rPr lang="en-US" sz="3600" b="1" dirty="0">
                <a:latin typeface="Abadi MT Condensed Light" panose="020B0306030101010103"/>
              </a:rPr>
              <a:t>Findings and Discussion</a:t>
            </a:r>
          </a:p>
        </p:txBody>
      </p:sp>
      <p:sp>
        <p:nvSpPr>
          <p:cNvPr id="19" name="Rectangle 1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CCU-logo - Service Desk Institute">
            <a:extLst>
              <a:ext uri="{FF2B5EF4-FFF2-40B4-BE49-F238E27FC236}">
                <a16:creationId xmlns:a16="http://schemas.microsoft.com/office/drawing/2014/main" id="{BD006BDD-3978-07B4-5519-D0DC52FE0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58" y="5676644"/>
            <a:ext cx="2118851" cy="8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98778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4DC3-78E9-B6A4-64C3-F38C55730464}"/>
              </a:ext>
            </a:extLst>
          </p:cNvPr>
          <p:cNvSpPr>
            <a:spLocks noGrp="1"/>
          </p:cNvSpPr>
          <p:nvPr>
            <p:ph type="title"/>
          </p:nvPr>
        </p:nvSpPr>
        <p:spPr/>
        <p:txBody>
          <a:bodyPr>
            <a:normAutofit/>
          </a:bodyPr>
          <a:lstStyle/>
          <a:p>
            <a:r>
              <a:rPr lang="en-GB" sz="3600" b="1" dirty="0">
                <a:latin typeface="Abadi MT Condensed Light" panose="020B0306030101010103" pitchFamily="34" charset="77"/>
                <a:cs typeface="Arial" panose="020B0604020202020204" pitchFamily="34" charset="0"/>
              </a:rPr>
              <a:t>Murad (Interview 1)</a:t>
            </a:r>
            <a:endParaRPr lang="en-GB" sz="3600" dirty="0">
              <a:latin typeface="Abadi MT Condensed Light" panose="020B0306030101010103" pitchFamily="34" charset="77"/>
              <a:cs typeface="Arial" panose="020B0604020202020204" pitchFamily="34" charset="0"/>
            </a:endParaRPr>
          </a:p>
        </p:txBody>
      </p:sp>
      <p:sp>
        <p:nvSpPr>
          <p:cNvPr id="3" name="Content Placeholder 2">
            <a:extLst>
              <a:ext uri="{FF2B5EF4-FFF2-40B4-BE49-F238E27FC236}">
                <a16:creationId xmlns:a16="http://schemas.microsoft.com/office/drawing/2014/main" id="{7CE1898A-1A9B-CF84-66C0-E05C75361699}"/>
              </a:ext>
            </a:extLst>
          </p:cNvPr>
          <p:cNvSpPr>
            <a:spLocks noGrp="1"/>
          </p:cNvSpPr>
          <p:nvPr>
            <p:ph idx="1"/>
          </p:nvPr>
        </p:nvSpPr>
        <p:spPr/>
        <p:txBody>
          <a:bodyPr>
            <a:normAutofit/>
          </a:bodyPr>
          <a:lstStyle/>
          <a:p>
            <a:pPr>
              <a:buFont typeface="Wingdings" pitchFamily="2" charset="2"/>
              <a:buChar char="§"/>
            </a:pPr>
            <a:r>
              <a:rPr lang="en-GB" b="1" i="0" u="none" strike="noStrike" dirty="0">
                <a:solidFill>
                  <a:srgbClr val="0070C0"/>
                </a:solidFill>
                <a:effectLst/>
                <a:latin typeface="Abadi MT Condensed Light" panose="020B0306030101010103" pitchFamily="34" charset="77"/>
                <a:cs typeface="Calibri" panose="020F0502020204030204" pitchFamily="34" charset="0"/>
              </a:rPr>
              <a:t>R: </a:t>
            </a:r>
            <a:r>
              <a:rPr lang="en-GB" i="0" u="none" strike="noStrike" dirty="0">
                <a:effectLst/>
                <a:latin typeface="Abadi MT Condensed Light" panose="020B0306030101010103" pitchFamily="34" charset="77"/>
                <a:cs typeface="Calibri" panose="020F0502020204030204" pitchFamily="34" charset="0"/>
              </a:rPr>
              <a:t>Tell me about your experiences dealing with people in your community and work placement, is there any story that you might find interesting to share?</a:t>
            </a:r>
          </a:p>
          <a:p>
            <a:pPr>
              <a:buFont typeface="Wingdings" pitchFamily="2" charset="2"/>
              <a:buChar char="§"/>
            </a:pPr>
            <a:r>
              <a:rPr lang="en-GB" b="1" i="0" u="none" strike="noStrike" dirty="0">
                <a:solidFill>
                  <a:schemeClr val="accent2">
                    <a:lumMod val="75000"/>
                  </a:schemeClr>
                </a:solidFill>
                <a:effectLst/>
                <a:latin typeface="Abadi MT Condensed Light" panose="020B0306030101010103" pitchFamily="34" charset="77"/>
                <a:cs typeface="Calibri" panose="020F0502020204030204" pitchFamily="34" charset="0"/>
              </a:rPr>
              <a:t>Murad</a:t>
            </a:r>
            <a:r>
              <a:rPr lang="en-GB" b="0" i="0" u="none" strike="noStrike" dirty="0">
                <a:solidFill>
                  <a:schemeClr val="accent2">
                    <a:lumMod val="75000"/>
                  </a:schemeClr>
                </a:solidFill>
                <a:effectLst/>
                <a:latin typeface="Abadi MT Condensed Light" panose="020B0306030101010103" pitchFamily="34" charset="77"/>
                <a:cs typeface="Calibri" panose="020F0502020204030204" pitchFamily="34" charset="0"/>
              </a:rPr>
              <a:t>: </a:t>
            </a:r>
            <a:r>
              <a:rPr lang="en-GB" b="0" i="0" u="none" strike="noStrike" dirty="0">
                <a:effectLst/>
                <a:latin typeface="Abadi MT Condensed Light" panose="020B0306030101010103" pitchFamily="34" charset="77"/>
                <a:cs typeface="Calibri" panose="020F0502020204030204" pitchFamily="34" charset="0"/>
              </a:rPr>
              <a:t>Throughout my career, I have had the opportunity to work closely with people from various backgrounds, and I've been actively serving as a counsellor since 2014. Remarkably, I can confidently state that I have never encountered any unpleasant experiences in all this time.</a:t>
            </a:r>
          </a:p>
          <a:p>
            <a:pPr>
              <a:buFont typeface="Wingdings" pitchFamily="2" charset="2"/>
              <a:buChar char="§"/>
            </a:pPr>
            <a:r>
              <a:rPr lang="en-GB" b="1" i="0" u="none" strike="noStrike" dirty="0">
                <a:solidFill>
                  <a:srgbClr val="0070C0"/>
                </a:solidFill>
                <a:effectLst/>
                <a:latin typeface="Abadi MT Condensed Light" panose="020B0306030101010103" pitchFamily="34" charset="77"/>
                <a:cs typeface="Calibri" panose="020F0502020204030204" pitchFamily="34" charset="0"/>
              </a:rPr>
              <a:t>R: </a:t>
            </a:r>
            <a:r>
              <a:rPr lang="en-GB" b="0" i="0" u="none" strike="noStrike" dirty="0">
                <a:effectLst/>
                <a:latin typeface="Abadi MT Condensed Light" panose="020B0306030101010103" pitchFamily="34" charset="77"/>
                <a:cs typeface="Calibri" panose="020F0502020204030204" pitchFamily="34" charset="0"/>
              </a:rPr>
              <a:t>Are you implying that you have not even experienced any instances of ‘othering</a:t>
            </a:r>
            <a:r>
              <a:rPr lang="en-GB" dirty="0">
                <a:latin typeface="Abadi MT Condensed Light" panose="020B0306030101010103" pitchFamily="34" charset="77"/>
                <a:cs typeface="Calibri" panose="020F0502020204030204" pitchFamily="34" charset="0"/>
              </a:rPr>
              <a:t>’</a:t>
            </a:r>
            <a:r>
              <a:rPr lang="en-GB" b="0" i="0" u="none" strike="noStrike" dirty="0">
                <a:effectLst/>
                <a:latin typeface="Abadi MT Condensed Light" panose="020B0306030101010103" pitchFamily="34" charset="77"/>
                <a:cs typeface="Calibri" panose="020F0502020204030204" pitchFamily="34" charset="0"/>
              </a:rPr>
              <a:t>?</a:t>
            </a:r>
          </a:p>
          <a:p>
            <a:pPr>
              <a:buFont typeface="Wingdings" pitchFamily="2" charset="2"/>
              <a:buChar char="§"/>
            </a:pPr>
            <a:r>
              <a:rPr lang="en-GB" b="1" i="0" u="none" strike="noStrike" dirty="0">
                <a:solidFill>
                  <a:schemeClr val="accent2">
                    <a:lumMod val="75000"/>
                  </a:schemeClr>
                </a:solidFill>
                <a:effectLst/>
                <a:latin typeface="Abadi MT Condensed Light" panose="020B0306030101010103" pitchFamily="34" charset="77"/>
                <a:cs typeface="Calibri" panose="020F0502020204030204" pitchFamily="34" charset="0"/>
              </a:rPr>
              <a:t>Murad</a:t>
            </a:r>
            <a:r>
              <a:rPr lang="en-GB" b="0" i="0" u="none" strike="noStrike" dirty="0">
                <a:solidFill>
                  <a:schemeClr val="accent2">
                    <a:lumMod val="75000"/>
                  </a:schemeClr>
                </a:solidFill>
                <a:effectLst/>
                <a:latin typeface="Abadi MT Condensed Light" panose="020B0306030101010103" pitchFamily="34" charset="77"/>
                <a:cs typeface="Calibri" panose="020F0502020204030204" pitchFamily="34" charset="0"/>
              </a:rPr>
              <a:t>: </a:t>
            </a:r>
            <a:r>
              <a:rPr lang="en-GB" b="0" i="0" u="none" strike="noStrike" dirty="0">
                <a:effectLst/>
                <a:latin typeface="Abadi MT Condensed Light" panose="020B0306030101010103" pitchFamily="34" charset="77"/>
                <a:cs typeface="Calibri" panose="020F0502020204030204" pitchFamily="34" charset="0"/>
              </a:rPr>
              <a:t>Not even once.</a:t>
            </a:r>
            <a:br>
              <a:rPr lang="en-GB" dirty="0">
                <a:latin typeface="Abadi MT Condensed Light" panose="020B0306030101010103" pitchFamily="34" charset="77"/>
                <a:cs typeface="Calibri" panose="020F0502020204030204" pitchFamily="34" charset="0"/>
              </a:rPr>
            </a:br>
            <a:endParaRPr lang="en-GB" dirty="0">
              <a:latin typeface="Abadi MT Condensed Light" panose="020B0306030101010103" pitchFamily="34" charset="77"/>
              <a:cs typeface="Calibri" panose="020F0502020204030204" pitchFamily="34" charset="0"/>
            </a:endParaRPr>
          </a:p>
          <a:p>
            <a:endParaRPr lang="en-GB" dirty="0"/>
          </a:p>
        </p:txBody>
      </p:sp>
      <p:pic>
        <p:nvPicPr>
          <p:cNvPr id="4" name="Picture 2" descr="CCCU-logo - Service Desk Institute">
            <a:extLst>
              <a:ext uri="{FF2B5EF4-FFF2-40B4-BE49-F238E27FC236}">
                <a16:creationId xmlns:a16="http://schemas.microsoft.com/office/drawing/2014/main" id="{F26293A1-B465-C42A-AA01-A73D2AE99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8249" y="365125"/>
            <a:ext cx="2118851" cy="8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8924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3A01-CEE6-C63D-1211-3DB90D589779}"/>
              </a:ext>
            </a:extLst>
          </p:cNvPr>
          <p:cNvSpPr>
            <a:spLocks noGrp="1"/>
          </p:cNvSpPr>
          <p:nvPr>
            <p:ph type="title"/>
          </p:nvPr>
        </p:nvSpPr>
        <p:spPr>
          <a:xfrm>
            <a:off x="838200" y="962841"/>
            <a:ext cx="10515600" cy="862784"/>
          </a:xfrm>
        </p:spPr>
        <p:txBody>
          <a:bodyPr>
            <a:normAutofit/>
          </a:bodyPr>
          <a:lstStyle/>
          <a:p>
            <a:r>
              <a:rPr lang="en-GB" sz="3600" b="1" dirty="0">
                <a:latin typeface="Abadi MT Condensed Light" panose="020B0306030101010103" pitchFamily="34" charset="77"/>
                <a:cs typeface="Arial" panose="020B0604020202020204" pitchFamily="34" charset="0"/>
              </a:rPr>
              <a:t>Researcher’s R</a:t>
            </a:r>
            <a:r>
              <a:rPr lang="en-GB" sz="3600" b="1" dirty="0">
                <a:effectLst/>
                <a:latin typeface="Abadi MT Condensed Light" panose="020B0306030101010103" pitchFamily="34" charset="77"/>
                <a:cs typeface="Arial" panose="020B0604020202020204" pitchFamily="34" charset="0"/>
              </a:rPr>
              <a:t>eflection on Murad’s </a:t>
            </a:r>
            <a:r>
              <a:rPr lang="en-GB" sz="3600" b="1" dirty="0">
                <a:latin typeface="Abadi MT Condensed Light" panose="020B0306030101010103" pitchFamily="34" charset="77"/>
                <a:cs typeface="Arial" panose="020B0604020202020204" pitchFamily="34" charset="0"/>
              </a:rPr>
              <a:t>F</a:t>
            </a:r>
            <a:r>
              <a:rPr lang="en-GB" sz="3600" b="1" dirty="0">
                <a:effectLst/>
                <a:latin typeface="Abadi MT Condensed Light" panose="020B0306030101010103" pitchFamily="34" charset="77"/>
                <a:cs typeface="Arial" panose="020B0604020202020204" pitchFamily="34" charset="0"/>
              </a:rPr>
              <a:t>irst Narrative</a:t>
            </a:r>
            <a:endParaRPr lang="en-GB" sz="3600" b="1" dirty="0">
              <a:latin typeface="Abadi MT Condensed Light" panose="020B0306030101010103" pitchFamily="34" charset="77"/>
            </a:endParaRPr>
          </a:p>
        </p:txBody>
      </p:sp>
      <p:sp>
        <p:nvSpPr>
          <p:cNvPr id="3" name="Content Placeholder 2">
            <a:extLst>
              <a:ext uri="{FF2B5EF4-FFF2-40B4-BE49-F238E27FC236}">
                <a16:creationId xmlns:a16="http://schemas.microsoft.com/office/drawing/2014/main" id="{A91A4EDD-6C9B-E78A-EC8B-BE38F229D5CD}"/>
              </a:ext>
            </a:extLst>
          </p:cNvPr>
          <p:cNvSpPr>
            <a:spLocks noGrp="1"/>
          </p:cNvSpPr>
          <p:nvPr>
            <p:ph idx="1"/>
          </p:nvPr>
        </p:nvSpPr>
        <p:spPr/>
        <p:txBody>
          <a:bodyPr>
            <a:normAutofit lnSpcReduction="10000"/>
          </a:bodyPr>
          <a:lstStyle/>
          <a:p>
            <a:pPr marL="0" indent="0">
              <a:buNone/>
            </a:pPr>
            <a:r>
              <a:rPr lang="en-GB" dirty="0">
                <a:latin typeface="Abadi MT Condensed Light" panose="020B0306030101010103" pitchFamily="34" charset="77"/>
              </a:rPr>
              <a:t>The time I spent with Murad was both enlightening and unexpectedly challenging. It was during our interactions that I found myself facing a situation I had never anticipated, and it left me feeling uncertain about the path forward. I found myself in a complex and challenging position, where the lines between being an insider and an outsider blurred. Initially, I had believed that my insider status would provide me with unique insights into the participants’ experiences. However, as events unfolded, it became evident that my initial assumptions were flawed. This unexpected turn of events prompted me to re-evaluate my approach to the research and forced me to navigate uncharted territory in my role as a researcher.</a:t>
            </a:r>
          </a:p>
          <a:p>
            <a:pPr marL="0" indent="0">
              <a:buNone/>
            </a:pPr>
            <a:br>
              <a:rPr lang="en-GB" dirty="0"/>
            </a:br>
            <a:endParaRPr lang="en-GB" dirty="0"/>
          </a:p>
        </p:txBody>
      </p:sp>
      <p:pic>
        <p:nvPicPr>
          <p:cNvPr id="4" name="Picture 2" descr="CCCU-logo - Service Desk Institute">
            <a:extLst>
              <a:ext uri="{FF2B5EF4-FFF2-40B4-BE49-F238E27FC236}">
                <a16:creationId xmlns:a16="http://schemas.microsoft.com/office/drawing/2014/main" id="{E2D79ED3-BDD9-9CF4-6B48-ED3A629DA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534" y="5464215"/>
            <a:ext cx="2118851" cy="8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77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2772</TotalTime>
  <Words>2312</Words>
  <Application>Microsoft Macintosh PowerPoint</Application>
  <PresentationFormat>Widescreen</PresentationFormat>
  <Paragraphs>144</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Abadi MT Condensed Light</vt:lpstr>
      <vt:lpstr>Arial</vt:lpstr>
      <vt:lpstr>Calibri</vt:lpstr>
      <vt:lpstr>Calibri Light</vt:lpstr>
      <vt:lpstr>Wingdings</vt:lpstr>
      <vt:lpstr>Office Theme</vt:lpstr>
      <vt:lpstr>To be or not to be – ‘insider/outsider positionality’: Methodological challenges in researching a group of Iraqi Kurdish migrants in the UK</vt:lpstr>
      <vt:lpstr>Outlook</vt:lpstr>
      <vt:lpstr>The Research Background</vt:lpstr>
      <vt:lpstr>The Research Questions</vt:lpstr>
      <vt:lpstr>Positionality Theory</vt:lpstr>
      <vt:lpstr>Insider, Outsider, or In-between</vt:lpstr>
      <vt:lpstr> Findings and Discussion</vt:lpstr>
      <vt:lpstr>Murad (Interview 1)</vt:lpstr>
      <vt:lpstr>Researcher’s Reflection on Murad’s First Narrative</vt:lpstr>
      <vt:lpstr>Murad (Follow-up Interview)</vt:lpstr>
      <vt:lpstr>PowerPoint Presentation</vt:lpstr>
      <vt:lpstr>Amjad (Interview 1)</vt:lpstr>
      <vt:lpstr>Researcher’s Reflection on Amjad’s First Interview</vt:lpstr>
      <vt:lpstr>Amjad (Follow-up Interview)</vt:lpstr>
      <vt:lpstr>PowerPoint Presentation</vt:lpstr>
      <vt:lpstr>Discussions and conclusion </vt:lpstr>
      <vt:lpstr>Thank you for your attention</vt:lpstr>
      <vt:lpstr>Reference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be or not to be – ‘insider/outsider positionality’: Methodological challenges in researching a group of Iraqi Kurdish migrants in the UK</dc:title>
  <dc:creator>Chra Mahmud</dc:creator>
  <cp:lastModifiedBy>Chra Mahmud</cp:lastModifiedBy>
  <cp:revision>29</cp:revision>
  <cp:lastPrinted>2023-09-04T11:44:03Z</cp:lastPrinted>
  <dcterms:created xsi:type="dcterms:W3CDTF">2023-07-29T20:21:12Z</dcterms:created>
  <dcterms:modified xsi:type="dcterms:W3CDTF">2023-09-05T10:05:48Z</dcterms:modified>
</cp:coreProperties>
</file>