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81851" autoAdjust="0"/>
  </p:normalViewPr>
  <p:slideViewPr>
    <p:cSldViewPr snapToGrid="0" snapToObjects="1">
      <p:cViewPr varScale="1">
        <p:scale>
          <a:sx n="77" d="100"/>
          <a:sy n="77" d="100"/>
        </p:scale>
        <p:origin x="114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7C140-C928-FB4C-A940-00F8B24217D1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4901-BD90-D548-839E-49D8A50B3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6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5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0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8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3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0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6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8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4901-BD90-D548-839E-49D8A50B34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6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7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849695"/>
          </a:xfrm>
        </p:spPr>
        <p:txBody>
          <a:bodyPr/>
          <a:lstStyle/>
          <a:p>
            <a:r>
              <a:rPr lang="en-GB" sz="4000" dirty="0" smtClean="0">
                <a:effectLst/>
                <a:latin typeface="Arial" charset="0"/>
                <a:ea typeface="Arial" charset="0"/>
                <a:cs typeface="Arial" charset="0"/>
              </a:rPr>
              <a:t>Conceptualising </a:t>
            </a:r>
            <a:r>
              <a:rPr lang="en-GB" sz="4000" dirty="0">
                <a:effectLst/>
                <a:latin typeface="Arial" charset="0"/>
                <a:ea typeface="Arial" charset="0"/>
                <a:cs typeface="Arial" charset="0"/>
              </a:rPr>
              <a:t>what we mean by ‘wellbeing’ in the dementias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459296"/>
            <a:ext cx="8676222" cy="23319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effectLst/>
              </a:rPr>
              <a:t>Sarah Strohmaier</a:t>
            </a:r>
            <a:r>
              <a:rPr lang="en-GB" sz="2400" baseline="30000" dirty="0">
                <a:solidFill>
                  <a:schemeClr val="tx1"/>
                </a:solidFill>
                <a:effectLst/>
              </a:rPr>
              <a:t>1</a:t>
            </a:r>
            <a:r>
              <a:rPr lang="en-GB" sz="2400" dirty="0" smtClean="0">
                <a:solidFill>
                  <a:schemeClr val="tx1"/>
                </a:solidFill>
                <a:effectLst/>
              </a:rPr>
              <a:t> &amp; Paul Camic</a:t>
            </a:r>
            <a:r>
              <a:rPr lang="en-GB" sz="2400" baseline="30000" dirty="0" smtClean="0">
                <a:solidFill>
                  <a:schemeClr val="tx1"/>
                </a:solidFill>
                <a:effectLst/>
              </a:rPr>
              <a:t>1,2</a:t>
            </a:r>
          </a:p>
          <a:p>
            <a:r>
              <a:rPr lang="en-GB" baseline="30000" dirty="0">
                <a:solidFill>
                  <a:schemeClr val="tx1"/>
                </a:solidFill>
                <a:effectLst/>
              </a:rPr>
              <a:t>1</a:t>
            </a:r>
            <a:r>
              <a:rPr lang="en-GB" dirty="0" smtClean="0">
                <a:solidFill>
                  <a:schemeClr val="tx1"/>
                </a:solidFill>
                <a:effectLst/>
              </a:rPr>
              <a:t>Canterbury Christ Church University, Salomons Centre, Tunbridge Wells, Kent</a:t>
            </a:r>
          </a:p>
          <a:p>
            <a:r>
              <a:rPr lang="en-GB" dirty="0" smtClean="0">
                <a:solidFill>
                  <a:schemeClr val="tx1"/>
                </a:solidFill>
                <a:effectLst/>
              </a:rPr>
              <a:t>&amp; </a:t>
            </a:r>
            <a:r>
              <a:rPr lang="en-GB" baseline="30000" dirty="0" smtClean="0">
                <a:solidFill>
                  <a:schemeClr val="tx1"/>
                </a:solidFill>
                <a:effectLst/>
              </a:rPr>
              <a:t>2</a:t>
            </a:r>
            <a:r>
              <a:rPr lang="en-GB" dirty="0" smtClean="0">
                <a:solidFill>
                  <a:schemeClr val="tx1"/>
                </a:solidFill>
                <a:effectLst/>
              </a:rPr>
              <a:t>Created Out of Mind, Wellcome Collection, London</a:t>
            </a:r>
            <a:endParaRPr lang="en-US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7835"/>
          </a:xfrm>
        </p:spPr>
        <p:txBody>
          <a:bodyPr/>
          <a:lstStyle/>
          <a:p>
            <a:r>
              <a:rPr lang="en-US" dirty="0" smtClean="0"/>
              <a:t>Wellbeing: a broad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15353"/>
            <a:ext cx="9905998" cy="3975847"/>
          </a:xfrm>
        </p:spPr>
        <p:txBody>
          <a:bodyPr>
            <a:normAutofit/>
          </a:bodyPr>
          <a:lstStyle/>
          <a:p>
            <a:r>
              <a:rPr lang="en-GB" sz="2800" dirty="0" smtClean="0">
                <a:effectLst/>
              </a:rPr>
              <a:t>Hedonic </a:t>
            </a:r>
            <a:r>
              <a:rPr lang="en-GB" sz="2400" dirty="0" smtClean="0">
                <a:effectLst/>
              </a:rPr>
              <a:t>(Aristippus)</a:t>
            </a:r>
            <a:r>
              <a:rPr lang="en-GB" sz="2800" dirty="0" smtClean="0">
                <a:effectLst/>
              </a:rPr>
              <a:t> and Eudemonic </a:t>
            </a:r>
            <a:r>
              <a:rPr lang="en-GB" sz="2400" dirty="0" smtClean="0">
                <a:effectLst/>
              </a:rPr>
              <a:t>(Aristotle) </a:t>
            </a:r>
            <a:r>
              <a:rPr lang="en-GB" sz="2800" dirty="0" smtClean="0">
                <a:effectLst/>
              </a:rPr>
              <a:t>approaches </a:t>
            </a:r>
            <a:endParaRPr lang="en-US" sz="2800" dirty="0" smtClean="0"/>
          </a:p>
          <a:p>
            <a:r>
              <a:rPr lang="en-US" sz="2800" dirty="0" smtClean="0"/>
              <a:t>World Health Organization </a:t>
            </a:r>
            <a:r>
              <a:rPr lang="en-US" sz="2400" dirty="0" smtClean="0"/>
              <a:t>(1984)</a:t>
            </a:r>
          </a:p>
          <a:p>
            <a:r>
              <a:rPr lang="en-US" sz="2400" dirty="0" smtClean="0"/>
              <a:t>UK government mental health strategy (2011)</a:t>
            </a:r>
          </a:p>
          <a:p>
            <a:r>
              <a:rPr lang="en-GB" sz="2800" dirty="0" smtClean="0">
                <a:effectLst/>
              </a:rPr>
              <a:t>Dimensions vs. definitions </a:t>
            </a:r>
            <a:r>
              <a:rPr lang="en-GB" sz="2400" dirty="0" smtClean="0">
                <a:effectLst/>
              </a:rPr>
              <a:t>(Dodge</a:t>
            </a:r>
            <a:r>
              <a:rPr lang="en-GB" sz="2400" dirty="0">
                <a:effectLst/>
              </a:rPr>
              <a:t>, Daly, </a:t>
            </a:r>
            <a:r>
              <a:rPr lang="en-GB" sz="2400" dirty="0" err="1">
                <a:effectLst/>
              </a:rPr>
              <a:t>Huyton</a:t>
            </a:r>
            <a:r>
              <a:rPr lang="en-GB" sz="2400" dirty="0">
                <a:effectLst/>
              </a:rPr>
              <a:t> &amp;</a:t>
            </a:r>
            <a:r>
              <a:rPr lang="en-GB" sz="2400" dirty="0" smtClean="0">
                <a:effectLst/>
              </a:rPr>
              <a:t> Sanders, 2012)</a:t>
            </a:r>
          </a:p>
          <a:p>
            <a:r>
              <a:rPr lang="en-GB" sz="2800" dirty="0" smtClean="0">
                <a:effectLst/>
              </a:rPr>
              <a:t>Subjective aspects of wellbeing </a:t>
            </a:r>
            <a:r>
              <a:rPr lang="en-GB" sz="2800" dirty="0">
                <a:effectLst/>
              </a:rPr>
              <a:t> </a:t>
            </a:r>
            <a:r>
              <a:rPr lang="en-GB" sz="2400" dirty="0">
                <a:effectLst/>
              </a:rPr>
              <a:t>(Shin &amp;</a:t>
            </a:r>
            <a:r>
              <a:rPr lang="en-GB" sz="2400" dirty="0" smtClean="0">
                <a:effectLst/>
              </a:rPr>
              <a:t> Johnson, 1978)</a:t>
            </a:r>
            <a:endParaRPr lang="en-US" sz="2400" dirty="0"/>
          </a:p>
        </p:txBody>
      </p:sp>
      <p:pic>
        <p:nvPicPr>
          <p:cNvPr id="4" name="Picture 3" descr="cccu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461" y="5454767"/>
            <a:ext cx="1485900" cy="6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484" y="569259"/>
            <a:ext cx="9905998" cy="1259541"/>
          </a:xfrm>
        </p:spPr>
        <p:txBody>
          <a:bodyPr/>
          <a:lstStyle/>
          <a:p>
            <a:r>
              <a:rPr lang="en-GB" dirty="0" smtClean="0"/>
              <a:t>The arts and wellbeing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799"/>
            <a:ext cx="9905998" cy="396240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Developmental role of arts in wellbeing </a:t>
            </a:r>
            <a:r>
              <a:rPr lang="en-GB" dirty="0" smtClean="0"/>
              <a:t>(RSPH, 2013; </a:t>
            </a:r>
            <a:r>
              <a:rPr lang="en-GB" dirty="0" err="1" smtClean="0"/>
              <a:t>Runco</a:t>
            </a:r>
            <a:r>
              <a:rPr lang="en-GB" dirty="0" smtClean="0"/>
              <a:t> &amp; Richards, 2013)</a:t>
            </a:r>
          </a:p>
          <a:p>
            <a:r>
              <a:rPr lang="en-GB" sz="2400" dirty="0" smtClean="0"/>
              <a:t>Does wellbeing decline with age? (</a:t>
            </a:r>
            <a:r>
              <a:rPr lang="en-GB" dirty="0" smtClean="0"/>
              <a:t>Springer et al., 2011)</a:t>
            </a:r>
          </a:p>
          <a:p>
            <a:r>
              <a:rPr lang="en-GB" sz="2400" dirty="0" smtClean="0"/>
              <a:t>Problems of social isolation in older people </a:t>
            </a:r>
            <a:r>
              <a:rPr lang="en-GB" dirty="0" smtClean="0"/>
              <a:t>(WHO, 2002) </a:t>
            </a:r>
          </a:p>
          <a:p>
            <a:r>
              <a:rPr lang="en-GB" sz="2400" dirty="0" smtClean="0"/>
              <a:t>Loneliness as a risk to wellbeing and risk factor for depression </a:t>
            </a:r>
            <a:r>
              <a:rPr lang="en-GB" dirty="0" smtClean="0"/>
              <a:t>(Prince et al., 1997)</a:t>
            </a:r>
          </a:p>
          <a:p>
            <a:r>
              <a:rPr lang="en-GB" sz="2400" i="1" dirty="0" smtClean="0"/>
              <a:t>Creative Health </a:t>
            </a:r>
            <a:r>
              <a:rPr lang="en-GB" sz="2400" dirty="0" smtClean="0"/>
              <a:t>report </a:t>
            </a:r>
            <a:r>
              <a:rPr lang="en-GB" dirty="0" smtClean="0"/>
              <a:t>(APPG, 2017)</a:t>
            </a:r>
            <a:endParaRPr lang="en-GB" dirty="0"/>
          </a:p>
        </p:txBody>
      </p:sp>
      <p:pic>
        <p:nvPicPr>
          <p:cNvPr id="4" name="Picture 3" descr="cccu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461" y="5774267"/>
            <a:ext cx="1485900" cy="65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6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/>
          <a:p>
            <a:r>
              <a:rPr lang="en-GB" sz="3600" dirty="0" smtClean="0"/>
              <a:t>Conceptualising wellbeing in the dementias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9141"/>
            <a:ext cx="9905998" cy="392205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Lack of social </a:t>
            </a:r>
            <a:r>
              <a:rPr lang="en-GB" sz="2400" dirty="0"/>
              <a:t>interaction and Feelings of not contributing to </a:t>
            </a:r>
            <a:r>
              <a:rPr lang="en-GB" sz="2400" dirty="0" smtClean="0"/>
              <a:t>society </a:t>
            </a:r>
            <a:r>
              <a:rPr lang="en-GB" dirty="0" smtClean="0"/>
              <a:t>(Moyle et al., 2011)</a:t>
            </a:r>
          </a:p>
          <a:p>
            <a:r>
              <a:rPr lang="en-GB" sz="2400" dirty="0" smtClean="0"/>
              <a:t>Importance of </a:t>
            </a:r>
            <a:r>
              <a:rPr lang="en-GB" sz="2400" b="1" dirty="0" smtClean="0"/>
              <a:t>subjective experience</a:t>
            </a:r>
            <a:r>
              <a:rPr lang="en-GB" sz="2400" dirty="0" smtClean="0"/>
              <a:t> and </a:t>
            </a:r>
            <a:r>
              <a:rPr lang="en-GB" sz="2400" b="1" dirty="0" smtClean="0"/>
              <a:t>agency</a:t>
            </a:r>
            <a:r>
              <a:rPr lang="en-GB" sz="2400" dirty="0" smtClean="0"/>
              <a:t> </a:t>
            </a:r>
            <a:r>
              <a:rPr lang="en-GB" dirty="0" smtClean="0"/>
              <a:t>(Kaufman &amp; Engel, 2014)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</a:rPr>
              <a:t>comfort, attachment, inclusion, occupation and </a:t>
            </a:r>
            <a:r>
              <a:rPr lang="en-GB" sz="2400" dirty="0" smtClean="0">
                <a:solidFill>
                  <a:schemeClr val="tx1"/>
                </a:solidFill>
                <a:effectLst/>
              </a:rPr>
              <a:t>identity (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Kitwood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&amp;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Bredin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1992)</a:t>
            </a:r>
          </a:p>
          <a:p>
            <a:r>
              <a:rPr lang="en-GB" sz="2400" dirty="0" smtClean="0">
                <a:solidFill>
                  <a:schemeClr val="tx1"/>
                </a:solidFill>
                <a:effectLst/>
              </a:rPr>
              <a:t>‘In the moment’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(MacPherson et al., 2009; Johnson et al., 2015; Camic et al., 2017)</a:t>
            </a:r>
            <a:endParaRPr lang="en-GB" dirty="0" smtClean="0"/>
          </a:p>
          <a:p>
            <a:endParaRPr lang="en-GB" sz="2400" dirty="0"/>
          </a:p>
        </p:txBody>
      </p:sp>
      <p:pic>
        <p:nvPicPr>
          <p:cNvPr id="4" name="Picture 3" descr="cccu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461" y="5689600"/>
            <a:ext cx="1485900" cy="6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4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4"/>
            <a:ext cx="9905998" cy="100263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Our definition</a:t>
            </a:r>
            <a:r>
              <a:rPr lang="mr-IN" sz="4000" dirty="0" smtClean="0"/>
              <a:t>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844" y="1752599"/>
            <a:ext cx="9905998" cy="4239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Wellbeing in the dementias </a:t>
            </a:r>
            <a:r>
              <a:rPr lang="en-GB" sz="3600" dirty="0"/>
              <a:t>is </a:t>
            </a:r>
            <a:r>
              <a:rPr lang="en-GB" sz="3600" b="1" dirty="0"/>
              <a:t>a fluctuating subjective state</a:t>
            </a:r>
            <a:r>
              <a:rPr lang="en-GB" sz="3600" dirty="0"/>
              <a:t> and involves a sense of agency, engagement, happiness, feeling well, confidence and optimism</a:t>
            </a:r>
          </a:p>
        </p:txBody>
      </p:sp>
      <p:pic>
        <p:nvPicPr>
          <p:cNvPr id="4" name="Picture 3" descr="cccu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461" y="5689600"/>
            <a:ext cx="1485900" cy="6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1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67326"/>
          </a:xfrm>
        </p:spPr>
        <p:txBody>
          <a:bodyPr/>
          <a:lstStyle/>
          <a:p>
            <a:r>
              <a:rPr lang="en-GB" sz="4000" dirty="0" smtClean="0"/>
              <a:t>Questions we asked about wellbeing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76925"/>
            <a:ext cx="9905998" cy="3914275"/>
          </a:xfrm>
        </p:spPr>
        <p:txBody>
          <a:bodyPr/>
          <a:lstStyle/>
          <a:p>
            <a:pPr lvl="0"/>
            <a:r>
              <a:rPr lang="en-GB" sz="2800" dirty="0">
                <a:effectLst/>
              </a:rPr>
              <a:t>What does “wellbeing” mean to you?/ How do you personally understand the term “wellbeing</a:t>
            </a:r>
            <a:r>
              <a:rPr lang="en-GB" sz="2800" dirty="0" smtClean="0">
                <a:effectLst/>
              </a:rPr>
              <a:t>”/</a:t>
            </a:r>
            <a:endParaRPr lang="en-GB" sz="2800" dirty="0">
              <a:effectLst/>
            </a:endParaRPr>
          </a:p>
          <a:p>
            <a:pPr lvl="0"/>
            <a:r>
              <a:rPr lang="en-GB" sz="2800" dirty="0">
                <a:effectLst/>
              </a:rPr>
              <a:t>When do you feel well?/What makes you feel well?</a:t>
            </a:r>
          </a:p>
          <a:p>
            <a:pPr lvl="0"/>
            <a:r>
              <a:rPr lang="en-GB" sz="2800" dirty="0">
                <a:effectLst/>
              </a:rPr>
              <a:t>How does dementia </a:t>
            </a:r>
            <a:r>
              <a:rPr lang="en-GB" sz="2800" dirty="0" smtClean="0">
                <a:effectLst/>
              </a:rPr>
              <a:t>affect your wellbeing?</a:t>
            </a:r>
            <a:endParaRPr lang="en-GB" sz="2800" dirty="0">
              <a:effectLst/>
            </a:endParaRPr>
          </a:p>
          <a:p>
            <a:pPr lvl="0"/>
            <a:r>
              <a:rPr lang="en-GB" sz="2800" dirty="0">
                <a:effectLst/>
              </a:rPr>
              <a:t>What do you do to enhance/improve your wellbeing?</a:t>
            </a:r>
          </a:p>
          <a:p>
            <a:pPr lvl="0"/>
            <a:r>
              <a:rPr lang="en-GB" sz="2800" dirty="0">
                <a:effectLst/>
              </a:rPr>
              <a:t>What do you think reduces your wellbeing?</a:t>
            </a: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 descr="cccu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461" y="5689600"/>
            <a:ext cx="1485900" cy="6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15453"/>
          </a:xfrm>
        </p:spPr>
        <p:txBody>
          <a:bodyPr/>
          <a:lstStyle/>
          <a:p>
            <a:r>
              <a:rPr lang="en-GB" dirty="0" smtClean="0"/>
              <a:t>What does wellbeing mean </a:t>
            </a:r>
            <a:r>
              <a:rPr lang="en-GB" smtClean="0"/>
              <a:t>to you?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64105"/>
            <a:ext cx="9905998" cy="4227095"/>
          </a:xfrm>
        </p:spPr>
        <p:txBody>
          <a:bodyPr>
            <a:noAutofit/>
          </a:bodyPr>
          <a:lstStyle/>
          <a:p>
            <a:r>
              <a:rPr lang="en-GB" sz="2800" dirty="0" smtClean="0"/>
              <a:t>“There is something around the corner still worth doing”</a:t>
            </a:r>
          </a:p>
          <a:p>
            <a:r>
              <a:rPr lang="en-GB" sz="2800" dirty="0" smtClean="0"/>
              <a:t>“That I am not forgotten about just because  I forget (laughs)”</a:t>
            </a:r>
          </a:p>
          <a:p>
            <a:r>
              <a:rPr lang="en-GB" sz="2800" dirty="0" smtClean="0"/>
              <a:t>”Still have my emotions. They remind me I’m still me. I can still be happy or sad.  I can still be part of something.”</a:t>
            </a:r>
          </a:p>
          <a:p>
            <a:r>
              <a:rPr lang="en-GB" sz="2800" dirty="0" smtClean="0"/>
              <a:t>“It’s so good to be doing this, right now. I’m 84 and</a:t>
            </a:r>
            <a:r>
              <a:rPr lang="mr-IN" sz="2800" dirty="0" smtClean="0"/>
              <a:t>…</a:t>
            </a:r>
            <a:r>
              <a:rPr lang="en-GB" sz="2800" dirty="0" smtClean="0"/>
              <a:t>me memory is naughty but I am learning new things.”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1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07459"/>
          </a:xfrm>
        </p:spPr>
        <p:txBody>
          <a:bodyPr/>
          <a:lstStyle/>
          <a:p>
            <a:r>
              <a:rPr lang="en-GB" sz="3600" dirty="0" smtClean="0"/>
              <a:t>The Canterbury Wellbeing Scales (CWS) </a:t>
            </a:r>
            <a:r>
              <a:rPr lang="en-GB" sz="2400" dirty="0" smtClean="0"/>
              <a:t>(Johnson et al., 2015; Camic et al., 2017)</a:t>
            </a:r>
            <a:endParaRPr lang="en-GB" sz="24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8996" t="27008" r="18403" b="18559"/>
          <a:stretch/>
        </p:blipFill>
        <p:spPr bwMode="auto">
          <a:xfrm>
            <a:off x="336884" y="2043979"/>
            <a:ext cx="4219074" cy="3875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58497" t="28670" r="14082" b="16067"/>
          <a:stretch/>
        </p:blipFill>
        <p:spPr bwMode="auto">
          <a:xfrm>
            <a:off x="4555957" y="2043979"/>
            <a:ext cx="6491453" cy="3875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7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6350"/>
          </a:xfrm>
        </p:spPr>
        <p:txBody>
          <a:bodyPr/>
          <a:lstStyle/>
          <a:p>
            <a:r>
              <a:rPr lang="en-GB" sz="3600" dirty="0"/>
              <a:t>Wellbeing and art </a:t>
            </a:r>
            <a:r>
              <a:rPr lang="en-GB" sz="3600" dirty="0" smtClean="0"/>
              <a:t>activities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752601"/>
            <a:ext cx="7486650" cy="4491036"/>
          </a:xfrm>
        </p:spPr>
      </p:pic>
      <p:pic>
        <p:nvPicPr>
          <p:cNvPr id="4" name="Content Placeholder 3" descr="cccu logo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749" y="5791200"/>
            <a:ext cx="1179511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6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11058</TotalTime>
  <Words>451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Mangal</vt:lpstr>
      <vt:lpstr>Wingdings 3</vt:lpstr>
      <vt:lpstr>Ion</vt:lpstr>
      <vt:lpstr>Conceptualising what we mean by ‘wellbeing’ in the dementias </vt:lpstr>
      <vt:lpstr>Wellbeing: a broad overview</vt:lpstr>
      <vt:lpstr>The arts and wellbeing </vt:lpstr>
      <vt:lpstr>Conceptualising wellbeing in the dementias</vt:lpstr>
      <vt:lpstr>Our definition…</vt:lpstr>
      <vt:lpstr>Questions we asked about wellbeing</vt:lpstr>
      <vt:lpstr>What does wellbeing mean to you?</vt:lpstr>
      <vt:lpstr>The Canterbury Wellbeing Scales (CWS) (Johnson et al., 2015; Camic et al., 2017)</vt:lpstr>
      <vt:lpstr>Wellbeing and art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Conceptualising what we mean by ‘wellbeing’ in the dementias</dc:title>
  <dc:creator>Camic, Paul (paul.camic@canterbury.ac.uk)</dc:creator>
  <cp:lastModifiedBy>Strohmaier, Sarah (sarah.strohmaier@canterbury.ac.uk)</cp:lastModifiedBy>
  <cp:revision>267</cp:revision>
  <dcterms:created xsi:type="dcterms:W3CDTF">2017-11-06T11:55:11Z</dcterms:created>
  <dcterms:modified xsi:type="dcterms:W3CDTF">2018-05-31T13:03:32Z</dcterms:modified>
</cp:coreProperties>
</file>