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sldIdLst>
    <p:sldId id="305" r:id="rId2"/>
    <p:sldId id="297" r:id="rId3"/>
    <p:sldId id="258" r:id="rId4"/>
    <p:sldId id="259" r:id="rId5"/>
    <p:sldId id="261" r:id="rId6"/>
    <p:sldId id="291" r:id="rId7"/>
    <p:sldId id="264" r:id="rId8"/>
    <p:sldId id="265" r:id="rId9"/>
    <p:sldId id="299" r:id="rId10"/>
    <p:sldId id="300" r:id="rId11"/>
    <p:sldId id="294" r:id="rId12"/>
    <p:sldId id="271" r:id="rId13"/>
    <p:sldId id="266" r:id="rId14"/>
    <p:sldId id="277" r:id="rId15"/>
    <p:sldId id="279" r:id="rId16"/>
    <p:sldId id="280" r:id="rId17"/>
    <p:sldId id="278" r:id="rId18"/>
    <p:sldId id="282" r:id="rId19"/>
    <p:sldId id="284" r:id="rId20"/>
    <p:sldId id="285" r:id="rId21"/>
    <p:sldId id="286" r:id="rId22"/>
    <p:sldId id="287" r:id="rId23"/>
    <p:sldId id="288" r:id="rId24"/>
    <p:sldId id="289" r:id="rId25"/>
    <p:sldId id="301" r:id="rId26"/>
    <p:sldId id="306" r:id="rId27"/>
    <p:sldId id="307" r:id="rId28"/>
    <p:sldId id="295" r:id="rId29"/>
    <p:sldId id="302" r:id="rId30"/>
    <p:sldId id="303" r:id="rId31"/>
    <p:sldId id="30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A34AF-BD34-6CDA-B84B-6FEC424E8775}" v="812" dt="2024-06-21T10:50:36.3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 Blunkell" userId="S::cb1444@canterbury.ac.uk::1325f981-684a-40bb-b481-4210fd172bf8" providerId="AD" clId="Web-{EC5A34AF-BD34-6CDA-B84B-6FEC424E8775}"/>
    <pc:docChg chg="addSld delSld modSld sldOrd">
      <pc:chgData name="Chris Blunkell" userId="S::cb1444@canterbury.ac.uk::1325f981-684a-40bb-b481-4210fd172bf8" providerId="AD" clId="Web-{EC5A34AF-BD34-6CDA-B84B-6FEC424E8775}" dt="2024-06-21T10:50:36.304" v="794" actId="20577"/>
      <pc:docMkLst>
        <pc:docMk/>
      </pc:docMkLst>
      <pc:sldChg chg="del">
        <pc:chgData name="Chris Blunkell" userId="S::cb1444@canterbury.ac.uk::1325f981-684a-40bb-b481-4210fd172bf8" providerId="AD" clId="Web-{EC5A34AF-BD34-6CDA-B84B-6FEC424E8775}" dt="2024-06-21T09:21:42.743" v="1"/>
        <pc:sldMkLst>
          <pc:docMk/>
          <pc:sldMk cId="109857222" sldId="256"/>
        </pc:sldMkLst>
      </pc:sldChg>
      <pc:sldChg chg="addSp delSp modSp mod setBg">
        <pc:chgData name="Chris Blunkell" userId="S::cb1444@canterbury.ac.uk::1325f981-684a-40bb-b481-4210fd172bf8" providerId="AD" clId="Web-{EC5A34AF-BD34-6CDA-B84B-6FEC424E8775}" dt="2024-06-21T10:45:36.796" v="761"/>
        <pc:sldMkLst>
          <pc:docMk/>
          <pc:sldMk cId="1527318413" sldId="258"/>
        </pc:sldMkLst>
        <pc:spChg chg="mod">
          <ac:chgData name="Chris Blunkell" userId="S::cb1444@canterbury.ac.uk::1325f981-684a-40bb-b481-4210fd172bf8" providerId="AD" clId="Web-{EC5A34AF-BD34-6CDA-B84B-6FEC424E8775}" dt="2024-06-21T10:45:36.796" v="761"/>
          <ac:spMkLst>
            <pc:docMk/>
            <pc:sldMk cId="1527318413" sldId="258"/>
            <ac:spMk id="2" creationId="{3B5394B1-9793-B75A-0017-9398B809FBB4}"/>
          </ac:spMkLst>
        </pc:spChg>
        <pc:spChg chg="mod">
          <ac:chgData name="Chris Blunkell" userId="S::cb1444@canterbury.ac.uk::1325f981-684a-40bb-b481-4210fd172bf8" providerId="AD" clId="Web-{EC5A34AF-BD34-6CDA-B84B-6FEC424E8775}" dt="2024-06-21T10:45:36.796" v="761"/>
          <ac:spMkLst>
            <pc:docMk/>
            <pc:sldMk cId="1527318413" sldId="258"/>
            <ac:spMk id="3" creationId="{30099B9E-737A-4F49-7158-42C39916F06B}"/>
          </ac:spMkLst>
        </pc:spChg>
        <pc:spChg chg="add del">
          <ac:chgData name="Chris Blunkell" userId="S::cb1444@canterbury.ac.uk::1325f981-684a-40bb-b481-4210fd172bf8" providerId="AD" clId="Web-{EC5A34AF-BD34-6CDA-B84B-6FEC424E8775}" dt="2024-06-21T10:45:36.796" v="761"/>
          <ac:spMkLst>
            <pc:docMk/>
            <pc:sldMk cId="1527318413" sldId="258"/>
            <ac:spMk id="9" creationId="{E49D7415-2F11-44C2-B6AA-13A25B6814B9}"/>
          </ac:spMkLst>
        </pc:spChg>
        <pc:spChg chg="add">
          <ac:chgData name="Chris Blunkell" userId="S::cb1444@canterbury.ac.uk::1325f981-684a-40bb-b481-4210fd172bf8" providerId="AD" clId="Web-{EC5A34AF-BD34-6CDA-B84B-6FEC424E8775}" dt="2024-06-21T10:45:36.796" v="761"/>
          <ac:spMkLst>
            <pc:docMk/>
            <pc:sldMk cId="1527318413" sldId="258"/>
            <ac:spMk id="16" creationId="{E49D7415-2F11-44C2-B6AA-13A25B6814B9}"/>
          </ac:spMkLst>
        </pc:spChg>
        <pc:picChg chg="add mod">
          <ac:chgData name="Chris Blunkell" userId="S::cb1444@canterbury.ac.uk::1325f981-684a-40bb-b481-4210fd172bf8" providerId="AD" clId="Web-{EC5A34AF-BD34-6CDA-B84B-6FEC424E8775}" dt="2024-06-21T10:45:36.796" v="761"/>
          <ac:picMkLst>
            <pc:docMk/>
            <pc:sldMk cId="1527318413" sldId="258"/>
            <ac:picMk id="5" creationId="{8E1493DC-5E06-744E-08F9-0AE77DCB01B6}"/>
          </ac:picMkLst>
        </pc:picChg>
        <pc:cxnChg chg="add del">
          <ac:chgData name="Chris Blunkell" userId="S::cb1444@canterbury.ac.uk::1325f981-684a-40bb-b481-4210fd172bf8" providerId="AD" clId="Web-{EC5A34AF-BD34-6CDA-B84B-6FEC424E8775}" dt="2024-06-21T10:45:36.796" v="761"/>
          <ac:cxnSpMkLst>
            <pc:docMk/>
            <pc:sldMk cId="1527318413" sldId="258"/>
            <ac:cxnSpMk id="11" creationId="{F2B951FD-94F7-E138-3EC2-A66A551D9137}"/>
          </ac:cxnSpMkLst>
        </pc:cxnChg>
        <pc:cxnChg chg="add">
          <ac:chgData name="Chris Blunkell" userId="S::cb1444@canterbury.ac.uk::1325f981-684a-40bb-b481-4210fd172bf8" providerId="AD" clId="Web-{EC5A34AF-BD34-6CDA-B84B-6FEC424E8775}" dt="2024-06-21T10:45:36.796" v="761"/>
          <ac:cxnSpMkLst>
            <pc:docMk/>
            <pc:sldMk cId="1527318413" sldId="258"/>
            <ac:cxnSpMk id="18" creationId="{3815BE95-1337-20E2-B2EF-5DA486F72FCB}"/>
          </ac:cxnSpMkLst>
        </pc:cxnChg>
      </pc:sldChg>
      <pc:sldChg chg="del">
        <pc:chgData name="Chris Blunkell" userId="S::cb1444@canterbury.ac.uk::1325f981-684a-40bb-b481-4210fd172bf8" providerId="AD" clId="Web-{EC5A34AF-BD34-6CDA-B84B-6FEC424E8775}" dt="2024-06-21T09:22:41.432" v="2"/>
        <pc:sldMkLst>
          <pc:docMk/>
          <pc:sldMk cId="2212719232" sldId="263"/>
        </pc:sldMkLst>
      </pc:sldChg>
      <pc:sldChg chg="modSp">
        <pc:chgData name="Chris Blunkell" userId="S::cb1444@canterbury.ac.uk::1325f981-684a-40bb-b481-4210fd172bf8" providerId="AD" clId="Web-{EC5A34AF-BD34-6CDA-B84B-6FEC424E8775}" dt="2024-06-21T09:40:27.150" v="62" actId="20577"/>
        <pc:sldMkLst>
          <pc:docMk/>
          <pc:sldMk cId="595809919" sldId="266"/>
        </pc:sldMkLst>
        <pc:spChg chg="mod">
          <ac:chgData name="Chris Blunkell" userId="S::cb1444@canterbury.ac.uk::1325f981-684a-40bb-b481-4210fd172bf8" providerId="AD" clId="Web-{EC5A34AF-BD34-6CDA-B84B-6FEC424E8775}" dt="2024-06-21T09:40:27.150" v="62" actId="20577"/>
          <ac:spMkLst>
            <pc:docMk/>
            <pc:sldMk cId="595809919" sldId="266"/>
            <ac:spMk id="3" creationId="{6ECE98BB-F734-2633-AC6E-9457A568E857}"/>
          </ac:spMkLst>
        </pc:spChg>
      </pc:sldChg>
      <pc:sldChg chg="modSp">
        <pc:chgData name="Chris Blunkell" userId="S::cb1444@canterbury.ac.uk::1325f981-684a-40bb-b481-4210fd172bf8" providerId="AD" clId="Web-{EC5A34AF-BD34-6CDA-B84B-6FEC424E8775}" dt="2024-06-21T09:42:12.716" v="84" actId="20577"/>
        <pc:sldMkLst>
          <pc:docMk/>
          <pc:sldMk cId="459950121" sldId="271"/>
        </pc:sldMkLst>
        <pc:spChg chg="mod">
          <ac:chgData name="Chris Blunkell" userId="S::cb1444@canterbury.ac.uk::1325f981-684a-40bb-b481-4210fd172bf8" providerId="AD" clId="Web-{EC5A34AF-BD34-6CDA-B84B-6FEC424E8775}" dt="2024-06-21T09:42:12.716" v="84" actId="20577"/>
          <ac:spMkLst>
            <pc:docMk/>
            <pc:sldMk cId="459950121" sldId="271"/>
            <ac:spMk id="2" creationId="{7A92E367-C2D8-1AA5-8467-5A390B6D68DF}"/>
          </ac:spMkLst>
        </pc:spChg>
        <pc:spChg chg="mod">
          <ac:chgData name="Chris Blunkell" userId="S::cb1444@canterbury.ac.uk::1325f981-684a-40bb-b481-4210fd172bf8" providerId="AD" clId="Web-{EC5A34AF-BD34-6CDA-B84B-6FEC424E8775}" dt="2024-06-21T09:41:48.106" v="71" actId="20577"/>
          <ac:spMkLst>
            <pc:docMk/>
            <pc:sldMk cId="459950121" sldId="271"/>
            <ac:spMk id="3" creationId="{B60CEC9D-C375-4528-441F-C2FB2644CAB2}"/>
          </ac:spMkLst>
        </pc:spChg>
      </pc:sldChg>
      <pc:sldChg chg="modSp">
        <pc:chgData name="Chris Blunkell" userId="S::cb1444@canterbury.ac.uk::1325f981-684a-40bb-b481-4210fd172bf8" providerId="AD" clId="Web-{EC5A34AF-BD34-6CDA-B84B-6FEC424E8775}" dt="2024-06-21T09:44:40.267" v="97" actId="20577"/>
        <pc:sldMkLst>
          <pc:docMk/>
          <pc:sldMk cId="2275754064" sldId="277"/>
        </pc:sldMkLst>
        <pc:spChg chg="mod">
          <ac:chgData name="Chris Blunkell" userId="S::cb1444@canterbury.ac.uk::1325f981-684a-40bb-b481-4210fd172bf8" providerId="AD" clId="Web-{EC5A34AF-BD34-6CDA-B84B-6FEC424E8775}" dt="2024-06-21T09:44:40.267" v="97" actId="20577"/>
          <ac:spMkLst>
            <pc:docMk/>
            <pc:sldMk cId="2275754064" sldId="277"/>
            <ac:spMk id="3" creationId="{43EE1CF5-6F32-DEE1-352C-F43D03AA863A}"/>
          </ac:spMkLst>
        </pc:spChg>
      </pc:sldChg>
      <pc:sldChg chg="modSp">
        <pc:chgData name="Chris Blunkell" userId="S::cb1444@canterbury.ac.uk::1325f981-684a-40bb-b481-4210fd172bf8" providerId="AD" clId="Web-{EC5A34AF-BD34-6CDA-B84B-6FEC424E8775}" dt="2024-06-21T10:37:29.656" v="710" actId="20577"/>
        <pc:sldMkLst>
          <pc:docMk/>
          <pc:sldMk cId="1037560702" sldId="278"/>
        </pc:sldMkLst>
        <pc:spChg chg="mod">
          <ac:chgData name="Chris Blunkell" userId="S::cb1444@canterbury.ac.uk::1325f981-684a-40bb-b481-4210fd172bf8" providerId="AD" clId="Web-{EC5A34AF-BD34-6CDA-B84B-6FEC424E8775}" dt="2024-06-21T10:37:29.656" v="710" actId="20577"/>
          <ac:spMkLst>
            <pc:docMk/>
            <pc:sldMk cId="1037560702" sldId="278"/>
            <ac:spMk id="3" creationId="{43EE1CF5-6F32-DEE1-352C-F43D03AA863A}"/>
          </ac:spMkLst>
        </pc:spChg>
      </pc:sldChg>
      <pc:sldChg chg="modSp">
        <pc:chgData name="Chris Blunkell" userId="S::cb1444@canterbury.ac.uk::1325f981-684a-40bb-b481-4210fd172bf8" providerId="AD" clId="Web-{EC5A34AF-BD34-6CDA-B84B-6FEC424E8775}" dt="2024-06-21T09:45:24.503" v="100" actId="20577"/>
        <pc:sldMkLst>
          <pc:docMk/>
          <pc:sldMk cId="3083069884" sldId="279"/>
        </pc:sldMkLst>
        <pc:spChg chg="mod">
          <ac:chgData name="Chris Blunkell" userId="S::cb1444@canterbury.ac.uk::1325f981-684a-40bb-b481-4210fd172bf8" providerId="AD" clId="Web-{EC5A34AF-BD34-6CDA-B84B-6FEC424E8775}" dt="2024-06-21T09:44:59.268" v="98" actId="20577"/>
          <ac:spMkLst>
            <pc:docMk/>
            <pc:sldMk cId="3083069884" sldId="279"/>
            <ac:spMk id="2" creationId="{2DE9015C-E623-2B47-154E-3FA5F12415C6}"/>
          </ac:spMkLst>
        </pc:spChg>
        <pc:spChg chg="mod">
          <ac:chgData name="Chris Blunkell" userId="S::cb1444@canterbury.ac.uk::1325f981-684a-40bb-b481-4210fd172bf8" providerId="AD" clId="Web-{EC5A34AF-BD34-6CDA-B84B-6FEC424E8775}" dt="2024-06-21T09:45:24.503" v="100" actId="20577"/>
          <ac:spMkLst>
            <pc:docMk/>
            <pc:sldMk cId="3083069884" sldId="279"/>
            <ac:spMk id="3" creationId="{380D1571-8804-75CA-62D6-CB2CAA1F7C98}"/>
          </ac:spMkLst>
        </pc:spChg>
      </pc:sldChg>
      <pc:sldChg chg="modSp">
        <pc:chgData name="Chris Blunkell" userId="S::cb1444@canterbury.ac.uk::1325f981-684a-40bb-b481-4210fd172bf8" providerId="AD" clId="Web-{EC5A34AF-BD34-6CDA-B84B-6FEC424E8775}" dt="2024-06-21T09:46:38.552" v="120" actId="20577"/>
        <pc:sldMkLst>
          <pc:docMk/>
          <pc:sldMk cId="890273121" sldId="280"/>
        </pc:sldMkLst>
        <pc:spChg chg="mod">
          <ac:chgData name="Chris Blunkell" userId="S::cb1444@canterbury.ac.uk::1325f981-684a-40bb-b481-4210fd172bf8" providerId="AD" clId="Web-{EC5A34AF-BD34-6CDA-B84B-6FEC424E8775}" dt="2024-06-21T09:46:38.552" v="120" actId="20577"/>
          <ac:spMkLst>
            <pc:docMk/>
            <pc:sldMk cId="890273121" sldId="280"/>
            <ac:spMk id="3" creationId="{C875A37C-84A7-5287-1951-D8854D073B45}"/>
          </ac:spMkLst>
        </pc:spChg>
        <pc:spChg chg="mod">
          <ac:chgData name="Chris Blunkell" userId="S::cb1444@canterbury.ac.uk::1325f981-684a-40bb-b481-4210fd172bf8" providerId="AD" clId="Web-{EC5A34AF-BD34-6CDA-B84B-6FEC424E8775}" dt="2024-06-21T09:45:47.988" v="104" actId="20577"/>
          <ac:spMkLst>
            <pc:docMk/>
            <pc:sldMk cId="890273121" sldId="280"/>
            <ac:spMk id="4" creationId="{CC80213B-551C-1BA7-185D-D2721458C3D6}"/>
          </ac:spMkLst>
        </pc:spChg>
      </pc:sldChg>
      <pc:sldChg chg="modSp">
        <pc:chgData name="Chris Blunkell" userId="S::cb1444@canterbury.ac.uk::1325f981-684a-40bb-b481-4210fd172bf8" providerId="AD" clId="Web-{EC5A34AF-BD34-6CDA-B84B-6FEC424E8775}" dt="2024-06-21T10:39:44.113" v="713" actId="20577"/>
        <pc:sldMkLst>
          <pc:docMk/>
          <pc:sldMk cId="3134650343" sldId="282"/>
        </pc:sldMkLst>
        <pc:spChg chg="mod">
          <ac:chgData name="Chris Blunkell" userId="S::cb1444@canterbury.ac.uk::1325f981-684a-40bb-b481-4210fd172bf8" providerId="AD" clId="Web-{EC5A34AF-BD34-6CDA-B84B-6FEC424E8775}" dt="2024-06-21T09:48:24.633" v="135" actId="14100"/>
          <ac:spMkLst>
            <pc:docMk/>
            <pc:sldMk cId="3134650343" sldId="282"/>
            <ac:spMk id="3" creationId="{D5E1A992-7CA5-5FC3-7959-D78B066BC508}"/>
          </ac:spMkLst>
        </pc:spChg>
        <pc:spChg chg="mod">
          <ac:chgData name="Chris Blunkell" userId="S::cb1444@canterbury.ac.uk::1325f981-684a-40bb-b481-4210fd172bf8" providerId="AD" clId="Web-{EC5A34AF-BD34-6CDA-B84B-6FEC424E8775}" dt="2024-06-21T10:39:44.113" v="713" actId="20577"/>
          <ac:spMkLst>
            <pc:docMk/>
            <pc:sldMk cId="3134650343" sldId="282"/>
            <ac:spMk id="4" creationId="{016F0491-0D42-53BA-BB73-55ED19A414E7}"/>
          </ac:spMkLst>
        </pc:spChg>
      </pc:sldChg>
      <pc:sldChg chg="add del">
        <pc:chgData name="Chris Blunkell" userId="S::cb1444@canterbury.ac.uk::1325f981-684a-40bb-b481-4210fd172bf8" providerId="AD" clId="Web-{EC5A34AF-BD34-6CDA-B84B-6FEC424E8775}" dt="2024-06-21T10:04:51.724" v="661"/>
        <pc:sldMkLst>
          <pc:docMk/>
          <pc:sldMk cId="1070715009" sldId="283"/>
        </pc:sldMkLst>
      </pc:sldChg>
      <pc:sldChg chg="modSp">
        <pc:chgData name="Chris Blunkell" userId="S::cb1444@canterbury.ac.uk::1325f981-684a-40bb-b481-4210fd172bf8" providerId="AD" clId="Web-{EC5A34AF-BD34-6CDA-B84B-6FEC424E8775}" dt="2024-06-21T10:40:34.365" v="718" actId="20577"/>
        <pc:sldMkLst>
          <pc:docMk/>
          <pc:sldMk cId="3732987203" sldId="284"/>
        </pc:sldMkLst>
        <pc:spChg chg="mod">
          <ac:chgData name="Chris Blunkell" userId="S::cb1444@canterbury.ac.uk::1325f981-684a-40bb-b481-4210fd172bf8" providerId="AD" clId="Web-{EC5A34AF-BD34-6CDA-B84B-6FEC424E8775}" dt="2024-06-21T09:49:18.088" v="146" actId="20577"/>
          <ac:spMkLst>
            <pc:docMk/>
            <pc:sldMk cId="3732987203" sldId="284"/>
            <ac:spMk id="2" creationId="{B4B00B97-75B9-B34B-08D8-94B6466A2679}"/>
          </ac:spMkLst>
        </pc:spChg>
        <pc:spChg chg="mod">
          <ac:chgData name="Chris Blunkell" userId="S::cb1444@canterbury.ac.uk::1325f981-684a-40bb-b481-4210fd172bf8" providerId="AD" clId="Web-{EC5A34AF-BD34-6CDA-B84B-6FEC424E8775}" dt="2024-06-21T10:40:34.365" v="718" actId="20577"/>
          <ac:spMkLst>
            <pc:docMk/>
            <pc:sldMk cId="3732987203" sldId="284"/>
            <ac:spMk id="4" creationId="{D9259453-4F52-81B3-F742-B9E85D533D8E}"/>
          </ac:spMkLst>
        </pc:spChg>
      </pc:sldChg>
      <pc:sldChg chg="modSp">
        <pc:chgData name="Chris Blunkell" userId="S::cb1444@canterbury.ac.uk::1325f981-684a-40bb-b481-4210fd172bf8" providerId="AD" clId="Web-{EC5A34AF-BD34-6CDA-B84B-6FEC424E8775}" dt="2024-06-21T10:41:02.241" v="721" actId="20577"/>
        <pc:sldMkLst>
          <pc:docMk/>
          <pc:sldMk cId="2354438905" sldId="285"/>
        </pc:sldMkLst>
        <pc:spChg chg="mod">
          <ac:chgData name="Chris Blunkell" userId="S::cb1444@canterbury.ac.uk::1325f981-684a-40bb-b481-4210fd172bf8" providerId="AD" clId="Web-{EC5A34AF-BD34-6CDA-B84B-6FEC424E8775}" dt="2024-06-21T10:41:02.241" v="721" actId="20577"/>
          <ac:spMkLst>
            <pc:docMk/>
            <pc:sldMk cId="2354438905" sldId="285"/>
            <ac:spMk id="3" creationId="{33B9F6D9-E3C7-6576-4498-B33DC55D833C}"/>
          </ac:spMkLst>
        </pc:spChg>
      </pc:sldChg>
      <pc:sldChg chg="modSp">
        <pc:chgData name="Chris Blunkell" userId="S::cb1444@canterbury.ac.uk::1325f981-684a-40bb-b481-4210fd172bf8" providerId="AD" clId="Web-{EC5A34AF-BD34-6CDA-B84B-6FEC424E8775}" dt="2024-06-21T09:50:45.575" v="154" actId="20577"/>
        <pc:sldMkLst>
          <pc:docMk/>
          <pc:sldMk cId="947337913" sldId="286"/>
        </pc:sldMkLst>
        <pc:spChg chg="mod">
          <ac:chgData name="Chris Blunkell" userId="S::cb1444@canterbury.ac.uk::1325f981-684a-40bb-b481-4210fd172bf8" providerId="AD" clId="Web-{EC5A34AF-BD34-6CDA-B84B-6FEC424E8775}" dt="2024-06-21T09:50:45.575" v="154" actId="20577"/>
          <ac:spMkLst>
            <pc:docMk/>
            <pc:sldMk cId="947337913" sldId="286"/>
            <ac:spMk id="3" creationId="{7344ED4C-B1C3-61D9-A64D-A0C4C9D5511D}"/>
          </ac:spMkLst>
        </pc:spChg>
      </pc:sldChg>
      <pc:sldChg chg="modSp">
        <pc:chgData name="Chris Blunkell" userId="S::cb1444@canterbury.ac.uk::1325f981-684a-40bb-b481-4210fd172bf8" providerId="AD" clId="Web-{EC5A34AF-BD34-6CDA-B84B-6FEC424E8775}" dt="2024-06-21T09:50:53.294" v="155" actId="20577"/>
        <pc:sldMkLst>
          <pc:docMk/>
          <pc:sldMk cId="4290959036" sldId="287"/>
        </pc:sldMkLst>
        <pc:spChg chg="mod">
          <ac:chgData name="Chris Blunkell" userId="S::cb1444@canterbury.ac.uk::1325f981-684a-40bb-b481-4210fd172bf8" providerId="AD" clId="Web-{EC5A34AF-BD34-6CDA-B84B-6FEC424E8775}" dt="2024-06-21T09:50:53.294" v="155" actId="20577"/>
          <ac:spMkLst>
            <pc:docMk/>
            <pc:sldMk cId="4290959036" sldId="287"/>
            <ac:spMk id="3" creationId="{55E6DB42-3703-7E6A-6876-79FBFE316FE0}"/>
          </ac:spMkLst>
        </pc:spChg>
      </pc:sldChg>
      <pc:sldChg chg="modSp">
        <pc:chgData name="Chris Blunkell" userId="S::cb1444@canterbury.ac.uk::1325f981-684a-40bb-b481-4210fd172bf8" providerId="AD" clId="Web-{EC5A34AF-BD34-6CDA-B84B-6FEC424E8775}" dt="2024-06-21T10:42:03.321" v="722" actId="20577"/>
        <pc:sldMkLst>
          <pc:docMk/>
          <pc:sldMk cId="3481659674" sldId="288"/>
        </pc:sldMkLst>
        <pc:spChg chg="mod">
          <ac:chgData name="Chris Blunkell" userId="S::cb1444@canterbury.ac.uk::1325f981-684a-40bb-b481-4210fd172bf8" providerId="AD" clId="Web-{EC5A34AF-BD34-6CDA-B84B-6FEC424E8775}" dt="2024-06-21T10:42:03.321" v="722" actId="20577"/>
          <ac:spMkLst>
            <pc:docMk/>
            <pc:sldMk cId="3481659674" sldId="288"/>
            <ac:spMk id="3" creationId="{55E6DB42-3703-7E6A-6876-79FBFE316FE0}"/>
          </ac:spMkLst>
        </pc:spChg>
      </pc:sldChg>
      <pc:sldChg chg="modSp del">
        <pc:chgData name="Chris Blunkell" userId="S::cb1444@canterbury.ac.uk::1325f981-684a-40bb-b481-4210fd172bf8" providerId="AD" clId="Web-{EC5A34AF-BD34-6CDA-B84B-6FEC424E8775}" dt="2024-06-21T10:47:52.346" v="772" actId="20577"/>
        <pc:sldMkLst>
          <pc:docMk/>
          <pc:sldMk cId="1476483987" sldId="289"/>
        </pc:sldMkLst>
        <pc:spChg chg="mod">
          <ac:chgData name="Chris Blunkell" userId="S::cb1444@canterbury.ac.uk::1325f981-684a-40bb-b481-4210fd172bf8" providerId="AD" clId="Web-{EC5A34AF-BD34-6CDA-B84B-6FEC424E8775}" dt="2024-06-21T10:47:52.346" v="772" actId="20577"/>
          <ac:spMkLst>
            <pc:docMk/>
            <pc:sldMk cId="1476483987" sldId="289"/>
            <ac:spMk id="2" creationId="{F1DA7DB6-9C7B-9150-57F3-970888FB4654}"/>
          </ac:spMkLst>
        </pc:spChg>
        <pc:spChg chg="mod">
          <ac:chgData name="Chris Blunkell" userId="S::cb1444@canterbury.ac.uk::1325f981-684a-40bb-b481-4210fd172bf8" providerId="AD" clId="Web-{EC5A34AF-BD34-6CDA-B84B-6FEC424E8775}" dt="2024-06-21T10:43:47.652" v="751" actId="20577"/>
          <ac:spMkLst>
            <pc:docMk/>
            <pc:sldMk cId="1476483987" sldId="289"/>
            <ac:spMk id="3" creationId="{38C4FFE7-A6C8-BE5F-3738-61DCD229ECA9}"/>
          </ac:spMkLst>
        </pc:spChg>
      </pc:sldChg>
      <pc:sldChg chg="del">
        <pc:chgData name="Chris Blunkell" userId="S::cb1444@canterbury.ac.uk::1325f981-684a-40bb-b481-4210fd172bf8" providerId="AD" clId="Web-{EC5A34AF-BD34-6CDA-B84B-6FEC424E8775}" dt="2024-06-21T09:52:25.999" v="165"/>
        <pc:sldMkLst>
          <pc:docMk/>
          <pc:sldMk cId="911863069" sldId="290"/>
        </pc:sldMkLst>
      </pc:sldChg>
      <pc:sldChg chg="modSp">
        <pc:chgData name="Chris Blunkell" userId="S::cb1444@canterbury.ac.uk::1325f981-684a-40bb-b481-4210fd172bf8" providerId="AD" clId="Web-{EC5A34AF-BD34-6CDA-B84B-6FEC424E8775}" dt="2024-06-21T09:38:01.646" v="25" actId="20577"/>
        <pc:sldMkLst>
          <pc:docMk/>
          <pc:sldMk cId="278831836" sldId="294"/>
        </pc:sldMkLst>
        <pc:spChg chg="mod">
          <ac:chgData name="Chris Blunkell" userId="S::cb1444@canterbury.ac.uk::1325f981-684a-40bb-b481-4210fd172bf8" providerId="AD" clId="Web-{EC5A34AF-BD34-6CDA-B84B-6FEC424E8775}" dt="2024-06-21T09:38:01.646" v="25" actId="20577"/>
          <ac:spMkLst>
            <pc:docMk/>
            <pc:sldMk cId="278831836" sldId="294"/>
            <ac:spMk id="2" creationId="{4D958FC7-B1E6-657E-5BED-892247067219}"/>
          </ac:spMkLst>
        </pc:spChg>
      </pc:sldChg>
      <pc:sldChg chg="modSp add">
        <pc:chgData name="Chris Blunkell" userId="S::cb1444@canterbury.ac.uk::1325f981-684a-40bb-b481-4210fd172bf8" providerId="AD" clId="Web-{EC5A34AF-BD34-6CDA-B84B-6FEC424E8775}" dt="2024-06-21T10:50:36.304" v="794" actId="20577"/>
        <pc:sldMkLst>
          <pc:docMk/>
          <pc:sldMk cId="4173436248" sldId="295"/>
        </pc:sldMkLst>
        <pc:spChg chg="mod">
          <ac:chgData name="Chris Blunkell" userId="S::cb1444@canterbury.ac.uk::1325f981-684a-40bb-b481-4210fd172bf8" providerId="AD" clId="Web-{EC5A34AF-BD34-6CDA-B84B-6FEC424E8775}" dt="2024-06-21T10:50:36.304" v="794" actId="20577"/>
          <ac:spMkLst>
            <pc:docMk/>
            <pc:sldMk cId="4173436248" sldId="295"/>
            <ac:spMk id="3" creationId="{04C1136C-CBA4-91AC-6A8B-DAD916B5A713}"/>
          </ac:spMkLst>
        </pc:spChg>
      </pc:sldChg>
      <pc:sldChg chg="add del">
        <pc:chgData name="Chris Blunkell" userId="S::cb1444@canterbury.ac.uk::1325f981-684a-40bb-b481-4210fd172bf8" providerId="AD" clId="Web-{EC5A34AF-BD34-6CDA-B84B-6FEC424E8775}" dt="2024-06-21T10:06:24.524" v="703"/>
        <pc:sldMkLst>
          <pc:docMk/>
          <pc:sldMk cId="3768887318" sldId="296"/>
        </pc:sldMkLst>
      </pc:sldChg>
      <pc:sldChg chg="ord">
        <pc:chgData name="Chris Blunkell" userId="S::cb1444@canterbury.ac.uk::1325f981-684a-40bb-b481-4210fd172bf8" providerId="AD" clId="Web-{EC5A34AF-BD34-6CDA-B84B-6FEC424E8775}" dt="2024-06-21T10:26:08.464" v="709"/>
        <pc:sldMkLst>
          <pc:docMk/>
          <pc:sldMk cId="625578444" sldId="297"/>
        </pc:sldMkLst>
      </pc:sldChg>
      <pc:sldChg chg="modSp del">
        <pc:chgData name="Chris Blunkell" userId="S::cb1444@canterbury.ac.uk::1325f981-684a-40bb-b481-4210fd172bf8" providerId="AD" clId="Web-{EC5A34AF-BD34-6CDA-B84B-6FEC424E8775}" dt="2024-06-21T09:37:30.473" v="21"/>
        <pc:sldMkLst>
          <pc:docMk/>
          <pc:sldMk cId="3267861549" sldId="298"/>
        </pc:sldMkLst>
        <pc:spChg chg="mod">
          <ac:chgData name="Chris Blunkell" userId="S::cb1444@canterbury.ac.uk::1325f981-684a-40bb-b481-4210fd172bf8" providerId="AD" clId="Web-{EC5A34AF-BD34-6CDA-B84B-6FEC424E8775}" dt="2024-06-21T09:36:22.487" v="8" actId="20577"/>
          <ac:spMkLst>
            <pc:docMk/>
            <pc:sldMk cId="3267861549" sldId="298"/>
            <ac:spMk id="2" creationId="{740C1FBD-D6B1-9B4A-1B93-3BC4CBE27562}"/>
          </ac:spMkLst>
        </pc:spChg>
        <pc:spChg chg="mod">
          <ac:chgData name="Chris Blunkell" userId="S::cb1444@canterbury.ac.uk::1325f981-684a-40bb-b481-4210fd172bf8" providerId="AD" clId="Web-{EC5A34AF-BD34-6CDA-B84B-6FEC424E8775}" dt="2024-06-21T09:37:07.504" v="20" actId="20577"/>
          <ac:spMkLst>
            <pc:docMk/>
            <pc:sldMk cId="3267861549" sldId="298"/>
            <ac:spMk id="3" creationId="{97BDF2A6-F665-7817-1A08-A62FB567A1D5}"/>
          </ac:spMkLst>
        </pc:spChg>
      </pc:sldChg>
      <pc:sldChg chg="addSp modSp mod setBg">
        <pc:chgData name="Chris Blunkell" userId="S::cb1444@canterbury.ac.uk::1325f981-684a-40bb-b481-4210fd172bf8" providerId="AD" clId="Web-{EC5A34AF-BD34-6CDA-B84B-6FEC424E8775}" dt="2024-06-21T10:46:06.359" v="762"/>
        <pc:sldMkLst>
          <pc:docMk/>
          <pc:sldMk cId="2823146199" sldId="300"/>
        </pc:sldMkLst>
        <pc:spChg chg="mod">
          <ac:chgData name="Chris Blunkell" userId="S::cb1444@canterbury.ac.uk::1325f981-684a-40bb-b481-4210fd172bf8" providerId="AD" clId="Web-{EC5A34AF-BD34-6CDA-B84B-6FEC424E8775}" dt="2024-06-21T10:46:06.359" v="762"/>
          <ac:spMkLst>
            <pc:docMk/>
            <pc:sldMk cId="2823146199" sldId="300"/>
            <ac:spMk id="2" creationId="{D00EBB75-8AA0-B678-26D5-8D555FC7E2AC}"/>
          </ac:spMkLst>
        </pc:spChg>
        <pc:spChg chg="mod">
          <ac:chgData name="Chris Blunkell" userId="S::cb1444@canterbury.ac.uk::1325f981-684a-40bb-b481-4210fd172bf8" providerId="AD" clId="Web-{EC5A34AF-BD34-6CDA-B84B-6FEC424E8775}" dt="2024-06-21T10:46:06.359" v="762"/>
          <ac:spMkLst>
            <pc:docMk/>
            <pc:sldMk cId="2823146199" sldId="300"/>
            <ac:spMk id="3" creationId="{5CB850BC-3C4E-21E7-6DC7-73CB7C5B1323}"/>
          </ac:spMkLst>
        </pc:spChg>
        <pc:spChg chg="add">
          <ac:chgData name="Chris Blunkell" userId="S::cb1444@canterbury.ac.uk::1325f981-684a-40bb-b481-4210fd172bf8" providerId="AD" clId="Web-{EC5A34AF-BD34-6CDA-B84B-6FEC424E8775}" dt="2024-06-21T10:46:06.359" v="762"/>
          <ac:spMkLst>
            <pc:docMk/>
            <pc:sldMk cId="2823146199" sldId="300"/>
            <ac:spMk id="9" creationId="{E49D7415-2F11-44C2-B6AA-13A25B6814B9}"/>
          </ac:spMkLst>
        </pc:spChg>
        <pc:picChg chg="add">
          <ac:chgData name="Chris Blunkell" userId="S::cb1444@canterbury.ac.uk::1325f981-684a-40bb-b481-4210fd172bf8" providerId="AD" clId="Web-{EC5A34AF-BD34-6CDA-B84B-6FEC424E8775}" dt="2024-06-21T10:46:06.359" v="762"/>
          <ac:picMkLst>
            <pc:docMk/>
            <pc:sldMk cId="2823146199" sldId="300"/>
            <ac:picMk id="5" creationId="{A9147CCC-EA1B-490C-672A-5354A5A890EB}"/>
          </ac:picMkLst>
        </pc:picChg>
        <pc:cxnChg chg="add">
          <ac:chgData name="Chris Blunkell" userId="S::cb1444@canterbury.ac.uk::1325f981-684a-40bb-b481-4210fd172bf8" providerId="AD" clId="Web-{EC5A34AF-BD34-6CDA-B84B-6FEC424E8775}" dt="2024-06-21T10:46:06.359" v="762"/>
          <ac:cxnSpMkLst>
            <pc:docMk/>
            <pc:sldMk cId="2823146199" sldId="300"/>
            <ac:cxnSpMk id="11" creationId="{3815BE95-1337-20E2-B2EF-5DA486F72FCB}"/>
          </ac:cxnSpMkLst>
        </pc:cxnChg>
      </pc:sldChg>
      <pc:sldChg chg="modSp">
        <pc:chgData name="Chris Blunkell" userId="S::cb1444@canterbury.ac.uk::1325f981-684a-40bb-b481-4210fd172bf8" providerId="AD" clId="Web-{EC5A34AF-BD34-6CDA-B84B-6FEC424E8775}" dt="2024-06-21T10:48:37.739" v="780" actId="20577"/>
        <pc:sldMkLst>
          <pc:docMk/>
          <pc:sldMk cId="3021570475" sldId="301"/>
        </pc:sldMkLst>
        <pc:spChg chg="mod">
          <ac:chgData name="Chris Blunkell" userId="S::cb1444@canterbury.ac.uk::1325f981-684a-40bb-b481-4210fd172bf8" providerId="AD" clId="Web-{EC5A34AF-BD34-6CDA-B84B-6FEC424E8775}" dt="2024-06-21T10:48:37.739" v="780" actId="20577"/>
          <ac:spMkLst>
            <pc:docMk/>
            <pc:sldMk cId="3021570475" sldId="301"/>
            <ac:spMk id="3" creationId="{40C383B8-420A-A727-9BD7-89E9923E7E91}"/>
          </ac:spMkLst>
        </pc:spChg>
      </pc:sldChg>
      <pc:sldChg chg="add">
        <pc:chgData name="Chris Blunkell" userId="S::cb1444@canterbury.ac.uk::1325f981-684a-40bb-b481-4210fd172bf8" providerId="AD" clId="Web-{EC5A34AF-BD34-6CDA-B84B-6FEC424E8775}" dt="2024-06-21T09:21:35.696" v="0"/>
        <pc:sldMkLst>
          <pc:docMk/>
          <pc:sldMk cId="911200968" sldId="305"/>
        </pc:sldMkLst>
      </pc:sldChg>
      <pc:sldChg chg="modSp new">
        <pc:chgData name="Chris Blunkell" userId="S::cb1444@canterbury.ac.uk::1325f981-684a-40bb-b481-4210fd172bf8" providerId="AD" clId="Web-{EC5A34AF-BD34-6CDA-B84B-6FEC424E8775}" dt="2024-06-21T10:49:32.443" v="785" actId="20577"/>
        <pc:sldMkLst>
          <pc:docMk/>
          <pc:sldMk cId="30998525" sldId="306"/>
        </pc:sldMkLst>
        <pc:spChg chg="mod">
          <ac:chgData name="Chris Blunkell" userId="S::cb1444@canterbury.ac.uk::1325f981-684a-40bb-b481-4210fd172bf8" providerId="AD" clId="Web-{EC5A34AF-BD34-6CDA-B84B-6FEC424E8775}" dt="2024-06-21T10:49:32.443" v="785" actId="20577"/>
          <ac:spMkLst>
            <pc:docMk/>
            <pc:sldMk cId="30998525" sldId="306"/>
            <ac:spMk id="2" creationId="{B0BE30EF-1EE5-1B2C-D49D-8BD5360D300C}"/>
          </ac:spMkLst>
        </pc:spChg>
        <pc:spChg chg="mod">
          <ac:chgData name="Chris Blunkell" userId="S::cb1444@canterbury.ac.uk::1325f981-684a-40bb-b481-4210fd172bf8" providerId="AD" clId="Web-{EC5A34AF-BD34-6CDA-B84B-6FEC424E8775}" dt="2024-06-21T10:49:19.787" v="783" actId="20577"/>
          <ac:spMkLst>
            <pc:docMk/>
            <pc:sldMk cId="30998525" sldId="306"/>
            <ac:spMk id="3" creationId="{1F99842B-5C1B-31F2-4395-3DC70DD0D6F2}"/>
          </ac:spMkLst>
        </pc:spChg>
      </pc:sldChg>
      <pc:sldChg chg="add">
        <pc:chgData name="Chris Blunkell" userId="S::cb1444@canterbury.ac.uk::1325f981-684a-40bb-b481-4210fd172bf8" providerId="AD" clId="Web-{EC5A34AF-BD34-6CDA-B84B-6FEC424E8775}" dt="2024-06-21T10:06:14.930" v="702"/>
        <pc:sldMkLst>
          <pc:docMk/>
          <pc:sldMk cId="1370860503" sldId="30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704088" y="889820"/>
            <a:ext cx="9989574" cy="3598606"/>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704088"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D1D1EADE-8E88-4C7C-8AC5-FB148DE4940E}" type="datetime1">
              <a:rPr lang="en-US" smtClean="0"/>
              <a:t>6/21/2024</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41388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EC3C8B9C-477D-492A-96AD-1FC2CC997A73}" type="datetime1">
              <a:rPr lang="en-US" smtClean="0"/>
              <a:t>6/21/2024</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63173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768927" y="997973"/>
            <a:ext cx="8473395" cy="49849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42D3AED5-E26D-4E29-B1B3-7847B6779594}" type="datetime1">
              <a:rPr lang="en-US" smtClean="0"/>
              <a:t>6/21/2024</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8580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157B6794-849E-4626-908B-D15793550EFB}" type="datetime1">
              <a:rPr lang="en-US" smtClean="0"/>
              <a:t>6/21/2024</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21347942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63DB64E7-5594-42A3-ADBF-E95A7ACEAD64}" type="datetime1">
              <a:rPr lang="en-US" smtClean="0"/>
              <a:t>6/21/2024</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749659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14400"/>
            <a:ext cx="10691265" cy="130759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04088"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81344" y="2221992"/>
            <a:ext cx="5212080" cy="3739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18462B0B-D248-4FFB-8695-AD7FA4B1284A}" type="datetime1">
              <a:rPr lang="en-US" smtClean="0"/>
              <a:t>6/21/2024</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673714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704087" y="929147"/>
            <a:ext cx="10689336" cy="798451"/>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04088"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04088"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81344" y="1756538"/>
            <a:ext cx="5212080"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81344" y="2442702"/>
            <a:ext cx="5212080" cy="35191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D0378EFB-9159-4510-B73F-4F0409ADE937}" type="datetime1">
              <a:rPr lang="en-US" smtClean="0"/>
              <a:t>6/21/2024</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33027518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89BC9412-2452-4BED-A324-9D8C115361AD}" type="datetime1">
              <a:rPr lang="en-US" smtClean="0"/>
              <a:t>6/21/2024</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4240906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F5318F62-D251-40E8-A23C-F4CFE9FEAB41}" type="datetime1">
              <a:rPr lang="en-US" smtClean="0"/>
              <a:t>6/21/2024</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890103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704088" y="1069848"/>
            <a:ext cx="4093599" cy="1316736"/>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1069848"/>
            <a:ext cx="6172200" cy="47912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704088" y="2551176"/>
            <a:ext cx="4093599" cy="331927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44F76144-149E-4874-93A5-554A0357CF82}" type="datetime1">
              <a:rPr lang="en-US" smtClean="0"/>
              <a:t>6/21/2024</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144329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704088" y="1066800"/>
            <a:ext cx="4103431" cy="131752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704088"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0BA65D8-0540-4835-AE5C-25D29DBA01BE}" type="datetime1">
              <a:rPr lang="en-US" smtClean="0"/>
              <a:t>6/21/2024</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87E7843D-FF13-4365-9478-9625B70A2705}" type="slidenum">
              <a:rPr lang="en-US" smtClean="0"/>
              <a:t>‹#›</a:t>
            </a:fld>
            <a:endParaRPr lang="en-US"/>
          </a:p>
        </p:txBody>
      </p:sp>
    </p:spTree>
    <p:extLst>
      <p:ext uri="{BB962C8B-B14F-4D97-AF65-F5344CB8AC3E}">
        <p14:creationId xmlns:p14="http://schemas.microsoft.com/office/powerpoint/2010/main" val="609990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14400"/>
            <a:ext cx="10691265" cy="13075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21992"/>
            <a:ext cx="10691265" cy="37398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49564" cy="365125"/>
          </a:xfrm>
          <a:prstGeom prst="rect">
            <a:avLst/>
          </a:prstGeom>
        </p:spPr>
        <p:txBody>
          <a:bodyPr vert="horz" lIns="91440" tIns="45720" rIns="91440" bIns="45720" rtlCol="0" anchor="ctr"/>
          <a:lstStyle>
            <a:lvl1pPr algn="r">
              <a:defRPr sz="1050">
                <a:solidFill>
                  <a:schemeClr val="tx1"/>
                </a:solidFill>
                <a:latin typeface="+mj-lt"/>
              </a:defRPr>
            </a:lvl1pPr>
          </a:lstStyle>
          <a:p>
            <a:fld id="{E31BA835-12AC-4E8F-955A-EA3F4DE2791F}" type="datetime1">
              <a:rPr lang="en-US" smtClean="0"/>
              <a:t>6/21/2024</a:t>
            </a:fld>
            <a:endParaRPr lang="en-US"/>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04088"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87E7843D-FF13-4365-9478-9625B70A2705}" type="slidenum">
              <a:rPr lang="en-US" smtClean="0"/>
              <a:t>‹#›</a:t>
            </a:fld>
            <a:endParaRPr lang="en-US"/>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01874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78" r:id="rId6"/>
    <p:sldLayoutId id="2147483674" r:id="rId7"/>
    <p:sldLayoutId id="2147483675" r:id="rId8"/>
    <p:sldLayoutId id="2147483676" r:id="rId9"/>
    <p:sldLayoutId id="2147483677" r:id="rId10"/>
    <p:sldLayoutId id="2147483679" r:id="rId11"/>
  </p:sldLayoutIdLst>
  <p:hf sldNum="0" hdr="0" ftr="0" dt="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media/60916d7be90e076ab6cbde1c/Community_engagement_on_climate_adaptation___report__3_.pdf" TargetMode="External"/><Relationship Id="rId2" Type="http://schemas.openxmlformats.org/officeDocument/2006/relationships/hyperlink" Target="https://www.gov.uk/government/speeches/when-the-levee-breaks-climate-change-and-the-limits-of-flood-protectio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rocky beach with houses and a blue sky&#10;&#10;Description automatically generated">
            <a:extLst>
              <a:ext uri="{FF2B5EF4-FFF2-40B4-BE49-F238E27FC236}">
                <a16:creationId xmlns:a16="http://schemas.microsoft.com/office/drawing/2014/main" id="{CAAB813E-9EBD-B000-8075-092CD3BDDECA}"/>
              </a:ext>
            </a:extLst>
          </p:cNvPr>
          <p:cNvPicPr>
            <a:picLocks noChangeAspect="1"/>
          </p:cNvPicPr>
          <p:nvPr/>
        </p:nvPicPr>
        <p:blipFill rotWithShape="1">
          <a:blip r:embed="rId2"/>
          <a:srcRect l="19381" r="18536"/>
          <a:stretch/>
        </p:blipFill>
        <p:spPr>
          <a:xfrm>
            <a:off x="6515100" y="10"/>
            <a:ext cx="5676900" cy="6857990"/>
          </a:xfrm>
          <a:prstGeom prst="rect">
            <a:avLst/>
          </a:prstGeom>
        </p:spPr>
      </p:pic>
      <p:sp>
        <p:nvSpPr>
          <p:cNvPr id="2" name="Title 1"/>
          <p:cNvSpPr>
            <a:spLocks noGrp="1"/>
          </p:cNvSpPr>
          <p:nvPr>
            <p:ph type="ctrTitle"/>
          </p:nvPr>
        </p:nvSpPr>
        <p:spPr>
          <a:xfrm>
            <a:off x="703400" y="871758"/>
            <a:ext cx="5227171" cy="3871143"/>
          </a:xfrm>
        </p:spPr>
        <p:txBody>
          <a:bodyPr>
            <a:normAutofit/>
          </a:bodyPr>
          <a:lstStyle/>
          <a:p>
            <a:pPr algn="r">
              <a:lnSpc>
                <a:spcPct val="90000"/>
              </a:lnSpc>
            </a:pPr>
            <a:r>
              <a:rPr lang="en-US" sz="4400" b="1" dirty="0"/>
              <a:t>Coastal dwellers and community </a:t>
            </a:r>
            <a:br>
              <a:rPr lang="en-US" sz="4400" b="1" dirty="0"/>
            </a:br>
            <a:r>
              <a:rPr lang="en-US" sz="4400" b="1" dirty="0"/>
              <a:t>representation</a:t>
            </a:r>
            <a:endParaRPr lang="en-US" sz="4400" dirty="0"/>
          </a:p>
          <a:p>
            <a:pPr>
              <a:lnSpc>
                <a:spcPct val="90000"/>
              </a:lnSpc>
            </a:pPr>
            <a:endParaRPr lang="en-US" sz="3800"/>
          </a:p>
        </p:txBody>
      </p:sp>
      <p:sp>
        <p:nvSpPr>
          <p:cNvPr id="3" name="Subtitle 2"/>
          <p:cNvSpPr>
            <a:spLocks noGrp="1"/>
          </p:cNvSpPr>
          <p:nvPr>
            <p:ph type="subTitle" idx="1"/>
          </p:nvPr>
        </p:nvSpPr>
        <p:spPr>
          <a:xfrm>
            <a:off x="709593" y="3201068"/>
            <a:ext cx="4869952" cy="2590132"/>
          </a:xfrm>
        </p:spPr>
        <p:txBody>
          <a:bodyPr>
            <a:normAutofit/>
          </a:bodyPr>
          <a:lstStyle/>
          <a:p>
            <a:pPr algn="r"/>
            <a:r>
              <a:rPr lang="en-US" sz="3200" b="1" dirty="0">
                <a:latin typeface="Univers Condensed"/>
              </a:rPr>
              <a:t>Dr Chris </a:t>
            </a:r>
            <a:r>
              <a:rPr lang="en-US" sz="3200" b="1" err="1">
                <a:latin typeface="Univers Condensed"/>
              </a:rPr>
              <a:t>Blunkell</a:t>
            </a:r>
            <a:endParaRPr lang="en-US" sz="3200" b="1">
              <a:latin typeface="Univers Condensed"/>
            </a:endParaRPr>
          </a:p>
          <a:p>
            <a:pPr algn="r"/>
            <a:r>
              <a:rPr lang="en-US" sz="2400" b="1" dirty="0">
                <a:latin typeface="Univers Condensed"/>
              </a:rPr>
              <a:t>CCCU Business School</a:t>
            </a:r>
          </a:p>
          <a:p>
            <a:pPr algn="r"/>
            <a:endParaRPr lang="en-US" sz="2400" b="1" dirty="0">
              <a:latin typeface="Univers Condensed"/>
            </a:endParaRPr>
          </a:p>
          <a:p>
            <a:pPr algn="r"/>
            <a:r>
              <a:rPr lang="en-US" sz="2400" b="1" dirty="0">
                <a:latin typeface="Univers Condensed"/>
              </a:rPr>
              <a:t>28 June 2024</a:t>
            </a:r>
          </a:p>
        </p:txBody>
      </p:sp>
    </p:spTree>
    <p:extLst>
      <p:ext uri="{BB962C8B-B14F-4D97-AF65-F5344CB8AC3E}">
        <p14:creationId xmlns:p14="http://schemas.microsoft.com/office/powerpoint/2010/main" val="9112009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fferent coloured question marks">
            <a:extLst>
              <a:ext uri="{FF2B5EF4-FFF2-40B4-BE49-F238E27FC236}">
                <a16:creationId xmlns:a16="http://schemas.microsoft.com/office/drawing/2014/main" id="{A9147CCC-EA1B-490C-672A-5354A5A890EB}"/>
              </a:ext>
            </a:extLst>
          </p:cNvPr>
          <p:cNvPicPr>
            <a:picLocks noChangeAspect="1"/>
          </p:cNvPicPr>
          <p:nvPr/>
        </p:nvPicPr>
        <p:blipFill rotWithShape="1">
          <a:blip r:embed="rId2"/>
          <a:srcRect l="30535" r="31665" b="-2"/>
          <a:stretch/>
        </p:blipFill>
        <p:spPr>
          <a:xfrm>
            <a:off x="7583424" y="10"/>
            <a:ext cx="4608576" cy="6857990"/>
          </a:xfrm>
          <a:prstGeom prst="rect">
            <a:avLst/>
          </a:prstGeom>
        </p:spPr>
      </p:pic>
      <p:sp>
        <p:nvSpPr>
          <p:cNvPr id="2" name="Title 1">
            <a:extLst>
              <a:ext uri="{FF2B5EF4-FFF2-40B4-BE49-F238E27FC236}">
                <a16:creationId xmlns:a16="http://schemas.microsoft.com/office/drawing/2014/main" id="{D00EBB75-8AA0-B678-26D5-8D555FC7E2AC}"/>
              </a:ext>
            </a:extLst>
          </p:cNvPr>
          <p:cNvSpPr>
            <a:spLocks noGrp="1"/>
          </p:cNvSpPr>
          <p:nvPr>
            <p:ph type="title"/>
          </p:nvPr>
        </p:nvSpPr>
        <p:spPr>
          <a:xfrm>
            <a:off x="704088" y="914400"/>
            <a:ext cx="6239599" cy="1307590"/>
          </a:xfrm>
        </p:spPr>
        <p:txBody>
          <a:bodyPr>
            <a:normAutofit/>
          </a:bodyPr>
          <a:lstStyle/>
          <a:p>
            <a:r>
              <a:rPr lang="en-US" dirty="0"/>
              <a:t>Questions</a:t>
            </a:r>
          </a:p>
        </p:txBody>
      </p:sp>
      <p:sp>
        <p:nvSpPr>
          <p:cNvPr id="3" name="Content Placeholder 2">
            <a:extLst>
              <a:ext uri="{FF2B5EF4-FFF2-40B4-BE49-F238E27FC236}">
                <a16:creationId xmlns:a16="http://schemas.microsoft.com/office/drawing/2014/main" id="{5CB850BC-3C4E-21E7-6DC7-73CB7C5B1323}"/>
              </a:ext>
            </a:extLst>
          </p:cNvPr>
          <p:cNvSpPr>
            <a:spLocks noGrp="1"/>
          </p:cNvSpPr>
          <p:nvPr>
            <p:ph idx="1"/>
          </p:nvPr>
        </p:nvSpPr>
        <p:spPr>
          <a:xfrm>
            <a:off x="704088" y="2221992"/>
            <a:ext cx="6239599" cy="3941064"/>
          </a:xfrm>
        </p:spPr>
        <p:txBody>
          <a:bodyPr vert="horz" lIns="91440" tIns="45720" rIns="91440" bIns="45720" rtlCol="0">
            <a:normAutofit/>
          </a:bodyPr>
          <a:lstStyle/>
          <a:p>
            <a:pPr marL="342900" indent="-342900">
              <a:lnSpc>
                <a:spcPct val="100000"/>
              </a:lnSpc>
            </a:pPr>
            <a:r>
              <a:rPr lang="en-US" b="1" dirty="0">
                <a:latin typeface="Century Gothic"/>
              </a:rPr>
              <a:t>Who decides what is </a:t>
            </a:r>
            <a:r>
              <a:rPr lang="en-US" b="1">
                <a:latin typeface="Century Gothic"/>
              </a:rPr>
              <a:t>realistic</a:t>
            </a:r>
            <a:r>
              <a:rPr lang="en-US" b="1" dirty="0">
                <a:latin typeface="Century Gothic"/>
              </a:rPr>
              <a:t>?</a:t>
            </a:r>
            <a:endParaRPr lang="en-US"/>
          </a:p>
          <a:p>
            <a:pPr marL="342900" indent="-342900">
              <a:lnSpc>
                <a:spcPct val="100000"/>
              </a:lnSpc>
            </a:pPr>
            <a:r>
              <a:rPr lang="en-US" b="1" dirty="0">
                <a:latin typeface="Century Gothic"/>
              </a:rPr>
              <a:t>Who sets the </a:t>
            </a:r>
            <a:r>
              <a:rPr lang="en-US" b="1">
                <a:latin typeface="Century Gothic"/>
              </a:rPr>
              <a:t>options</a:t>
            </a:r>
            <a:r>
              <a:rPr lang="en-US" b="1" dirty="0">
                <a:latin typeface="Century Gothic"/>
              </a:rPr>
              <a:t>?</a:t>
            </a:r>
            <a:endParaRPr lang="en-US" b="1">
              <a:latin typeface="Century Gothic"/>
            </a:endParaRPr>
          </a:p>
          <a:p>
            <a:pPr marL="342900" indent="-342900">
              <a:lnSpc>
                <a:spcPct val="100000"/>
              </a:lnSpc>
            </a:pPr>
            <a:r>
              <a:rPr lang="en-US" b="1" dirty="0">
                <a:latin typeface="Century Gothic"/>
              </a:rPr>
              <a:t>Is there a suggestion that </a:t>
            </a:r>
            <a:r>
              <a:rPr lang="en-US" b="1">
                <a:latin typeface="Century Gothic"/>
              </a:rPr>
              <a:t>people's responses need conditioning</a:t>
            </a:r>
            <a:r>
              <a:rPr lang="en-US" b="1" dirty="0">
                <a:latin typeface="Century Gothic"/>
              </a:rPr>
              <a:t> if they are to be </a:t>
            </a:r>
            <a:r>
              <a:rPr lang="en-US" b="1" dirty="0" err="1">
                <a:latin typeface="Century Gothic"/>
              </a:rPr>
              <a:t>admissable</a:t>
            </a:r>
            <a:r>
              <a:rPr lang="en-US" b="1" dirty="0">
                <a:latin typeface="Century Gothic"/>
              </a:rPr>
              <a:t>?</a:t>
            </a:r>
            <a:endParaRPr lang="en-US" b="1">
              <a:latin typeface="Century Gothic"/>
            </a:endParaRPr>
          </a:p>
          <a:p>
            <a:pPr marL="342900" indent="-342900">
              <a:lnSpc>
                <a:spcPct val="100000"/>
              </a:lnSpc>
            </a:pPr>
            <a:r>
              <a:rPr lang="en-US" b="1" dirty="0">
                <a:latin typeface="Century Gothic"/>
              </a:rPr>
              <a:t>What happens to </a:t>
            </a:r>
            <a:r>
              <a:rPr lang="en-US" b="1">
                <a:latin typeface="Century Gothic"/>
              </a:rPr>
              <a:t>contest</a:t>
            </a:r>
            <a:r>
              <a:rPr lang="en-US" b="1" dirty="0">
                <a:latin typeface="Century Gothic"/>
              </a:rPr>
              <a:t>?</a:t>
            </a:r>
            <a:endParaRPr lang="en-US" b="1">
              <a:latin typeface="Century Gothic"/>
            </a:endParaRPr>
          </a:p>
          <a:p>
            <a:pPr marL="0" indent="0">
              <a:lnSpc>
                <a:spcPct val="100000"/>
              </a:lnSpc>
              <a:buNone/>
            </a:pPr>
            <a:endParaRPr lang="en-US" b="1">
              <a:latin typeface="Century Gothic"/>
            </a:endParaRPr>
          </a:p>
          <a:p>
            <a:pPr marL="0" indent="0">
              <a:lnSpc>
                <a:spcPct val="100000"/>
              </a:lnSpc>
              <a:buNone/>
            </a:pPr>
            <a:r>
              <a:rPr lang="en-US" b="1" dirty="0">
                <a:latin typeface="Century Gothic"/>
              </a:rPr>
              <a:t>The answers to questions such as these will help us determine the nature of government's ambition.</a:t>
            </a:r>
            <a:endParaRPr lang="en-US" b="1">
              <a:latin typeface="Century Gothic"/>
            </a:endParaRPr>
          </a:p>
          <a:p>
            <a:pPr marL="0" indent="0">
              <a:lnSpc>
                <a:spcPct val="100000"/>
              </a:lnSpc>
              <a:buNone/>
            </a:pPr>
            <a:endParaRPr lang="en-US"/>
          </a:p>
        </p:txBody>
      </p:sp>
      <p:cxnSp>
        <p:nvCxnSpPr>
          <p:cNvPr id="11" name="Straight Connector 10">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3146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8FC7-B1E6-657E-5BED-892247067219}"/>
              </a:ext>
            </a:extLst>
          </p:cNvPr>
          <p:cNvSpPr>
            <a:spLocks noGrp="1"/>
          </p:cNvSpPr>
          <p:nvPr>
            <p:ph type="title"/>
          </p:nvPr>
        </p:nvSpPr>
        <p:spPr/>
        <p:txBody>
          <a:bodyPr/>
          <a:lstStyle/>
          <a:p>
            <a:r>
              <a:rPr lang="en-US" dirty="0"/>
              <a:t>What academic literature says</a:t>
            </a:r>
          </a:p>
        </p:txBody>
      </p:sp>
      <p:sp>
        <p:nvSpPr>
          <p:cNvPr id="3" name="Content Placeholder 2">
            <a:extLst>
              <a:ext uri="{FF2B5EF4-FFF2-40B4-BE49-F238E27FC236}">
                <a16:creationId xmlns:a16="http://schemas.microsoft.com/office/drawing/2014/main" id="{516BA587-47A8-51A4-DF68-8383C5B6AF30}"/>
              </a:ext>
            </a:extLst>
          </p:cNvPr>
          <p:cNvSpPr>
            <a:spLocks noGrp="1"/>
          </p:cNvSpPr>
          <p:nvPr>
            <p:ph idx="1"/>
          </p:nvPr>
        </p:nvSpPr>
        <p:spPr/>
        <p:txBody>
          <a:bodyPr vert="horz" lIns="91440" tIns="45720" rIns="91440" bIns="45720" rtlCol="0" anchor="t">
            <a:normAutofit lnSpcReduction="10000"/>
          </a:bodyPr>
          <a:lstStyle/>
          <a:p>
            <a:pPr marL="0" indent="0">
              <a:buNone/>
            </a:pPr>
            <a:r>
              <a:rPr lang="en-US" b="1" dirty="0">
                <a:latin typeface="Century Gothic"/>
                <a:cs typeface="Times New Roman"/>
              </a:rPr>
              <a:t>Limited critical understanding of which participatory approaches work and under what conditions, with few relevant studies conducted on a local scale.</a:t>
            </a:r>
            <a:r>
              <a:rPr lang="en-US" b="1" dirty="0">
                <a:latin typeface="Century Gothic"/>
                <a:cs typeface="Arial"/>
              </a:rPr>
              <a:t>  (Creed </a:t>
            </a:r>
            <a:r>
              <a:rPr lang="en-US" b="1" i="1" dirty="0">
                <a:latin typeface="Century Gothic"/>
                <a:cs typeface="Arial"/>
              </a:rPr>
              <a:t>et al.</a:t>
            </a:r>
            <a:r>
              <a:rPr lang="en-US" b="1" dirty="0">
                <a:latin typeface="Century Gothic"/>
                <a:cs typeface="Arial"/>
              </a:rPr>
              <a:t> 2018)</a:t>
            </a:r>
            <a:endParaRPr lang="en-US" b="1" dirty="0">
              <a:solidFill>
                <a:srgbClr val="FF0000"/>
              </a:solidFill>
              <a:latin typeface="Calisto MT"/>
              <a:cs typeface="Times New Roman"/>
            </a:endParaRPr>
          </a:p>
          <a:p>
            <a:pPr marL="0" indent="0">
              <a:buNone/>
            </a:pPr>
            <a:r>
              <a:rPr lang="en-US" b="1" dirty="0">
                <a:latin typeface="Century Gothic"/>
                <a:cs typeface="Times New Roman"/>
              </a:rPr>
              <a:t>Doubts amongst stakeholders as to the </a:t>
            </a:r>
            <a:r>
              <a:rPr lang="en-US" b="1" u="sng" dirty="0">
                <a:latin typeface="Century Gothic"/>
                <a:cs typeface="Times New Roman"/>
              </a:rPr>
              <a:t>robustness</a:t>
            </a:r>
            <a:r>
              <a:rPr lang="en-US" b="1" dirty="0">
                <a:latin typeface="Century Gothic"/>
                <a:cs typeface="Times New Roman"/>
              </a:rPr>
              <a:t> of decision-making processes, and in particular how contributions are received from the wider community. (Fletcher 2007) </a:t>
            </a:r>
            <a:endParaRPr lang="en-US" b="1">
              <a:solidFill>
                <a:srgbClr val="FF0000"/>
              </a:solidFill>
              <a:latin typeface="Calisto MT"/>
              <a:cs typeface="Times New Roman"/>
            </a:endParaRPr>
          </a:p>
          <a:p>
            <a:pPr marL="0" indent="0">
              <a:buNone/>
            </a:pPr>
            <a:r>
              <a:rPr lang="en-US" b="1" dirty="0">
                <a:latin typeface="Century Gothic"/>
                <a:cs typeface="Times New Roman"/>
              </a:rPr>
              <a:t>Public participation in deliberative encounters </a:t>
            </a:r>
            <a:r>
              <a:rPr lang="en-US" b="1" err="1">
                <a:latin typeface="Century Gothic"/>
                <a:cs typeface="Times New Roman"/>
              </a:rPr>
              <a:t>characterised</a:t>
            </a:r>
            <a:r>
              <a:rPr lang="en-US" b="1" dirty="0">
                <a:latin typeface="Century Gothic"/>
                <a:cs typeface="Times New Roman"/>
              </a:rPr>
              <a:t> as ‘problematic’ and ‘tokenistic’. (van der Plank </a:t>
            </a:r>
            <a:r>
              <a:rPr lang="en-US" b="1" i="1" dirty="0">
                <a:latin typeface="Century Gothic"/>
                <a:cs typeface="Times New Roman"/>
              </a:rPr>
              <a:t>et al</a:t>
            </a:r>
            <a:r>
              <a:rPr lang="en-US" b="1" dirty="0">
                <a:latin typeface="Century Gothic"/>
                <a:cs typeface="Times New Roman"/>
              </a:rPr>
              <a:t>. 2022) </a:t>
            </a:r>
          </a:p>
          <a:p>
            <a:pPr marL="0" indent="0">
              <a:buNone/>
            </a:pPr>
            <a:r>
              <a:rPr lang="en-US" b="1" dirty="0">
                <a:solidFill>
                  <a:srgbClr val="000000"/>
                </a:solidFill>
                <a:latin typeface="Century Gothic"/>
                <a:cs typeface="Times New Roman"/>
              </a:rPr>
              <a:t>In many cases of participatory governance projects and interventions do not live up to their stated objectives. (Turnhout </a:t>
            </a:r>
            <a:r>
              <a:rPr lang="en-US" b="1" i="1" dirty="0">
                <a:solidFill>
                  <a:srgbClr val="000000"/>
                </a:solidFill>
                <a:latin typeface="Century Gothic"/>
                <a:cs typeface="Times New Roman"/>
              </a:rPr>
              <a:t>et al</a:t>
            </a:r>
            <a:r>
              <a:rPr lang="en-US" b="1" dirty="0">
                <a:solidFill>
                  <a:srgbClr val="000000"/>
                </a:solidFill>
                <a:latin typeface="Century Gothic"/>
                <a:cs typeface="Times New Roman"/>
              </a:rPr>
              <a:t>. 2015)</a:t>
            </a:r>
            <a:endParaRPr lang="en-US" dirty="0"/>
          </a:p>
        </p:txBody>
      </p:sp>
    </p:spTree>
    <p:extLst>
      <p:ext uri="{BB962C8B-B14F-4D97-AF65-F5344CB8AC3E}">
        <p14:creationId xmlns:p14="http://schemas.microsoft.com/office/powerpoint/2010/main" val="278831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E367-C2D8-1AA5-8467-5A390B6D68DF}"/>
              </a:ext>
            </a:extLst>
          </p:cNvPr>
          <p:cNvSpPr>
            <a:spLocks noGrp="1"/>
          </p:cNvSpPr>
          <p:nvPr>
            <p:ph type="title"/>
          </p:nvPr>
        </p:nvSpPr>
        <p:spPr/>
        <p:txBody>
          <a:bodyPr/>
          <a:lstStyle/>
          <a:p>
            <a:r>
              <a:rPr lang="en-US" dirty="0"/>
              <a:t>TROUBLEMAKERS AND TIMEWASTERS</a:t>
            </a:r>
          </a:p>
        </p:txBody>
      </p:sp>
      <p:sp>
        <p:nvSpPr>
          <p:cNvPr id="3" name="Content Placeholder 2">
            <a:extLst>
              <a:ext uri="{FF2B5EF4-FFF2-40B4-BE49-F238E27FC236}">
                <a16:creationId xmlns:a16="http://schemas.microsoft.com/office/drawing/2014/main" id="{B60CEC9D-C375-4528-441F-C2FB2644CAB2}"/>
              </a:ext>
            </a:extLst>
          </p:cNvPr>
          <p:cNvSpPr>
            <a:spLocks noGrp="1"/>
          </p:cNvSpPr>
          <p:nvPr>
            <p:ph idx="1"/>
          </p:nvPr>
        </p:nvSpPr>
        <p:spPr/>
        <p:txBody>
          <a:bodyPr vert="horz" lIns="91440" tIns="45720" rIns="91440" bIns="45720" rtlCol="0" anchor="t">
            <a:normAutofit/>
          </a:bodyPr>
          <a:lstStyle/>
          <a:p>
            <a:pPr>
              <a:buNone/>
            </a:pPr>
            <a:r>
              <a:rPr lang="en-US" b="1" dirty="0">
                <a:latin typeface="Century Gothic"/>
                <a:cs typeface="Arial"/>
              </a:rPr>
              <a:t>   Government's evidence review concedes that "increased engagement with stakeholders and/or local communities...has the potential to ‘be seen as a threat that may </a:t>
            </a:r>
            <a:r>
              <a:rPr lang="en-US" b="1" dirty="0">
                <a:solidFill>
                  <a:srgbClr val="FF0000"/>
                </a:solidFill>
                <a:latin typeface="Century Gothic"/>
                <a:cs typeface="Arial"/>
              </a:rPr>
              <a:t>undermine the role of elected representatives and their professional staff</a:t>
            </a:r>
            <a:r>
              <a:rPr lang="en-US" b="1" dirty="0">
                <a:latin typeface="Century Gothic"/>
                <a:cs typeface="Arial"/>
              </a:rPr>
              <a:t>...and can thus ‘lead to </a:t>
            </a:r>
            <a:r>
              <a:rPr lang="en-US" b="1" dirty="0">
                <a:solidFill>
                  <a:srgbClr val="FF0000"/>
                </a:solidFill>
                <a:latin typeface="Century Gothic"/>
                <a:cs typeface="Arial"/>
              </a:rPr>
              <a:t>conflict with existing power structures and political cultures</a:t>
            </a:r>
            <a:r>
              <a:rPr lang="en-US" b="1" dirty="0">
                <a:latin typeface="Century Gothic"/>
                <a:cs typeface="Arial"/>
              </a:rPr>
              <a:t>." </a:t>
            </a:r>
            <a:endParaRPr lang="en-US" b="1" dirty="0">
              <a:solidFill>
                <a:srgbClr val="000000"/>
              </a:solidFill>
              <a:latin typeface="Century Gothic"/>
              <a:cs typeface="Arial"/>
            </a:endParaRPr>
          </a:p>
          <a:p>
            <a:pPr>
              <a:buNone/>
            </a:pPr>
            <a:r>
              <a:rPr lang="en-US" b="1" dirty="0">
                <a:latin typeface="Century Gothic"/>
                <a:cs typeface="Arial"/>
              </a:rPr>
              <a:t> More pithily, the review poses the question: "</a:t>
            </a:r>
            <a:r>
              <a:rPr lang="en-US" b="1" dirty="0">
                <a:solidFill>
                  <a:srgbClr val="FF0000"/>
                </a:solidFill>
                <a:latin typeface="Century Gothic"/>
                <a:cs typeface="Arial"/>
              </a:rPr>
              <a:t>Are some people just ‘troublemakers’ or ‘time wasters?</a:t>
            </a:r>
            <a:r>
              <a:rPr lang="en-US" b="1" dirty="0">
                <a:solidFill>
                  <a:srgbClr val="000000"/>
                </a:solidFill>
                <a:latin typeface="Century Gothic"/>
                <a:cs typeface="Arial"/>
              </a:rPr>
              <a:t>'"</a:t>
            </a:r>
            <a:r>
              <a:rPr lang="en-US" b="1" dirty="0">
                <a:latin typeface="Century Gothic"/>
                <a:cs typeface="Arial"/>
              </a:rPr>
              <a:t> (EA 2019)</a:t>
            </a:r>
          </a:p>
          <a:p>
            <a:pPr marL="0" indent="0">
              <a:buNone/>
            </a:pPr>
            <a:endParaRPr lang="en-US" b="1" dirty="0">
              <a:latin typeface="Century Gothic"/>
              <a:cs typeface="Arial"/>
            </a:endParaRPr>
          </a:p>
          <a:p>
            <a:endParaRPr lang="en-US" sz="1100" dirty="0">
              <a:latin typeface="Arial"/>
              <a:cs typeface="Arial"/>
            </a:endParaRPr>
          </a:p>
          <a:p>
            <a:endParaRPr lang="en-US" sz="1100" dirty="0">
              <a:latin typeface="Arial"/>
              <a:cs typeface="Arial"/>
            </a:endParaRPr>
          </a:p>
          <a:p>
            <a:endParaRPr lang="en-US" dirty="0"/>
          </a:p>
        </p:txBody>
      </p:sp>
    </p:spTree>
    <p:extLst>
      <p:ext uri="{BB962C8B-B14F-4D97-AF65-F5344CB8AC3E}">
        <p14:creationId xmlns:p14="http://schemas.microsoft.com/office/powerpoint/2010/main" val="459950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7AA31-72E8-3D08-DA9E-4E5553F6392A}"/>
              </a:ext>
            </a:extLst>
          </p:cNvPr>
          <p:cNvSpPr>
            <a:spLocks noGrp="1"/>
          </p:cNvSpPr>
          <p:nvPr>
            <p:ph type="title"/>
          </p:nvPr>
        </p:nvSpPr>
        <p:spPr/>
        <p:txBody>
          <a:bodyPr/>
          <a:lstStyle/>
          <a:p>
            <a:r>
              <a:rPr lang="en-US" dirty="0"/>
              <a:t>Experiences of community actors</a:t>
            </a:r>
          </a:p>
        </p:txBody>
      </p:sp>
      <p:sp>
        <p:nvSpPr>
          <p:cNvPr id="3" name="Content Placeholder 2">
            <a:extLst>
              <a:ext uri="{FF2B5EF4-FFF2-40B4-BE49-F238E27FC236}">
                <a16:creationId xmlns:a16="http://schemas.microsoft.com/office/drawing/2014/main" id="{6ECE98BB-F734-2633-AC6E-9457A568E857}"/>
              </a:ext>
            </a:extLst>
          </p:cNvPr>
          <p:cNvSpPr>
            <a:spLocks noGrp="1"/>
          </p:cNvSpPr>
          <p:nvPr>
            <p:ph idx="1"/>
          </p:nvPr>
        </p:nvSpPr>
        <p:spPr/>
        <p:txBody>
          <a:bodyPr vert="horz" lIns="91440" tIns="45720" rIns="91440" bIns="45720" rtlCol="0" anchor="t">
            <a:normAutofit/>
          </a:bodyPr>
          <a:lstStyle/>
          <a:p>
            <a:pPr marL="342900" indent="-342900"/>
            <a:r>
              <a:rPr lang="en-US" b="1" dirty="0">
                <a:latin typeface="Century Gothic"/>
              </a:rPr>
              <a:t>Interviews with people who represented coastal communities from locations earmarked for change</a:t>
            </a:r>
            <a:endParaRPr lang="en-US" dirty="0"/>
          </a:p>
          <a:p>
            <a:pPr marL="342900" indent="-342900"/>
            <a:r>
              <a:rPr lang="en-US" b="1" dirty="0">
                <a:latin typeface="Century Gothic"/>
              </a:rPr>
              <a:t>My own journal</a:t>
            </a:r>
          </a:p>
          <a:p>
            <a:pPr marL="342900" indent="-342900"/>
            <a:r>
              <a:rPr lang="en-US" b="1" dirty="0">
                <a:latin typeface="Century Gothic"/>
              </a:rPr>
              <a:t>Records of meetings</a:t>
            </a:r>
          </a:p>
          <a:p>
            <a:pPr marL="342900" indent="-342900"/>
            <a:r>
              <a:rPr lang="en-US" b="1" dirty="0">
                <a:latin typeface="Century Gothic"/>
              </a:rPr>
              <a:t>Email </a:t>
            </a:r>
            <a:r>
              <a:rPr lang="en-US" b="1" dirty="0" err="1">
                <a:latin typeface="Century Gothic"/>
              </a:rPr>
              <a:t>correpondence</a:t>
            </a:r>
          </a:p>
          <a:p>
            <a:pPr marL="0" indent="0">
              <a:buNone/>
            </a:pPr>
            <a:endParaRPr lang="en-US" b="1" dirty="0">
              <a:latin typeface="Century Gothic"/>
            </a:endParaRPr>
          </a:p>
        </p:txBody>
      </p:sp>
    </p:spTree>
    <p:extLst>
      <p:ext uri="{BB962C8B-B14F-4D97-AF65-F5344CB8AC3E}">
        <p14:creationId xmlns:p14="http://schemas.microsoft.com/office/powerpoint/2010/main" val="595809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76D3-61BD-1C37-4C87-2B899316C19D}"/>
              </a:ext>
            </a:extLst>
          </p:cNvPr>
          <p:cNvSpPr>
            <a:spLocks noGrp="1"/>
          </p:cNvSpPr>
          <p:nvPr>
            <p:ph type="title"/>
          </p:nvPr>
        </p:nvSpPr>
        <p:spPr/>
        <p:txBody>
          <a:bodyPr/>
          <a:lstStyle/>
          <a:p>
            <a:r>
              <a:rPr lang="en-US" dirty="0"/>
              <a:t>A solitary activity...</a:t>
            </a:r>
          </a:p>
        </p:txBody>
      </p:sp>
      <p:sp>
        <p:nvSpPr>
          <p:cNvPr id="3" name="Content Placeholder 2">
            <a:extLst>
              <a:ext uri="{FF2B5EF4-FFF2-40B4-BE49-F238E27FC236}">
                <a16:creationId xmlns:a16="http://schemas.microsoft.com/office/drawing/2014/main" id="{43EE1CF5-6F32-DEE1-352C-F43D03AA863A}"/>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cs typeface="Arial"/>
              </a:rPr>
              <a:t>Community representation in this context typically falls to few people, and sometimes individuals often working alone. </a:t>
            </a:r>
          </a:p>
          <a:p>
            <a:pPr marL="0" indent="0">
              <a:buNone/>
            </a:pPr>
            <a:r>
              <a:rPr lang="en-US" b="1" dirty="0">
                <a:latin typeface="Century Gothic"/>
                <a:cs typeface="Arial"/>
              </a:rPr>
              <a:t>Others having also made commitments may drift away – for example, once it is sensed that a crisis has passed or the issue become less obviously pressing. </a:t>
            </a:r>
          </a:p>
          <a:p>
            <a:pPr marL="0" indent="0">
              <a:buNone/>
            </a:pPr>
            <a:r>
              <a:rPr lang="en-US" b="1" dirty="0">
                <a:latin typeface="Century Gothic"/>
                <a:cs typeface="Arial"/>
              </a:rPr>
              <a:t>Some tend to work alone by preference, although people can also be slow to offer help.  </a:t>
            </a:r>
            <a:endParaRPr lang="en-US" b="1" dirty="0"/>
          </a:p>
        </p:txBody>
      </p:sp>
    </p:spTree>
    <p:extLst>
      <p:ext uri="{BB962C8B-B14F-4D97-AF65-F5344CB8AC3E}">
        <p14:creationId xmlns:p14="http://schemas.microsoft.com/office/powerpoint/2010/main" val="2275754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9015C-E623-2B47-154E-3FA5F12415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80D1571-8804-75CA-62D6-CB2CAA1F7C98}"/>
              </a:ext>
            </a:extLst>
          </p:cNvPr>
          <p:cNvSpPr>
            <a:spLocks noGrp="1"/>
          </p:cNvSpPr>
          <p:nvPr>
            <p:ph idx="1"/>
          </p:nvPr>
        </p:nvSpPr>
        <p:spPr/>
        <p:txBody>
          <a:bodyPr vert="horz" lIns="91440" tIns="45720" rIns="91440" bIns="45720" rtlCol="0" anchor="t">
            <a:normAutofit/>
          </a:bodyPr>
          <a:lstStyle/>
          <a:p>
            <a:pPr marL="0" indent="0">
              <a:buNone/>
            </a:pPr>
            <a:r>
              <a:rPr lang="en-US" sz="2800" b="1" i="1" dirty="0">
                <a:latin typeface="Century Gothic"/>
                <a:cs typeface="Arial"/>
              </a:rPr>
              <a:t>"I went back to the group and said:  ‘Look, things are moving and I’m having to make decisions on the run. I can’t keep coming back to you because that automatically puts in a two week delay and I need to answer people."</a:t>
            </a:r>
          </a:p>
          <a:p>
            <a:pPr marL="0" indent="0">
              <a:buNone/>
            </a:pPr>
            <a:endParaRPr lang="en-US" b="1" i="1" dirty="0">
              <a:latin typeface="Century Gothic"/>
              <a:cs typeface="Arial"/>
            </a:endParaRPr>
          </a:p>
          <a:p>
            <a:pPr marL="0" indent="0">
              <a:buNone/>
            </a:pPr>
            <a:endParaRPr lang="en-US" b="1" i="1" dirty="0">
              <a:latin typeface="Century Gothic"/>
              <a:cs typeface="Arial"/>
            </a:endParaRPr>
          </a:p>
          <a:p>
            <a:pPr marL="0" indent="0">
              <a:buNone/>
            </a:pPr>
            <a:endParaRPr lang="en-US" b="1" i="1" dirty="0">
              <a:latin typeface="Century Gothic"/>
              <a:cs typeface="Arial"/>
            </a:endParaRPr>
          </a:p>
        </p:txBody>
      </p:sp>
    </p:spTree>
    <p:extLst>
      <p:ext uri="{BB962C8B-B14F-4D97-AF65-F5344CB8AC3E}">
        <p14:creationId xmlns:p14="http://schemas.microsoft.com/office/powerpoint/2010/main" val="3083069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BDE04-7F17-B140-6870-32CFA0DDFAC1}"/>
              </a:ext>
            </a:extLst>
          </p:cNvPr>
          <p:cNvSpPr>
            <a:spLocks noGrp="1"/>
          </p:cNvSpPr>
          <p:nvPr>
            <p:ph type="title"/>
          </p:nvPr>
        </p:nvSpPr>
        <p:spPr/>
        <p:txBody>
          <a:bodyPr/>
          <a:lstStyle/>
          <a:p>
            <a:r>
              <a:rPr lang="en-US" dirty="0"/>
              <a:t>Shot by both sides</a:t>
            </a:r>
          </a:p>
        </p:txBody>
      </p:sp>
      <p:sp>
        <p:nvSpPr>
          <p:cNvPr id="3" name="Content Placeholder 2">
            <a:extLst>
              <a:ext uri="{FF2B5EF4-FFF2-40B4-BE49-F238E27FC236}">
                <a16:creationId xmlns:a16="http://schemas.microsoft.com/office/drawing/2014/main" id="{C875A37C-84A7-5287-1951-D8854D073B45}"/>
              </a:ext>
            </a:extLst>
          </p:cNvPr>
          <p:cNvSpPr>
            <a:spLocks noGrp="1"/>
          </p:cNvSpPr>
          <p:nvPr>
            <p:ph idx="1"/>
          </p:nvPr>
        </p:nvSpPr>
        <p:spPr>
          <a:xfrm>
            <a:off x="700635" y="2221992"/>
            <a:ext cx="10691265" cy="1330993"/>
          </a:xfrm>
        </p:spPr>
        <p:txBody>
          <a:bodyPr vert="horz" lIns="91440" tIns="45720" rIns="91440" bIns="45720" rtlCol="0" anchor="t">
            <a:normAutofit/>
          </a:bodyPr>
          <a:lstStyle/>
          <a:p>
            <a:pPr marL="0" indent="0">
              <a:buNone/>
            </a:pPr>
            <a:r>
              <a:rPr lang="en-US" b="1" dirty="0">
                <a:latin typeface="Century Gothic"/>
                <a:cs typeface="Arial"/>
              </a:rPr>
              <a:t>Besides </a:t>
            </a:r>
            <a:r>
              <a:rPr lang="en-US" b="1" dirty="0" err="1">
                <a:latin typeface="Century Gothic"/>
                <a:cs typeface="Arial"/>
              </a:rPr>
              <a:t>scepticism</a:t>
            </a:r>
            <a:r>
              <a:rPr lang="en-US" b="1" dirty="0">
                <a:latin typeface="Century Gothic"/>
                <a:cs typeface="Arial"/>
              </a:rPr>
              <a:t> on the part of authorities with regard to the legitimacy of community representatives, there is also evidence of a lack of faith amongst the very people they seek to represent.</a:t>
            </a:r>
          </a:p>
          <a:p>
            <a:pPr marL="0" indent="0">
              <a:buNone/>
            </a:pPr>
            <a:endParaRPr lang="en-US" b="1" dirty="0">
              <a:latin typeface="Century Gothic"/>
              <a:cs typeface="Arial"/>
            </a:endParaRPr>
          </a:p>
          <a:p>
            <a:pPr marL="0" indent="0">
              <a:buNone/>
            </a:pPr>
            <a:endParaRPr lang="en-US" b="1" dirty="0">
              <a:latin typeface="Century Gothic"/>
              <a:cs typeface="Arial"/>
            </a:endParaRPr>
          </a:p>
          <a:p>
            <a:pPr marL="0" indent="0">
              <a:buNone/>
            </a:pPr>
            <a:endParaRPr lang="en-US" b="1" dirty="0">
              <a:latin typeface="Century Gothic"/>
              <a:cs typeface="Arial"/>
            </a:endParaRPr>
          </a:p>
        </p:txBody>
      </p:sp>
      <p:sp>
        <p:nvSpPr>
          <p:cNvPr id="4" name="TextBox 3">
            <a:extLst>
              <a:ext uri="{FF2B5EF4-FFF2-40B4-BE49-F238E27FC236}">
                <a16:creationId xmlns:a16="http://schemas.microsoft.com/office/drawing/2014/main" id="{CC80213B-551C-1BA7-185D-D2721458C3D6}"/>
              </a:ext>
            </a:extLst>
          </p:cNvPr>
          <p:cNvSpPr txBox="1"/>
          <p:nvPr/>
        </p:nvSpPr>
        <p:spPr>
          <a:xfrm>
            <a:off x="664011" y="3836509"/>
            <a:ext cx="1073484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Century Gothic"/>
                <a:ea typeface="Arial"/>
                <a:cs typeface="Arial"/>
              </a:rPr>
              <a:t>"You’re stuck in the middle trying to explain ‘Look, that’s as much as we can get – I tried to get more, and I think on balance we should go for it’, and they might see it more simplistically because they haven’t been involved in the negotiation, so they’re saying ‘No, we want this, this and this.’  So then you feel like you’re in the middle between these two sides."</a:t>
            </a:r>
            <a:endParaRPr lang="en-US" sz="2400" b="1" dirty="0"/>
          </a:p>
        </p:txBody>
      </p:sp>
    </p:spTree>
    <p:extLst>
      <p:ext uri="{BB962C8B-B14F-4D97-AF65-F5344CB8AC3E}">
        <p14:creationId xmlns:p14="http://schemas.microsoft.com/office/powerpoint/2010/main" val="89027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76D3-61BD-1C37-4C87-2B899316C19D}"/>
              </a:ext>
            </a:extLst>
          </p:cNvPr>
          <p:cNvSpPr>
            <a:spLocks noGrp="1"/>
          </p:cNvSpPr>
          <p:nvPr>
            <p:ph type="title"/>
          </p:nvPr>
        </p:nvSpPr>
        <p:spPr/>
        <p:txBody>
          <a:bodyPr/>
          <a:lstStyle/>
          <a:p>
            <a:r>
              <a:rPr lang="en-US" dirty="0"/>
              <a:t>The legitimacy question</a:t>
            </a:r>
          </a:p>
        </p:txBody>
      </p:sp>
      <p:sp>
        <p:nvSpPr>
          <p:cNvPr id="3" name="Content Placeholder 2">
            <a:extLst>
              <a:ext uri="{FF2B5EF4-FFF2-40B4-BE49-F238E27FC236}">
                <a16:creationId xmlns:a16="http://schemas.microsoft.com/office/drawing/2014/main" id="{43EE1CF5-6F32-DEE1-352C-F43D03AA863A}"/>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cs typeface="Arial"/>
              </a:rPr>
              <a:t>Community representatives are alert to the difficulties posed by such working arrangements and rely on the support and understanding of those they represent.</a:t>
            </a:r>
            <a:endParaRPr lang="en-US" dirty="0"/>
          </a:p>
          <a:p>
            <a:pPr marL="0" indent="0">
              <a:buNone/>
            </a:pPr>
            <a:endParaRPr lang="en-US" b="1" dirty="0">
              <a:latin typeface="Century Gothic"/>
              <a:cs typeface="Arial"/>
            </a:endParaRPr>
          </a:p>
          <a:p>
            <a:pPr marL="0" indent="0">
              <a:buNone/>
            </a:pPr>
            <a:r>
              <a:rPr lang="en-US" b="1" dirty="0">
                <a:latin typeface="Century Gothic"/>
                <a:cs typeface="Arial"/>
              </a:rPr>
              <a:t>Responding appropriately and in timely fashion can preclude representatives 'taking people with them', and in so doing build capacity. Regular meetings for catching up and </a:t>
            </a:r>
            <a:r>
              <a:rPr lang="en-US" b="1" dirty="0" err="1">
                <a:latin typeface="Century Gothic"/>
                <a:cs typeface="Arial"/>
              </a:rPr>
              <a:t>prioritising</a:t>
            </a:r>
            <a:r>
              <a:rPr lang="en-US" b="1" dirty="0">
                <a:latin typeface="Century Gothic"/>
                <a:cs typeface="Arial"/>
              </a:rPr>
              <a:t> can be an important counterweight to this.</a:t>
            </a:r>
          </a:p>
          <a:p>
            <a:pPr marL="0" indent="0">
              <a:buNone/>
            </a:pPr>
            <a:endParaRPr lang="en-US" b="1" dirty="0">
              <a:latin typeface="Century Gothic"/>
              <a:cs typeface="Arial"/>
            </a:endParaRPr>
          </a:p>
          <a:p>
            <a:pPr marL="0" indent="0">
              <a:buNone/>
            </a:pPr>
            <a:endParaRPr lang="en-US" b="1" dirty="0">
              <a:latin typeface="Century Gothic"/>
              <a:cs typeface="Arial"/>
            </a:endParaRPr>
          </a:p>
        </p:txBody>
      </p:sp>
    </p:spTree>
    <p:extLst>
      <p:ext uri="{BB962C8B-B14F-4D97-AF65-F5344CB8AC3E}">
        <p14:creationId xmlns:p14="http://schemas.microsoft.com/office/powerpoint/2010/main" val="10375607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79F44-7E5D-9724-30D2-8590F3C56161}"/>
              </a:ext>
            </a:extLst>
          </p:cNvPr>
          <p:cNvSpPr>
            <a:spLocks noGrp="1"/>
          </p:cNvSpPr>
          <p:nvPr>
            <p:ph type="title"/>
          </p:nvPr>
        </p:nvSpPr>
        <p:spPr/>
        <p:txBody>
          <a:bodyPr/>
          <a:lstStyle/>
          <a:p>
            <a:r>
              <a:rPr lang="en-US" dirty="0"/>
              <a:t>The learning requirement</a:t>
            </a:r>
          </a:p>
        </p:txBody>
      </p:sp>
      <p:sp>
        <p:nvSpPr>
          <p:cNvPr id="3" name="Content Placeholder 2">
            <a:extLst>
              <a:ext uri="{FF2B5EF4-FFF2-40B4-BE49-F238E27FC236}">
                <a16:creationId xmlns:a16="http://schemas.microsoft.com/office/drawing/2014/main" id="{D5E1A992-7CA5-5FC3-7959-D78B066BC508}"/>
              </a:ext>
            </a:extLst>
          </p:cNvPr>
          <p:cNvSpPr>
            <a:spLocks noGrp="1"/>
          </p:cNvSpPr>
          <p:nvPr>
            <p:ph idx="1"/>
          </p:nvPr>
        </p:nvSpPr>
        <p:spPr>
          <a:xfrm>
            <a:off x="738735" y="1726692"/>
            <a:ext cx="10653165" cy="1682496"/>
          </a:xfrm>
        </p:spPr>
        <p:txBody>
          <a:bodyPr vert="horz" lIns="91440" tIns="45720" rIns="91440" bIns="45720" rtlCol="0" anchor="t">
            <a:normAutofit/>
          </a:bodyPr>
          <a:lstStyle/>
          <a:p>
            <a:pPr marL="0" indent="0">
              <a:buNone/>
            </a:pPr>
            <a:r>
              <a:rPr lang="en-US" b="1" dirty="0">
                <a:latin typeface="Century Gothic"/>
                <a:cs typeface="Arial"/>
              </a:rPr>
              <a:t>The policy picture is complex and the actors various. For some, if not all, representation requires significant learning – a challenge clearly differentiated by background and existing levels of education, and which can be daunting and require massive effort by way of response.</a:t>
            </a:r>
          </a:p>
          <a:p>
            <a:pPr marL="0" indent="0">
              <a:buNone/>
            </a:pPr>
            <a:endParaRPr lang="en-US" b="1" dirty="0">
              <a:latin typeface="Century Gothic"/>
              <a:cs typeface="Arial"/>
            </a:endParaRPr>
          </a:p>
        </p:txBody>
      </p:sp>
      <p:sp>
        <p:nvSpPr>
          <p:cNvPr id="4" name="TextBox 3">
            <a:extLst>
              <a:ext uri="{FF2B5EF4-FFF2-40B4-BE49-F238E27FC236}">
                <a16:creationId xmlns:a16="http://schemas.microsoft.com/office/drawing/2014/main" id="{016F0491-0D42-53BA-BB73-55ED19A414E7}"/>
              </a:ext>
            </a:extLst>
          </p:cNvPr>
          <p:cNvSpPr txBox="1"/>
          <p:nvPr/>
        </p:nvSpPr>
        <p:spPr>
          <a:xfrm>
            <a:off x="712389" y="3417101"/>
            <a:ext cx="1067376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Century Gothic"/>
                <a:ea typeface="Arial"/>
                <a:cs typeface="Arial"/>
              </a:rPr>
              <a:t>"I had </a:t>
            </a:r>
            <a:r>
              <a:rPr lang="en-US" sz="2400" b="1" i="1" u="sng" dirty="0">
                <a:latin typeface="Century Gothic"/>
                <a:ea typeface="Arial"/>
                <a:cs typeface="Arial"/>
              </a:rPr>
              <a:t>no</a:t>
            </a:r>
            <a:r>
              <a:rPr lang="en-US" sz="2400" b="1" i="1" dirty="0">
                <a:latin typeface="Century Gothic"/>
                <a:ea typeface="Arial"/>
                <a:cs typeface="Arial"/>
              </a:rPr>
              <a:t> idea of the extent to which I would have to learn – it was absolutely huge. The more I scraped the surface the deeper it became, and there was a point early on when I thought: ‘Oh, I can’t do this’.  You ask one question, you get an answer that poses three more questions, and you’ve got to go away and research and find out."</a:t>
            </a:r>
            <a:endParaRPr lang="en-US" sz="2400" b="1" dirty="0"/>
          </a:p>
        </p:txBody>
      </p:sp>
    </p:spTree>
    <p:extLst>
      <p:ext uri="{BB962C8B-B14F-4D97-AF65-F5344CB8AC3E}">
        <p14:creationId xmlns:p14="http://schemas.microsoft.com/office/powerpoint/2010/main" val="3134650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00B97-75B9-B34B-08D8-94B6466A2679}"/>
              </a:ext>
            </a:extLst>
          </p:cNvPr>
          <p:cNvSpPr>
            <a:spLocks noGrp="1"/>
          </p:cNvSpPr>
          <p:nvPr>
            <p:ph type="title"/>
          </p:nvPr>
        </p:nvSpPr>
        <p:spPr/>
        <p:txBody>
          <a:bodyPr/>
          <a:lstStyle/>
          <a:p>
            <a:r>
              <a:rPr lang="en-US" dirty="0"/>
              <a:t>The time commitment</a:t>
            </a:r>
          </a:p>
        </p:txBody>
      </p:sp>
      <p:sp>
        <p:nvSpPr>
          <p:cNvPr id="3" name="Content Placeholder 2">
            <a:extLst>
              <a:ext uri="{FF2B5EF4-FFF2-40B4-BE49-F238E27FC236}">
                <a16:creationId xmlns:a16="http://schemas.microsoft.com/office/drawing/2014/main" id="{081D3C55-24C3-146C-D818-9C38F66CDA1F}"/>
              </a:ext>
            </a:extLst>
          </p:cNvPr>
          <p:cNvSpPr>
            <a:spLocks noGrp="1"/>
          </p:cNvSpPr>
          <p:nvPr>
            <p:ph idx="1"/>
          </p:nvPr>
        </p:nvSpPr>
        <p:spPr>
          <a:xfrm>
            <a:off x="700635" y="2221992"/>
            <a:ext cx="10691265" cy="938081"/>
          </a:xfrm>
        </p:spPr>
        <p:txBody>
          <a:bodyPr vert="horz" lIns="91440" tIns="45720" rIns="91440" bIns="45720" rtlCol="0" anchor="t">
            <a:normAutofit/>
          </a:bodyPr>
          <a:lstStyle/>
          <a:p>
            <a:pPr marL="0" indent="0">
              <a:buNone/>
            </a:pPr>
            <a:r>
              <a:rPr lang="en-US" b="1" dirty="0">
                <a:latin typeface="Century Gothic"/>
              </a:rPr>
              <a:t>Constraints upon time are a key factor in people's decisions on whether or not to participate in collective action.</a:t>
            </a:r>
          </a:p>
          <a:p>
            <a:pPr marL="0" indent="0">
              <a:buNone/>
            </a:pPr>
            <a:endParaRPr lang="en-US" b="1" dirty="0">
              <a:latin typeface="Century Gothic"/>
            </a:endParaRPr>
          </a:p>
        </p:txBody>
      </p:sp>
      <p:sp>
        <p:nvSpPr>
          <p:cNvPr id="4" name="TextBox 3">
            <a:extLst>
              <a:ext uri="{FF2B5EF4-FFF2-40B4-BE49-F238E27FC236}">
                <a16:creationId xmlns:a16="http://schemas.microsoft.com/office/drawing/2014/main" id="{D9259453-4F52-81B3-F742-B9E85D533D8E}"/>
              </a:ext>
            </a:extLst>
          </p:cNvPr>
          <p:cNvSpPr txBox="1"/>
          <p:nvPr/>
        </p:nvSpPr>
        <p:spPr>
          <a:xfrm>
            <a:off x="774680" y="3338501"/>
            <a:ext cx="9628162"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i="1" dirty="0">
                <a:latin typeface="Century Gothic"/>
                <a:ea typeface="Arial"/>
                <a:cs typeface="Arial"/>
              </a:rPr>
              <a:t>"Some people it’s time to try and change anything...they think ‘Oh Christ, I’m whatever age I am, sod it – I’m not going to spend the next five years, or ten years, fighting this thing!  So, for various reasons, you end up with just a very few people doing it."</a:t>
            </a:r>
            <a:endParaRPr lang="en-US" sz="2400" b="1" dirty="0"/>
          </a:p>
        </p:txBody>
      </p:sp>
    </p:spTree>
    <p:extLst>
      <p:ext uri="{BB962C8B-B14F-4D97-AF65-F5344CB8AC3E}">
        <p14:creationId xmlns:p14="http://schemas.microsoft.com/office/powerpoint/2010/main" val="3732987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029BFA-2660-35FD-374E-41CF2A5162DC}"/>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Century Gothic"/>
                <a:cs typeface="Arial"/>
              </a:rPr>
              <a:t>“Some adaptation discussions and decisions about managing future flooding and coastal change will be inherently </a:t>
            </a:r>
            <a:r>
              <a:rPr lang="en-US" sz="2400" b="1" dirty="0">
                <a:solidFill>
                  <a:srgbClr val="FF0000"/>
                </a:solidFill>
                <a:latin typeface="Century Gothic"/>
                <a:cs typeface="Arial"/>
              </a:rPr>
              <a:t>political</a:t>
            </a:r>
            <a:r>
              <a:rPr lang="en-US" sz="2400" b="1" dirty="0">
                <a:latin typeface="Century Gothic"/>
                <a:cs typeface="Arial"/>
              </a:rPr>
              <a:t> and </a:t>
            </a:r>
            <a:r>
              <a:rPr lang="en-US" sz="2400" b="1" dirty="0">
                <a:solidFill>
                  <a:srgbClr val="FF0000"/>
                </a:solidFill>
                <a:latin typeface="Century Gothic"/>
                <a:cs typeface="Arial"/>
              </a:rPr>
              <a:t>contentious</a:t>
            </a:r>
            <a:r>
              <a:rPr lang="en-US" sz="2400" b="1" dirty="0">
                <a:latin typeface="Century Gothic"/>
                <a:cs typeface="Arial"/>
              </a:rPr>
              <a:t>. Careful attention needs to be paid to developing </a:t>
            </a:r>
            <a:r>
              <a:rPr lang="en-US" sz="2400" b="1" dirty="0">
                <a:solidFill>
                  <a:srgbClr val="FF0000"/>
                </a:solidFill>
                <a:latin typeface="Century Gothic"/>
                <a:cs typeface="Arial"/>
              </a:rPr>
              <a:t>engagement methods</a:t>
            </a:r>
            <a:r>
              <a:rPr lang="en-US" sz="2400" b="1" dirty="0">
                <a:latin typeface="Century Gothic"/>
                <a:cs typeface="Arial"/>
              </a:rPr>
              <a:t> that consider both representation (of community groups and interests) and the </a:t>
            </a:r>
            <a:r>
              <a:rPr lang="en-US" sz="2400" b="1" dirty="0">
                <a:solidFill>
                  <a:srgbClr val="FF0000"/>
                </a:solidFill>
                <a:latin typeface="Century Gothic"/>
                <a:cs typeface="Arial"/>
              </a:rPr>
              <a:t>representativeness</a:t>
            </a:r>
            <a:r>
              <a:rPr lang="en-US" sz="2400" b="1" dirty="0">
                <a:latin typeface="Century Gothic"/>
                <a:cs typeface="Arial"/>
              </a:rPr>
              <a:t> (the extent to which participants represent the wider community.” (EA, 2020) </a:t>
            </a:r>
            <a:endParaRPr lang="en-US" sz="2400" b="1" dirty="0">
              <a:latin typeface="Century Gothic"/>
            </a:endParaRPr>
          </a:p>
        </p:txBody>
      </p:sp>
    </p:spTree>
    <p:extLst>
      <p:ext uri="{BB962C8B-B14F-4D97-AF65-F5344CB8AC3E}">
        <p14:creationId xmlns:p14="http://schemas.microsoft.com/office/powerpoint/2010/main" val="625578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21D9B-F0F3-B752-85D7-6613F0DB181C}"/>
              </a:ext>
            </a:extLst>
          </p:cNvPr>
          <p:cNvSpPr>
            <a:spLocks noGrp="1"/>
          </p:cNvSpPr>
          <p:nvPr>
            <p:ph type="title"/>
          </p:nvPr>
        </p:nvSpPr>
        <p:spPr/>
        <p:txBody>
          <a:bodyPr/>
          <a:lstStyle/>
          <a:p>
            <a:r>
              <a:rPr lang="en-US" dirty="0"/>
              <a:t>Time and work</a:t>
            </a:r>
          </a:p>
        </p:txBody>
      </p:sp>
      <p:sp>
        <p:nvSpPr>
          <p:cNvPr id="3" name="Content Placeholder 2">
            <a:extLst>
              <a:ext uri="{FF2B5EF4-FFF2-40B4-BE49-F238E27FC236}">
                <a16:creationId xmlns:a16="http://schemas.microsoft.com/office/drawing/2014/main" id="{33B9F6D9-E3C7-6576-4498-B33DC55D833C}"/>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cs typeface="Arial"/>
              </a:rPr>
              <a:t>One interviewee estimated their commitment to have been 13-14,000 hours, and another 8,000. One observed that her involvement had "taken over her life."</a:t>
            </a:r>
          </a:p>
          <a:p>
            <a:pPr marL="0" indent="0">
              <a:buNone/>
            </a:pPr>
            <a:r>
              <a:rPr lang="en-US" b="1" dirty="0">
                <a:latin typeface="Century Gothic"/>
                <a:cs typeface="Arial"/>
              </a:rPr>
              <a:t>Employment type and status is pivotal: one respondent observed that she found it hard to see how anybody who is not freelance or retired could do it. She explains:</a:t>
            </a:r>
          </a:p>
          <a:p>
            <a:pPr marL="0" indent="0">
              <a:buNone/>
            </a:pPr>
            <a:endParaRPr lang="en-US" b="1" dirty="0">
              <a:latin typeface="Century Gothic"/>
              <a:cs typeface="Arial"/>
            </a:endParaRPr>
          </a:p>
          <a:p>
            <a:pPr marL="0" indent="0">
              <a:buNone/>
            </a:pPr>
            <a:r>
              <a:rPr lang="en-US" sz="2400" b="1" i="1" dirty="0">
                <a:latin typeface="Century Gothic"/>
                <a:cs typeface="Arial"/>
              </a:rPr>
              <a:t>"The people I work for, they've now got used to ringing me up and saying: 'Is it alright if we send you some work or are you going to a meeting today?'"</a:t>
            </a:r>
          </a:p>
        </p:txBody>
      </p:sp>
    </p:spTree>
    <p:extLst>
      <p:ext uri="{BB962C8B-B14F-4D97-AF65-F5344CB8AC3E}">
        <p14:creationId xmlns:p14="http://schemas.microsoft.com/office/powerpoint/2010/main" val="235443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C5A0C-581D-CF18-0FC1-16789A27857C}"/>
              </a:ext>
            </a:extLst>
          </p:cNvPr>
          <p:cNvSpPr>
            <a:spLocks noGrp="1"/>
          </p:cNvSpPr>
          <p:nvPr>
            <p:ph type="title"/>
          </p:nvPr>
        </p:nvSpPr>
        <p:spPr/>
        <p:txBody>
          <a:bodyPr/>
          <a:lstStyle/>
          <a:p>
            <a:r>
              <a:rPr lang="en-US" dirty="0"/>
              <a:t>Financial implications</a:t>
            </a:r>
          </a:p>
        </p:txBody>
      </p:sp>
      <p:sp>
        <p:nvSpPr>
          <p:cNvPr id="3" name="Content Placeholder 2">
            <a:extLst>
              <a:ext uri="{FF2B5EF4-FFF2-40B4-BE49-F238E27FC236}">
                <a16:creationId xmlns:a16="http://schemas.microsoft.com/office/drawing/2014/main" id="{7344ED4C-B1C3-61D9-A64D-A0C4C9D5511D}"/>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All of those working reported major setbacks in terms of earnings as a consequence of their involvement. One calculated that an already low income had dropped by one third, and another that his earnings had 'plummeted'. Another observed:</a:t>
            </a:r>
          </a:p>
          <a:p>
            <a:pPr marL="0" indent="0">
              <a:buNone/>
            </a:pPr>
            <a:r>
              <a:rPr lang="en-US" sz="2400" b="1" i="1" dirty="0">
                <a:latin typeface="Century Gothic"/>
              </a:rPr>
              <a:t>"Financially, its crippling. It's cost the earth - tens of thousands of pounds. Obviously, because I freelance, if I don't work I don’t get paid."</a:t>
            </a:r>
          </a:p>
          <a:p>
            <a:pPr marL="0" indent="0">
              <a:buNone/>
            </a:pPr>
            <a:endParaRPr lang="en-US" b="1" dirty="0">
              <a:latin typeface="Century Gothic"/>
            </a:endParaRPr>
          </a:p>
        </p:txBody>
      </p:sp>
    </p:spTree>
    <p:extLst>
      <p:ext uri="{BB962C8B-B14F-4D97-AF65-F5344CB8AC3E}">
        <p14:creationId xmlns:p14="http://schemas.microsoft.com/office/powerpoint/2010/main" val="947337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4399-4332-863A-FA15-122BA6CDCF6C}"/>
              </a:ext>
            </a:extLst>
          </p:cNvPr>
          <p:cNvSpPr>
            <a:spLocks noGrp="1"/>
          </p:cNvSpPr>
          <p:nvPr>
            <p:ph type="title"/>
          </p:nvPr>
        </p:nvSpPr>
        <p:spPr/>
        <p:txBody>
          <a:bodyPr/>
          <a:lstStyle/>
          <a:p>
            <a:r>
              <a:rPr lang="en-US" dirty="0"/>
              <a:t>Health and wellbeing</a:t>
            </a:r>
          </a:p>
        </p:txBody>
      </p:sp>
      <p:sp>
        <p:nvSpPr>
          <p:cNvPr id="3" name="Content Placeholder 2">
            <a:extLst>
              <a:ext uri="{FF2B5EF4-FFF2-40B4-BE49-F238E27FC236}">
                <a16:creationId xmlns:a16="http://schemas.microsoft.com/office/drawing/2014/main" id="{55E6DB42-3703-7E6A-6876-79FBFE316FE0}"/>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One community representative reported being denied badly-needed rest and taking unpaid time off work during a particularly active period. Another referred to the 'emotional stress' that accompanied his efforts:</a:t>
            </a:r>
            <a:endParaRPr lang="en-US" dirty="0">
              <a:latin typeface="Calisto MT"/>
            </a:endParaRPr>
          </a:p>
          <a:p>
            <a:pPr marL="0" indent="0">
              <a:buNone/>
            </a:pPr>
            <a:r>
              <a:rPr lang="en-US" sz="2400" b="1" i="1" dirty="0">
                <a:latin typeface="Century Gothic"/>
              </a:rPr>
              <a:t>"In the end I actually blacked out, I had that much stress! At the end of the week, the worst week, I just collapsed. It's never happened before - I was speaking to my wife, and the next thing I know I was on the floor."</a:t>
            </a:r>
          </a:p>
        </p:txBody>
      </p:sp>
    </p:spTree>
    <p:extLst>
      <p:ext uri="{BB962C8B-B14F-4D97-AF65-F5344CB8AC3E}">
        <p14:creationId xmlns:p14="http://schemas.microsoft.com/office/powerpoint/2010/main" val="42909590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74399-4332-863A-FA15-122BA6CDCF6C}"/>
              </a:ext>
            </a:extLst>
          </p:cNvPr>
          <p:cNvSpPr>
            <a:spLocks noGrp="1"/>
          </p:cNvSpPr>
          <p:nvPr>
            <p:ph type="title"/>
          </p:nvPr>
        </p:nvSpPr>
        <p:spPr/>
        <p:txBody>
          <a:bodyPr/>
          <a:lstStyle/>
          <a:p>
            <a:r>
              <a:rPr lang="en-US" dirty="0"/>
              <a:t>Health and wellbeing (cont'd)</a:t>
            </a:r>
          </a:p>
        </p:txBody>
      </p:sp>
      <p:sp>
        <p:nvSpPr>
          <p:cNvPr id="3" name="Content Placeholder 2">
            <a:extLst>
              <a:ext uri="{FF2B5EF4-FFF2-40B4-BE49-F238E27FC236}">
                <a16:creationId xmlns:a16="http://schemas.microsoft.com/office/drawing/2014/main" id="{55E6DB42-3703-7E6A-6876-79FBFE316FE0}"/>
              </a:ext>
            </a:extLst>
          </p:cNvPr>
          <p:cNvSpPr>
            <a:spLocks noGrp="1"/>
          </p:cNvSpPr>
          <p:nvPr>
            <p:ph idx="1"/>
          </p:nvPr>
        </p:nvSpPr>
        <p:spPr>
          <a:xfrm>
            <a:off x="700635" y="1739392"/>
            <a:ext cx="10691265" cy="4222496"/>
          </a:xfrm>
        </p:spPr>
        <p:txBody>
          <a:bodyPr vert="horz" lIns="91440" tIns="45720" rIns="91440" bIns="45720" rtlCol="0" anchor="t">
            <a:normAutofit/>
          </a:bodyPr>
          <a:lstStyle/>
          <a:p>
            <a:pPr marL="0" indent="0">
              <a:buNone/>
            </a:pPr>
            <a:r>
              <a:rPr lang="en-US" b="1" dirty="0">
                <a:latin typeface="Century Gothic"/>
              </a:rPr>
              <a:t>There is evidence of guilt associated with this work - the feeling that somehow community representatives are sacrificing their families to this pursuit; through their lack of earnings, or attention, or both.</a:t>
            </a:r>
            <a:r>
              <a:rPr lang="en-US" b="1" dirty="0">
                <a:latin typeface="Century Gothic"/>
                <a:cs typeface="Arial"/>
              </a:rPr>
              <a:t> One explained with regard to his family’s increased reliance on his wife’s earnings:  </a:t>
            </a:r>
            <a:endParaRPr lang="en-US" b="1" dirty="0">
              <a:latin typeface="Century Gothic"/>
            </a:endParaRPr>
          </a:p>
          <a:p>
            <a:pPr marL="0" indent="0">
              <a:buNone/>
            </a:pPr>
            <a:r>
              <a:rPr lang="en-US" sz="2400" b="1" i="1" dirty="0">
                <a:latin typeface="Century Gothic"/>
                <a:cs typeface="Arial"/>
              </a:rPr>
              <a:t>"It actually feeds into your sort of self-esteem that you're not doing work, you're not earning money."</a:t>
            </a:r>
          </a:p>
          <a:p>
            <a:pPr marL="0" indent="0">
              <a:buNone/>
            </a:pPr>
            <a:r>
              <a:rPr lang="en-US" b="1" dirty="0">
                <a:latin typeface="Century Gothic"/>
                <a:cs typeface="Arial"/>
              </a:rPr>
              <a:t>Another that:</a:t>
            </a:r>
          </a:p>
          <a:p>
            <a:pPr marL="0" indent="0">
              <a:buNone/>
            </a:pPr>
            <a:r>
              <a:rPr lang="en-US" sz="2400" b="1" i="1" dirty="0">
                <a:latin typeface="Century Gothic"/>
                <a:cs typeface="Arial"/>
              </a:rPr>
              <a:t>"It isn’t until you get to the other end of it that you </a:t>
            </a:r>
            <a:r>
              <a:rPr lang="en-US" sz="2400" b="1" i="1" err="1">
                <a:latin typeface="Century Gothic"/>
                <a:cs typeface="Arial"/>
              </a:rPr>
              <a:t>realise</a:t>
            </a:r>
            <a:r>
              <a:rPr lang="en-US" sz="2400" b="1" i="1" dirty="0">
                <a:latin typeface="Century Gothic"/>
                <a:cs typeface="Arial"/>
              </a:rPr>
              <a:t> what it's done to you, and what it's done to those around you - and when you look at it like that, you do question in your own mind, was the price too high?</a:t>
            </a:r>
          </a:p>
          <a:p>
            <a:pPr>
              <a:buNone/>
            </a:pPr>
            <a:endParaRPr lang="en-US" b="1" i="1" dirty="0">
              <a:latin typeface="Century Gothic"/>
              <a:cs typeface="Arial"/>
            </a:endParaRPr>
          </a:p>
          <a:p>
            <a:pPr marL="0" indent="0">
              <a:buNone/>
            </a:pPr>
            <a:endParaRPr lang="en-US" b="1" dirty="0">
              <a:latin typeface="Century Gothic"/>
            </a:endParaRPr>
          </a:p>
        </p:txBody>
      </p:sp>
    </p:spTree>
    <p:extLst>
      <p:ext uri="{BB962C8B-B14F-4D97-AF65-F5344CB8AC3E}">
        <p14:creationId xmlns:p14="http://schemas.microsoft.com/office/powerpoint/2010/main" val="34816596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A7DB6-9C7B-9150-57F3-970888FB4654}"/>
              </a:ext>
            </a:extLst>
          </p:cNvPr>
          <p:cNvSpPr>
            <a:spLocks noGrp="1"/>
          </p:cNvSpPr>
          <p:nvPr>
            <p:ph type="title"/>
          </p:nvPr>
        </p:nvSpPr>
        <p:spPr/>
        <p:txBody>
          <a:bodyPr/>
          <a:lstStyle/>
          <a:p>
            <a:r>
              <a:rPr lang="en-US" dirty="0"/>
              <a:t>So why do they do it when others don't?</a:t>
            </a:r>
          </a:p>
        </p:txBody>
      </p:sp>
      <p:sp>
        <p:nvSpPr>
          <p:cNvPr id="3" name="Content Placeholder 2">
            <a:extLst>
              <a:ext uri="{FF2B5EF4-FFF2-40B4-BE49-F238E27FC236}">
                <a16:creationId xmlns:a16="http://schemas.microsoft.com/office/drawing/2014/main" id="{38C4FFE7-A6C8-BE5F-3738-61DCD229ECA9}"/>
              </a:ext>
            </a:extLst>
          </p:cNvPr>
          <p:cNvSpPr>
            <a:spLocks noGrp="1"/>
          </p:cNvSpPr>
          <p:nvPr>
            <p:ph idx="1"/>
          </p:nvPr>
        </p:nvSpPr>
        <p:spPr>
          <a:xfrm>
            <a:off x="700635" y="1739392"/>
            <a:ext cx="10691265" cy="4222496"/>
          </a:xfrm>
        </p:spPr>
        <p:txBody>
          <a:bodyPr vert="horz" lIns="91440" tIns="45720" rIns="91440" bIns="45720" rtlCol="0" anchor="t">
            <a:normAutofit/>
          </a:bodyPr>
          <a:lstStyle/>
          <a:p>
            <a:pPr marL="0" indent="0">
              <a:buNone/>
            </a:pPr>
            <a:r>
              <a:rPr lang="en-US" b="1" dirty="0">
                <a:latin typeface="Century Gothic"/>
              </a:rPr>
              <a:t>Community representatives appear to share a sense of overbearing and insensitive authority, and of an injustice being perpetrated - of some tacit principle being violated:</a:t>
            </a:r>
          </a:p>
          <a:p>
            <a:pPr marL="0" indent="0">
              <a:buNone/>
            </a:pPr>
            <a:r>
              <a:rPr lang="en-US" sz="2400" b="1" i="1" dirty="0">
                <a:latin typeface="Century Gothic"/>
              </a:rPr>
              <a:t>"I don't like old people who have worked all their lives being treated like a piece of garbage..."</a:t>
            </a:r>
          </a:p>
          <a:p>
            <a:pPr marL="0" indent="0">
              <a:buNone/>
            </a:pPr>
            <a:r>
              <a:rPr lang="en-US" sz="2400" b="1" i="1" dirty="0">
                <a:latin typeface="Century Gothic"/>
              </a:rPr>
              <a:t>"The massive injustice of the situation - that was a great motivator..."</a:t>
            </a:r>
          </a:p>
          <a:p>
            <a:pPr marL="0" indent="0">
              <a:buNone/>
            </a:pPr>
            <a:r>
              <a:rPr lang="en-US" sz="2400" b="1" i="1" dirty="0">
                <a:latin typeface="Century Gothic"/>
              </a:rPr>
              <a:t>"I remember one </a:t>
            </a:r>
            <a:r>
              <a:rPr lang="en-US" sz="2400" b="1" i="1" err="1">
                <a:latin typeface="Century Gothic"/>
              </a:rPr>
              <a:t>councillor</a:t>
            </a:r>
            <a:r>
              <a:rPr lang="en-US" sz="2400" b="1" i="1" dirty="0">
                <a:latin typeface="Century Gothic"/>
              </a:rPr>
              <a:t> saying to me 'What are you still doing? You've got what you wanted. I said: 'No I haven't – because it doesn’t change the principle!'"</a:t>
            </a:r>
          </a:p>
        </p:txBody>
      </p:sp>
    </p:spTree>
    <p:extLst>
      <p:ext uri="{BB962C8B-B14F-4D97-AF65-F5344CB8AC3E}">
        <p14:creationId xmlns:p14="http://schemas.microsoft.com/office/powerpoint/2010/main" val="1476483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32D66-C3B0-B811-529C-98C1832A0727}"/>
              </a:ext>
            </a:extLst>
          </p:cNvPr>
          <p:cNvSpPr>
            <a:spLocks noGrp="1"/>
          </p:cNvSpPr>
          <p:nvPr>
            <p:ph type="title"/>
          </p:nvPr>
        </p:nvSpPr>
        <p:spPr/>
        <p:txBody>
          <a:bodyPr>
            <a:normAutofit fontScale="90000"/>
          </a:bodyPr>
          <a:lstStyle/>
          <a:p>
            <a:r>
              <a:rPr lang="en-US" dirty="0"/>
              <a:t>An </a:t>
            </a:r>
            <a:r>
              <a:rPr lang="en-US" dirty="0" err="1"/>
              <a:t>unsquarable</a:t>
            </a:r>
            <a:r>
              <a:rPr lang="en-US" dirty="0"/>
              <a:t> circle?</a:t>
            </a:r>
            <a:br>
              <a:rPr lang="en-US" dirty="0"/>
            </a:br>
            <a:br>
              <a:rPr lang="en-US" dirty="0"/>
            </a:br>
            <a:endParaRPr lang="en-US" dirty="0"/>
          </a:p>
        </p:txBody>
      </p:sp>
      <p:sp>
        <p:nvSpPr>
          <p:cNvPr id="3" name="Content Placeholder 2">
            <a:extLst>
              <a:ext uri="{FF2B5EF4-FFF2-40B4-BE49-F238E27FC236}">
                <a16:creationId xmlns:a16="http://schemas.microsoft.com/office/drawing/2014/main" id="{40C383B8-420A-A727-9BD7-89E9923E7E91}"/>
              </a:ext>
            </a:extLst>
          </p:cNvPr>
          <p:cNvSpPr>
            <a:spLocks noGrp="1"/>
          </p:cNvSpPr>
          <p:nvPr>
            <p:ph idx="1"/>
          </p:nvPr>
        </p:nvSpPr>
        <p:spPr/>
        <p:txBody>
          <a:bodyPr vert="horz" lIns="91440" tIns="45720" rIns="91440" bIns="45720" rtlCol="0" anchor="t">
            <a:normAutofit/>
          </a:bodyPr>
          <a:lstStyle/>
          <a:p>
            <a:pPr marL="342900" indent="-342900"/>
            <a:r>
              <a:rPr lang="en-US" b="1" dirty="0">
                <a:latin typeface="Century Gothic"/>
              </a:rPr>
              <a:t>What is the legitimacy standard community representatives are expected to satisfy?</a:t>
            </a:r>
            <a:endParaRPr lang="en-US"/>
          </a:p>
          <a:p>
            <a:pPr marL="342900" indent="-342900"/>
            <a:r>
              <a:rPr lang="en-US" b="1" dirty="0">
                <a:latin typeface="Century Gothic"/>
              </a:rPr>
              <a:t>How do we free community representatives of the necessity of working alone?</a:t>
            </a:r>
          </a:p>
          <a:p>
            <a:pPr marL="342900" indent="-342900"/>
            <a:r>
              <a:rPr lang="en-US" b="1" dirty="0">
                <a:latin typeface="Century Gothic"/>
              </a:rPr>
              <a:t>Should deliberative processes accommodate transformational rather than incremental challenge, and how might they?</a:t>
            </a:r>
          </a:p>
          <a:p>
            <a:pPr marL="342900" indent="-342900"/>
            <a:endParaRPr lang="en-US" b="1" dirty="0">
              <a:latin typeface="Century Gothic"/>
            </a:endParaRPr>
          </a:p>
        </p:txBody>
      </p:sp>
    </p:spTree>
    <p:extLst>
      <p:ext uri="{BB962C8B-B14F-4D97-AF65-F5344CB8AC3E}">
        <p14:creationId xmlns:p14="http://schemas.microsoft.com/office/powerpoint/2010/main" val="3021570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E30EF-1EE5-1B2C-D49D-8BD5360D300C}"/>
              </a:ext>
            </a:extLst>
          </p:cNvPr>
          <p:cNvSpPr>
            <a:spLocks noGrp="1"/>
          </p:cNvSpPr>
          <p:nvPr>
            <p:ph type="title"/>
          </p:nvPr>
        </p:nvSpPr>
        <p:spPr/>
        <p:txBody>
          <a:bodyPr>
            <a:normAutofit/>
          </a:bodyPr>
          <a:lstStyle/>
          <a:p>
            <a:r>
              <a:rPr lang="en-US" dirty="0"/>
              <a:t>A UNIVERSITY SHAPED HOLE</a:t>
            </a:r>
          </a:p>
        </p:txBody>
      </p:sp>
      <p:sp>
        <p:nvSpPr>
          <p:cNvPr id="3" name="Content Placeholder 2">
            <a:extLst>
              <a:ext uri="{FF2B5EF4-FFF2-40B4-BE49-F238E27FC236}">
                <a16:creationId xmlns:a16="http://schemas.microsoft.com/office/drawing/2014/main" id="{1F99842B-5C1B-31F2-4395-3DC70DD0D6F2}"/>
              </a:ext>
            </a:extLst>
          </p:cNvPr>
          <p:cNvSpPr>
            <a:spLocks noGrp="1"/>
          </p:cNvSpPr>
          <p:nvPr>
            <p:ph idx="1"/>
          </p:nvPr>
        </p:nvSpPr>
        <p:spPr/>
        <p:txBody>
          <a:bodyPr vert="horz" lIns="91440" tIns="45720" rIns="91440" bIns="45720" rtlCol="0" anchor="t">
            <a:normAutofit/>
          </a:bodyPr>
          <a:lstStyle/>
          <a:p>
            <a:pPr marL="0" indent="0">
              <a:buNone/>
            </a:pPr>
            <a:r>
              <a:rPr lang="en-US" sz="2400" b="1" dirty="0">
                <a:latin typeface="Century Gothic"/>
              </a:rPr>
              <a:t>A network of universities from coastal areas where losses are anticipated:</a:t>
            </a:r>
          </a:p>
          <a:p>
            <a:pPr marL="0" indent="0">
              <a:buNone/>
            </a:pPr>
            <a:endParaRPr lang="en-US" b="1" dirty="0">
              <a:latin typeface="Century Gothic"/>
            </a:endParaRPr>
          </a:p>
          <a:p>
            <a:pPr marL="342900" indent="-342900"/>
            <a:r>
              <a:rPr lang="en-US" b="1" dirty="0">
                <a:latin typeface="Century Gothic"/>
              </a:rPr>
              <a:t>To oversee robust and genuine co-production of deliberative processes, resulting decisions and learning</a:t>
            </a:r>
          </a:p>
          <a:p>
            <a:pPr marL="342900" indent="-342900"/>
            <a:r>
              <a:rPr lang="en-US" b="1" dirty="0">
                <a:latin typeface="Century Gothic"/>
              </a:rPr>
              <a:t>To lead the development of environmental literacy for all actors</a:t>
            </a:r>
          </a:p>
          <a:p>
            <a:pPr marL="342900" indent="-342900"/>
            <a:r>
              <a:rPr lang="en-US" b="1" dirty="0">
                <a:latin typeface="Century Gothic"/>
              </a:rPr>
              <a:t>To the lead the development of civic literacy for all actors</a:t>
            </a:r>
          </a:p>
          <a:p>
            <a:pPr marL="342900" indent="-342900"/>
            <a:r>
              <a:rPr lang="en-US" b="1" dirty="0">
                <a:latin typeface="Century Gothic"/>
              </a:rPr>
              <a:t>To provide practical support for community representatives.</a:t>
            </a:r>
          </a:p>
        </p:txBody>
      </p:sp>
    </p:spTree>
    <p:extLst>
      <p:ext uri="{BB962C8B-B14F-4D97-AF65-F5344CB8AC3E}">
        <p14:creationId xmlns:p14="http://schemas.microsoft.com/office/powerpoint/2010/main" val="30998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D8E2B-A2F4-EF08-FA8E-5FBC2944E430}"/>
              </a:ext>
            </a:extLst>
          </p:cNvPr>
          <p:cNvSpPr>
            <a:spLocks noGrp="1"/>
          </p:cNvSpPr>
          <p:nvPr>
            <p:ph type="title"/>
          </p:nvPr>
        </p:nvSpPr>
        <p:spPr/>
        <p:txBody>
          <a:bodyPr/>
          <a:lstStyle/>
          <a:p>
            <a:r>
              <a:rPr lang="en-US" dirty="0"/>
              <a:t>CCCU Mission and VALUES</a:t>
            </a:r>
          </a:p>
        </p:txBody>
      </p:sp>
      <p:sp>
        <p:nvSpPr>
          <p:cNvPr id="3" name="Content Placeholder 2">
            <a:extLst>
              <a:ext uri="{FF2B5EF4-FFF2-40B4-BE49-F238E27FC236}">
                <a16:creationId xmlns:a16="http://schemas.microsoft.com/office/drawing/2014/main" id="{CB1880AD-C515-2787-B8FD-5A817A50C5B5}"/>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ea typeface="+mn-lt"/>
                <a:cs typeface="+mn-lt"/>
              </a:rPr>
              <a:t>We value</a:t>
            </a:r>
          </a:p>
          <a:p>
            <a:r>
              <a:rPr lang="en-US" b="1" dirty="0">
                <a:latin typeface="Century Gothic"/>
                <a:ea typeface="+mn-lt"/>
                <a:cs typeface="+mn-lt"/>
              </a:rPr>
              <a:t>the power of higher education to enrich individuals, communities, and nations</a:t>
            </a:r>
            <a:endParaRPr lang="en-US" b="1">
              <a:latin typeface="Century Gothic"/>
            </a:endParaRPr>
          </a:p>
          <a:p>
            <a:r>
              <a:rPr lang="en-US" b="1" dirty="0">
                <a:latin typeface="Century Gothic"/>
                <a:ea typeface="+mn-lt"/>
                <a:cs typeface="+mn-lt"/>
              </a:rPr>
              <a:t>our friendly, inclusive, and professional community of students and staff, preparing individuals to contribute to a just and sustainable future. (CCCU no date [a])</a:t>
            </a:r>
            <a:endParaRPr lang="en-US" b="1" dirty="0">
              <a:latin typeface="Century Gothic"/>
            </a:endParaRPr>
          </a:p>
          <a:p>
            <a:endParaRPr lang="en-US" dirty="0"/>
          </a:p>
        </p:txBody>
      </p:sp>
    </p:spTree>
    <p:extLst>
      <p:ext uri="{BB962C8B-B14F-4D97-AF65-F5344CB8AC3E}">
        <p14:creationId xmlns:p14="http://schemas.microsoft.com/office/powerpoint/2010/main" val="1370860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ACCBA-39BB-06ED-76C0-64026577CF64}"/>
              </a:ext>
            </a:extLst>
          </p:cNvPr>
          <p:cNvSpPr>
            <a:spLocks noGrp="1"/>
          </p:cNvSpPr>
          <p:nvPr>
            <p:ph type="title"/>
          </p:nvPr>
        </p:nvSpPr>
        <p:spPr/>
        <p:txBody>
          <a:bodyPr/>
          <a:lstStyle/>
          <a:p>
            <a:r>
              <a:rPr lang="en-US" dirty="0"/>
              <a:t>CCCU VISION 2030 – OUR IMPACT</a:t>
            </a:r>
          </a:p>
        </p:txBody>
      </p:sp>
      <p:sp>
        <p:nvSpPr>
          <p:cNvPr id="3" name="Content Placeholder 2">
            <a:extLst>
              <a:ext uri="{FF2B5EF4-FFF2-40B4-BE49-F238E27FC236}">
                <a16:creationId xmlns:a16="http://schemas.microsoft.com/office/drawing/2014/main" id="{04C1136C-CBA4-91AC-6A8B-DAD916B5A713}"/>
              </a:ext>
            </a:extLst>
          </p:cNvPr>
          <p:cNvSpPr>
            <a:spLocks noGrp="1"/>
          </p:cNvSpPr>
          <p:nvPr>
            <p:ph idx="1"/>
          </p:nvPr>
        </p:nvSpPr>
        <p:spPr/>
        <p:txBody>
          <a:bodyPr vert="horz" lIns="91440" tIns="45720" rIns="91440" bIns="45720" rtlCol="0" anchor="t">
            <a:normAutofit/>
          </a:bodyPr>
          <a:lstStyle/>
          <a:p>
            <a:r>
              <a:rPr lang="en-US" b="1" dirty="0">
                <a:latin typeface="Century Gothic"/>
              </a:rPr>
              <a:t>Forge and sustain strong meaningful </a:t>
            </a:r>
            <a:r>
              <a:rPr lang="en-US" b="1" dirty="0">
                <a:solidFill>
                  <a:srgbClr val="FF0000"/>
                </a:solidFill>
                <a:latin typeface="Century Gothic"/>
              </a:rPr>
              <a:t>partnerships</a:t>
            </a:r>
            <a:endParaRPr lang="en-US">
              <a:solidFill>
                <a:srgbClr val="FF0000"/>
              </a:solidFill>
            </a:endParaRPr>
          </a:p>
          <a:p>
            <a:pPr marL="0" indent="0">
              <a:buNone/>
            </a:pPr>
            <a:r>
              <a:rPr lang="en-US" b="1" dirty="0">
                <a:latin typeface="Century Gothic"/>
              </a:rPr>
              <a:t>"…benefiting the wider population through our </a:t>
            </a:r>
            <a:r>
              <a:rPr lang="en-US" b="1" dirty="0">
                <a:solidFill>
                  <a:srgbClr val="FF0000"/>
                </a:solidFill>
                <a:latin typeface="Century Gothic"/>
              </a:rPr>
              <a:t>collaborative research</a:t>
            </a:r>
            <a:r>
              <a:rPr lang="en-US" b="1" dirty="0">
                <a:latin typeface="Century Gothic"/>
              </a:rPr>
              <a:t>, enterprise and </a:t>
            </a:r>
            <a:r>
              <a:rPr lang="en-US" b="1" dirty="0">
                <a:solidFill>
                  <a:srgbClr val="FF0000"/>
                </a:solidFill>
                <a:latin typeface="Century Gothic"/>
              </a:rPr>
              <a:t>active citizenship</a:t>
            </a:r>
            <a:r>
              <a:rPr lang="en-US" b="1" dirty="0">
                <a:latin typeface="Century Gothic"/>
              </a:rPr>
              <a:t>"</a:t>
            </a:r>
          </a:p>
          <a:p>
            <a:r>
              <a:rPr lang="en-US" b="1" dirty="0">
                <a:latin typeface="Century Gothic"/>
              </a:rPr>
              <a:t>Influence </a:t>
            </a:r>
            <a:r>
              <a:rPr lang="en-US" b="1" dirty="0">
                <a:solidFill>
                  <a:srgbClr val="FF0000"/>
                </a:solidFill>
                <a:latin typeface="Century Gothic"/>
              </a:rPr>
              <a:t>regional strategy</a:t>
            </a:r>
            <a:r>
              <a:rPr lang="en-US" b="1" dirty="0">
                <a:latin typeface="Century Gothic"/>
              </a:rPr>
              <a:t>, </a:t>
            </a:r>
            <a:r>
              <a:rPr lang="en-US" b="1" dirty="0">
                <a:solidFill>
                  <a:srgbClr val="FF0000"/>
                </a:solidFill>
                <a:latin typeface="Century Gothic"/>
              </a:rPr>
              <a:t>national policy</a:t>
            </a:r>
            <a:r>
              <a:rPr lang="en-US" b="1" dirty="0">
                <a:latin typeface="Century Gothic"/>
              </a:rPr>
              <a:t> and </a:t>
            </a:r>
            <a:r>
              <a:rPr lang="en-US" b="1" dirty="0">
                <a:solidFill>
                  <a:srgbClr val="FF0000"/>
                </a:solidFill>
                <a:latin typeface="Century Gothic"/>
              </a:rPr>
              <a:t>professional practice</a:t>
            </a:r>
          </a:p>
          <a:p>
            <a:pPr marL="0" indent="0">
              <a:buNone/>
            </a:pPr>
            <a:r>
              <a:rPr lang="en-US" b="1" dirty="0">
                <a:latin typeface="Century Gothic"/>
              </a:rPr>
              <a:t>"We will apply our </a:t>
            </a:r>
            <a:r>
              <a:rPr lang="en-US" b="1" dirty="0">
                <a:solidFill>
                  <a:srgbClr val="FF0000"/>
                </a:solidFill>
                <a:latin typeface="Century Gothic"/>
              </a:rPr>
              <a:t>knowledge</a:t>
            </a:r>
            <a:r>
              <a:rPr lang="en-US" b="1" dirty="0">
                <a:latin typeface="Century Gothic"/>
              </a:rPr>
              <a:t> and </a:t>
            </a:r>
            <a:r>
              <a:rPr lang="en-US" b="1" dirty="0">
                <a:solidFill>
                  <a:srgbClr val="FF0000"/>
                </a:solidFill>
                <a:latin typeface="Century Gothic"/>
              </a:rPr>
              <a:t>research</a:t>
            </a:r>
            <a:r>
              <a:rPr lang="en-US" b="1" dirty="0">
                <a:latin typeface="Century Gothic"/>
              </a:rPr>
              <a:t> to </a:t>
            </a:r>
            <a:r>
              <a:rPr lang="en-US" b="1" dirty="0">
                <a:solidFill>
                  <a:srgbClr val="FF0000"/>
                </a:solidFill>
                <a:latin typeface="Century Gothic"/>
              </a:rPr>
              <a:t>simulate debate</a:t>
            </a:r>
            <a:r>
              <a:rPr lang="en-US" b="1" dirty="0">
                <a:latin typeface="Century Gothic"/>
              </a:rPr>
              <a:t> and influence decision making, nationally and internationally."</a:t>
            </a:r>
          </a:p>
          <a:p>
            <a:pPr marL="0" indent="0">
              <a:buNone/>
            </a:pPr>
            <a:endParaRPr lang="en-US" b="1" dirty="0">
              <a:latin typeface="Century Gothic"/>
            </a:endParaRPr>
          </a:p>
        </p:txBody>
      </p:sp>
    </p:spTree>
    <p:extLst>
      <p:ext uri="{BB962C8B-B14F-4D97-AF65-F5344CB8AC3E}">
        <p14:creationId xmlns:p14="http://schemas.microsoft.com/office/powerpoint/2010/main" val="41734362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832AF-CC37-A68E-9D01-1AE09469E92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C17BEFE-71A8-EA46-917A-A2E9858A937D}"/>
              </a:ext>
            </a:extLst>
          </p:cNvPr>
          <p:cNvSpPr>
            <a:spLocks noGrp="1"/>
          </p:cNvSpPr>
          <p:nvPr>
            <p:ph idx="1"/>
          </p:nvPr>
        </p:nvSpPr>
        <p:spPr>
          <a:xfrm>
            <a:off x="700635" y="1713992"/>
            <a:ext cx="10691265" cy="4913134"/>
          </a:xfrm>
        </p:spPr>
        <p:txBody>
          <a:bodyPr vert="horz" lIns="91440" tIns="45720" rIns="91440" bIns="45720" rtlCol="0" anchor="t">
            <a:noAutofit/>
          </a:bodyPr>
          <a:lstStyle/>
          <a:p>
            <a:pPr>
              <a:buNone/>
            </a:pPr>
            <a:r>
              <a:rPr lang="en-US" sz="1600" dirty="0">
                <a:latin typeface="Arial"/>
                <a:cs typeface="Arial"/>
              </a:rPr>
              <a:t>Bevan, J. 2022. When the levee breaks: climate change and the limits of flood protection. Transcript of speech delivered at Telford International Centre, Telford, 7 June 2022. Available from: </a:t>
            </a:r>
            <a:r>
              <a:rPr lang="en-US" sz="1600" u="sng" dirty="0">
                <a:latin typeface="Arial"/>
                <a:cs typeface="Arial"/>
                <a:hlinkClick r:id="rId2"/>
              </a:rPr>
              <a:t>https://www.gov.uk/government/speeches/when-the-levee-breaks-climate-change-and-the-limits-of-flood-protection</a:t>
            </a:r>
            <a:r>
              <a:rPr lang="en-US" sz="1600" dirty="0">
                <a:latin typeface="Arial"/>
                <a:cs typeface="Arial"/>
              </a:rPr>
              <a:t> [Accessed on 22/2/24].</a:t>
            </a:r>
          </a:p>
          <a:p>
            <a:pPr>
              <a:buNone/>
            </a:pPr>
            <a:r>
              <a:rPr lang="en-US" sz="1600" dirty="0">
                <a:latin typeface="Arial"/>
                <a:cs typeface="Arial"/>
              </a:rPr>
              <a:t>Creed, R., Baily, B., Potts, J., Bray, M. and Austin, R. 2018. Moving towards sustainable coasts: A critical evaluation of a stakeholder engagement group in successfully delivering the mechanism of adaptive management. </a:t>
            </a:r>
            <a:r>
              <a:rPr lang="en-US" sz="1600" i="1" dirty="0">
                <a:latin typeface="Arial"/>
                <a:cs typeface="Arial"/>
              </a:rPr>
              <a:t>Marine Policy</a:t>
            </a:r>
            <a:r>
              <a:rPr lang="en-US" sz="1600" dirty="0">
                <a:latin typeface="Arial"/>
                <a:cs typeface="Arial"/>
              </a:rPr>
              <a:t> 90: 184-193.</a:t>
            </a:r>
          </a:p>
          <a:p>
            <a:pPr>
              <a:buNone/>
            </a:pPr>
            <a:r>
              <a:rPr lang="en-US" sz="1600" dirty="0" err="1">
                <a:latin typeface="Arial"/>
                <a:cs typeface="Arial"/>
              </a:rPr>
              <a:t>Dryzek</a:t>
            </a:r>
            <a:r>
              <a:rPr lang="en-US" sz="1600" dirty="0">
                <a:latin typeface="Arial"/>
                <a:cs typeface="Arial"/>
              </a:rPr>
              <a:t>, J. 2022. The Politics of the Earth: Environmental Discourses. 4th </a:t>
            </a:r>
            <a:r>
              <a:rPr lang="en-US" sz="1600" dirty="0" err="1">
                <a:latin typeface="Arial"/>
                <a:cs typeface="Arial"/>
              </a:rPr>
              <a:t>edn</a:t>
            </a:r>
            <a:r>
              <a:rPr lang="en-US" sz="1600" dirty="0">
                <a:latin typeface="Arial"/>
                <a:cs typeface="Arial"/>
              </a:rPr>
              <a:t>. Oxford: Oxford University Press.</a:t>
            </a:r>
          </a:p>
          <a:p>
            <a:pPr>
              <a:buNone/>
            </a:pPr>
            <a:r>
              <a:rPr lang="en-US" sz="1600" dirty="0">
                <a:latin typeface="Arial"/>
                <a:cs typeface="Arial"/>
              </a:rPr>
              <a:t>Environment Agency (EA). 2019. Community engagement on climate change – an evidence review. From the project: Working together to adapt to a changing climate: flood and coast. Available from: </a:t>
            </a:r>
            <a:r>
              <a:rPr lang="en-US" sz="1600" u="sng" dirty="0">
                <a:latin typeface="Arial"/>
                <a:cs typeface="Arial"/>
                <a:hlinkClick r:id="rId3"/>
              </a:rPr>
              <a:t>https://assets.publishing.service.gov.uk/media/60916d7be90e076ab6cbde1c/Community_engagement_on_climate_adaptation___report__3_.pdf</a:t>
            </a:r>
            <a:r>
              <a:rPr lang="en-US" sz="1600" dirty="0">
                <a:latin typeface="Arial"/>
                <a:cs typeface="Arial"/>
              </a:rPr>
              <a:t> [accessed 22 February 2024].</a:t>
            </a:r>
          </a:p>
          <a:p>
            <a:pPr>
              <a:buNone/>
            </a:pPr>
            <a:r>
              <a:rPr lang="en-US" sz="1600" dirty="0">
                <a:latin typeface="Arial"/>
                <a:cs typeface="Arial"/>
              </a:rPr>
              <a:t>Environment Agency (EA). 2020. National Flood and Coastal Erosion Risk Management Strategy for England. </a:t>
            </a:r>
            <a:r>
              <a:rPr lang="en-US" sz="1600" dirty="0" err="1">
                <a:latin typeface="Arial"/>
                <a:cs typeface="Arial"/>
              </a:rPr>
              <a:t>London:EA</a:t>
            </a:r>
            <a:r>
              <a:rPr lang="en-US" sz="1600" dirty="0">
                <a:latin typeface="Arial"/>
                <a:cs typeface="Arial"/>
              </a:rPr>
              <a:t>.</a:t>
            </a:r>
          </a:p>
          <a:p>
            <a:pPr>
              <a:buNone/>
            </a:pPr>
            <a:endParaRPr lang="en-US" sz="1600" dirty="0">
              <a:latin typeface="Arial"/>
              <a:cs typeface="Arial"/>
            </a:endParaRPr>
          </a:p>
          <a:p>
            <a:pPr marL="0" indent="0">
              <a:buNone/>
            </a:pPr>
            <a:endParaRPr lang="en-US" sz="1600" dirty="0"/>
          </a:p>
        </p:txBody>
      </p:sp>
    </p:spTree>
    <p:extLst>
      <p:ext uri="{BB962C8B-B14F-4D97-AF65-F5344CB8AC3E}">
        <p14:creationId xmlns:p14="http://schemas.microsoft.com/office/powerpoint/2010/main" val="10276938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E49D7415-2F11-44C2-B6AA-13A25B681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ial view of a river, dam and lake">
            <a:extLst>
              <a:ext uri="{FF2B5EF4-FFF2-40B4-BE49-F238E27FC236}">
                <a16:creationId xmlns:a16="http://schemas.microsoft.com/office/drawing/2014/main" id="{8E1493DC-5E06-744E-08F9-0AE77DCB01B6}"/>
              </a:ext>
            </a:extLst>
          </p:cNvPr>
          <p:cNvPicPr>
            <a:picLocks noChangeAspect="1"/>
          </p:cNvPicPr>
          <p:nvPr/>
        </p:nvPicPr>
        <p:blipFill rotWithShape="1">
          <a:blip r:embed="rId2"/>
          <a:srcRect l="18140" r="14660"/>
          <a:stretch/>
        </p:blipFill>
        <p:spPr>
          <a:xfrm>
            <a:off x="7583424" y="10"/>
            <a:ext cx="4608576" cy="6857990"/>
          </a:xfrm>
          <a:prstGeom prst="rect">
            <a:avLst/>
          </a:prstGeom>
        </p:spPr>
      </p:pic>
      <p:sp>
        <p:nvSpPr>
          <p:cNvPr id="2" name="Title 1">
            <a:extLst>
              <a:ext uri="{FF2B5EF4-FFF2-40B4-BE49-F238E27FC236}">
                <a16:creationId xmlns:a16="http://schemas.microsoft.com/office/drawing/2014/main" id="{3B5394B1-9793-B75A-0017-9398B809FBB4}"/>
              </a:ext>
            </a:extLst>
          </p:cNvPr>
          <p:cNvSpPr>
            <a:spLocks noGrp="1"/>
          </p:cNvSpPr>
          <p:nvPr>
            <p:ph type="title"/>
          </p:nvPr>
        </p:nvSpPr>
        <p:spPr>
          <a:xfrm>
            <a:off x="704088" y="914400"/>
            <a:ext cx="6239599" cy="1307590"/>
          </a:xfrm>
        </p:spPr>
        <p:txBody>
          <a:bodyPr>
            <a:normAutofit/>
          </a:bodyPr>
          <a:lstStyle/>
          <a:p>
            <a:r>
              <a:rPr lang="en-US" dirty="0"/>
              <a:t>The context</a:t>
            </a:r>
          </a:p>
        </p:txBody>
      </p:sp>
      <p:sp>
        <p:nvSpPr>
          <p:cNvPr id="3" name="Content Placeholder 2">
            <a:extLst>
              <a:ext uri="{FF2B5EF4-FFF2-40B4-BE49-F238E27FC236}">
                <a16:creationId xmlns:a16="http://schemas.microsoft.com/office/drawing/2014/main" id="{30099B9E-737A-4F49-7158-42C39916F06B}"/>
              </a:ext>
            </a:extLst>
          </p:cNvPr>
          <p:cNvSpPr>
            <a:spLocks noGrp="1"/>
          </p:cNvSpPr>
          <p:nvPr>
            <p:ph idx="1"/>
          </p:nvPr>
        </p:nvSpPr>
        <p:spPr>
          <a:xfrm>
            <a:off x="704088" y="2221992"/>
            <a:ext cx="6239599" cy="3941064"/>
          </a:xfrm>
        </p:spPr>
        <p:txBody>
          <a:bodyPr vert="horz" lIns="91440" tIns="45720" rIns="91440" bIns="45720" rtlCol="0">
            <a:normAutofit/>
          </a:bodyPr>
          <a:lstStyle/>
          <a:p>
            <a:pPr>
              <a:spcBef>
                <a:spcPct val="20000"/>
              </a:spcBef>
              <a:spcAft>
                <a:spcPts val="600"/>
              </a:spcAft>
            </a:pPr>
            <a:r>
              <a:rPr lang="en-US" b="1" dirty="0">
                <a:latin typeface="Century Gothic"/>
              </a:rPr>
              <a:t>Flood and coastal erosion risk in England is expected to increase as a consequence of rising sea levels associated with climate change and development in areas at risk.</a:t>
            </a:r>
            <a:endParaRPr lang="en-US" b="1">
              <a:latin typeface="Century Gothic"/>
            </a:endParaRPr>
          </a:p>
          <a:p>
            <a:pPr>
              <a:spcBef>
                <a:spcPct val="20000"/>
              </a:spcBef>
              <a:spcAft>
                <a:spcPts val="600"/>
              </a:spcAft>
            </a:pPr>
            <a:r>
              <a:rPr lang="en-US" b="1" dirty="0">
                <a:latin typeface="Century Gothic"/>
              </a:rPr>
              <a:t>DEFRA has made explicit that government will defend the coast only where it is sustainable to do so, and that it </a:t>
            </a:r>
            <a:r>
              <a:rPr lang="en-US" b="1">
                <a:latin typeface="Century Gothic"/>
              </a:rPr>
              <a:t>will not compensate individuals for any loss of property.</a:t>
            </a:r>
          </a:p>
        </p:txBody>
      </p:sp>
      <p:cxnSp>
        <p:nvCxnSpPr>
          <p:cNvPr id="18" name="Straight Connector 17">
            <a:extLst>
              <a:ext uri="{FF2B5EF4-FFF2-40B4-BE49-F238E27FC236}">
                <a16:creationId xmlns:a16="http://schemas.microsoft.com/office/drawing/2014/main" id="{3815BE95-1337-20E2-B2EF-5DA486F72F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4672" y="722376"/>
            <a:ext cx="16383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318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40274-9DBF-2558-C8FD-FC0E6EEB996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C26C5EC-52BF-2ED8-BF65-2DB59FC56CE9}"/>
              </a:ext>
            </a:extLst>
          </p:cNvPr>
          <p:cNvSpPr>
            <a:spLocks noGrp="1"/>
          </p:cNvSpPr>
          <p:nvPr>
            <p:ph idx="1"/>
          </p:nvPr>
        </p:nvSpPr>
        <p:spPr>
          <a:xfrm>
            <a:off x="700635" y="1726088"/>
            <a:ext cx="10691265" cy="4465609"/>
          </a:xfrm>
        </p:spPr>
        <p:txBody>
          <a:bodyPr vert="horz" lIns="91440" tIns="45720" rIns="91440" bIns="45720" rtlCol="0" anchor="t">
            <a:noAutofit/>
          </a:bodyPr>
          <a:lstStyle/>
          <a:p>
            <a:pPr>
              <a:buNone/>
            </a:pPr>
            <a:endParaRPr lang="en-US" sz="1600" dirty="0">
              <a:latin typeface="Arial"/>
              <a:cs typeface="Arial"/>
            </a:endParaRPr>
          </a:p>
          <a:p>
            <a:pPr>
              <a:buNone/>
            </a:pPr>
            <a:r>
              <a:rPr lang="en-US" sz="1600" dirty="0">
                <a:latin typeface="Arial"/>
                <a:cs typeface="Arial"/>
              </a:rPr>
              <a:t>Fletcher, S. 2007. Representing Stakeholder Approaches in Partnership Approaches to Coastal Management: Experiences from the United Kingdom. </a:t>
            </a:r>
            <a:r>
              <a:rPr lang="en-US" sz="1600" i="1" dirty="0">
                <a:latin typeface="Arial"/>
                <a:cs typeface="Arial"/>
              </a:rPr>
              <a:t>Ocean &amp; Coastal Management</a:t>
            </a:r>
            <a:r>
              <a:rPr lang="en-US" sz="1600" dirty="0">
                <a:latin typeface="Arial"/>
                <a:cs typeface="Arial"/>
              </a:rPr>
              <a:t> 50 (8): 606-622.</a:t>
            </a:r>
          </a:p>
          <a:p>
            <a:pPr>
              <a:buNone/>
            </a:pPr>
            <a:r>
              <a:rPr lang="en-US" sz="1600" dirty="0">
                <a:latin typeface="Arial"/>
                <a:cs typeface="Arial"/>
              </a:rPr>
              <a:t>Hansard Society. 2010. Audit of Political Engagement 16: The 2019 Report. London: Hansard Society.</a:t>
            </a:r>
          </a:p>
          <a:p>
            <a:pPr>
              <a:buNone/>
            </a:pPr>
            <a:r>
              <a:rPr lang="en-US" sz="1600" dirty="0">
                <a:latin typeface="Arial"/>
                <a:cs typeface="Arial"/>
              </a:rPr>
              <a:t>Montagu, I. &amp; Maplethorpe, N., 2024. </a:t>
            </a:r>
            <a:r>
              <a:rPr lang="en-US" sz="1600" i="1" dirty="0">
                <a:latin typeface="Arial"/>
                <a:cs typeface="Arial"/>
              </a:rPr>
              <a:t>Five Years of Unprecedented Challenges: The impact of the 2019-2024 Parliament on public opinion. </a:t>
            </a:r>
            <a:r>
              <a:rPr lang="en-US" sz="1600" dirty="0">
                <a:latin typeface="Arial"/>
                <a:cs typeface="Arial"/>
              </a:rPr>
              <a:t>United Kingdom: </a:t>
            </a:r>
            <a:r>
              <a:rPr lang="en-US" sz="1600" err="1">
                <a:latin typeface="Arial"/>
                <a:cs typeface="Arial"/>
              </a:rPr>
              <a:t>NatCen</a:t>
            </a:r>
            <a:r>
              <a:rPr lang="en-US" sz="1600" dirty="0">
                <a:latin typeface="Arial"/>
                <a:cs typeface="Arial"/>
              </a:rPr>
              <a:t>.</a:t>
            </a:r>
          </a:p>
          <a:p>
            <a:pPr>
              <a:buNone/>
            </a:pPr>
            <a:r>
              <a:rPr lang="en-US" sz="1600" dirty="0">
                <a:latin typeface="Arial"/>
                <a:cs typeface="Arial"/>
              </a:rPr>
              <a:t>Milligan, J</a:t>
            </a:r>
            <a:r>
              <a:rPr lang="en-US" sz="1600" strike="sngStrike" dirty="0">
                <a:solidFill>
                  <a:srgbClr val="FF0000"/>
                </a:solidFill>
                <a:latin typeface="Arial"/>
                <a:cs typeface="Arial"/>
              </a:rPr>
              <a:t>.</a:t>
            </a:r>
            <a:r>
              <a:rPr lang="en-US" sz="1600" dirty="0">
                <a:latin typeface="Arial"/>
                <a:cs typeface="Arial"/>
              </a:rPr>
              <a:t>, O’Riordan, </a:t>
            </a:r>
            <a:r>
              <a:rPr lang="en-US" sz="1600" u="sng" dirty="0">
                <a:solidFill>
                  <a:srgbClr val="008080"/>
                </a:solidFill>
                <a:latin typeface="Arial"/>
                <a:cs typeface="Arial"/>
              </a:rPr>
              <a:t>T., </a:t>
            </a:r>
            <a:r>
              <a:rPr lang="en-US" sz="1600" dirty="0">
                <a:latin typeface="Arial"/>
                <a:cs typeface="Arial"/>
              </a:rPr>
              <a:t>Nicholson-Cole, S. and Watkinson, A. 2009. Nature conservation for future sustainable shorelines: Lessons from seeking to involve the public. </a:t>
            </a:r>
            <a:r>
              <a:rPr lang="en-US" sz="1600" i="1" dirty="0">
                <a:latin typeface="Arial"/>
                <a:cs typeface="Arial"/>
              </a:rPr>
              <a:t>Land Use Policy</a:t>
            </a:r>
            <a:r>
              <a:rPr lang="en-US" sz="1600" dirty="0">
                <a:latin typeface="Arial"/>
                <a:cs typeface="Arial"/>
              </a:rPr>
              <a:t> (26): 203–213.</a:t>
            </a:r>
          </a:p>
          <a:p>
            <a:pPr>
              <a:buNone/>
            </a:pPr>
            <a:r>
              <a:rPr lang="en-US" sz="1600" dirty="0">
                <a:latin typeface="Arial"/>
                <a:cs typeface="Arial"/>
              </a:rPr>
              <a:t>Sayers, P., Moss, C., Carr, S. and Payo, A. 2022. Responding to Climate Change Around England's Coast - the Scale of the Transformational Challenge. Ocean &amp; Coastal Management 225.</a:t>
            </a:r>
          </a:p>
          <a:p>
            <a:pPr>
              <a:buNone/>
            </a:pPr>
            <a:endParaRPr lang="en-US" sz="1600" dirty="0">
              <a:latin typeface="Arial"/>
              <a:cs typeface="Arial"/>
            </a:endParaRPr>
          </a:p>
          <a:p>
            <a:pPr marL="0" indent="0">
              <a:buNone/>
            </a:pPr>
            <a:endParaRPr lang="en-US" dirty="0"/>
          </a:p>
        </p:txBody>
      </p:sp>
    </p:spTree>
    <p:extLst>
      <p:ext uri="{BB962C8B-B14F-4D97-AF65-F5344CB8AC3E}">
        <p14:creationId xmlns:p14="http://schemas.microsoft.com/office/powerpoint/2010/main" val="23475542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297323-49C0-3E0D-3B3A-CE8553F5126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5CEA3FD-F888-3DBD-5A52-4C4201B81BB4}"/>
              </a:ext>
            </a:extLst>
          </p:cNvPr>
          <p:cNvSpPr>
            <a:spLocks noGrp="1"/>
          </p:cNvSpPr>
          <p:nvPr>
            <p:ph idx="1"/>
          </p:nvPr>
        </p:nvSpPr>
        <p:spPr/>
        <p:txBody>
          <a:bodyPr vert="horz" lIns="91440" tIns="45720" rIns="91440" bIns="45720" rtlCol="0" anchor="t">
            <a:normAutofit/>
          </a:bodyPr>
          <a:lstStyle/>
          <a:p>
            <a:pPr>
              <a:buNone/>
            </a:pPr>
            <a:r>
              <a:rPr lang="en-US" sz="1600" dirty="0">
                <a:latin typeface="Arial"/>
                <a:cs typeface="Arial"/>
              </a:rPr>
              <a:t>Tubridy, F., Lennon, M. and Scott, M. 2022. Managed retreat and coastal climate change adaptation: The environmental justice implications and value of a coproduction approach. Land Use Policy 114.</a:t>
            </a:r>
          </a:p>
          <a:p>
            <a:pPr>
              <a:buNone/>
            </a:pPr>
            <a:r>
              <a:rPr lang="en-US" sz="1600" dirty="0">
                <a:latin typeface="Arial"/>
                <a:cs typeface="Arial"/>
              </a:rPr>
              <a:t>Turnhout, E., Metze, T., </a:t>
            </a:r>
            <a:r>
              <a:rPr lang="en-US" sz="1600" err="1">
                <a:latin typeface="Arial"/>
                <a:cs typeface="Arial"/>
              </a:rPr>
              <a:t>Wyborn</a:t>
            </a:r>
            <a:r>
              <a:rPr lang="en-US" sz="1600" dirty="0">
                <a:latin typeface="Arial"/>
                <a:cs typeface="Arial"/>
              </a:rPr>
              <a:t>, C., Klenk, N. and Louder, E. 2020. The politics of co-production: participation, power and transformation. Current Opinion in Environmental Sustainability, 42, pp.15-21.</a:t>
            </a:r>
          </a:p>
          <a:p>
            <a:pPr>
              <a:buNone/>
            </a:pPr>
            <a:r>
              <a:rPr lang="en-US" sz="1600" dirty="0">
                <a:latin typeface="Arial"/>
                <a:cs typeface="Arial"/>
              </a:rPr>
              <a:t>van der Plank, S., Brown, S., Tompkins, E. and Nicholls, R. 2022. A typology of responsibility for coastal flood risk adaptation. Frontiers in Marine Science: 1-27. </a:t>
            </a:r>
            <a:r>
              <a:rPr lang="en-US" sz="1600" err="1">
                <a:latin typeface="Arial"/>
                <a:cs typeface="Arial"/>
              </a:rPr>
              <a:t>doi</a:t>
            </a:r>
            <a:r>
              <a:rPr lang="en-US" sz="1600" dirty="0">
                <a:latin typeface="Arial"/>
                <a:cs typeface="Arial"/>
              </a:rPr>
              <a:t>: 10.3389/fmars.2022.954950.</a:t>
            </a:r>
          </a:p>
          <a:p>
            <a:pPr marL="0" indent="0">
              <a:buNone/>
            </a:pPr>
            <a:endParaRPr lang="en-US" dirty="0"/>
          </a:p>
        </p:txBody>
      </p:sp>
    </p:spTree>
    <p:extLst>
      <p:ext uri="{BB962C8B-B14F-4D97-AF65-F5344CB8AC3E}">
        <p14:creationId xmlns:p14="http://schemas.microsoft.com/office/powerpoint/2010/main" val="26631060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E1B4-4E1E-3E68-47CF-68D58328C94F}"/>
              </a:ext>
            </a:extLst>
          </p:cNvPr>
          <p:cNvSpPr>
            <a:spLocks noGrp="1"/>
          </p:cNvSpPr>
          <p:nvPr>
            <p:ph type="title"/>
          </p:nvPr>
        </p:nvSpPr>
        <p:spPr/>
        <p:txBody>
          <a:bodyPr/>
          <a:lstStyle/>
          <a:p>
            <a:r>
              <a:rPr lang="en-US" dirty="0"/>
              <a:t>The issue</a:t>
            </a:r>
          </a:p>
        </p:txBody>
      </p:sp>
      <p:sp>
        <p:nvSpPr>
          <p:cNvPr id="3" name="Content Placeholder 2">
            <a:extLst>
              <a:ext uri="{FF2B5EF4-FFF2-40B4-BE49-F238E27FC236}">
                <a16:creationId xmlns:a16="http://schemas.microsoft.com/office/drawing/2014/main" id="{D26C2B3A-22E2-EFC5-422B-C7A0F97961CF}"/>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ts val="600"/>
              </a:spcAft>
            </a:pPr>
            <a:r>
              <a:rPr lang="en-US" sz="2200" b="1" dirty="0">
                <a:latin typeface="Century Gothic"/>
              </a:rPr>
              <a:t>Rising seas and coastal erosion could see between 120,000-160,000 properties – both residential and non-residential – at risk by 2050. (Sayers </a:t>
            </a:r>
            <a:r>
              <a:rPr lang="en-US" sz="2200" b="1" i="1" dirty="0">
                <a:latin typeface="Century Gothic"/>
              </a:rPr>
              <a:t>et al</a:t>
            </a:r>
            <a:r>
              <a:rPr lang="en-US" sz="2200" b="1" dirty="0">
                <a:latin typeface="Century Gothic"/>
              </a:rPr>
              <a:t>. 2023)</a:t>
            </a:r>
          </a:p>
          <a:p>
            <a:pPr>
              <a:lnSpc>
                <a:spcPct val="100000"/>
              </a:lnSpc>
              <a:spcBef>
                <a:spcPct val="20000"/>
              </a:spcBef>
              <a:spcAft>
                <a:spcPts val="600"/>
              </a:spcAft>
            </a:pPr>
            <a:r>
              <a:rPr lang="en-US" sz="2200" b="1" dirty="0">
                <a:latin typeface="Century Gothic"/>
              </a:rPr>
              <a:t>Planning for such change has required government to </a:t>
            </a:r>
            <a:r>
              <a:rPr lang="en-US" sz="2200" b="1" dirty="0">
                <a:solidFill>
                  <a:srgbClr val="FF0000"/>
                </a:solidFill>
                <a:latin typeface="Century Gothic"/>
              </a:rPr>
              <a:t>involve property owners in the making of adaptation decisions</a:t>
            </a:r>
            <a:r>
              <a:rPr lang="en-US" sz="2200" b="1" dirty="0">
                <a:latin typeface="Century Gothic"/>
              </a:rPr>
              <a:t> such as relocation (Tubridy </a:t>
            </a:r>
            <a:r>
              <a:rPr lang="en-US" sz="2200" b="1" i="1" dirty="0">
                <a:latin typeface="Century Gothic"/>
              </a:rPr>
              <a:t>et al</a:t>
            </a:r>
            <a:r>
              <a:rPr lang="en-US" sz="2200" b="1" dirty="0">
                <a:latin typeface="Century Gothic"/>
              </a:rPr>
              <a:t>. 2022).</a:t>
            </a:r>
          </a:p>
          <a:p>
            <a:pPr marL="0" indent="0">
              <a:lnSpc>
                <a:spcPct val="100000"/>
              </a:lnSpc>
              <a:spcBef>
                <a:spcPct val="20000"/>
              </a:spcBef>
              <a:spcAft>
                <a:spcPts val="600"/>
              </a:spcAft>
              <a:buNone/>
            </a:pPr>
            <a:endParaRPr lang="en-US" sz="2200" b="1" dirty="0">
              <a:latin typeface="Century Gothic"/>
            </a:endParaRPr>
          </a:p>
          <a:p>
            <a:pPr>
              <a:lnSpc>
                <a:spcPct val="100000"/>
              </a:lnSpc>
              <a:spcBef>
                <a:spcPct val="20000"/>
              </a:spcBef>
              <a:spcAft>
                <a:spcPts val="600"/>
              </a:spcAft>
            </a:pPr>
            <a:endParaRPr lang="en-US" sz="2200" b="1" dirty="0">
              <a:latin typeface="Century Gothic"/>
            </a:endParaRPr>
          </a:p>
        </p:txBody>
      </p:sp>
    </p:spTree>
    <p:extLst>
      <p:ext uri="{BB962C8B-B14F-4D97-AF65-F5344CB8AC3E}">
        <p14:creationId xmlns:p14="http://schemas.microsoft.com/office/powerpoint/2010/main" val="3934361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58FC7-B1E6-657E-5BED-892247067219}"/>
              </a:ext>
            </a:extLst>
          </p:cNvPr>
          <p:cNvSpPr>
            <a:spLocks noGrp="1"/>
          </p:cNvSpPr>
          <p:nvPr>
            <p:ph type="title"/>
          </p:nvPr>
        </p:nvSpPr>
        <p:spPr/>
        <p:txBody>
          <a:bodyPr/>
          <a:lstStyle/>
          <a:p>
            <a:r>
              <a:rPr lang="en-US" dirty="0"/>
              <a:t>Decision making - a  tension</a:t>
            </a:r>
          </a:p>
        </p:txBody>
      </p:sp>
      <p:sp>
        <p:nvSpPr>
          <p:cNvPr id="3" name="Content Placeholder 2">
            <a:extLst>
              <a:ext uri="{FF2B5EF4-FFF2-40B4-BE49-F238E27FC236}">
                <a16:creationId xmlns:a16="http://schemas.microsoft.com/office/drawing/2014/main" id="{516BA587-47A8-51A4-DF68-8383C5B6AF30}"/>
              </a:ext>
            </a:extLst>
          </p:cNvPr>
          <p:cNvSpPr>
            <a:spLocks noGrp="1"/>
          </p:cNvSpPr>
          <p:nvPr>
            <p:ph idx="1"/>
          </p:nvPr>
        </p:nvSpPr>
        <p:spPr/>
        <p:txBody>
          <a:bodyPr vert="horz" lIns="91440" tIns="45720" rIns="91440" bIns="45720" rtlCol="0" anchor="t">
            <a:normAutofit/>
          </a:bodyPr>
          <a:lstStyle/>
          <a:p>
            <a:pPr marL="0" indent="0">
              <a:buNone/>
            </a:pPr>
            <a:r>
              <a:rPr lang="en-US" sz="2200" b="1" dirty="0">
                <a:latin typeface="Century Gothic"/>
              </a:rPr>
              <a:t>Bevan stresses that government owes it to "threatened communities themselves to </a:t>
            </a:r>
            <a:r>
              <a:rPr lang="en-US" sz="2200" b="1" dirty="0">
                <a:solidFill>
                  <a:srgbClr val="FF0000"/>
                </a:solidFill>
                <a:latin typeface="Century Gothic"/>
              </a:rPr>
              <a:t>help them decide</a:t>
            </a:r>
            <a:r>
              <a:rPr lang="en-US" sz="2200" b="1" dirty="0">
                <a:latin typeface="Century Gothic"/>
              </a:rPr>
              <a:t> what they want their long-term future to be. And we do need to explore the biggest possible range of options and be prepared to innovate </a:t>
            </a:r>
            <a:r>
              <a:rPr lang="en-US" sz="2200" b="1" dirty="0">
                <a:solidFill>
                  <a:srgbClr val="FF0000"/>
                </a:solidFill>
                <a:latin typeface="Century Gothic"/>
              </a:rPr>
              <a:t>if we are to offer communities the best set of choices</a:t>
            </a:r>
            <a:r>
              <a:rPr lang="en-US" sz="2200" b="1" dirty="0">
                <a:latin typeface="Century Gothic"/>
              </a:rPr>
              <a:t>." (2022)</a:t>
            </a:r>
          </a:p>
          <a:p>
            <a:pPr marL="0" indent="0">
              <a:buNone/>
            </a:pPr>
            <a:r>
              <a:rPr lang="en-US" sz="2200" b="1" dirty="0">
                <a:latin typeface="Century Gothic"/>
              </a:rPr>
              <a:t>He adds: "Engagement can be particularly challenging where the </a:t>
            </a:r>
            <a:r>
              <a:rPr lang="en-US" sz="2200" b="1" dirty="0">
                <a:solidFill>
                  <a:srgbClr val="FF0000"/>
                </a:solidFill>
                <a:latin typeface="Century Gothic"/>
              </a:rPr>
              <a:t>options...may be limited</a:t>
            </a:r>
            <a:r>
              <a:rPr lang="en-US" sz="2200" b="1" dirty="0">
                <a:latin typeface="Century Gothic"/>
              </a:rPr>
              <a:t>..." (Ibid.)</a:t>
            </a:r>
          </a:p>
          <a:p>
            <a:pPr marL="0" indent="0">
              <a:buNone/>
            </a:pPr>
            <a:endParaRPr lang="en-US" sz="2200" b="1" dirty="0">
              <a:latin typeface="Century Gothic"/>
            </a:endParaRPr>
          </a:p>
        </p:txBody>
      </p:sp>
    </p:spTree>
    <p:extLst>
      <p:ext uri="{BB962C8B-B14F-4D97-AF65-F5344CB8AC3E}">
        <p14:creationId xmlns:p14="http://schemas.microsoft.com/office/powerpoint/2010/main" val="1813744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E1B4-4E1E-3E68-47CF-68D58328C94F}"/>
              </a:ext>
            </a:extLst>
          </p:cNvPr>
          <p:cNvSpPr>
            <a:spLocks noGrp="1"/>
          </p:cNvSpPr>
          <p:nvPr>
            <p:ph type="title"/>
          </p:nvPr>
        </p:nvSpPr>
        <p:spPr/>
        <p:txBody>
          <a:bodyPr/>
          <a:lstStyle/>
          <a:p>
            <a:r>
              <a:rPr lang="en-US" dirty="0"/>
              <a:t>What does  this mean?</a:t>
            </a:r>
          </a:p>
        </p:txBody>
      </p:sp>
      <p:sp>
        <p:nvSpPr>
          <p:cNvPr id="3" name="Content Placeholder 2">
            <a:extLst>
              <a:ext uri="{FF2B5EF4-FFF2-40B4-BE49-F238E27FC236}">
                <a16:creationId xmlns:a16="http://schemas.microsoft.com/office/drawing/2014/main" id="{D26C2B3A-22E2-EFC5-422B-C7A0F97961CF}"/>
              </a:ext>
            </a:extLst>
          </p:cNvPr>
          <p:cNvSpPr>
            <a:spLocks noGrp="1"/>
          </p:cNvSpPr>
          <p:nvPr>
            <p:ph idx="1"/>
          </p:nvPr>
        </p:nvSpPr>
        <p:spPr/>
        <p:txBody>
          <a:bodyPr vert="horz" lIns="91440" tIns="45720" rIns="91440" bIns="45720" rtlCol="0" anchor="t">
            <a:normAutofit/>
          </a:bodyPr>
          <a:lstStyle/>
          <a:p>
            <a:pPr>
              <a:lnSpc>
                <a:spcPct val="100000"/>
              </a:lnSpc>
              <a:spcBef>
                <a:spcPct val="20000"/>
              </a:spcBef>
              <a:spcAft>
                <a:spcPts val="600"/>
              </a:spcAft>
            </a:pPr>
            <a:r>
              <a:rPr lang="en-US" b="1" dirty="0">
                <a:latin typeface="Century Gothic"/>
              </a:rPr>
              <a:t>An evidence review commissioned by government places stress of the importance of learning from these </a:t>
            </a:r>
            <a:r>
              <a:rPr lang="en-US" b="1" dirty="0" err="1">
                <a:latin typeface="Century Gothic"/>
              </a:rPr>
              <a:t>programmes</a:t>
            </a:r>
            <a:r>
              <a:rPr lang="en-US" b="1" dirty="0">
                <a:latin typeface="Century Gothic"/>
              </a:rPr>
              <a:t>, and recommends a </a:t>
            </a:r>
            <a:r>
              <a:rPr lang="en-US" b="1" dirty="0">
                <a:solidFill>
                  <a:srgbClr val="FF0000"/>
                </a:solidFill>
                <a:latin typeface="Century Gothic"/>
              </a:rPr>
              <a:t>'co-production methodology'</a:t>
            </a:r>
            <a:r>
              <a:rPr lang="en-US" b="1" dirty="0">
                <a:latin typeface="Century Gothic"/>
              </a:rPr>
              <a:t> (EA 2019) involving local residents as well as technical specialists and others.</a:t>
            </a:r>
            <a:endParaRPr lang="en-US" sz="2200" b="1" dirty="0">
              <a:latin typeface="Century Gothic"/>
            </a:endParaRPr>
          </a:p>
          <a:p>
            <a:pPr>
              <a:lnSpc>
                <a:spcPct val="100000"/>
              </a:lnSpc>
              <a:spcBef>
                <a:spcPct val="20000"/>
              </a:spcBef>
              <a:spcAft>
                <a:spcPts val="600"/>
              </a:spcAft>
            </a:pPr>
            <a:r>
              <a:rPr lang="en-US" b="1" dirty="0">
                <a:latin typeface="Century Gothic"/>
              </a:rPr>
              <a:t>It also suggests a '</a:t>
            </a:r>
            <a:r>
              <a:rPr lang="en-US" b="1" dirty="0">
                <a:solidFill>
                  <a:srgbClr val="FF0000"/>
                </a:solidFill>
                <a:latin typeface="Century Gothic"/>
              </a:rPr>
              <a:t>discursive</a:t>
            </a:r>
            <a:r>
              <a:rPr lang="en-US" b="1" dirty="0">
                <a:latin typeface="Century Gothic"/>
              </a:rPr>
              <a:t> approach' to reaching decisions on the course of action to take. Discourses, says </a:t>
            </a:r>
            <a:r>
              <a:rPr lang="en-US" b="1" dirty="0" err="1">
                <a:latin typeface="Century Gothic"/>
              </a:rPr>
              <a:t>Dryzek</a:t>
            </a:r>
            <a:r>
              <a:rPr lang="en-US" b="1" dirty="0">
                <a:latin typeface="Century Gothic"/>
              </a:rPr>
              <a:t>, are bound up with political practices and power and condition the perceptions and values of those who are subject to them. (2022)</a:t>
            </a:r>
          </a:p>
          <a:p>
            <a:pPr>
              <a:lnSpc>
                <a:spcPct val="100000"/>
              </a:lnSpc>
              <a:spcBef>
                <a:spcPct val="20000"/>
              </a:spcBef>
              <a:spcAft>
                <a:spcPts val="600"/>
              </a:spcAft>
            </a:pPr>
            <a:endParaRPr lang="en-US" b="1" dirty="0">
              <a:latin typeface="Century Gothic"/>
            </a:endParaRPr>
          </a:p>
          <a:p>
            <a:pPr>
              <a:lnSpc>
                <a:spcPct val="100000"/>
              </a:lnSpc>
              <a:spcBef>
                <a:spcPct val="20000"/>
              </a:spcBef>
              <a:spcAft>
                <a:spcPts val="600"/>
              </a:spcAft>
            </a:pPr>
            <a:endParaRPr lang="en-US" sz="2200" b="1" dirty="0">
              <a:latin typeface="Century Gothic"/>
            </a:endParaRPr>
          </a:p>
        </p:txBody>
      </p:sp>
    </p:spTree>
    <p:extLst>
      <p:ext uri="{BB962C8B-B14F-4D97-AF65-F5344CB8AC3E}">
        <p14:creationId xmlns:p14="http://schemas.microsoft.com/office/powerpoint/2010/main" val="21506909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6CE04-A8BC-321D-5ACB-CB25108FC9F5}"/>
              </a:ext>
            </a:extLst>
          </p:cNvPr>
          <p:cNvSpPr>
            <a:spLocks noGrp="1"/>
          </p:cNvSpPr>
          <p:nvPr>
            <p:ph type="title"/>
          </p:nvPr>
        </p:nvSpPr>
        <p:spPr/>
        <p:txBody>
          <a:bodyPr/>
          <a:lstStyle/>
          <a:p>
            <a:r>
              <a:rPr lang="en-US" dirty="0"/>
              <a:t>Administrative rationalism</a:t>
            </a:r>
          </a:p>
        </p:txBody>
      </p:sp>
      <p:sp>
        <p:nvSpPr>
          <p:cNvPr id="3" name="Content Placeholder 2">
            <a:extLst>
              <a:ext uri="{FF2B5EF4-FFF2-40B4-BE49-F238E27FC236}">
                <a16:creationId xmlns:a16="http://schemas.microsoft.com/office/drawing/2014/main" id="{43DAA96D-BDBA-F420-31FC-89BEE782F0AB}"/>
              </a:ext>
            </a:extLst>
          </p:cNvPr>
          <p:cNvSpPr>
            <a:spLocks noGrp="1"/>
          </p:cNvSpPr>
          <p:nvPr>
            <p:ph idx="1"/>
          </p:nvPr>
        </p:nvSpPr>
        <p:spPr/>
        <p:txBody>
          <a:bodyPr vert="horz" lIns="91440" tIns="45720" rIns="91440" bIns="45720" rtlCol="0" anchor="t">
            <a:normAutofit/>
          </a:bodyPr>
          <a:lstStyle/>
          <a:p>
            <a:r>
              <a:rPr lang="en-US" b="1" dirty="0">
                <a:latin typeface="Century Gothic"/>
              </a:rPr>
              <a:t>A problem solving-discourse which </a:t>
            </a:r>
            <a:r>
              <a:rPr lang="en-US" b="1" dirty="0" err="1">
                <a:latin typeface="Century Gothic"/>
              </a:rPr>
              <a:t>emphasises</a:t>
            </a:r>
            <a:r>
              <a:rPr lang="en-US" b="1" dirty="0">
                <a:latin typeface="Century Gothic"/>
              </a:rPr>
              <a:t> the role of the expert rather the citizen in social problem solving, and stresses hierarchy rather than equality or competition.</a:t>
            </a:r>
          </a:p>
          <a:p>
            <a:r>
              <a:rPr lang="en-US" b="1" dirty="0">
                <a:latin typeface="Century Gothic"/>
              </a:rPr>
              <a:t>Home to a particular type of top-down planning involving general purpose policy analysis techniques with Utilitarian Cost Benefit Analysis a typical example.</a:t>
            </a:r>
          </a:p>
          <a:p>
            <a:r>
              <a:rPr lang="en-US" b="1" dirty="0">
                <a:latin typeface="Century Gothic"/>
              </a:rPr>
              <a:t>Public interest reduced to a technical procedure that rests in the hands of experts.</a:t>
            </a:r>
          </a:p>
          <a:p>
            <a:r>
              <a:rPr lang="en-US" b="1" dirty="0">
                <a:latin typeface="Century Gothic"/>
              </a:rPr>
              <a:t>Limited role for the public and </a:t>
            </a:r>
            <a:r>
              <a:rPr lang="en-US" b="1" dirty="0">
                <a:solidFill>
                  <a:srgbClr val="FF0000"/>
                </a:solidFill>
                <a:latin typeface="Century Gothic"/>
              </a:rPr>
              <a:t>no potential for changing the structural status quo</a:t>
            </a:r>
            <a:r>
              <a:rPr lang="en-US" b="1" dirty="0">
                <a:latin typeface="Century Gothic"/>
              </a:rPr>
              <a:t>. </a:t>
            </a:r>
          </a:p>
        </p:txBody>
      </p:sp>
    </p:spTree>
    <p:extLst>
      <p:ext uri="{BB962C8B-B14F-4D97-AF65-F5344CB8AC3E}">
        <p14:creationId xmlns:p14="http://schemas.microsoft.com/office/powerpoint/2010/main" val="2305386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C9019-E905-EB91-E1C3-17C163AFE66F}"/>
              </a:ext>
            </a:extLst>
          </p:cNvPr>
          <p:cNvSpPr>
            <a:spLocks noGrp="1"/>
          </p:cNvSpPr>
          <p:nvPr>
            <p:ph type="title"/>
          </p:nvPr>
        </p:nvSpPr>
        <p:spPr/>
        <p:txBody>
          <a:bodyPr/>
          <a:lstStyle/>
          <a:p>
            <a:r>
              <a:rPr lang="en-US" dirty="0"/>
              <a:t>Democratic pragmatism</a:t>
            </a:r>
          </a:p>
        </p:txBody>
      </p:sp>
      <p:sp>
        <p:nvSpPr>
          <p:cNvPr id="3" name="Content Placeholder 2">
            <a:extLst>
              <a:ext uri="{FF2B5EF4-FFF2-40B4-BE49-F238E27FC236}">
                <a16:creationId xmlns:a16="http://schemas.microsoft.com/office/drawing/2014/main" id="{9ED1D9AE-C871-9579-E417-CA05CC01EAC3}"/>
              </a:ext>
            </a:extLst>
          </p:cNvPr>
          <p:cNvSpPr>
            <a:spLocks noGrp="1"/>
          </p:cNvSpPr>
          <p:nvPr>
            <p:ph idx="1"/>
          </p:nvPr>
        </p:nvSpPr>
        <p:spPr/>
        <p:txBody>
          <a:bodyPr vert="horz" lIns="91440" tIns="45720" rIns="91440" bIns="45720" rtlCol="0" anchor="t">
            <a:normAutofit lnSpcReduction="10000"/>
          </a:bodyPr>
          <a:lstStyle/>
          <a:p>
            <a:r>
              <a:rPr lang="en-US" b="1" dirty="0">
                <a:latin typeface="Century Gothic"/>
              </a:rPr>
              <a:t>Interactive problem solving within the institutional structure of liberal capitalist democracy </a:t>
            </a:r>
          </a:p>
          <a:p>
            <a:r>
              <a:rPr lang="en-US" b="1" dirty="0">
                <a:latin typeface="Century Gothic"/>
              </a:rPr>
              <a:t>Main reason for </a:t>
            </a:r>
            <a:r>
              <a:rPr lang="en-US" b="1" dirty="0" err="1">
                <a:latin typeface="Century Gothic"/>
              </a:rPr>
              <a:t>democratisation</a:t>
            </a:r>
            <a:r>
              <a:rPr lang="en-US" b="1" dirty="0">
                <a:latin typeface="Century Gothic"/>
              </a:rPr>
              <a:t> comes from need to </a:t>
            </a:r>
            <a:r>
              <a:rPr lang="en-US" b="1" dirty="0">
                <a:solidFill>
                  <a:srgbClr val="FF0000"/>
                </a:solidFill>
                <a:latin typeface="Century Gothic"/>
              </a:rPr>
              <a:t>secure legitimacy</a:t>
            </a:r>
            <a:r>
              <a:rPr lang="en-US" b="1" dirty="0">
                <a:latin typeface="Century Gothic"/>
              </a:rPr>
              <a:t> for decisions involving a broader public against a backdrop of political disengagement (Hansard Society 2019) and falling trust in government (</a:t>
            </a:r>
            <a:r>
              <a:rPr lang="en-US" b="1" dirty="0" err="1">
                <a:latin typeface="Century Gothic"/>
              </a:rPr>
              <a:t>Monagu</a:t>
            </a:r>
            <a:r>
              <a:rPr lang="en-US" b="1" dirty="0">
                <a:latin typeface="Century Gothic"/>
              </a:rPr>
              <a:t> and Maplethorpe 2024).</a:t>
            </a:r>
          </a:p>
          <a:p>
            <a:r>
              <a:rPr lang="en-US" b="1" dirty="0">
                <a:latin typeface="Century Gothic"/>
              </a:rPr>
              <a:t>Ideally, the public interest emerges through </a:t>
            </a:r>
            <a:r>
              <a:rPr lang="en-US" b="1" dirty="0">
                <a:solidFill>
                  <a:srgbClr val="FF0000"/>
                </a:solidFill>
                <a:latin typeface="Century Gothic"/>
              </a:rPr>
              <a:t>reasoned dialogue between participants with diverse interests</a:t>
            </a:r>
            <a:r>
              <a:rPr lang="en-US" b="1" dirty="0">
                <a:latin typeface="Century Gothic"/>
              </a:rPr>
              <a:t>. However, critics have expressed concern on the one hand that such exercises are </a:t>
            </a:r>
            <a:r>
              <a:rPr lang="en-US" b="1" dirty="0">
                <a:solidFill>
                  <a:srgbClr val="FF0000"/>
                </a:solidFill>
                <a:latin typeface="Century Gothic"/>
              </a:rPr>
              <a:t>vulnerable to the ways in which policy makers frame exercises</a:t>
            </a:r>
            <a:r>
              <a:rPr lang="en-US" b="1" dirty="0">
                <a:latin typeface="Century Gothic"/>
              </a:rPr>
              <a:t> and, on the other, that </a:t>
            </a:r>
            <a:r>
              <a:rPr lang="en-US" b="1" dirty="0">
                <a:solidFill>
                  <a:srgbClr val="FF0000"/>
                </a:solidFill>
                <a:latin typeface="Century Gothic"/>
              </a:rPr>
              <a:t>participants are too often either uninformed or unrepresentative</a:t>
            </a:r>
            <a:r>
              <a:rPr lang="en-US" b="1" dirty="0">
                <a:latin typeface="Century Gothic"/>
              </a:rPr>
              <a:t>. </a:t>
            </a:r>
          </a:p>
          <a:p>
            <a:pPr marL="0" indent="0">
              <a:buNone/>
            </a:pPr>
            <a:endParaRPr lang="en-US" dirty="0"/>
          </a:p>
        </p:txBody>
      </p:sp>
    </p:spTree>
    <p:extLst>
      <p:ext uri="{BB962C8B-B14F-4D97-AF65-F5344CB8AC3E}">
        <p14:creationId xmlns:p14="http://schemas.microsoft.com/office/powerpoint/2010/main" val="2529597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6B344-93C9-B43F-0CC0-02888E271510}"/>
              </a:ext>
            </a:extLst>
          </p:cNvPr>
          <p:cNvSpPr>
            <a:spLocks noGrp="1"/>
          </p:cNvSpPr>
          <p:nvPr>
            <p:ph type="title"/>
          </p:nvPr>
        </p:nvSpPr>
        <p:spPr/>
        <p:txBody>
          <a:bodyPr/>
          <a:lstStyle/>
          <a:p>
            <a:r>
              <a:rPr lang="en-US" dirty="0"/>
              <a:t>Government's evidence review</a:t>
            </a:r>
          </a:p>
        </p:txBody>
      </p:sp>
      <p:sp>
        <p:nvSpPr>
          <p:cNvPr id="3" name="Content Placeholder 2">
            <a:extLst>
              <a:ext uri="{FF2B5EF4-FFF2-40B4-BE49-F238E27FC236}">
                <a16:creationId xmlns:a16="http://schemas.microsoft.com/office/drawing/2014/main" id="{0729DD9B-1CA3-3140-DAF1-41601E83340A}"/>
              </a:ext>
            </a:extLst>
          </p:cNvPr>
          <p:cNvSpPr>
            <a:spLocks noGrp="1"/>
          </p:cNvSpPr>
          <p:nvPr>
            <p:ph idx="1"/>
          </p:nvPr>
        </p:nvSpPr>
        <p:spPr/>
        <p:txBody>
          <a:bodyPr vert="horz" lIns="91440" tIns="45720" rIns="91440" bIns="45720" rtlCol="0" anchor="t">
            <a:normAutofit/>
          </a:bodyPr>
          <a:lstStyle/>
          <a:p>
            <a:r>
              <a:rPr lang="en-US" b="1" dirty="0">
                <a:latin typeface="Century Gothic"/>
              </a:rPr>
              <a:t>A stress on:</a:t>
            </a:r>
          </a:p>
          <a:p>
            <a:r>
              <a:rPr lang="en-US" b="1" dirty="0">
                <a:latin typeface="Century Gothic"/>
              </a:rPr>
              <a:t>"Clear, contextual and </a:t>
            </a:r>
            <a:r>
              <a:rPr lang="en-US" b="1" dirty="0">
                <a:solidFill>
                  <a:srgbClr val="FF0000"/>
                </a:solidFill>
                <a:latin typeface="Century Gothic"/>
              </a:rPr>
              <a:t>realistic engagement objectives</a:t>
            </a:r>
            <a:r>
              <a:rPr lang="en-US" b="1" dirty="0">
                <a:latin typeface="Century Gothic"/>
              </a:rPr>
              <a:t>."</a:t>
            </a:r>
          </a:p>
          <a:p>
            <a:r>
              <a:rPr lang="en-US" b="1" dirty="0">
                <a:latin typeface="Century Gothic"/>
              </a:rPr>
              <a:t>Readiness </a:t>
            </a:r>
          </a:p>
          <a:p>
            <a:pPr lvl="1">
              <a:buFont typeface="Courier New" panose="020B0604020202020204" pitchFamily="34" charset="0"/>
              <a:buChar char="o"/>
            </a:pPr>
            <a:r>
              <a:rPr lang="en-US" b="1" dirty="0">
                <a:latin typeface="Century Gothic"/>
              </a:rPr>
              <a:t>Literacy about environmental issues</a:t>
            </a:r>
          </a:p>
          <a:p>
            <a:pPr lvl="1">
              <a:buFont typeface="Courier New" panose="020B0604020202020204" pitchFamily="34" charset="0"/>
              <a:buChar char="o"/>
            </a:pPr>
            <a:r>
              <a:rPr lang="en-US" b="1" dirty="0">
                <a:latin typeface="Century Gothic"/>
              </a:rPr>
              <a:t>Local awareness of risks and the need for adaptation</a:t>
            </a:r>
          </a:p>
          <a:p>
            <a:pPr lvl="1">
              <a:buFont typeface="Courier New" panose="020B0604020202020204" pitchFamily="34" charset="0"/>
              <a:buChar char="o"/>
            </a:pPr>
            <a:r>
              <a:rPr lang="en-US" b="1" dirty="0">
                <a:latin typeface="Century Gothic"/>
              </a:rPr>
              <a:t>Opportunities to identify and work through emotional and or psychological responses</a:t>
            </a:r>
          </a:p>
          <a:p>
            <a:pPr lvl="1">
              <a:buFont typeface="Courier New" panose="020B0604020202020204" pitchFamily="34" charset="0"/>
              <a:buChar char="o"/>
            </a:pPr>
            <a:r>
              <a:rPr lang="en-US" b="1" dirty="0">
                <a:latin typeface="Century Gothic"/>
              </a:rPr>
              <a:t>Capacity for </a:t>
            </a:r>
            <a:r>
              <a:rPr lang="en-US" b="1" dirty="0">
                <a:solidFill>
                  <a:srgbClr val="FF0000"/>
                </a:solidFill>
                <a:latin typeface="Century Gothic"/>
              </a:rPr>
              <a:t>informed appraisal of options</a:t>
            </a:r>
          </a:p>
          <a:p>
            <a:pPr lvl="1">
              <a:buFont typeface="Courier New" panose="020B0604020202020204" pitchFamily="34" charset="0"/>
              <a:buChar char="o"/>
            </a:pPr>
            <a:r>
              <a:rPr lang="en-US" b="1" dirty="0">
                <a:latin typeface="Century Gothic"/>
              </a:rPr>
              <a:t>Capacity to </a:t>
            </a:r>
            <a:r>
              <a:rPr lang="en-US" b="1" dirty="0">
                <a:solidFill>
                  <a:srgbClr val="FF0000"/>
                </a:solidFill>
                <a:latin typeface="Century Gothic"/>
              </a:rPr>
              <a:t>collaborate</a:t>
            </a:r>
            <a:r>
              <a:rPr lang="en-US" b="1" dirty="0">
                <a:latin typeface="Century Gothic"/>
              </a:rPr>
              <a:t> in decision-making</a:t>
            </a:r>
          </a:p>
          <a:p>
            <a:pPr lvl="1">
              <a:buFont typeface="Courier New" panose="020B0604020202020204" pitchFamily="34" charset="0"/>
              <a:buChar char="o"/>
            </a:pPr>
            <a:endParaRPr lang="en-US" dirty="0"/>
          </a:p>
        </p:txBody>
      </p:sp>
    </p:spTree>
    <p:extLst>
      <p:ext uri="{BB962C8B-B14F-4D97-AF65-F5344CB8AC3E}">
        <p14:creationId xmlns:p14="http://schemas.microsoft.com/office/powerpoint/2010/main" val="2270425972"/>
      </p:ext>
    </p:extLst>
  </p:cSld>
  <p:clrMapOvr>
    <a:masterClrMapping/>
  </p:clrMapOvr>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hronicleVTI" id="{508E4D90-5116-4BF0-876B-3F422DD1F65F}" vid="{AA21DC3D-92A8-43A4-8358-ED428371CD55}"/>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ChronicleVTI</vt:lpstr>
      <vt:lpstr>Coastal dwellers and community  representation </vt:lpstr>
      <vt:lpstr>PowerPoint Presentation</vt:lpstr>
      <vt:lpstr>The context</vt:lpstr>
      <vt:lpstr>The issue</vt:lpstr>
      <vt:lpstr>Decision making - a  tension</vt:lpstr>
      <vt:lpstr>What does  this mean?</vt:lpstr>
      <vt:lpstr>Administrative rationalism</vt:lpstr>
      <vt:lpstr>Democratic pragmatism</vt:lpstr>
      <vt:lpstr>Government's evidence review</vt:lpstr>
      <vt:lpstr>Questions</vt:lpstr>
      <vt:lpstr>What academic literature says</vt:lpstr>
      <vt:lpstr>TROUBLEMAKERS AND TIMEWASTERS</vt:lpstr>
      <vt:lpstr>Experiences of community actors</vt:lpstr>
      <vt:lpstr>A solitary activity...</vt:lpstr>
      <vt:lpstr>PowerPoint Presentation</vt:lpstr>
      <vt:lpstr>Shot by both sides</vt:lpstr>
      <vt:lpstr>The legitimacy question</vt:lpstr>
      <vt:lpstr>The learning requirement</vt:lpstr>
      <vt:lpstr>The time commitment</vt:lpstr>
      <vt:lpstr>Time and work</vt:lpstr>
      <vt:lpstr>Financial implications</vt:lpstr>
      <vt:lpstr>Health and wellbeing</vt:lpstr>
      <vt:lpstr>Health and wellbeing (cont'd)</vt:lpstr>
      <vt:lpstr>So why do they do it when others don't?</vt:lpstr>
      <vt:lpstr>An unsquarable circle?  </vt:lpstr>
      <vt:lpstr>A UNIVERSITY SHAPED HOLE</vt:lpstr>
      <vt:lpstr>CCCU Mission and VALUES</vt:lpstr>
      <vt:lpstr>CCCU VISION 2030 – OUR IMPACT</vt:lpstr>
      <vt:lpstr>references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2309</cp:revision>
  <dcterms:created xsi:type="dcterms:W3CDTF">2024-06-07T09:00:35Z</dcterms:created>
  <dcterms:modified xsi:type="dcterms:W3CDTF">2024-06-21T10:50:39Z</dcterms:modified>
</cp:coreProperties>
</file>