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1"/>
  </p:sldMasterIdLst>
  <p:notesMasterIdLst>
    <p:notesMasterId r:id="rId10"/>
  </p:notesMasterIdLst>
  <p:sldIdLst>
    <p:sldId id="256" r:id="rId2"/>
    <p:sldId id="257" r:id="rId3"/>
    <p:sldId id="264" r:id="rId4"/>
    <p:sldId id="263" r:id="rId5"/>
    <p:sldId id="260" r:id="rId6"/>
    <p:sldId id="259" r:id="rId7"/>
    <p:sldId id="265" r:id="rId8"/>
    <p:sldId id="258"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0474" autoAdjust="0"/>
  </p:normalViewPr>
  <p:slideViewPr>
    <p:cSldViewPr snapToGrid="0" snapToObjects="1">
      <p:cViewPr varScale="1">
        <p:scale>
          <a:sx n="73" d="100"/>
          <a:sy n="73" d="100"/>
        </p:scale>
        <p:origin x="269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228696-BD87-FA42-B778-515A754FDD1D}" type="doc">
      <dgm:prSet loTypeId="urn:microsoft.com/office/officeart/2005/8/layout/pyramid2" loCatId="" qsTypeId="urn:microsoft.com/office/officeart/2005/8/quickstyle/simple5" qsCatId="simple" csTypeId="urn:microsoft.com/office/officeart/2005/8/colors/accent1_2" csCatId="accent1" phldr="1"/>
      <dgm:spPr/>
    </dgm:pt>
    <dgm:pt modelId="{433507BB-C0EF-634B-B673-635AD4C61065}">
      <dgm:prSet phldrT="[Text]" custT="1"/>
      <dgm:spPr/>
      <dgm:t>
        <a:bodyPr/>
        <a:lstStyle/>
        <a:p>
          <a:r>
            <a:rPr lang="en-US" sz="2400" b="1" dirty="0" smtClean="0"/>
            <a:t>Ontology</a:t>
          </a:r>
          <a:r>
            <a:rPr lang="en-US" sz="2400" dirty="0" smtClean="0"/>
            <a:t>: Relativism</a:t>
          </a:r>
          <a:endParaRPr lang="en-US" sz="2400" dirty="0"/>
        </a:p>
      </dgm:t>
    </dgm:pt>
    <dgm:pt modelId="{0E9B5EE9-312E-3444-9C01-C137674CD055}" type="parTrans" cxnId="{FDE1751E-8F10-4C41-B996-C85DD281BEF0}">
      <dgm:prSet/>
      <dgm:spPr/>
      <dgm:t>
        <a:bodyPr/>
        <a:lstStyle/>
        <a:p>
          <a:endParaRPr lang="en-US"/>
        </a:p>
      </dgm:t>
    </dgm:pt>
    <dgm:pt modelId="{843DA36D-A7BD-484A-A679-8F8B97D0B2F0}" type="sibTrans" cxnId="{FDE1751E-8F10-4C41-B996-C85DD281BEF0}">
      <dgm:prSet/>
      <dgm:spPr/>
      <dgm:t>
        <a:bodyPr/>
        <a:lstStyle/>
        <a:p>
          <a:endParaRPr lang="en-US"/>
        </a:p>
      </dgm:t>
    </dgm:pt>
    <dgm:pt modelId="{AB5692B9-1575-FE47-AEC0-06AC6324AEB4}">
      <dgm:prSet phldrT="[Text]" custT="1"/>
      <dgm:spPr/>
      <dgm:t>
        <a:bodyPr/>
        <a:lstStyle/>
        <a:p>
          <a:r>
            <a:rPr lang="en-US" sz="2400" b="1" dirty="0" smtClean="0"/>
            <a:t>Epistemology</a:t>
          </a:r>
          <a:r>
            <a:rPr lang="en-US" sz="2400" dirty="0" smtClean="0"/>
            <a:t>: Constructivist</a:t>
          </a:r>
          <a:endParaRPr lang="en-US" sz="2400" dirty="0"/>
        </a:p>
      </dgm:t>
    </dgm:pt>
    <dgm:pt modelId="{14ACE857-E740-BA47-9533-D4E55854AC2C}" type="parTrans" cxnId="{1B8A6DC4-3C17-C14C-95B4-E11D9A5FB21E}">
      <dgm:prSet/>
      <dgm:spPr/>
      <dgm:t>
        <a:bodyPr/>
        <a:lstStyle/>
        <a:p>
          <a:endParaRPr lang="en-US"/>
        </a:p>
      </dgm:t>
    </dgm:pt>
    <dgm:pt modelId="{01295C57-8EC6-EF4D-8429-E056E2AF7662}" type="sibTrans" cxnId="{1B8A6DC4-3C17-C14C-95B4-E11D9A5FB21E}">
      <dgm:prSet/>
      <dgm:spPr/>
      <dgm:t>
        <a:bodyPr/>
        <a:lstStyle/>
        <a:p>
          <a:endParaRPr lang="en-US"/>
        </a:p>
      </dgm:t>
    </dgm:pt>
    <dgm:pt modelId="{268C42C9-B12A-594F-AF14-7929D17CF19B}">
      <dgm:prSet phldrT="[Text]" custT="1"/>
      <dgm:spPr/>
      <dgm:t>
        <a:bodyPr/>
        <a:lstStyle/>
        <a:p>
          <a:r>
            <a:rPr lang="en-US" sz="2400" b="1" dirty="0" smtClean="0"/>
            <a:t>Research objective</a:t>
          </a:r>
          <a:r>
            <a:rPr lang="en-US" sz="2400" dirty="0" smtClean="0"/>
            <a:t>: to generate a theory of how Lived Experience is used within the Lived Experience Practitioner role, and develop clarity about what </a:t>
          </a:r>
          <a:r>
            <a:rPr lang="en-US" sz="2400" dirty="0" err="1" smtClean="0"/>
            <a:t>characterises</a:t>
          </a:r>
          <a:r>
            <a:rPr lang="en-US" sz="2400" dirty="0" smtClean="0"/>
            <a:t> this use.</a:t>
          </a:r>
          <a:endParaRPr lang="en-US" sz="2400" dirty="0"/>
        </a:p>
      </dgm:t>
    </dgm:pt>
    <dgm:pt modelId="{EA8087D3-3090-C44C-A651-9FFDFE51545C}" type="parTrans" cxnId="{62FE47C6-75A5-9A4D-8BBF-A79089C47519}">
      <dgm:prSet/>
      <dgm:spPr/>
      <dgm:t>
        <a:bodyPr/>
        <a:lstStyle/>
        <a:p>
          <a:endParaRPr lang="en-US"/>
        </a:p>
      </dgm:t>
    </dgm:pt>
    <dgm:pt modelId="{F513AB71-B9A9-5041-9BC2-BA3208C11AF0}" type="sibTrans" cxnId="{62FE47C6-75A5-9A4D-8BBF-A79089C47519}">
      <dgm:prSet/>
      <dgm:spPr/>
      <dgm:t>
        <a:bodyPr/>
        <a:lstStyle/>
        <a:p>
          <a:endParaRPr lang="en-US"/>
        </a:p>
      </dgm:t>
    </dgm:pt>
    <dgm:pt modelId="{816352CC-65A1-9D4C-BEE6-F3D36319C487}">
      <dgm:prSet phldrT="[Text]" custT="1"/>
      <dgm:spPr/>
      <dgm:t>
        <a:bodyPr/>
        <a:lstStyle/>
        <a:p>
          <a:r>
            <a:rPr lang="en-US" sz="2400" b="1" dirty="0" smtClean="0"/>
            <a:t>Methodology</a:t>
          </a:r>
          <a:r>
            <a:rPr lang="en-US" sz="2400" dirty="0" smtClean="0"/>
            <a:t>: Constructivist Grounded Theory (</a:t>
          </a:r>
          <a:r>
            <a:rPr lang="en-US" sz="2400" dirty="0" err="1" smtClean="0"/>
            <a:t>Charmaz</a:t>
          </a:r>
          <a:r>
            <a:rPr lang="en-US" sz="2400" dirty="0" smtClean="0"/>
            <a:t>, 2006. Bryant and </a:t>
          </a:r>
          <a:r>
            <a:rPr lang="en-US" sz="2400" dirty="0" err="1" smtClean="0"/>
            <a:t>Charmaz</a:t>
          </a:r>
          <a:r>
            <a:rPr lang="en-US" sz="2400" dirty="0" smtClean="0"/>
            <a:t>, 2007)</a:t>
          </a:r>
          <a:endParaRPr lang="en-US" sz="2400" dirty="0"/>
        </a:p>
      </dgm:t>
    </dgm:pt>
    <dgm:pt modelId="{0533A541-B256-5545-B58B-633C3508DE6E}" type="parTrans" cxnId="{50A37145-3267-7442-BFA1-21CA7528D283}">
      <dgm:prSet/>
      <dgm:spPr/>
      <dgm:t>
        <a:bodyPr/>
        <a:lstStyle/>
        <a:p>
          <a:endParaRPr lang="en-US"/>
        </a:p>
      </dgm:t>
    </dgm:pt>
    <dgm:pt modelId="{E1CFDFC6-40B4-FC45-914D-5A9CF1EED789}" type="sibTrans" cxnId="{50A37145-3267-7442-BFA1-21CA7528D283}">
      <dgm:prSet/>
      <dgm:spPr/>
      <dgm:t>
        <a:bodyPr/>
        <a:lstStyle/>
        <a:p>
          <a:endParaRPr lang="en-US"/>
        </a:p>
      </dgm:t>
    </dgm:pt>
    <dgm:pt modelId="{207A16A9-B8CC-3946-B881-9251571890E6}">
      <dgm:prSet phldrT="[Text]" custT="1"/>
      <dgm:spPr/>
      <dgm:t>
        <a:bodyPr/>
        <a:lstStyle/>
        <a:p>
          <a:r>
            <a:rPr lang="en-US" sz="2400" b="1" dirty="0" smtClean="0"/>
            <a:t>Method</a:t>
          </a:r>
          <a:r>
            <a:rPr lang="en-US" sz="2400" dirty="0" smtClean="0"/>
            <a:t>: Focus ground, individual interviews (phone and face to face)</a:t>
          </a:r>
          <a:endParaRPr lang="en-US" sz="2400" dirty="0"/>
        </a:p>
      </dgm:t>
    </dgm:pt>
    <dgm:pt modelId="{B41F8D30-CDC2-9E4F-B536-19AA6F1E671F}" type="sibTrans" cxnId="{8A8FC17A-D316-5E41-B117-16DE084EAE07}">
      <dgm:prSet/>
      <dgm:spPr/>
      <dgm:t>
        <a:bodyPr/>
        <a:lstStyle/>
        <a:p>
          <a:endParaRPr lang="en-US"/>
        </a:p>
      </dgm:t>
    </dgm:pt>
    <dgm:pt modelId="{ECBCD3E4-6B81-F24A-B37A-E3360679420B}" type="parTrans" cxnId="{8A8FC17A-D316-5E41-B117-16DE084EAE07}">
      <dgm:prSet/>
      <dgm:spPr/>
      <dgm:t>
        <a:bodyPr/>
        <a:lstStyle/>
        <a:p>
          <a:endParaRPr lang="en-US"/>
        </a:p>
      </dgm:t>
    </dgm:pt>
    <dgm:pt modelId="{2FBD4976-9F89-A54E-B5B7-C7445C5E32FD}" type="pres">
      <dgm:prSet presAssocID="{B5228696-BD87-FA42-B778-515A754FDD1D}" presName="compositeShape" presStyleCnt="0">
        <dgm:presLayoutVars>
          <dgm:dir/>
          <dgm:resizeHandles/>
        </dgm:presLayoutVars>
      </dgm:prSet>
      <dgm:spPr/>
    </dgm:pt>
    <dgm:pt modelId="{CCB07601-CEB1-A740-9587-92657168195E}" type="pres">
      <dgm:prSet presAssocID="{B5228696-BD87-FA42-B778-515A754FDD1D}" presName="pyramid" presStyleLbl="node1" presStyleIdx="0" presStyleCnt="1"/>
      <dgm:spPr/>
    </dgm:pt>
    <dgm:pt modelId="{863FB882-8F33-FE46-8B03-2B15E30304E6}" type="pres">
      <dgm:prSet presAssocID="{B5228696-BD87-FA42-B778-515A754FDD1D}" presName="theList" presStyleCnt="0"/>
      <dgm:spPr/>
    </dgm:pt>
    <dgm:pt modelId="{1EE2745B-E628-B44C-8ACF-D7F9087EBB98}" type="pres">
      <dgm:prSet presAssocID="{433507BB-C0EF-634B-B673-635AD4C61065}" presName="aNode" presStyleLbl="fgAcc1" presStyleIdx="0" presStyleCnt="5" custScaleX="161249">
        <dgm:presLayoutVars>
          <dgm:bulletEnabled val="1"/>
        </dgm:presLayoutVars>
      </dgm:prSet>
      <dgm:spPr/>
      <dgm:t>
        <a:bodyPr/>
        <a:lstStyle/>
        <a:p>
          <a:endParaRPr lang="en-US"/>
        </a:p>
      </dgm:t>
    </dgm:pt>
    <dgm:pt modelId="{0F89987E-C0B7-584A-AB6A-51309B223A38}" type="pres">
      <dgm:prSet presAssocID="{433507BB-C0EF-634B-B673-635AD4C61065}" presName="aSpace" presStyleCnt="0"/>
      <dgm:spPr/>
    </dgm:pt>
    <dgm:pt modelId="{31C336EE-63CC-2F40-B227-6C48C5A2EDB4}" type="pres">
      <dgm:prSet presAssocID="{AB5692B9-1575-FE47-AEC0-06AC6324AEB4}" presName="aNode" presStyleLbl="fgAcc1" presStyleIdx="1" presStyleCnt="5" custScaleX="161183">
        <dgm:presLayoutVars>
          <dgm:bulletEnabled val="1"/>
        </dgm:presLayoutVars>
      </dgm:prSet>
      <dgm:spPr/>
      <dgm:t>
        <a:bodyPr/>
        <a:lstStyle/>
        <a:p>
          <a:endParaRPr lang="en-US"/>
        </a:p>
      </dgm:t>
    </dgm:pt>
    <dgm:pt modelId="{4D4D2EB4-5BD3-284C-8C1A-5B7DE1BFDA3C}" type="pres">
      <dgm:prSet presAssocID="{AB5692B9-1575-FE47-AEC0-06AC6324AEB4}" presName="aSpace" presStyleCnt="0"/>
      <dgm:spPr/>
    </dgm:pt>
    <dgm:pt modelId="{073ACE8B-499B-B641-888F-EABDFCDF45B1}" type="pres">
      <dgm:prSet presAssocID="{268C42C9-B12A-594F-AF14-7929D17CF19B}" presName="aNode" presStyleLbl="fgAcc1" presStyleIdx="2" presStyleCnt="5" custScaleX="161762" custScaleY="206223">
        <dgm:presLayoutVars>
          <dgm:bulletEnabled val="1"/>
        </dgm:presLayoutVars>
      </dgm:prSet>
      <dgm:spPr/>
      <dgm:t>
        <a:bodyPr/>
        <a:lstStyle/>
        <a:p>
          <a:endParaRPr lang="en-US"/>
        </a:p>
      </dgm:t>
    </dgm:pt>
    <dgm:pt modelId="{75FF55D9-B2D3-0145-8EC4-8577FC2FBF38}" type="pres">
      <dgm:prSet presAssocID="{268C42C9-B12A-594F-AF14-7929D17CF19B}" presName="aSpace" presStyleCnt="0"/>
      <dgm:spPr/>
    </dgm:pt>
    <dgm:pt modelId="{1CEEBABC-540F-6D47-8F17-FD0CFB29F236}" type="pres">
      <dgm:prSet presAssocID="{816352CC-65A1-9D4C-BEE6-F3D36319C487}" presName="aNode" presStyleLbl="fgAcc1" presStyleIdx="3" presStyleCnt="5" custScaleX="162577" custLinFactNeighborX="-697" custLinFactNeighborY="41287">
        <dgm:presLayoutVars>
          <dgm:bulletEnabled val="1"/>
        </dgm:presLayoutVars>
      </dgm:prSet>
      <dgm:spPr/>
      <dgm:t>
        <a:bodyPr/>
        <a:lstStyle/>
        <a:p>
          <a:endParaRPr lang="en-US"/>
        </a:p>
      </dgm:t>
    </dgm:pt>
    <dgm:pt modelId="{6381ACD2-E7FF-D74E-AB23-0413B0F150B5}" type="pres">
      <dgm:prSet presAssocID="{816352CC-65A1-9D4C-BEE6-F3D36319C487}" presName="aSpace" presStyleCnt="0"/>
      <dgm:spPr/>
    </dgm:pt>
    <dgm:pt modelId="{420A3076-2256-5A47-82B6-183B6D4E4320}" type="pres">
      <dgm:prSet presAssocID="{207A16A9-B8CC-3946-B881-9251571890E6}" presName="aNode" presStyleLbl="fgAcc1" presStyleIdx="4" presStyleCnt="5" custScaleX="161250" custLinFactNeighborX="-34" custLinFactNeighborY="84554">
        <dgm:presLayoutVars>
          <dgm:bulletEnabled val="1"/>
        </dgm:presLayoutVars>
      </dgm:prSet>
      <dgm:spPr/>
      <dgm:t>
        <a:bodyPr/>
        <a:lstStyle/>
        <a:p>
          <a:endParaRPr lang="en-US"/>
        </a:p>
      </dgm:t>
    </dgm:pt>
    <dgm:pt modelId="{70268DA5-D164-C84F-A9C8-87DE110C6889}" type="pres">
      <dgm:prSet presAssocID="{207A16A9-B8CC-3946-B881-9251571890E6}" presName="aSpace" presStyleCnt="0"/>
      <dgm:spPr/>
    </dgm:pt>
  </dgm:ptLst>
  <dgm:cxnLst>
    <dgm:cxn modelId="{45C8AEBE-12F6-994D-A315-82ED261603C0}" type="presOf" srcId="{AB5692B9-1575-FE47-AEC0-06AC6324AEB4}" destId="{31C336EE-63CC-2F40-B227-6C48C5A2EDB4}" srcOrd="0" destOrd="0" presId="urn:microsoft.com/office/officeart/2005/8/layout/pyramid2"/>
    <dgm:cxn modelId="{FDE1751E-8F10-4C41-B996-C85DD281BEF0}" srcId="{B5228696-BD87-FA42-B778-515A754FDD1D}" destId="{433507BB-C0EF-634B-B673-635AD4C61065}" srcOrd="0" destOrd="0" parTransId="{0E9B5EE9-312E-3444-9C01-C137674CD055}" sibTransId="{843DA36D-A7BD-484A-A679-8F8B97D0B2F0}"/>
    <dgm:cxn modelId="{381A000B-5946-AB40-B4E5-37AE4C23F88C}" type="presOf" srcId="{207A16A9-B8CC-3946-B881-9251571890E6}" destId="{420A3076-2256-5A47-82B6-183B6D4E4320}" srcOrd="0" destOrd="0" presId="urn:microsoft.com/office/officeart/2005/8/layout/pyramid2"/>
    <dgm:cxn modelId="{695DE64F-D1E0-1E48-9FCB-771365C5F5A5}" type="presOf" srcId="{816352CC-65A1-9D4C-BEE6-F3D36319C487}" destId="{1CEEBABC-540F-6D47-8F17-FD0CFB29F236}" srcOrd="0" destOrd="0" presId="urn:microsoft.com/office/officeart/2005/8/layout/pyramid2"/>
    <dgm:cxn modelId="{1B8A6DC4-3C17-C14C-95B4-E11D9A5FB21E}" srcId="{B5228696-BD87-FA42-B778-515A754FDD1D}" destId="{AB5692B9-1575-FE47-AEC0-06AC6324AEB4}" srcOrd="1" destOrd="0" parTransId="{14ACE857-E740-BA47-9533-D4E55854AC2C}" sibTransId="{01295C57-8EC6-EF4D-8429-E056E2AF7662}"/>
    <dgm:cxn modelId="{7BDB7409-0D39-7E43-BCDC-21C56B9CA04C}" type="presOf" srcId="{B5228696-BD87-FA42-B778-515A754FDD1D}" destId="{2FBD4976-9F89-A54E-B5B7-C7445C5E32FD}" srcOrd="0" destOrd="0" presId="urn:microsoft.com/office/officeart/2005/8/layout/pyramid2"/>
    <dgm:cxn modelId="{8A8FC17A-D316-5E41-B117-16DE084EAE07}" srcId="{B5228696-BD87-FA42-B778-515A754FDD1D}" destId="{207A16A9-B8CC-3946-B881-9251571890E6}" srcOrd="4" destOrd="0" parTransId="{ECBCD3E4-6B81-F24A-B37A-E3360679420B}" sibTransId="{B41F8D30-CDC2-9E4F-B536-19AA6F1E671F}"/>
    <dgm:cxn modelId="{50A37145-3267-7442-BFA1-21CA7528D283}" srcId="{B5228696-BD87-FA42-B778-515A754FDD1D}" destId="{816352CC-65A1-9D4C-BEE6-F3D36319C487}" srcOrd="3" destOrd="0" parTransId="{0533A541-B256-5545-B58B-633C3508DE6E}" sibTransId="{E1CFDFC6-40B4-FC45-914D-5A9CF1EED789}"/>
    <dgm:cxn modelId="{875EEAA8-22B1-6E42-B37E-7D76230B1536}" type="presOf" srcId="{433507BB-C0EF-634B-B673-635AD4C61065}" destId="{1EE2745B-E628-B44C-8ACF-D7F9087EBB98}" srcOrd="0" destOrd="0" presId="urn:microsoft.com/office/officeart/2005/8/layout/pyramid2"/>
    <dgm:cxn modelId="{62FE47C6-75A5-9A4D-8BBF-A79089C47519}" srcId="{B5228696-BD87-FA42-B778-515A754FDD1D}" destId="{268C42C9-B12A-594F-AF14-7929D17CF19B}" srcOrd="2" destOrd="0" parTransId="{EA8087D3-3090-C44C-A651-9FFDFE51545C}" sibTransId="{F513AB71-B9A9-5041-9BC2-BA3208C11AF0}"/>
    <dgm:cxn modelId="{603AE887-2F88-5F4B-8C28-50025FAC7DD6}" type="presOf" srcId="{268C42C9-B12A-594F-AF14-7929D17CF19B}" destId="{073ACE8B-499B-B641-888F-EABDFCDF45B1}" srcOrd="0" destOrd="0" presId="urn:microsoft.com/office/officeart/2005/8/layout/pyramid2"/>
    <dgm:cxn modelId="{D3FEC6BE-8BDA-C446-87B0-2DDE7A0ED09A}" type="presParOf" srcId="{2FBD4976-9F89-A54E-B5B7-C7445C5E32FD}" destId="{CCB07601-CEB1-A740-9587-92657168195E}" srcOrd="0" destOrd="0" presId="urn:microsoft.com/office/officeart/2005/8/layout/pyramid2"/>
    <dgm:cxn modelId="{1C8D49AA-C1D3-5848-AB2F-848099F5690A}" type="presParOf" srcId="{2FBD4976-9F89-A54E-B5B7-C7445C5E32FD}" destId="{863FB882-8F33-FE46-8B03-2B15E30304E6}" srcOrd="1" destOrd="0" presId="urn:microsoft.com/office/officeart/2005/8/layout/pyramid2"/>
    <dgm:cxn modelId="{F3A5BD56-1CD7-7B43-ADE2-38818D0F9541}" type="presParOf" srcId="{863FB882-8F33-FE46-8B03-2B15E30304E6}" destId="{1EE2745B-E628-B44C-8ACF-D7F9087EBB98}" srcOrd="0" destOrd="0" presId="urn:microsoft.com/office/officeart/2005/8/layout/pyramid2"/>
    <dgm:cxn modelId="{15ECA5BE-B881-0E49-97A2-75EBBA736308}" type="presParOf" srcId="{863FB882-8F33-FE46-8B03-2B15E30304E6}" destId="{0F89987E-C0B7-584A-AB6A-51309B223A38}" srcOrd="1" destOrd="0" presId="urn:microsoft.com/office/officeart/2005/8/layout/pyramid2"/>
    <dgm:cxn modelId="{6190D661-FB7F-474E-8431-08B36B95ACD5}" type="presParOf" srcId="{863FB882-8F33-FE46-8B03-2B15E30304E6}" destId="{31C336EE-63CC-2F40-B227-6C48C5A2EDB4}" srcOrd="2" destOrd="0" presId="urn:microsoft.com/office/officeart/2005/8/layout/pyramid2"/>
    <dgm:cxn modelId="{0C81CD07-DF80-114E-A2DB-BE7CF3F180E8}" type="presParOf" srcId="{863FB882-8F33-FE46-8B03-2B15E30304E6}" destId="{4D4D2EB4-5BD3-284C-8C1A-5B7DE1BFDA3C}" srcOrd="3" destOrd="0" presId="urn:microsoft.com/office/officeart/2005/8/layout/pyramid2"/>
    <dgm:cxn modelId="{98C689E9-6611-CC41-9B27-BE780321D013}" type="presParOf" srcId="{863FB882-8F33-FE46-8B03-2B15E30304E6}" destId="{073ACE8B-499B-B641-888F-EABDFCDF45B1}" srcOrd="4" destOrd="0" presId="urn:microsoft.com/office/officeart/2005/8/layout/pyramid2"/>
    <dgm:cxn modelId="{E991B840-8C59-CC40-84FC-6FC63958C591}" type="presParOf" srcId="{863FB882-8F33-FE46-8B03-2B15E30304E6}" destId="{75FF55D9-B2D3-0145-8EC4-8577FC2FBF38}" srcOrd="5" destOrd="0" presId="urn:microsoft.com/office/officeart/2005/8/layout/pyramid2"/>
    <dgm:cxn modelId="{E2715755-ACA9-4E4D-81F1-89A057EB5705}" type="presParOf" srcId="{863FB882-8F33-FE46-8B03-2B15E30304E6}" destId="{1CEEBABC-540F-6D47-8F17-FD0CFB29F236}" srcOrd="6" destOrd="0" presId="urn:microsoft.com/office/officeart/2005/8/layout/pyramid2"/>
    <dgm:cxn modelId="{E9DE3E52-534F-9A4D-921F-77D79FF895CB}" type="presParOf" srcId="{863FB882-8F33-FE46-8B03-2B15E30304E6}" destId="{6381ACD2-E7FF-D74E-AB23-0413B0F150B5}" srcOrd="7" destOrd="0" presId="urn:microsoft.com/office/officeart/2005/8/layout/pyramid2"/>
    <dgm:cxn modelId="{291F7131-3C9A-2C4E-8CFD-068E06F3873F}" type="presParOf" srcId="{863FB882-8F33-FE46-8B03-2B15E30304E6}" destId="{420A3076-2256-5A47-82B6-183B6D4E4320}" srcOrd="8" destOrd="0" presId="urn:microsoft.com/office/officeart/2005/8/layout/pyramid2"/>
    <dgm:cxn modelId="{217C74A8-9542-0840-B736-3BEE6B5B8C67}" type="presParOf" srcId="{863FB882-8F33-FE46-8B03-2B15E30304E6}" destId="{70268DA5-D164-C84F-A9C8-87DE110C6889}" srcOrd="9"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B07601-CEB1-A740-9587-92657168195E}">
      <dsp:nvSpPr>
        <dsp:cNvPr id="0" name=""/>
        <dsp:cNvSpPr/>
      </dsp:nvSpPr>
      <dsp:spPr>
        <a:xfrm>
          <a:off x="-29574" y="0"/>
          <a:ext cx="6525844" cy="6525844"/>
        </a:xfrm>
        <a:prstGeom prst="triangle">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accent1">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sp>
    <dsp:sp modelId="{1EE2745B-E628-B44C-8ACF-D7F9087EBB98}">
      <dsp:nvSpPr>
        <dsp:cNvPr id="0" name=""/>
        <dsp:cNvSpPr/>
      </dsp:nvSpPr>
      <dsp:spPr>
        <a:xfrm>
          <a:off x="1934318" y="654760"/>
          <a:ext cx="6839858" cy="780042"/>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Ontology</a:t>
          </a:r>
          <a:r>
            <a:rPr lang="en-US" sz="2400" kern="1200" dirty="0" smtClean="0"/>
            <a:t>: Relativism</a:t>
          </a:r>
          <a:endParaRPr lang="en-US" sz="2400" kern="1200" dirty="0"/>
        </a:p>
      </dsp:txBody>
      <dsp:txXfrm>
        <a:off x="1972397" y="692839"/>
        <a:ext cx="6763700" cy="703884"/>
      </dsp:txXfrm>
    </dsp:sp>
    <dsp:sp modelId="{31C336EE-63CC-2F40-B227-6C48C5A2EDB4}">
      <dsp:nvSpPr>
        <dsp:cNvPr id="0" name=""/>
        <dsp:cNvSpPr/>
      </dsp:nvSpPr>
      <dsp:spPr>
        <a:xfrm>
          <a:off x="1935717" y="1532308"/>
          <a:ext cx="6837059" cy="780042"/>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Epistemology</a:t>
          </a:r>
          <a:r>
            <a:rPr lang="en-US" sz="2400" kern="1200" dirty="0" smtClean="0"/>
            <a:t>: Constructivist</a:t>
          </a:r>
          <a:endParaRPr lang="en-US" sz="2400" kern="1200" dirty="0"/>
        </a:p>
      </dsp:txBody>
      <dsp:txXfrm>
        <a:off x="1973796" y="1570387"/>
        <a:ext cx="6760901" cy="703884"/>
      </dsp:txXfrm>
    </dsp:sp>
    <dsp:sp modelId="{073ACE8B-499B-B641-888F-EABDFCDF45B1}">
      <dsp:nvSpPr>
        <dsp:cNvPr id="0" name=""/>
        <dsp:cNvSpPr/>
      </dsp:nvSpPr>
      <dsp:spPr>
        <a:xfrm>
          <a:off x="1923437" y="2409856"/>
          <a:ext cx="6861619" cy="1608626"/>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Research objective</a:t>
          </a:r>
          <a:r>
            <a:rPr lang="en-US" sz="2400" kern="1200" dirty="0" smtClean="0"/>
            <a:t>: to generate a theory of how Lived Experience is used within the Lived Experience Practitioner role, and develop clarity about what </a:t>
          </a:r>
          <a:r>
            <a:rPr lang="en-US" sz="2400" kern="1200" dirty="0" err="1" smtClean="0"/>
            <a:t>characterises</a:t>
          </a:r>
          <a:r>
            <a:rPr lang="en-US" sz="2400" kern="1200" dirty="0" smtClean="0"/>
            <a:t> this use.</a:t>
          </a:r>
          <a:endParaRPr lang="en-US" sz="2400" kern="1200" dirty="0"/>
        </a:p>
      </dsp:txBody>
      <dsp:txXfrm>
        <a:off x="2001964" y="2488383"/>
        <a:ext cx="6704565" cy="1451572"/>
      </dsp:txXfrm>
    </dsp:sp>
    <dsp:sp modelId="{1CEEBABC-540F-6D47-8F17-FD0CFB29F236}">
      <dsp:nvSpPr>
        <dsp:cNvPr id="0" name=""/>
        <dsp:cNvSpPr/>
      </dsp:nvSpPr>
      <dsp:spPr>
        <a:xfrm>
          <a:off x="1876587" y="4156245"/>
          <a:ext cx="6896189" cy="780042"/>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Methodology</a:t>
          </a:r>
          <a:r>
            <a:rPr lang="en-US" sz="2400" kern="1200" dirty="0" smtClean="0"/>
            <a:t>: Constructivist Grounded Theory (</a:t>
          </a:r>
          <a:r>
            <a:rPr lang="en-US" sz="2400" kern="1200" dirty="0" err="1" smtClean="0"/>
            <a:t>Charmaz</a:t>
          </a:r>
          <a:r>
            <a:rPr lang="en-US" sz="2400" kern="1200" dirty="0" smtClean="0"/>
            <a:t>, 2006. Bryant and </a:t>
          </a:r>
          <a:r>
            <a:rPr lang="en-US" sz="2400" kern="1200" dirty="0" err="1" smtClean="0"/>
            <a:t>Charmaz</a:t>
          </a:r>
          <a:r>
            <a:rPr lang="en-US" sz="2400" kern="1200" dirty="0" smtClean="0"/>
            <a:t>, 2007)</a:t>
          </a:r>
          <a:endParaRPr lang="en-US" sz="2400" kern="1200" dirty="0"/>
        </a:p>
      </dsp:txBody>
      <dsp:txXfrm>
        <a:off x="1914666" y="4194324"/>
        <a:ext cx="6820031" cy="703884"/>
      </dsp:txXfrm>
    </dsp:sp>
    <dsp:sp modelId="{420A3076-2256-5A47-82B6-183B6D4E4320}">
      <dsp:nvSpPr>
        <dsp:cNvPr id="0" name=""/>
        <dsp:cNvSpPr/>
      </dsp:nvSpPr>
      <dsp:spPr>
        <a:xfrm>
          <a:off x="1932854" y="5075980"/>
          <a:ext cx="6839901" cy="780042"/>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Method</a:t>
          </a:r>
          <a:r>
            <a:rPr lang="en-US" sz="2400" kern="1200" dirty="0" smtClean="0"/>
            <a:t>: Focus ground, individual interviews (phone and face to face)</a:t>
          </a:r>
          <a:endParaRPr lang="en-US" sz="2400" kern="1200" dirty="0"/>
        </a:p>
      </dsp:txBody>
      <dsp:txXfrm>
        <a:off x="1970933" y="5114059"/>
        <a:ext cx="6763743" cy="703884"/>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FFDD1C-6C57-1C4C-877E-6A98DB09D11E}" type="datetimeFigureOut">
              <a:rPr lang="en-US" smtClean="0"/>
              <a:t>11/6/2018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99C80A-4929-E241-B9E8-C2CDBFFA27BD}" type="slidenum">
              <a:rPr lang="en-US" smtClean="0"/>
              <a:t>‹#›</a:t>
            </a:fld>
            <a:endParaRPr lang="en-US"/>
          </a:p>
        </p:txBody>
      </p:sp>
    </p:spTree>
    <p:extLst>
      <p:ext uri="{BB962C8B-B14F-4D97-AF65-F5344CB8AC3E}">
        <p14:creationId xmlns:p14="http://schemas.microsoft.com/office/powerpoint/2010/main" val="29545115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smtClean="0">
              <a:solidFill>
                <a:schemeClr val="tx1"/>
              </a:solidFill>
              <a:effectLst/>
              <a:latin typeface="+mn-lt"/>
              <a:ea typeface="+mn-ea"/>
              <a:cs typeface="+mn-cs"/>
            </a:endParaRPr>
          </a:p>
          <a:p>
            <a:r>
              <a:rPr lang="en-GB" sz="1200" b="1" i="1" kern="1200" dirty="0" smtClean="0">
                <a:solidFill>
                  <a:schemeClr val="tx1"/>
                </a:solidFill>
                <a:effectLst/>
                <a:latin typeface="+mn-lt"/>
                <a:ea typeface="+mn-ea"/>
                <a:cs typeface="+mn-cs"/>
              </a:rPr>
              <a:t>Overview:</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Improving the lives of people experiencing mental health issues is at the forefront of NHS mental health care priorities.</a:t>
            </a:r>
            <a:r>
              <a:rPr lang="en-GB" sz="1200" kern="1200" dirty="0" smtClean="0">
                <a:solidFill>
                  <a:schemeClr val="tx1"/>
                </a:solidFill>
                <a:effectLst/>
                <a:latin typeface="+mn-lt"/>
                <a:ea typeface="+mn-ea"/>
                <a:cs typeface="+mn-cs"/>
              </a:rPr>
              <a:t> Nationally Trusts are looking to deliver clinically and cost effective services. Harnessing the use of former service users’ lived experience through peer support activities is one way to meet these dual demands.</a:t>
            </a:r>
          </a:p>
          <a:p>
            <a:r>
              <a:rPr lang="en-GB" sz="1200" kern="1200" dirty="0" smtClean="0">
                <a:solidFill>
                  <a:schemeClr val="tx1"/>
                </a:solidFill>
                <a:effectLst/>
                <a:latin typeface="+mn-lt"/>
                <a:ea typeface="+mn-ea"/>
                <a:cs typeface="+mn-cs"/>
              </a:rPr>
              <a:t>This paper reflects upon the experience of employing a person-centred approach to research to explore the use of lived experience within mental health peer support.  Informed by my role as Peer Support Project Development Officer in an NHS Foundation Trust it will reflect on how I have sought to engage my research with service users and the peer support community as part of the research process. </a:t>
            </a:r>
          </a:p>
          <a:p>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work represented here covers the initial exploratory period establishing the focus and boundaries of my research, establishing my research questions and beginning the process of ethical application.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Within my role at </a:t>
            </a:r>
            <a:r>
              <a:rPr lang="en-GB" sz="1200" kern="1200" dirty="0" err="1" smtClean="0">
                <a:solidFill>
                  <a:schemeClr val="tx1"/>
                </a:solidFill>
                <a:effectLst/>
                <a:latin typeface="+mn-lt"/>
                <a:ea typeface="+mn-ea"/>
                <a:cs typeface="+mn-cs"/>
              </a:rPr>
              <a:t>Oxleas</a:t>
            </a:r>
            <a:r>
              <a:rPr lang="en-GB" sz="1200" kern="1200" dirty="0" smtClean="0">
                <a:solidFill>
                  <a:schemeClr val="tx1"/>
                </a:solidFill>
                <a:effectLst/>
                <a:latin typeface="+mn-lt"/>
                <a:ea typeface="+mn-ea"/>
                <a:cs typeface="+mn-cs"/>
              </a:rPr>
              <a:t> I have worked closely with service users and a small number of staff members who use their own lived experience within their roles (both paid and unpaid). Numerous interactions with such colleagues have helped shape my understandings of the issues within peer support and the use of lived experience and have informed the direction of the reading taken in this piece.</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My research, entitled “Using Lived Experience in mental health peer support- a grounded theory study of lived experience practice” is a timely and practice based examination of what it means for people delivering mental health peer support within an NHS Trust to use their lived experience of mental distress to support others.</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This paper will be structured into 4 sections.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 Outline PhD research</a:t>
            </a:r>
          </a:p>
          <a:p>
            <a:r>
              <a:rPr lang="en-GB" sz="1200" kern="1200" dirty="0" smtClean="0">
                <a:solidFill>
                  <a:schemeClr val="tx1"/>
                </a:solidFill>
                <a:effectLst/>
                <a:latin typeface="+mn-lt"/>
                <a:ea typeface="+mn-ea"/>
                <a:cs typeface="+mn-cs"/>
              </a:rPr>
              <a:t>2)Setting out a definition of the key points of mental health peer support. </a:t>
            </a:r>
          </a:p>
          <a:p>
            <a:r>
              <a:rPr lang="en-GB" sz="1200" kern="1200" dirty="0" smtClean="0">
                <a:solidFill>
                  <a:schemeClr val="tx1"/>
                </a:solidFill>
                <a:effectLst/>
                <a:latin typeface="+mn-lt"/>
                <a:ea typeface="+mn-ea"/>
                <a:cs typeface="+mn-cs"/>
              </a:rPr>
              <a:t>3) Justifying the use of a person centred approach and discussing the implications this has for engagement. </a:t>
            </a:r>
          </a:p>
          <a:p>
            <a:r>
              <a:rPr lang="en-GB" sz="1200" kern="1200" dirty="0" smtClean="0">
                <a:solidFill>
                  <a:schemeClr val="tx1"/>
                </a:solidFill>
                <a:effectLst/>
                <a:latin typeface="+mn-lt"/>
                <a:ea typeface="+mn-ea"/>
                <a:cs typeface="+mn-cs"/>
              </a:rPr>
              <a:t>4) </a:t>
            </a:r>
            <a:r>
              <a:rPr lang="en-GB" sz="1200" i="1" kern="1200" dirty="0" smtClean="0">
                <a:solidFill>
                  <a:schemeClr val="tx1"/>
                </a:solidFill>
                <a:effectLst/>
                <a:latin typeface="+mn-lt"/>
                <a:ea typeface="+mn-ea"/>
                <a:cs typeface="+mn-cs"/>
              </a:rPr>
              <a:t>Implications</a:t>
            </a:r>
            <a:r>
              <a:rPr lang="en-GB" sz="1200" i="1" kern="1200" baseline="0" dirty="0" smtClean="0">
                <a:solidFill>
                  <a:schemeClr val="tx1"/>
                </a:solidFill>
                <a:effectLst/>
                <a:latin typeface="+mn-lt"/>
                <a:ea typeface="+mn-ea"/>
                <a:cs typeface="+mn-cs"/>
              </a:rPr>
              <a:t> for research. </a:t>
            </a:r>
            <a:r>
              <a:rPr lang="en-GB" sz="1200" kern="1200" dirty="0" smtClean="0">
                <a:solidFill>
                  <a:schemeClr val="tx1"/>
                </a:solidFill>
                <a:effectLst/>
                <a:latin typeface="+mn-lt"/>
                <a:ea typeface="+mn-ea"/>
                <a:cs typeface="+mn-cs"/>
              </a:rPr>
              <a:t>and answering the questions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 </a:t>
            </a:r>
            <a:r>
              <a:rPr lang="en-GB" sz="1200" i="1" kern="1200" dirty="0" smtClean="0">
                <a:solidFill>
                  <a:schemeClr val="tx1"/>
                </a:solidFill>
                <a:effectLst/>
                <a:latin typeface="+mn-lt"/>
                <a:ea typeface="+mn-ea"/>
                <a:cs typeface="+mn-cs"/>
              </a:rPr>
              <a:t>How should engagement be viewed when researching mental health peer support?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b) with whom should research engage and how? </a:t>
            </a:r>
            <a:r>
              <a:rPr lang="en-GB" sz="1200" kern="1200" dirty="0" smtClean="0">
                <a:solidFill>
                  <a:schemeClr val="tx1"/>
                </a:solidFill>
                <a:effectLst/>
                <a:latin typeface="+mn-lt"/>
                <a:ea typeface="+mn-ea"/>
                <a:cs typeface="+mn-cs"/>
              </a:rPr>
              <a:t>and </a:t>
            </a:r>
          </a:p>
          <a:p>
            <a:r>
              <a:rPr lang="en-GB" sz="1200" kern="1200" dirty="0" smtClean="0">
                <a:solidFill>
                  <a:schemeClr val="tx1"/>
                </a:solidFill>
                <a:effectLst/>
                <a:latin typeface="+mn-lt"/>
                <a:ea typeface="+mn-ea"/>
                <a:cs typeface="+mn-cs"/>
              </a:rPr>
              <a:t>c</a:t>
            </a:r>
            <a:r>
              <a:rPr lang="en-GB" sz="1200" i="1" kern="1200" dirty="0" smtClean="0">
                <a:solidFill>
                  <a:schemeClr val="tx1"/>
                </a:solidFill>
                <a:effectLst/>
                <a:latin typeface="+mn-lt"/>
                <a:ea typeface="+mn-ea"/>
                <a:cs typeface="+mn-cs"/>
              </a:rPr>
              <a:t>) What is the role of the researcher?</a:t>
            </a:r>
            <a:endParaRPr lang="en-GB" sz="1200" kern="1200" dirty="0" smtClean="0">
              <a:solidFill>
                <a:schemeClr val="tx1"/>
              </a:solidFill>
              <a:effectLst/>
              <a:latin typeface="+mn-lt"/>
              <a:ea typeface="+mn-ea"/>
              <a:cs typeface="+mn-cs"/>
            </a:endParaRPr>
          </a:p>
          <a:p>
            <a:endParaRPr lang="en-US" dirty="0" smtClean="0"/>
          </a:p>
          <a:p>
            <a:r>
              <a:rPr lang="en-US" dirty="0" smtClean="0"/>
              <a:t>And</a:t>
            </a:r>
            <a:r>
              <a:rPr lang="en-US" baseline="0" dirty="0" smtClean="0"/>
              <a:t> then offering conclusions</a:t>
            </a:r>
            <a:endParaRPr lang="en-US" dirty="0"/>
          </a:p>
        </p:txBody>
      </p:sp>
      <p:sp>
        <p:nvSpPr>
          <p:cNvPr id="4" name="Slide Number Placeholder 3"/>
          <p:cNvSpPr>
            <a:spLocks noGrp="1"/>
          </p:cNvSpPr>
          <p:nvPr>
            <p:ph type="sldNum" sz="quarter" idx="10"/>
          </p:nvPr>
        </p:nvSpPr>
        <p:spPr/>
        <p:txBody>
          <a:bodyPr/>
          <a:lstStyle/>
          <a:p>
            <a:fld id="{0A99C80A-4929-E241-B9E8-C2CDBFFA27BD}" type="slidenum">
              <a:rPr lang="en-US" smtClean="0"/>
              <a:t>2</a:t>
            </a:fld>
            <a:endParaRPr lang="en-US"/>
          </a:p>
        </p:txBody>
      </p:sp>
    </p:spTree>
    <p:extLst>
      <p:ext uri="{BB962C8B-B14F-4D97-AF65-F5344CB8AC3E}">
        <p14:creationId xmlns:p14="http://schemas.microsoft.com/office/powerpoint/2010/main" val="1005277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none" strike="noStrike"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b="1" u="sng" kern="1200" dirty="0" smtClean="0">
                <a:solidFill>
                  <a:schemeClr val="tx1"/>
                </a:solidFill>
                <a:effectLst/>
                <a:latin typeface="+mn-lt"/>
                <a:ea typeface="+mn-ea"/>
                <a:cs typeface="+mn-cs"/>
              </a:rPr>
              <a:t>Section 1: Overview of PhD research</a:t>
            </a:r>
          </a:p>
          <a:p>
            <a:endParaRPr lang="en-GB" sz="1200" b="1" u="sng" kern="1200" dirty="0" smtClean="0">
              <a:solidFill>
                <a:schemeClr val="tx1"/>
              </a:solidFill>
              <a:effectLst/>
              <a:latin typeface="+mn-lt"/>
              <a:ea typeface="+mn-ea"/>
              <a:cs typeface="+mn-cs"/>
            </a:endParaRPr>
          </a:p>
          <a:p>
            <a:r>
              <a:rPr lang="en-GB" sz="1200" b="1" u="sng" kern="1200" dirty="0" smtClean="0">
                <a:solidFill>
                  <a:schemeClr val="tx1"/>
                </a:solidFill>
                <a:effectLst/>
                <a:latin typeface="+mn-lt"/>
                <a:ea typeface="+mn-ea"/>
                <a:cs typeface="+mn-cs"/>
              </a:rPr>
              <a:t>Emphasis</a:t>
            </a:r>
            <a:r>
              <a:rPr lang="en-GB" sz="1200" b="1" u="sng" kern="1200" baseline="0" dirty="0" smtClean="0">
                <a:solidFill>
                  <a:schemeClr val="tx1"/>
                </a:solidFill>
                <a:effectLst/>
                <a:latin typeface="+mn-lt"/>
                <a:ea typeface="+mn-ea"/>
                <a:cs typeface="+mn-cs"/>
              </a:rPr>
              <a:t> on lived experience as the site of inquiry.</a:t>
            </a:r>
          </a:p>
          <a:p>
            <a:endParaRPr lang="en-GB"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A99C80A-4929-E241-B9E8-C2CDBFFA27BD}" type="slidenum">
              <a:rPr lang="en-US" smtClean="0"/>
              <a:t>4</a:t>
            </a:fld>
            <a:endParaRPr lang="en-US"/>
          </a:p>
        </p:txBody>
      </p:sp>
    </p:spTree>
    <p:extLst>
      <p:ext uri="{BB962C8B-B14F-4D97-AF65-F5344CB8AC3E}">
        <p14:creationId xmlns:p14="http://schemas.microsoft.com/office/powerpoint/2010/main" val="128953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none" strike="noStrike"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b="1" u="sng" kern="1200" dirty="0" smtClean="0">
                <a:solidFill>
                  <a:schemeClr val="tx1"/>
                </a:solidFill>
                <a:effectLst/>
                <a:latin typeface="+mn-lt"/>
                <a:ea typeface="+mn-ea"/>
                <a:cs typeface="+mn-cs"/>
              </a:rPr>
              <a:t> Definition of mental health peer support and Lived Experience Practice</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Mental Health Peer Support ranges from informal mutual support to paid peer support work. My research concerns the latter. While peer support is wide-ranging, Mead (2009) offers a helpful all encompassing definition, describing peer support as “</a:t>
            </a:r>
            <a:r>
              <a:rPr lang="en-GB" sz="1200" i="1" kern="1200" dirty="0" smtClean="0">
                <a:solidFill>
                  <a:schemeClr val="tx1"/>
                </a:solidFill>
                <a:effectLst/>
                <a:latin typeface="+mn-lt"/>
                <a:ea typeface="+mn-ea"/>
                <a:cs typeface="+mn-cs"/>
              </a:rPr>
              <a:t>a system of giving and receiving help founded on key principles of respect, shared responsibility and mutual agreement of what is helpful”. </a:t>
            </a:r>
            <a:r>
              <a:rPr lang="en-GB" sz="1200" kern="1200" dirty="0" smtClean="0">
                <a:solidFill>
                  <a:schemeClr val="tx1"/>
                </a:solidFill>
                <a:effectLst/>
                <a:latin typeface="+mn-lt"/>
                <a:ea typeface="+mn-ea"/>
                <a:cs typeface="+mn-cs"/>
              </a:rPr>
              <a:t> (Mead, 2009)</a:t>
            </a:r>
            <a:r>
              <a:rPr lang="en-GB" sz="1200" b="1" u="sng" kern="1200" dirty="0" smtClean="0">
                <a:solidFill>
                  <a:schemeClr val="tx1"/>
                </a:solidFill>
                <a:effectLst/>
                <a:latin typeface="+mn-lt"/>
                <a:ea typeface="+mn-ea"/>
                <a:cs typeface="+mn-cs"/>
              </a:rPr>
              <a:t>.</a:t>
            </a:r>
          </a:p>
          <a:p>
            <a:endParaRPr lang="en-GB" sz="1200" b="1" u="sng" kern="1200" dirty="0" smtClean="0">
              <a:solidFill>
                <a:schemeClr val="tx1"/>
              </a:solidFill>
              <a:effectLst/>
              <a:latin typeface="+mn-lt"/>
              <a:ea typeface="+mn-ea"/>
              <a:cs typeface="+mn-cs"/>
            </a:endParaRPr>
          </a:p>
          <a:p>
            <a:r>
              <a:rPr lang="en-GB" sz="1200" b="1" u="sng"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t>
            </a:r>
            <a:r>
              <a:rPr lang="en-GB" sz="1200" i="1" kern="1200" dirty="0" smtClean="0">
                <a:solidFill>
                  <a:schemeClr val="tx1"/>
                </a:solidFill>
                <a:effectLst/>
                <a:latin typeface="+mn-lt"/>
                <a:ea typeface="+mn-ea"/>
                <a:cs typeface="+mn-cs"/>
              </a:rPr>
              <a:t>Peers use their own experience of overcoming mental distress to support others who are currently in crisis or struggling</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Repper</a:t>
            </a:r>
            <a:r>
              <a:rPr lang="en-GB" sz="1200" kern="1200" dirty="0" smtClean="0">
                <a:solidFill>
                  <a:schemeClr val="tx1"/>
                </a:solidFill>
                <a:effectLst/>
                <a:latin typeface="+mn-lt"/>
                <a:ea typeface="+mn-ea"/>
                <a:cs typeface="+mn-cs"/>
              </a:rPr>
              <a:t> and Carter, 2011.)</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Lived experience’ relates to a person’s life experiences of mental illness or their experience of a loved one with mental illness (Sunderland </a:t>
            </a:r>
            <a:r>
              <a:rPr lang="en-GB" sz="1200" i="1" kern="1200" dirty="0" smtClean="0">
                <a:solidFill>
                  <a:schemeClr val="tx1"/>
                </a:solidFill>
                <a:effectLst/>
                <a:latin typeface="+mn-lt"/>
                <a:ea typeface="+mn-ea"/>
                <a:cs typeface="+mn-cs"/>
              </a:rPr>
              <a:t>et al., </a:t>
            </a:r>
            <a:r>
              <a:rPr lang="en-GB" sz="1200" kern="1200" dirty="0" smtClean="0">
                <a:solidFill>
                  <a:schemeClr val="tx1"/>
                </a:solidFill>
                <a:effectLst/>
                <a:latin typeface="+mn-lt"/>
                <a:ea typeface="+mn-ea"/>
                <a:cs typeface="+mn-cs"/>
              </a:rPr>
              <a:t>2014). The sharing of lived experience through the peer-to-peer relationship is based on mutuality (Mead, 2003) and has been recognised as promoting hope and supporting recovery (</a:t>
            </a:r>
            <a:r>
              <a:rPr lang="en-GB" sz="1200" kern="1200" dirty="0" err="1" smtClean="0">
                <a:solidFill>
                  <a:schemeClr val="tx1"/>
                </a:solidFill>
                <a:effectLst/>
                <a:latin typeface="+mn-lt"/>
                <a:ea typeface="+mn-ea"/>
                <a:cs typeface="+mn-cs"/>
              </a:rPr>
              <a:t>Repper</a:t>
            </a:r>
            <a:r>
              <a:rPr lang="en-GB" sz="1200" kern="1200" dirty="0" smtClean="0">
                <a:solidFill>
                  <a:schemeClr val="tx1"/>
                </a:solidFill>
                <a:effectLst/>
                <a:latin typeface="+mn-lt"/>
                <a:ea typeface="+mn-ea"/>
                <a:cs typeface="+mn-cs"/>
              </a:rPr>
              <a:t>, 2013). </a:t>
            </a:r>
          </a:p>
          <a:p>
            <a:r>
              <a:rPr lang="en-US" sz="1200" kern="1200" dirty="0" smtClean="0">
                <a:solidFill>
                  <a:schemeClr val="tx1"/>
                </a:solidFill>
                <a:effectLst/>
                <a:latin typeface="+mn-lt"/>
                <a:ea typeface="+mn-ea"/>
                <a:cs typeface="+mn-cs"/>
              </a:rPr>
              <a:t>Mental Health Peer Support and Lived Experience Practice involve former service users who are in recovery from serious mental health issues being trained and employed within NHS Trusts to deliver support to current patients. Peer Support Workers (PSWs) and Lived Experience Practitioners (LXPs) work from a basis of using their own lived experience of mental distress and personal recovery from mental health issues. They can provide a valuable, structured, high quality, adjunct to exiting secondary mental health services.</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Person centered approach</a:t>
            </a:r>
            <a:r>
              <a:rPr lang="en-US" sz="1200" b="1" kern="1200" baseline="0" dirty="0" smtClean="0">
                <a:solidFill>
                  <a:schemeClr val="tx1"/>
                </a:solidFill>
                <a:effectLst/>
                <a:latin typeface="+mn-lt"/>
                <a:ea typeface="+mn-ea"/>
                <a:cs typeface="+mn-cs"/>
              </a:rPr>
              <a:t> </a:t>
            </a:r>
            <a:endParaRPr lang="en-GB" sz="1200" b="1"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b="1" u="none" strike="noStrike"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b="1" u="sng" kern="1200" dirty="0" smtClean="0">
                <a:solidFill>
                  <a:schemeClr val="tx1"/>
                </a:solidFill>
                <a:effectLst/>
                <a:latin typeface="+mn-lt"/>
                <a:ea typeface="+mn-ea"/>
                <a:cs typeface="+mn-cs"/>
              </a:rPr>
              <a:t>Section 2: rationale for person-centred approach</a:t>
            </a:r>
            <a:endParaRPr lang="en-GB"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Definition of person-centered approach: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Within mental health care, person-</a:t>
            </a:r>
            <a:r>
              <a:rPr lang="en-US" sz="1200" kern="1200" dirty="0" err="1" smtClean="0">
                <a:solidFill>
                  <a:schemeClr val="tx1"/>
                </a:solidFill>
                <a:effectLst/>
                <a:latin typeface="+mn-lt"/>
                <a:ea typeface="+mn-ea"/>
                <a:cs typeface="+mn-cs"/>
              </a:rPr>
              <a:t>centredness</a:t>
            </a:r>
            <a:r>
              <a:rPr lang="en-US" sz="1200" kern="1200" dirty="0" smtClean="0">
                <a:solidFill>
                  <a:schemeClr val="tx1"/>
                </a:solidFill>
                <a:effectLst/>
                <a:latin typeface="+mn-lt"/>
                <a:ea typeface="+mn-ea"/>
                <a:cs typeface="+mn-cs"/>
              </a:rPr>
              <a:t> can come to represent a holistic approach underpinned by respect for the unique nature of individual service users experiences and needs (</a:t>
            </a:r>
            <a:r>
              <a:rPr lang="en-US" sz="1200" kern="1200" dirty="0" err="1" smtClean="0">
                <a:solidFill>
                  <a:schemeClr val="tx1"/>
                </a:solidFill>
                <a:effectLst/>
                <a:latin typeface="+mn-lt"/>
                <a:ea typeface="+mn-ea"/>
                <a:cs typeface="+mn-cs"/>
              </a:rPr>
              <a:t>Gask</a:t>
            </a:r>
            <a:r>
              <a:rPr lang="en-US" sz="1200" kern="1200" dirty="0" smtClean="0">
                <a:solidFill>
                  <a:schemeClr val="tx1"/>
                </a:solidFill>
                <a:effectLst/>
                <a:latin typeface="+mn-lt"/>
                <a:ea typeface="+mn-ea"/>
                <a:cs typeface="+mn-cs"/>
              </a:rPr>
              <a:t> and Covey,. 2012)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notion of person-centered approach encompasses principles of the patient as a person and appreciating the personal meaning of an illness for an individual. This is coupled with a therapeutic alliance where responsibility is shared between the service user and clinician. The person centered approach has been embraced within mental health care and has been interpreted as </a:t>
            </a:r>
            <a:r>
              <a:rPr lang="en-US" sz="1200" i="1" kern="1200" dirty="0" smtClean="0">
                <a:solidFill>
                  <a:schemeClr val="tx1"/>
                </a:solidFill>
                <a:effectLst/>
                <a:latin typeface="+mn-lt"/>
                <a:ea typeface="+mn-ea"/>
                <a:cs typeface="+mn-cs"/>
              </a:rPr>
              <a:t>a holistic approach with an attitude of respect for the individual and his or her unique experiences and needs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Freeth</a:t>
            </a:r>
            <a:r>
              <a:rPr lang="en-US" sz="1200" kern="1200" dirty="0" smtClean="0">
                <a:solidFill>
                  <a:schemeClr val="tx1"/>
                </a:solidFill>
                <a:effectLst/>
                <a:latin typeface="+mn-lt"/>
                <a:ea typeface="+mn-ea"/>
                <a:cs typeface="+mn-cs"/>
              </a:rPr>
              <a:t>, 2007,p 13).</a:t>
            </a:r>
            <a:endParaRPr lang="en-GB"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A99C80A-4929-E241-B9E8-C2CDBFFA27BD}" type="slidenum">
              <a:rPr lang="en-US" smtClean="0"/>
              <a:t>5</a:t>
            </a:fld>
            <a:endParaRPr lang="en-US"/>
          </a:p>
        </p:txBody>
      </p:sp>
    </p:spTree>
    <p:extLst>
      <p:ext uri="{BB962C8B-B14F-4D97-AF65-F5344CB8AC3E}">
        <p14:creationId xmlns:p14="http://schemas.microsoft.com/office/powerpoint/2010/main" val="3261963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Definition </a:t>
            </a:r>
            <a:r>
              <a:rPr lang="en-US" sz="1200" i="1" kern="1200" dirty="0" smtClean="0">
                <a:solidFill>
                  <a:schemeClr val="tx1"/>
                </a:solidFill>
                <a:effectLst/>
                <a:latin typeface="+mn-lt"/>
                <a:ea typeface="+mn-ea"/>
                <a:cs typeface="+mn-cs"/>
              </a:rPr>
              <a:t>a holistic approach with an attitude of respect for the individual and his or her unique experiences and needs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Freeth</a:t>
            </a:r>
            <a:r>
              <a:rPr lang="en-US" sz="1200" kern="1200" dirty="0" smtClean="0">
                <a:solidFill>
                  <a:schemeClr val="tx1"/>
                </a:solidFill>
                <a:effectLst/>
                <a:latin typeface="+mn-lt"/>
                <a:ea typeface="+mn-ea"/>
                <a:cs typeface="+mn-cs"/>
              </a:rPr>
              <a:t>, 2007,p 13)</a:t>
            </a:r>
            <a:endParaRPr lang="en-GB"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The rationale for employing a person-centered approach was informed by three interlinking factors.</a:t>
            </a:r>
            <a:endParaRPr lang="en-GB" sz="1200" kern="1200" dirty="0" smtClean="0">
              <a:solidFill>
                <a:schemeClr val="tx1"/>
              </a:solidFill>
              <a:effectLst/>
              <a:latin typeface="+mn-lt"/>
              <a:ea typeface="+mn-ea"/>
              <a:cs typeface="+mn-cs"/>
            </a:endParaRPr>
          </a:p>
          <a:p>
            <a:pPr marL="171450" indent="-171450">
              <a:buFont typeface="Arial"/>
              <a:buChar char="•"/>
            </a:pPr>
            <a:r>
              <a:rPr lang="en-US" dirty="0" smtClean="0"/>
              <a:t>Review of the literature</a:t>
            </a:r>
          </a:p>
          <a:p>
            <a:pPr marL="171450" indent="-171450">
              <a:buFont typeface="Arial"/>
              <a:buChar char="•"/>
            </a:pPr>
            <a:r>
              <a:rPr lang="en-US" dirty="0" err="1" smtClean="0"/>
              <a:t>Organisational</a:t>
            </a:r>
            <a:r>
              <a:rPr lang="en-US" dirty="0" smtClean="0"/>
              <a:t> context</a:t>
            </a:r>
          </a:p>
          <a:p>
            <a:pPr marL="171450" indent="-171450">
              <a:buFont typeface="Arial"/>
              <a:buChar char="•"/>
            </a:pPr>
            <a:r>
              <a:rPr lang="en-US" dirty="0" smtClean="0"/>
              <a:t>Methodology</a:t>
            </a:r>
          </a:p>
          <a:p>
            <a:pPr marL="171450" indent="-171450">
              <a:buFont typeface="Arial"/>
              <a:buChar char="•"/>
            </a:pPr>
            <a:endParaRPr lang="en-US" dirty="0" smtClean="0"/>
          </a:p>
          <a:p>
            <a:r>
              <a:rPr lang="en-US" sz="1200" b="1" kern="1200" dirty="0" smtClean="0">
                <a:solidFill>
                  <a:schemeClr val="tx1"/>
                </a:solidFill>
                <a:effectLst/>
                <a:latin typeface="+mn-lt"/>
                <a:ea typeface="+mn-ea"/>
                <a:cs typeface="+mn-cs"/>
              </a:rPr>
              <a:t>The rationale for employing a person-centered approach was informed by three interlinking factors.</a:t>
            </a:r>
            <a:endParaRPr lang="en-GB"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Review of the literature-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review of the literature on the employment of individuals with mental health issues in peer support roles was undertaken as part of my KTP, this was further adapted to inform my PhD research.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5 Key themes emerged from a review of the literature on employing individuals with lived experience of mental distress in Peer Support roles:</a:t>
            </a:r>
          </a:p>
          <a:p>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Organisational context: a supportive and receptive organisational context is needed as a precondition of introducing lived experience practice. Lived experience practice may change organisational culture.</a:t>
            </a:r>
          </a:p>
          <a:p>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Role clarity: those working in roles using their lived experience need to have clarity about the scope and boundaries of their role as sharing lived experience in formal settings is not an established practice.</a:t>
            </a:r>
          </a:p>
          <a:p>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Training: a robust training programme is needed to support role clarity and meet organisational needs.</a:t>
            </a:r>
          </a:p>
          <a:p>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Emphasis on Lived Experience: Lived Experience must remain the cornerstone of roles. Role ‘drift’ must be avoided.</a:t>
            </a:r>
          </a:p>
          <a:p>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External factors: other factors can enable and inhibit the successful use of lived experience </a:t>
            </a:r>
          </a:p>
          <a:p>
            <a:r>
              <a:rPr lang="en-US" sz="1200" kern="1200" dirty="0" smtClean="0">
                <a:solidFill>
                  <a:schemeClr val="tx1"/>
                </a:solidFill>
                <a:effectLst/>
                <a:latin typeface="+mn-lt"/>
                <a:ea typeface="+mn-ea"/>
                <a:cs typeface="+mn-cs"/>
              </a:rPr>
              <a:t>The themes emerging from the review of the literature indicate a shift in perception of those using mental health services from passive patients to deliverers of support for others. This is most profound in the emphasis Lived Experience has as a qualification for undertaking paid peer support work.</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0"/>
            <a:r>
              <a:rPr lang="en-US" sz="1200" b="1" kern="1200" dirty="0" err="1" smtClean="0">
                <a:solidFill>
                  <a:schemeClr val="tx1"/>
                </a:solidFill>
                <a:effectLst/>
                <a:latin typeface="+mn-lt"/>
                <a:ea typeface="+mn-ea"/>
                <a:cs typeface="+mn-cs"/>
              </a:rPr>
              <a:t>Organisational</a:t>
            </a:r>
            <a:r>
              <a:rPr lang="en-US" sz="1200" b="1" kern="1200" dirty="0" smtClean="0">
                <a:solidFill>
                  <a:schemeClr val="tx1"/>
                </a:solidFill>
                <a:effectLst/>
                <a:latin typeface="+mn-lt"/>
                <a:ea typeface="+mn-ea"/>
                <a:cs typeface="+mn-cs"/>
              </a:rPr>
              <a:t> context-</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NHS Trust within which I am undertaking my PhD research has a long and embedded history of involving service users in decisions about their care. Over the past few years there has been a Trust wide commitment to supporting mental health service users to undertake volunteer work placements across the Trust. Many such roles have seen service users openly, and with support form line managers, use their lived experience of mental distress to support other service users. In 2013 the development of a Knowledge Transfer Partnership between </a:t>
            </a:r>
            <a:r>
              <a:rPr lang="en-GB" sz="1200" kern="1200" dirty="0" err="1" smtClean="0">
                <a:solidFill>
                  <a:schemeClr val="tx1"/>
                </a:solidFill>
                <a:effectLst/>
                <a:latin typeface="+mn-lt"/>
                <a:ea typeface="+mn-ea"/>
                <a:cs typeface="+mn-cs"/>
              </a:rPr>
              <a:t>Oxleas</a:t>
            </a:r>
            <a:r>
              <a:rPr lang="en-GB" sz="1200" kern="1200" dirty="0" smtClean="0">
                <a:solidFill>
                  <a:schemeClr val="tx1"/>
                </a:solidFill>
                <a:effectLst/>
                <a:latin typeface="+mn-lt"/>
                <a:ea typeface="+mn-ea"/>
                <a:cs typeface="+mn-cs"/>
              </a:rPr>
              <a:t> NHS and CCCU saw the beginnings of work to ensure the sustainable implementation of lived experience practitioners into the Trust.</a:t>
            </a:r>
          </a:p>
          <a:p>
            <a:endParaRPr lang="en-GB"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3) Methodology-</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organisational context and tradition of service user involvement and peer support, coupled with the review of the literature informed my choice of methodology. Being informed by a person-centred approach supports adopting a constructivist grounded theory methodology. </a:t>
            </a:r>
            <a:r>
              <a:rPr lang="en-GB" sz="1200" kern="1200" dirty="0" err="1" smtClean="0">
                <a:solidFill>
                  <a:schemeClr val="tx1"/>
                </a:solidFill>
                <a:effectLst/>
                <a:latin typeface="+mn-lt"/>
                <a:ea typeface="+mn-ea"/>
                <a:cs typeface="+mn-cs"/>
              </a:rPr>
              <a:t>Guba</a:t>
            </a:r>
            <a:r>
              <a:rPr lang="en-GB" sz="1200" kern="1200" dirty="0" smtClean="0">
                <a:solidFill>
                  <a:schemeClr val="tx1"/>
                </a:solidFill>
                <a:effectLst/>
                <a:latin typeface="+mn-lt"/>
                <a:ea typeface="+mn-ea"/>
                <a:cs typeface="+mn-cs"/>
              </a:rPr>
              <a:t> and </a:t>
            </a:r>
            <a:r>
              <a:rPr lang="en-GB" sz="1200" kern="1200" dirty="0" err="1" smtClean="0">
                <a:solidFill>
                  <a:schemeClr val="tx1"/>
                </a:solidFill>
                <a:effectLst/>
                <a:latin typeface="+mn-lt"/>
                <a:ea typeface="+mn-ea"/>
                <a:cs typeface="+mn-cs"/>
              </a:rPr>
              <a:t>Lincon</a:t>
            </a:r>
            <a:r>
              <a:rPr lang="en-GB" sz="1200" kern="1200" dirty="0" smtClean="0">
                <a:solidFill>
                  <a:schemeClr val="tx1"/>
                </a:solidFill>
                <a:effectLst/>
                <a:latin typeface="+mn-lt"/>
                <a:ea typeface="+mn-ea"/>
                <a:cs typeface="+mn-cs"/>
              </a:rPr>
              <a:t> argue that </a:t>
            </a:r>
            <a:r>
              <a:rPr lang="en-GB" sz="1200" i="1" kern="1200" dirty="0" smtClean="0">
                <a:solidFill>
                  <a:schemeClr val="tx1"/>
                </a:solidFill>
                <a:effectLst/>
                <a:latin typeface="+mn-lt"/>
                <a:ea typeface="+mn-ea"/>
                <a:cs typeface="+mn-cs"/>
              </a:rPr>
              <a:t>realities are wholes that cannot be understood in isolation from their contexts” </a:t>
            </a:r>
            <a:r>
              <a:rPr lang="en-GB" sz="1200" kern="1200" dirty="0" smtClean="0">
                <a:solidFill>
                  <a:schemeClr val="tx1"/>
                </a:solidFill>
                <a:effectLst/>
                <a:latin typeface="+mn-lt"/>
                <a:ea typeface="+mn-ea"/>
                <a:cs typeface="+mn-cs"/>
              </a:rPr>
              <a:t>(Lincoln and </a:t>
            </a:r>
            <a:r>
              <a:rPr lang="en-GB" sz="1200" kern="1200" dirty="0" err="1" smtClean="0">
                <a:solidFill>
                  <a:schemeClr val="tx1"/>
                </a:solidFill>
                <a:effectLst/>
                <a:latin typeface="+mn-lt"/>
                <a:ea typeface="+mn-ea"/>
                <a:cs typeface="+mn-cs"/>
              </a:rPr>
              <a:t>Guba</a:t>
            </a:r>
            <a:r>
              <a:rPr lang="en-GB" sz="1200" kern="1200" dirty="0" smtClean="0">
                <a:solidFill>
                  <a:schemeClr val="tx1"/>
                </a:solidFill>
                <a:effectLst/>
                <a:latin typeface="+mn-lt"/>
                <a:ea typeface="+mn-ea"/>
                <a:cs typeface="+mn-cs"/>
              </a:rPr>
              <a:t>, 1985:39).</a:t>
            </a:r>
          </a:p>
          <a:p>
            <a:r>
              <a:rPr lang="en-GB" sz="1200" kern="1200" dirty="0" smtClean="0">
                <a:solidFill>
                  <a:schemeClr val="tx1"/>
                </a:solidFill>
                <a:effectLst/>
                <a:latin typeface="+mn-lt"/>
                <a:ea typeface="+mn-ea"/>
                <a:cs typeface="+mn-cs"/>
              </a:rPr>
              <a:t>Within my research I have placed a priority on the phenomena in the study (the use of lived experience by LXPs) and view the data and the analysis of the data as created through shared relationships with participants and other sources (</a:t>
            </a:r>
            <a:r>
              <a:rPr lang="en-GB" sz="1200" kern="1200" dirty="0" err="1" smtClean="0">
                <a:solidFill>
                  <a:schemeClr val="tx1"/>
                </a:solidFill>
                <a:effectLst/>
                <a:latin typeface="+mn-lt"/>
                <a:ea typeface="+mn-ea"/>
                <a:cs typeface="+mn-cs"/>
              </a:rPr>
              <a:t>Charmaz</a:t>
            </a:r>
            <a:r>
              <a:rPr lang="en-GB" sz="1200" kern="1200" dirty="0" smtClean="0">
                <a:solidFill>
                  <a:schemeClr val="tx1"/>
                </a:solidFill>
                <a:effectLst/>
                <a:latin typeface="+mn-lt"/>
                <a:ea typeface="+mn-ea"/>
                <a:cs typeface="+mn-cs"/>
              </a:rPr>
              <a:t>, 2006:330). In holding this perspective, as a researcher I must view my research participants holistically and respect their unique experiences and needs. </a:t>
            </a:r>
          </a:p>
          <a:p>
            <a:r>
              <a:rPr lang="en-GB" sz="1200" b="1" u="none" strike="noStrike"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marL="171450" indent="-171450">
              <a:buFont typeface="Arial"/>
              <a:buChar char="•"/>
            </a:pPr>
            <a:endParaRPr lang="en-US" dirty="0" smtClean="0"/>
          </a:p>
          <a:p>
            <a:pPr marL="171450" indent="-171450">
              <a:buFont typeface="Arial"/>
              <a:buChar char="•"/>
            </a:pPr>
            <a:endParaRPr lang="en-US" dirty="0" smtClean="0"/>
          </a:p>
          <a:p>
            <a:pPr marL="171450" indent="-171450">
              <a:buFont typeface="Arial"/>
              <a:buChar char="•"/>
            </a:pPr>
            <a:endParaRPr lang="en-US" dirty="0" smtClean="0"/>
          </a:p>
          <a:p>
            <a:pPr marL="171450" indent="-171450">
              <a:buFont typeface="Arial"/>
              <a:buChar char="•"/>
            </a:pPr>
            <a:endParaRPr lang="en-US" dirty="0" smtClean="0"/>
          </a:p>
          <a:p>
            <a:pPr marL="171450" indent="-171450">
              <a:buFont typeface="Arial"/>
              <a:buChar char="•"/>
            </a:pPr>
            <a:r>
              <a:rPr lang="en-US" dirty="0" smtClean="0"/>
              <a:t>How should engagement</a:t>
            </a:r>
            <a:r>
              <a:rPr lang="en-US" baseline="0" dirty="0" smtClean="0"/>
              <a:t> be viewed when researching mental health peer support?</a:t>
            </a:r>
          </a:p>
          <a:p>
            <a:pPr marL="171450" indent="-171450">
              <a:buFont typeface="Arial"/>
              <a:buChar char="•"/>
            </a:pPr>
            <a:r>
              <a:rPr lang="en-US" baseline="0" dirty="0" smtClean="0"/>
              <a:t>With whom should research engage and how?</a:t>
            </a:r>
          </a:p>
          <a:p>
            <a:pPr marL="171450" indent="-171450">
              <a:buFont typeface="Arial"/>
              <a:buChar char="•"/>
            </a:pPr>
            <a:r>
              <a:rPr lang="en-US" baseline="0" dirty="0" smtClean="0"/>
              <a:t>What is the role of the researcher?</a:t>
            </a:r>
            <a:endParaRPr lang="en-US" dirty="0" smtClean="0"/>
          </a:p>
        </p:txBody>
      </p:sp>
      <p:sp>
        <p:nvSpPr>
          <p:cNvPr id="4" name="Slide Number Placeholder 3"/>
          <p:cNvSpPr>
            <a:spLocks noGrp="1"/>
          </p:cNvSpPr>
          <p:nvPr>
            <p:ph type="sldNum" sz="quarter" idx="10"/>
          </p:nvPr>
        </p:nvSpPr>
        <p:spPr/>
        <p:txBody>
          <a:bodyPr/>
          <a:lstStyle/>
          <a:p>
            <a:fld id="{0A99C80A-4929-E241-B9E8-C2CDBFFA27BD}" type="slidenum">
              <a:rPr lang="en-US" smtClean="0"/>
              <a:t>6</a:t>
            </a:fld>
            <a:endParaRPr lang="en-US"/>
          </a:p>
        </p:txBody>
      </p:sp>
    </p:spTree>
    <p:extLst>
      <p:ext uri="{BB962C8B-B14F-4D97-AF65-F5344CB8AC3E}">
        <p14:creationId xmlns:p14="http://schemas.microsoft.com/office/powerpoint/2010/main" val="626518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dirty="0" smtClean="0"/>
          </a:p>
          <a:p>
            <a:pPr marL="171450" indent="-171450">
              <a:buFont typeface="Arial"/>
              <a:buChar char="•"/>
            </a:pPr>
            <a:r>
              <a:rPr lang="en-US" dirty="0" smtClean="0"/>
              <a:t>How should engagement</a:t>
            </a:r>
            <a:r>
              <a:rPr lang="en-US" baseline="0" dirty="0" smtClean="0"/>
              <a:t> be viewed when researching mental health peer support?</a:t>
            </a:r>
          </a:p>
          <a:p>
            <a:pPr marL="171450" indent="-171450">
              <a:buFont typeface="Arial"/>
              <a:buChar char="•"/>
            </a:pPr>
            <a:r>
              <a:rPr lang="en-US" baseline="0" dirty="0" smtClean="0"/>
              <a:t>With whom should research engage and how?</a:t>
            </a:r>
          </a:p>
          <a:p>
            <a:pPr marL="171450" indent="-171450">
              <a:buFont typeface="Arial"/>
              <a:buChar char="•"/>
            </a:pPr>
            <a:r>
              <a:rPr lang="en-US" baseline="0" dirty="0" smtClean="0"/>
              <a:t>What is the role of the researcher?</a:t>
            </a:r>
            <a:endParaRPr lang="en-US" dirty="0" smtClean="0"/>
          </a:p>
          <a:p>
            <a:endParaRPr lang="en-US" dirty="0" smtClean="0"/>
          </a:p>
          <a:p>
            <a:r>
              <a:rPr lang="en-GB" sz="1200" b="1" u="none" strike="noStrike"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b="1" u="sng" kern="1200" dirty="0" smtClean="0">
                <a:solidFill>
                  <a:schemeClr val="tx1"/>
                </a:solidFill>
                <a:effectLst/>
                <a:latin typeface="+mn-lt"/>
                <a:ea typeface="+mn-ea"/>
                <a:cs typeface="+mn-cs"/>
              </a:rPr>
              <a:t>Section 3: Overview of PhD research (in progress_</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Research Questions:</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This section will seek to offer reflections on the questions of </a:t>
            </a:r>
          </a:p>
          <a:p>
            <a:pPr lvl="0"/>
            <a:r>
              <a:rPr lang="en-GB" sz="1200" kern="1200" dirty="0" smtClean="0">
                <a:solidFill>
                  <a:schemeClr val="tx1"/>
                </a:solidFill>
                <a:effectLst/>
                <a:latin typeface="+mn-lt"/>
                <a:ea typeface="+mn-ea"/>
                <a:cs typeface="+mn-cs"/>
              </a:rPr>
              <a:t>How should engagement be viewed when researching peer support in the mental health service context? </a:t>
            </a:r>
          </a:p>
          <a:p>
            <a:pPr lvl="0"/>
            <a:r>
              <a:rPr lang="en-GB" sz="1200" kern="1200" dirty="0" smtClean="0">
                <a:solidFill>
                  <a:schemeClr val="tx1"/>
                </a:solidFill>
                <a:effectLst/>
                <a:latin typeface="+mn-lt"/>
                <a:ea typeface="+mn-ea"/>
                <a:cs typeface="+mn-cs"/>
              </a:rPr>
              <a:t>With whom should research engage and how? </a:t>
            </a:r>
          </a:p>
          <a:p>
            <a:pPr lvl="0"/>
            <a:r>
              <a:rPr lang="en-GB" sz="1200" kern="1200" dirty="0" smtClean="0">
                <a:solidFill>
                  <a:schemeClr val="tx1"/>
                </a:solidFill>
                <a:effectLst/>
                <a:latin typeface="+mn-lt"/>
                <a:ea typeface="+mn-ea"/>
                <a:cs typeface="+mn-cs"/>
              </a:rPr>
              <a:t>What is the role of the researcher?</a:t>
            </a:r>
          </a:p>
          <a:p>
            <a:pPr lvl="0"/>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 attempting to answer these questions I will draw on a person centred approach,</a:t>
            </a:r>
            <a:r>
              <a:rPr lang="en-GB" sz="1200" kern="1200" baseline="0" dirty="0" smtClean="0">
                <a:solidFill>
                  <a:schemeClr val="tx1"/>
                </a:solidFill>
                <a:effectLst/>
                <a:latin typeface="+mn-lt"/>
                <a:ea typeface="+mn-ea"/>
                <a:cs typeface="+mn-cs"/>
              </a:rPr>
              <a:t> r</a:t>
            </a:r>
            <a:r>
              <a:rPr lang="en-GB" sz="1200" kern="1200" dirty="0" smtClean="0">
                <a:solidFill>
                  <a:schemeClr val="tx1"/>
                </a:solidFill>
                <a:effectLst/>
                <a:latin typeface="+mn-lt"/>
                <a:ea typeface="+mn-ea"/>
                <a:cs typeface="+mn-cs"/>
              </a:rPr>
              <a:t>eflecting on my experience of the research journey I made three observations:</a:t>
            </a:r>
          </a:p>
          <a:p>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Accounts of sharing lived experience contain numerous and diffuse observations and thoughts. They exist in unique interactions between individuals who have both shared experiences of distress. As a process sharing lived experience in formalised ways such as paid roles is not well understood.  To begin to make sense of this engagement must be holistic, engaging both participants and their context. In practice for me as both Peer Support Project Development Officer and researcher this means employing a methodological approach with the capacity to incorporate such breadth Constructivist Grounded theory offered such an opportunity. </a:t>
            </a:r>
          </a:p>
          <a:p>
            <a:r>
              <a:rPr lang="en-GB" sz="1200" kern="1200" dirty="0" smtClean="0">
                <a:solidFill>
                  <a:schemeClr val="tx1"/>
                </a:solidFill>
                <a:effectLst/>
                <a:latin typeface="+mn-lt"/>
                <a:ea typeface="+mn-ea"/>
                <a:cs typeface="+mn-cs"/>
              </a:rPr>
              <a:t> </a:t>
            </a:r>
          </a:p>
          <a:p>
            <a:pPr lvl="0"/>
            <a:r>
              <a:rPr lang="en-GB" sz="1200" b="1" kern="1200" dirty="0" smtClean="0">
                <a:solidFill>
                  <a:schemeClr val="tx1"/>
                </a:solidFill>
                <a:effectLst/>
                <a:latin typeface="+mn-lt"/>
                <a:ea typeface="+mn-ea"/>
                <a:cs typeface="+mn-cs"/>
              </a:rPr>
              <a:t>Engaging the community </a:t>
            </a:r>
            <a:r>
              <a:rPr lang="en-GB" sz="1200" kern="1200" dirty="0" smtClean="0">
                <a:solidFill>
                  <a:schemeClr val="tx1"/>
                </a:solidFill>
                <a:effectLst/>
                <a:latin typeface="+mn-lt"/>
                <a:ea typeface="+mn-ea"/>
                <a:cs typeface="+mn-cs"/>
              </a:rPr>
              <a:t>and service users in the design of the research goes beyond tokenistic service user involvement.  In turn contesting the conscious or unconscious reinforcement of the service user as passive patient (Slay and Stephens, 2013).  It seeks to mirror the organisational context in which I am conducting my research and draw on person-centred approaches. In doing so simultaneously seeing the research participants as an autonomous, holistic individuals and acknowledging the organisational context where a tradition of service users engagement and peer support is commonplace. In practice my research will involve service users in the design, management and dissemination of the research. Furthermore my rooting my research in a service context creates the imperative to share research findings beyond an academic context, into service design and delivery.</a:t>
            </a:r>
          </a:p>
          <a:p>
            <a:r>
              <a:rPr lang="en-GB" sz="1200" b="1" u="none" strike="noStrike"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0"/>
            <a:r>
              <a:rPr lang="en-GB" b="1" dirty="0" smtClean="0"/>
              <a:t>A person-centred approach supports the researcher to continuously consider how their research frames participants. </a:t>
            </a:r>
            <a:r>
              <a:rPr lang="en-GB" sz="1200" kern="1200" dirty="0" smtClean="0">
                <a:solidFill>
                  <a:schemeClr val="tx1"/>
                </a:solidFill>
                <a:effectLst/>
                <a:latin typeface="+mn-lt"/>
                <a:ea typeface="+mn-ea"/>
                <a:cs typeface="+mn-cs"/>
              </a:rPr>
              <a:t>This research approach created an imperative to engage with a wider audience, including those outside of academia. Peer support is an emerging area within mental health care and increasingly is being incorporated into NHS service provision. The dual themes of person-</a:t>
            </a:r>
            <a:r>
              <a:rPr lang="en-GB" sz="1200" kern="1200" dirty="0" err="1" smtClean="0">
                <a:solidFill>
                  <a:schemeClr val="tx1"/>
                </a:solidFill>
                <a:effectLst/>
                <a:latin typeface="+mn-lt"/>
                <a:ea typeface="+mn-ea"/>
                <a:cs typeface="+mn-cs"/>
              </a:rPr>
              <a:t>centredness</a:t>
            </a:r>
            <a:r>
              <a:rPr lang="en-GB" sz="1200" kern="1200" dirty="0" smtClean="0">
                <a:solidFill>
                  <a:schemeClr val="tx1"/>
                </a:solidFill>
                <a:effectLst/>
                <a:latin typeface="+mn-lt"/>
                <a:ea typeface="+mn-ea"/>
                <a:cs typeface="+mn-cs"/>
              </a:rPr>
              <a:t> and organisational context frame my research as a process done with participants within a context. The role of the researcher transforms from one of expert outsider instead emphasising the subjective interrelationship between the researcher, participant and their co-construction of meaning” (Mills </a:t>
            </a:r>
            <a:r>
              <a:rPr lang="en-GB" sz="1200" i="1" kern="1200" dirty="0" smtClean="0">
                <a:solidFill>
                  <a:schemeClr val="tx1"/>
                </a:solidFill>
                <a:effectLst/>
                <a:latin typeface="+mn-lt"/>
                <a:ea typeface="+mn-ea"/>
                <a:cs typeface="+mn-cs"/>
              </a:rPr>
              <a:t>et al</a:t>
            </a:r>
            <a:r>
              <a:rPr lang="en-GB" sz="1200" kern="1200" dirty="0" smtClean="0">
                <a:solidFill>
                  <a:schemeClr val="tx1"/>
                </a:solidFill>
                <a:effectLst/>
                <a:latin typeface="+mn-lt"/>
                <a:ea typeface="+mn-ea"/>
                <a:cs typeface="+mn-cs"/>
              </a:rPr>
              <a:t> 2006) In turn generating implications for how research is undertaken, shared and disseminated and how research participants may in part own their role</a:t>
            </a:r>
          </a:p>
          <a:p>
            <a:r>
              <a:rPr lang="en-GB" sz="1200" kern="1200" dirty="0" smtClean="0">
                <a:solidFill>
                  <a:schemeClr val="tx1"/>
                </a:solidFill>
                <a:effectLst/>
                <a:latin typeface="+mn-lt"/>
                <a:ea typeface="+mn-ea"/>
                <a:cs typeface="+mn-cs"/>
              </a:rPr>
              <a:t> </a:t>
            </a:r>
          </a:p>
          <a:p>
            <a:r>
              <a:rPr lang="en-GB" sz="1200" b="1" kern="1200" dirty="0" smtClean="0">
                <a:solidFill>
                  <a:schemeClr val="tx1"/>
                </a:solidFill>
                <a:effectLst/>
                <a:latin typeface="+mn-lt"/>
                <a:ea typeface="+mn-ea"/>
                <a:cs typeface="+mn-cs"/>
              </a:rPr>
              <a:t>Conclusion:</a:t>
            </a:r>
            <a:r>
              <a:rPr lang="en-GB" sz="1200" kern="1200" dirty="0" smtClean="0">
                <a:solidFill>
                  <a:schemeClr val="tx1"/>
                </a:solidFill>
                <a:effectLst/>
                <a:latin typeface="+mn-lt"/>
                <a:ea typeface="+mn-ea"/>
                <a:cs typeface="+mn-cs"/>
              </a:rPr>
              <a:t> The nature of research into the use of lived experience in mental health peer support enables the researcher to engage with the values of peer support, the NHS service context, and simultaneously building relationships with service users. Such engagement can exceed expectation to simply involve service users within research design (Health Research Authority 2014) and generate research practice that sees engagement as a necessary and essential condition of meaningful research within this field.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0A99C80A-4929-E241-B9E8-C2CDBFFA27BD}" type="slidenum">
              <a:rPr lang="en-US" smtClean="0"/>
              <a:t>7</a:t>
            </a:fld>
            <a:endParaRPr lang="en-US"/>
          </a:p>
        </p:txBody>
      </p:sp>
    </p:spTree>
    <p:extLst>
      <p:ext uri="{BB962C8B-B14F-4D97-AF65-F5344CB8AC3E}">
        <p14:creationId xmlns:p14="http://schemas.microsoft.com/office/powerpoint/2010/main" val="3194715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99C80A-4929-E241-B9E8-C2CDBFFA27BD}" type="slidenum">
              <a:rPr lang="en-US" smtClean="0"/>
              <a:t>8</a:t>
            </a:fld>
            <a:endParaRPr lang="en-US"/>
          </a:p>
        </p:txBody>
      </p:sp>
    </p:spTree>
    <p:extLst>
      <p:ext uri="{BB962C8B-B14F-4D97-AF65-F5344CB8AC3E}">
        <p14:creationId xmlns:p14="http://schemas.microsoft.com/office/powerpoint/2010/main" val="694363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GB"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p:txBody>
          <a:bodyPr/>
          <a:lstStyle/>
          <a:p>
            <a:fld id="{737E2996-1CC3-EB4F-9DC8-4A3DA635B1D2}"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283D2-DF42-7B44-AE33-074DD2422E4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37E2996-1CC3-EB4F-9DC8-4A3DA635B1D2}"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283D2-DF42-7B44-AE33-074DD2422E4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37E2996-1CC3-EB4F-9DC8-4A3DA635B1D2}"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283D2-DF42-7B44-AE33-074DD2422E49}"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37E2996-1CC3-EB4F-9DC8-4A3DA635B1D2}"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283D2-DF42-7B44-AE33-074DD2422E49}" type="slidenum">
              <a:rPr lang="en-US" smtClean="0"/>
              <a:t>‹#›</a:t>
            </a:fld>
            <a:endParaRPr lang="en-US"/>
          </a:p>
        </p:txBody>
      </p:sp>
      <p:sp>
        <p:nvSpPr>
          <p:cNvPr id="7" name="Title 6"/>
          <p:cNvSpPr>
            <a:spLocks noGrp="1"/>
          </p:cNvSpPr>
          <p:nvPr>
            <p:ph type="title"/>
          </p:nvPr>
        </p:nvSpPr>
        <p:spPr/>
        <p:txBody>
          <a:bodyPr/>
          <a:lstStyle/>
          <a:p>
            <a:r>
              <a:rPr lang="en-GB"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GB"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37E2996-1CC3-EB4F-9DC8-4A3DA635B1D2}"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283D2-DF42-7B44-AE33-074DD2422E4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5" name="Date Placeholder 4"/>
          <p:cNvSpPr>
            <a:spLocks noGrp="1"/>
          </p:cNvSpPr>
          <p:nvPr>
            <p:ph type="dt" sz="half" idx="10"/>
          </p:nvPr>
        </p:nvSpPr>
        <p:spPr/>
        <p:txBody>
          <a:bodyPr/>
          <a:lstStyle/>
          <a:p>
            <a:fld id="{737E2996-1CC3-EB4F-9DC8-4A3DA635B1D2}"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D283D2-DF42-7B44-AE33-074DD2422E49}"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Date Placeholder 6"/>
          <p:cNvSpPr>
            <a:spLocks noGrp="1"/>
          </p:cNvSpPr>
          <p:nvPr>
            <p:ph type="dt" sz="half" idx="10"/>
          </p:nvPr>
        </p:nvSpPr>
        <p:spPr/>
        <p:txBody>
          <a:bodyPr/>
          <a:lstStyle/>
          <a:p>
            <a:fld id="{737E2996-1CC3-EB4F-9DC8-4A3DA635B1D2}"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D283D2-DF42-7B44-AE33-074DD2422E4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37E2996-1CC3-EB4F-9DC8-4A3DA635B1D2}"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D283D2-DF42-7B44-AE33-074DD2422E4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37E2996-1CC3-EB4F-9DC8-4A3DA635B1D2}"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D283D2-DF42-7B44-AE33-074DD2422E4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37E2996-1CC3-EB4F-9DC8-4A3DA635B1D2}"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D283D2-DF42-7B44-AE33-074DD2422E49}"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GB"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GB"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37E2996-1CC3-EB4F-9DC8-4A3DA635B1D2}"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D283D2-DF42-7B44-AE33-074DD2422E49}"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37E2996-1CC3-EB4F-9DC8-4A3DA635B1D2}" type="datetimeFigureOut">
              <a:rPr lang="en-US" smtClean="0"/>
              <a:t>11/6/2018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DD283D2-DF42-7B44-AE33-074DD2422E49}"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victoria.stirrup@oxleas.nhs.uk" TargetMode="External"/><Relationship Id="rId2" Type="http://schemas.openxmlformats.org/officeDocument/2006/relationships/hyperlink" Target="mailto:Victoria.stirrup@canterbury.ac.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Victoria.stirrup@canterbury.ac.u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mailto:victoria.stirrup@oxleas.nhs.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1829"/>
            <a:ext cx="7772400" cy="1921826"/>
          </a:xfrm>
        </p:spPr>
        <p:txBody>
          <a:bodyPr>
            <a:normAutofit fontScale="90000"/>
          </a:bodyPr>
          <a:lstStyle/>
          <a:p>
            <a:r>
              <a:rPr lang="en-GB" sz="3100" b="1" i="1" dirty="0"/>
              <a:t>Participant not patient- employing a person centred approach to researching the use of lived experience in mental health peer support</a:t>
            </a:r>
            <a:r>
              <a:rPr lang="en-GB" dirty="0"/>
              <a:t/>
            </a:r>
            <a:br>
              <a:rPr lang="en-GB" dirty="0"/>
            </a:br>
            <a:endParaRPr lang="en-US" dirty="0"/>
          </a:p>
        </p:txBody>
      </p:sp>
      <p:sp>
        <p:nvSpPr>
          <p:cNvPr id="3" name="Subtitle 2"/>
          <p:cNvSpPr>
            <a:spLocks noGrp="1"/>
          </p:cNvSpPr>
          <p:nvPr>
            <p:ph type="subTitle" idx="1"/>
          </p:nvPr>
        </p:nvSpPr>
        <p:spPr>
          <a:xfrm>
            <a:off x="1371600" y="2029539"/>
            <a:ext cx="6400800" cy="1551962"/>
          </a:xfrm>
        </p:spPr>
        <p:txBody>
          <a:bodyPr>
            <a:normAutofit/>
          </a:bodyPr>
          <a:lstStyle/>
          <a:p>
            <a:r>
              <a:rPr lang="en-US" sz="2800" b="1" dirty="0" smtClean="0"/>
              <a:t>PGRA Conference</a:t>
            </a:r>
          </a:p>
          <a:p>
            <a:r>
              <a:rPr lang="en-US" sz="2800" b="1" dirty="0" smtClean="0"/>
              <a:t>Canterbury Christ Church University</a:t>
            </a:r>
          </a:p>
          <a:p>
            <a:r>
              <a:rPr lang="en-US" sz="2800" b="1" dirty="0" smtClean="0"/>
              <a:t>28</a:t>
            </a:r>
            <a:r>
              <a:rPr lang="en-US" sz="2800" b="1" baseline="30000" dirty="0" smtClean="0"/>
              <a:t>th</a:t>
            </a:r>
            <a:r>
              <a:rPr lang="en-US" sz="2800" b="1" dirty="0" smtClean="0"/>
              <a:t> May 2015</a:t>
            </a:r>
          </a:p>
          <a:p>
            <a:endParaRPr lang="en-US" dirty="0"/>
          </a:p>
        </p:txBody>
      </p:sp>
      <p:sp>
        <p:nvSpPr>
          <p:cNvPr id="4" name="TextBox 3"/>
          <p:cNvSpPr txBox="1"/>
          <p:nvPr/>
        </p:nvSpPr>
        <p:spPr>
          <a:xfrm>
            <a:off x="685800" y="3581501"/>
            <a:ext cx="7772400" cy="1754327"/>
          </a:xfrm>
          <a:prstGeom prst="rect">
            <a:avLst/>
          </a:prstGeom>
          <a:noFill/>
        </p:spPr>
        <p:txBody>
          <a:bodyPr wrap="square" rtlCol="0">
            <a:spAutoFit/>
          </a:bodyPr>
          <a:lstStyle/>
          <a:p>
            <a:pPr algn="ctr"/>
            <a:r>
              <a:rPr lang="en-US" sz="2800" b="1" dirty="0" smtClean="0">
                <a:solidFill>
                  <a:schemeClr val="tx2">
                    <a:lumMod val="50000"/>
                  </a:schemeClr>
                </a:solidFill>
              </a:rPr>
              <a:t>Victoria Stirrup</a:t>
            </a:r>
          </a:p>
          <a:p>
            <a:pPr algn="ctr"/>
            <a:r>
              <a:rPr lang="en-US" sz="2000" dirty="0" smtClean="0">
                <a:solidFill>
                  <a:schemeClr val="tx2"/>
                </a:solidFill>
                <a:hlinkClick r:id="rId2"/>
              </a:rPr>
              <a:t>Victoria.stirrup@canterbury.ac.uk</a:t>
            </a:r>
            <a:r>
              <a:rPr lang="en-US" sz="2000" dirty="0" smtClean="0">
                <a:solidFill>
                  <a:schemeClr val="tx2"/>
                </a:solidFill>
              </a:rPr>
              <a:t> / </a:t>
            </a:r>
            <a:r>
              <a:rPr lang="en-US" sz="2000" dirty="0" smtClean="0">
                <a:solidFill>
                  <a:schemeClr val="tx2"/>
                </a:solidFill>
                <a:hlinkClick r:id="rId3"/>
              </a:rPr>
              <a:t>victoria.stirrup@oxleas.nhs.uk</a:t>
            </a:r>
            <a:r>
              <a:rPr lang="en-US" sz="2000" dirty="0" smtClean="0">
                <a:solidFill>
                  <a:schemeClr val="tx2"/>
                </a:solidFill>
              </a:rPr>
              <a:t> </a:t>
            </a:r>
          </a:p>
          <a:p>
            <a:pPr algn="ctr"/>
            <a:r>
              <a:rPr lang="en-US" sz="2000" dirty="0" smtClean="0">
                <a:solidFill>
                  <a:schemeClr val="tx2"/>
                </a:solidFill>
              </a:rPr>
              <a:t>Knowledge Transfer Partnership (KTP) Associate / </a:t>
            </a:r>
          </a:p>
          <a:p>
            <a:pPr algn="ctr"/>
            <a:r>
              <a:rPr lang="en-US" sz="2000" dirty="0" smtClean="0">
                <a:solidFill>
                  <a:schemeClr val="tx2"/>
                </a:solidFill>
              </a:rPr>
              <a:t>Peer Support Project Development Officer</a:t>
            </a:r>
          </a:p>
          <a:p>
            <a:pPr algn="ctr"/>
            <a:r>
              <a:rPr lang="en-US" sz="2000" dirty="0" smtClean="0">
                <a:solidFill>
                  <a:schemeClr val="tx2"/>
                </a:solidFill>
              </a:rPr>
              <a:t>Canterbury Christ Church University / </a:t>
            </a:r>
            <a:r>
              <a:rPr lang="en-US" sz="2000" dirty="0" err="1" smtClean="0">
                <a:solidFill>
                  <a:schemeClr val="tx2"/>
                </a:solidFill>
              </a:rPr>
              <a:t>Oxleas</a:t>
            </a:r>
            <a:r>
              <a:rPr lang="en-US" sz="2000" dirty="0" smtClean="0">
                <a:solidFill>
                  <a:schemeClr val="tx2"/>
                </a:solidFill>
              </a:rPr>
              <a:t> NHS Foundation Trust</a:t>
            </a:r>
          </a:p>
        </p:txBody>
      </p:sp>
    </p:spTree>
    <p:extLst>
      <p:ext uri="{BB962C8B-B14F-4D97-AF65-F5344CB8AC3E}">
        <p14:creationId xmlns:p14="http://schemas.microsoft.com/office/powerpoint/2010/main" val="17860435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771" y="2286001"/>
            <a:ext cx="8870460" cy="4415691"/>
          </a:xfrm>
        </p:spPr>
        <p:txBody>
          <a:bodyPr>
            <a:normAutofit/>
          </a:bodyPr>
          <a:lstStyle/>
          <a:p>
            <a:pPr>
              <a:buFont typeface="Arial"/>
              <a:buChar char="•"/>
            </a:pPr>
            <a:r>
              <a:rPr lang="en-US" sz="2800" dirty="0" smtClean="0"/>
              <a:t>Outline PhD research</a:t>
            </a:r>
          </a:p>
          <a:p>
            <a:pPr>
              <a:buFont typeface="Arial"/>
              <a:buChar char="•"/>
            </a:pPr>
            <a:r>
              <a:rPr lang="en-US" sz="2800" dirty="0" smtClean="0"/>
              <a:t>Key points of mental health peer support</a:t>
            </a:r>
            <a:endParaRPr lang="en-US" dirty="0" smtClean="0"/>
          </a:p>
          <a:p>
            <a:pPr>
              <a:buFont typeface="Arial"/>
              <a:buChar char="•"/>
            </a:pPr>
            <a:r>
              <a:rPr lang="en-US" sz="2800" dirty="0" smtClean="0"/>
              <a:t>Person centered approach </a:t>
            </a:r>
          </a:p>
          <a:p>
            <a:pPr>
              <a:buFont typeface="Arial"/>
              <a:buChar char="•"/>
            </a:pPr>
            <a:r>
              <a:rPr lang="en-US" sz="2800" dirty="0" smtClean="0"/>
              <a:t>Implications for research</a:t>
            </a:r>
            <a:endParaRPr lang="en-US" sz="2800" dirty="0"/>
          </a:p>
          <a:p>
            <a:pPr marL="0" indent="0">
              <a:buNone/>
            </a:pPr>
            <a:endParaRPr lang="en-US" sz="2800" dirty="0" smtClean="0"/>
          </a:p>
          <a:p>
            <a:pPr marL="816293" lvl="1" indent="-514350">
              <a:buFont typeface="+mj-lt"/>
              <a:buAutoNum type="arabicPeriod"/>
            </a:pPr>
            <a:r>
              <a:rPr lang="en-US" sz="2600" dirty="0"/>
              <a:t>How should engagement be viewed when researching mental health peer support?</a:t>
            </a:r>
          </a:p>
          <a:p>
            <a:pPr marL="816293" lvl="1" indent="-514350">
              <a:buFont typeface="+mj-lt"/>
              <a:buAutoNum type="arabicPeriod"/>
            </a:pPr>
            <a:r>
              <a:rPr lang="en-US" sz="2600" dirty="0"/>
              <a:t>With whom should research engage and how?</a:t>
            </a:r>
          </a:p>
          <a:p>
            <a:pPr marL="816293" lvl="1" indent="-514350">
              <a:buFont typeface="+mj-lt"/>
              <a:buAutoNum type="arabicPeriod"/>
            </a:pPr>
            <a:r>
              <a:rPr lang="en-US" sz="2600" dirty="0"/>
              <a:t>What is the role of the researcher?</a:t>
            </a:r>
          </a:p>
          <a:p>
            <a:pPr marL="0" indent="0">
              <a:buNone/>
            </a:pPr>
            <a:endParaRPr lang="en-US" dirty="0" smtClean="0"/>
          </a:p>
          <a:p>
            <a:endParaRPr lang="en-US" dirty="0"/>
          </a:p>
        </p:txBody>
      </p:sp>
      <p:sp>
        <p:nvSpPr>
          <p:cNvPr id="2" name="Title 1"/>
          <p:cNvSpPr>
            <a:spLocks noGrp="1"/>
          </p:cNvSpPr>
          <p:nvPr>
            <p:ph type="title"/>
          </p:nvPr>
        </p:nvSpPr>
        <p:spPr>
          <a:xfrm>
            <a:off x="136770" y="1"/>
            <a:ext cx="8870460" cy="2286000"/>
          </a:xfrm>
        </p:spPr>
        <p:txBody>
          <a:bodyPr>
            <a:normAutofit/>
          </a:bodyPr>
          <a:lstStyle/>
          <a:p>
            <a:pPr>
              <a:lnSpc>
                <a:spcPct val="150000"/>
              </a:lnSpc>
            </a:pPr>
            <a:r>
              <a:rPr lang="en-GB" sz="2400" dirty="0"/>
              <a:t>Title: “</a:t>
            </a:r>
            <a:r>
              <a:rPr lang="en-GB" sz="2400" b="1" dirty="0"/>
              <a:t>Using Lived Experience in mental health </a:t>
            </a:r>
            <a:r>
              <a:rPr lang="en-GB" sz="2400" b="1" dirty="0" smtClean="0"/>
              <a:t>peer</a:t>
            </a:r>
            <a:br>
              <a:rPr lang="en-GB" sz="2400" b="1" dirty="0" smtClean="0"/>
            </a:br>
            <a:r>
              <a:rPr lang="en-GB" sz="2400" b="1" dirty="0" smtClean="0"/>
              <a:t>support</a:t>
            </a:r>
            <a:r>
              <a:rPr lang="en-GB" sz="2400" b="1" dirty="0"/>
              <a:t>- a grounded theory study of </a:t>
            </a:r>
            <a:r>
              <a:rPr lang="en-GB" sz="2400" b="1" dirty="0" smtClean="0"/>
              <a:t>lived experience </a:t>
            </a:r>
            <a:r>
              <a:rPr lang="en-GB" sz="2400" b="1" dirty="0"/>
              <a:t>practice</a:t>
            </a:r>
            <a:r>
              <a:rPr lang="en-GB" sz="2400" dirty="0"/>
              <a:t>” </a:t>
            </a:r>
            <a:r>
              <a:rPr lang="en-US" sz="2400" dirty="0"/>
              <a:t/>
            </a:r>
            <a:br>
              <a:rPr lang="en-US" sz="2400" dirty="0"/>
            </a:br>
            <a:endParaRPr lang="en-US" sz="2400" dirty="0"/>
          </a:p>
        </p:txBody>
      </p:sp>
    </p:spTree>
    <p:extLst>
      <p:ext uri="{BB962C8B-B14F-4D97-AF65-F5344CB8AC3E}">
        <p14:creationId xmlns:p14="http://schemas.microsoft.com/office/powerpoint/2010/main" val="2722405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0947" y="2193406"/>
            <a:ext cx="8660456" cy="4664594"/>
          </a:xfrm>
        </p:spPr>
        <p:txBody>
          <a:bodyPr>
            <a:normAutofit/>
          </a:bodyPr>
          <a:lstStyle/>
          <a:p>
            <a:pPr>
              <a:buFont typeface="Arial"/>
              <a:buChar char="•"/>
            </a:pPr>
            <a:r>
              <a:rPr lang="en-US" dirty="0" smtClean="0"/>
              <a:t>Discrete part of a wider Knowledge Transfer Partnership (KTP) project to sustainably introduce paid mental health Peer Support through the introduction of Lived Experience Practitioner roles into the  Adult Mental directorate of </a:t>
            </a:r>
            <a:r>
              <a:rPr lang="en-US" dirty="0" err="1" smtClean="0"/>
              <a:t>Oxleas</a:t>
            </a:r>
            <a:r>
              <a:rPr lang="en-US" dirty="0" smtClean="0"/>
              <a:t> NHS Foundation Trust (S.E London, UK)</a:t>
            </a:r>
          </a:p>
          <a:p>
            <a:pPr>
              <a:buFont typeface="Arial"/>
              <a:buChar char="•"/>
            </a:pPr>
            <a:endParaRPr lang="en-US" dirty="0" smtClean="0"/>
          </a:p>
          <a:p>
            <a:pPr>
              <a:buFont typeface="Arial"/>
              <a:buChar char="•"/>
            </a:pPr>
            <a:r>
              <a:rPr lang="en-US" dirty="0" smtClean="0"/>
              <a:t>Research questions:</a:t>
            </a:r>
          </a:p>
          <a:p>
            <a:pPr lvl="0"/>
            <a:r>
              <a:rPr lang="en-GB" dirty="0" smtClean="0">
                <a:solidFill>
                  <a:schemeClr val="tx1"/>
                </a:solidFill>
              </a:rPr>
              <a:t>How </a:t>
            </a:r>
            <a:r>
              <a:rPr lang="en-GB" dirty="0">
                <a:solidFill>
                  <a:schemeClr val="tx1"/>
                </a:solidFill>
              </a:rPr>
              <a:t>is Lived Experience used within the Lived Experience Practitioner Role?</a:t>
            </a:r>
          </a:p>
          <a:p>
            <a:pPr lvl="0"/>
            <a:r>
              <a:rPr lang="en-GB" dirty="0">
                <a:solidFill>
                  <a:schemeClr val="tx1"/>
                </a:solidFill>
              </a:rPr>
              <a:t>What are the characteristics of using lived experience within Lived Experience Practitioner Role?</a:t>
            </a:r>
          </a:p>
          <a:p>
            <a:pPr>
              <a:buFont typeface="Arial"/>
              <a:buChar char="•"/>
            </a:pPr>
            <a:endParaRPr lang="en-US" dirty="0" smtClean="0"/>
          </a:p>
          <a:p>
            <a:pPr>
              <a:buFont typeface="Arial"/>
              <a:buChar char="•"/>
            </a:pPr>
            <a:endParaRPr lang="en-US" dirty="0"/>
          </a:p>
        </p:txBody>
      </p:sp>
      <p:sp>
        <p:nvSpPr>
          <p:cNvPr id="4" name="Title 1"/>
          <p:cNvSpPr>
            <a:spLocks noGrp="1"/>
          </p:cNvSpPr>
          <p:nvPr>
            <p:ph type="title"/>
          </p:nvPr>
        </p:nvSpPr>
        <p:spPr/>
        <p:txBody>
          <a:bodyPr>
            <a:normAutofit fontScale="90000"/>
          </a:bodyPr>
          <a:lstStyle/>
          <a:p>
            <a:pPr>
              <a:lnSpc>
                <a:spcPct val="150000"/>
              </a:lnSpc>
            </a:pPr>
            <a:r>
              <a:rPr lang="en-GB" sz="2400" dirty="0"/>
              <a:t>Title: “</a:t>
            </a:r>
            <a:r>
              <a:rPr lang="en-GB" sz="2400" b="1" dirty="0"/>
              <a:t>Using Lived Experience in mental health </a:t>
            </a:r>
            <a:r>
              <a:rPr lang="en-GB" sz="2400" b="1" dirty="0" smtClean="0"/>
              <a:t>peer</a:t>
            </a:r>
            <a:br>
              <a:rPr lang="en-GB" sz="2400" b="1" dirty="0" smtClean="0"/>
            </a:br>
            <a:r>
              <a:rPr lang="en-GB" sz="2400" b="1" dirty="0" smtClean="0"/>
              <a:t>support</a:t>
            </a:r>
            <a:r>
              <a:rPr lang="en-GB" sz="2400" b="1" dirty="0"/>
              <a:t>- a grounded theory study of </a:t>
            </a:r>
            <a:r>
              <a:rPr lang="en-GB" sz="2400" b="1" dirty="0" smtClean="0"/>
              <a:t>lived experience </a:t>
            </a:r>
            <a:r>
              <a:rPr lang="en-GB" sz="2400" b="1" dirty="0"/>
              <a:t>practice</a:t>
            </a:r>
            <a:r>
              <a:rPr lang="en-GB" sz="2400" dirty="0"/>
              <a:t>” </a:t>
            </a:r>
            <a:r>
              <a:rPr lang="en-US" sz="2400" dirty="0"/>
              <a:t/>
            </a:r>
            <a:br>
              <a:rPr lang="en-US" sz="2400" dirty="0"/>
            </a:br>
            <a:endParaRPr lang="en-US" sz="2400" dirty="0"/>
          </a:p>
        </p:txBody>
      </p:sp>
    </p:spTree>
    <p:extLst>
      <p:ext uri="{BB962C8B-B14F-4D97-AF65-F5344CB8AC3E}">
        <p14:creationId xmlns:p14="http://schemas.microsoft.com/office/powerpoint/2010/main" val="2795932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86775801"/>
              </p:ext>
            </p:extLst>
          </p:nvPr>
        </p:nvGraphicFramePr>
        <p:xfrm>
          <a:off x="136770" y="195385"/>
          <a:ext cx="8772768" cy="65258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293737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001" y="2364154"/>
            <a:ext cx="8694614" cy="4278923"/>
          </a:xfrm>
        </p:spPr>
        <p:txBody>
          <a:bodyPr>
            <a:normAutofit lnSpcReduction="10000"/>
          </a:bodyPr>
          <a:lstStyle/>
          <a:p>
            <a:pPr marL="0" lvl="0" indent="0">
              <a:buNone/>
            </a:pPr>
            <a:r>
              <a:rPr lang="en-GB" b="1" dirty="0" smtClean="0"/>
              <a:t>Peer Support</a:t>
            </a:r>
            <a:r>
              <a:rPr lang="en-GB" dirty="0" smtClean="0"/>
              <a:t>- “</a:t>
            </a:r>
            <a:r>
              <a:rPr lang="en-GB" i="1" dirty="0"/>
              <a:t>a system of giving and receiving help founded on key principles of respect, shared responsibility and mutual agreement of what is helpful”. </a:t>
            </a:r>
            <a:r>
              <a:rPr lang="en-GB" dirty="0"/>
              <a:t> (Mead, 2009) </a:t>
            </a:r>
            <a:endParaRPr lang="en-GB" dirty="0" smtClean="0"/>
          </a:p>
          <a:p>
            <a:pPr marL="0" lvl="0" indent="0">
              <a:buNone/>
            </a:pPr>
            <a:endParaRPr lang="en-GB" dirty="0" smtClean="0"/>
          </a:p>
          <a:p>
            <a:pPr marL="0" indent="0">
              <a:buNone/>
            </a:pPr>
            <a:r>
              <a:rPr lang="en-GB" dirty="0" smtClean="0"/>
              <a:t>“</a:t>
            </a:r>
            <a:r>
              <a:rPr lang="en-GB" i="1" dirty="0" smtClean="0"/>
              <a:t>Peers use their own experience of overcoming mental distress to support others who are currently in crisis or struggling</a:t>
            </a:r>
            <a:r>
              <a:rPr lang="en-GB" dirty="0" smtClean="0"/>
              <a:t>”. (</a:t>
            </a:r>
            <a:r>
              <a:rPr lang="en-GB" dirty="0" err="1" smtClean="0"/>
              <a:t>Repper</a:t>
            </a:r>
            <a:r>
              <a:rPr lang="en-GB" dirty="0" smtClean="0"/>
              <a:t> and Carter, 2011)</a:t>
            </a:r>
          </a:p>
          <a:p>
            <a:pPr marL="0" lvl="0" indent="0">
              <a:buNone/>
            </a:pPr>
            <a:endParaRPr lang="en-GB" dirty="0" smtClean="0"/>
          </a:p>
          <a:p>
            <a:pPr marL="0" indent="0">
              <a:buNone/>
            </a:pPr>
            <a:r>
              <a:rPr lang="en-GB" b="1" dirty="0" smtClean="0"/>
              <a:t>Person centred approach</a:t>
            </a:r>
            <a:r>
              <a:rPr lang="en-GB" dirty="0" smtClean="0"/>
              <a:t>- “</a:t>
            </a:r>
            <a:r>
              <a:rPr lang="en-US" i="1" dirty="0"/>
              <a:t>a holistic approach with an attitude of respect for the individual and his or her unique experiences and </a:t>
            </a:r>
            <a:r>
              <a:rPr lang="en-US" i="1" dirty="0" smtClean="0"/>
              <a:t>needs”</a:t>
            </a:r>
            <a:r>
              <a:rPr lang="en-US" dirty="0" smtClean="0"/>
              <a:t> </a:t>
            </a:r>
            <a:r>
              <a:rPr lang="en-US" dirty="0"/>
              <a:t>(</a:t>
            </a:r>
            <a:r>
              <a:rPr lang="en-US" dirty="0" err="1"/>
              <a:t>Freeth</a:t>
            </a:r>
            <a:r>
              <a:rPr lang="en-US" dirty="0"/>
              <a:t>, 2007,p 13)</a:t>
            </a:r>
            <a:endParaRPr lang="en-GB" dirty="0"/>
          </a:p>
          <a:p>
            <a:pPr marL="0" lvl="0" indent="0">
              <a:buNone/>
            </a:pPr>
            <a:endParaRPr lang="en-GB" dirty="0" smtClean="0"/>
          </a:p>
          <a:p>
            <a:pPr marL="0" lvl="0" indent="0">
              <a:buNone/>
            </a:pPr>
            <a:endParaRPr lang="en-GB" dirty="0" smtClean="0"/>
          </a:p>
          <a:p>
            <a:pPr marL="0" lvl="0" indent="0">
              <a:buNone/>
            </a:pPr>
            <a:endParaRPr lang="en-GB" dirty="0"/>
          </a:p>
          <a:p>
            <a:pPr marL="0" lvl="0" indent="0">
              <a:buNone/>
            </a:pPr>
            <a:endParaRPr lang="en-GB" dirty="0"/>
          </a:p>
          <a:p>
            <a:pPr marL="0" indent="0">
              <a:buNone/>
            </a:pPr>
            <a:endParaRPr lang="en-US" dirty="0"/>
          </a:p>
        </p:txBody>
      </p:sp>
      <p:sp>
        <p:nvSpPr>
          <p:cNvPr id="2" name="Title 1"/>
          <p:cNvSpPr>
            <a:spLocks noGrp="1"/>
          </p:cNvSpPr>
          <p:nvPr>
            <p:ph type="title"/>
          </p:nvPr>
        </p:nvSpPr>
        <p:spPr/>
        <p:txBody>
          <a:bodyPr/>
          <a:lstStyle/>
          <a:p>
            <a:r>
              <a:rPr lang="en-US" dirty="0" smtClean="0"/>
              <a:t>Mental Health Peer Support</a:t>
            </a:r>
            <a:endParaRPr lang="en-US" dirty="0"/>
          </a:p>
        </p:txBody>
      </p:sp>
    </p:spTree>
    <p:extLst>
      <p:ext uri="{BB962C8B-B14F-4D97-AF65-F5344CB8AC3E}">
        <p14:creationId xmlns:p14="http://schemas.microsoft.com/office/powerpoint/2010/main" val="3140741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845"/>
            <a:ext cx="8229600" cy="968253"/>
          </a:xfrm>
        </p:spPr>
        <p:txBody>
          <a:bodyPr>
            <a:normAutofit/>
          </a:bodyPr>
          <a:lstStyle/>
          <a:p>
            <a:r>
              <a:rPr lang="en-US" dirty="0"/>
              <a:t>A person centered </a:t>
            </a:r>
            <a:r>
              <a:rPr lang="en-US" dirty="0" smtClean="0"/>
              <a:t>approach</a:t>
            </a:r>
            <a:endParaRPr lang="en-US" dirty="0"/>
          </a:p>
        </p:txBody>
      </p:sp>
      <p:sp>
        <p:nvSpPr>
          <p:cNvPr id="8" name="Isosceles Triangle 7"/>
          <p:cNvSpPr/>
          <p:nvPr/>
        </p:nvSpPr>
        <p:spPr>
          <a:xfrm>
            <a:off x="3396951" y="3302574"/>
            <a:ext cx="2311021" cy="1909750"/>
          </a:xfrm>
          <a:prstGeom prst="triangle">
            <a:avLst/>
          </a:prstGeom>
          <a:ln>
            <a:solidFill>
              <a:srgbClr val="4F81BD"/>
            </a:solidFill>
          </a:ln>
          <a:effectLst>
            <a:glow rad="292100">
              <a:schemeClr val="accent1">
                <a:lumMod val="40000"/>
                <a:lumOff val="60000"/>
                <a:alpha val="65000"/>
              </a:schemeClr>
            </a:glow>
            <a:softEdge rad="50800"/>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2" name="Rectangle 11"/>
          <p:cNvSpPr/>
          <p:nvPr/>
        </p:nvSpPr>
        <p:spPr>
          <a:xfrm>
            <a:off x="1133231" y="2545149"/>
            <a:ext cx="6838461" cy="1200328"/>
          </a:xfrm>
          <a:prstGeom prst="rect">
            <a:avLst/>
          </a:prstGeom>
        </p:spPr>
        <p:txBody>
          <a:bodyPr wrap="square">
            <a:spAutoFit/>
          </a:bodyPr>
          <a:lstStyle/>
          <a:p>
            <a:r>
              <a:rPr lang="en-US" sz="2400" b="1" dirty="0"/>
              <a:t>Review of the literature</a:t>
            </a:r>
            <a:r>
              <a:rPr lang="en-US" sz="2400" dirty="0"/>
              <a:t>-‘</a:t>
            </a:r>
            <a:r>
              <a:rPr lang="en-US" sz="2400" i="1" dirty="0"/>
              <a:t>Employment of individuals with lived experience of mental health issues in peer support roles</a:t>
            </a:r>
            <a:r>
              <a:rPr lang="en-US" sz="2400" dirty="0" smtClean="0"/>
              <a:t>’</a:t>
            </a:r>
            <a:endParaRPr lang="en-US" sz="2400" dirty="0"/>
          </a:p>
        </p:txBody>
      </p:sp>
      <p:sp>
        <p:nvSpPr>
          <p:cNvPr id="13" name="Rectangle 12"/>
          <p:cNvSpPr/>
          <p:nvPr/>
        </p:nvSpPr>
        <p:spPr>
          <a:xfrm>
            <a:off x="136770" y="5086510"/>
            <a:ext cx="4415692" cy="1569660"/>
          </a:xfrm>
          <a:prstGeom prst="rect">
            <a:avLst/>
          </a:prstGeom>
        </p:spPr>
        <p:txBody>
          <a:bodyPr wrap="square">
            <a:spAutoFit/>
          </a:bodyPr>
          <a:lstStyle/>
          <a:p>
            <a:r>
              <a:rPr lang="en-US" sz="2400" b="1" dirty="0" err="1"/>
              <a:t>Organisational</a:t>
            </a:r>
            <a:r>
              <a:rPr lang="en-US" sz="2400" b="1" dirty="0"/>
              <a:t> context</a:t>
            </a:r>
            <a:r>
              <a:rPr lang="en-US" sz="2400" dirty="0"/>
              <a:t>- Knowledge Transfer Partnership (KTP) </a:t>
            </a:r>
            <a:r>
              <a:rPr lang="en-US" sz="2400" dirty="0" err="1"/>
              <a:t>Oxleas</a:t>
            </a:r>
            <a:r>
              <a:rPr lang="en-US" sz="2400" dirty="0"/>
              <a:t> NHS Foundation Trust and CCCU</a:t>
            </a:r>
          </a:p>
        </p:txBody>
      </p:sp>
      <p:sp>
        <p:nvSpPr>
          <p:cNvPr id="14" name="Rectangle 13"/>
          <p:cNvSpPr/>
          <p:nvPr/>
        </p:nvSpPr>
        <p:spPr>
          <a:xfrm>
            <a:off x="5679452" y="5037797"/>
            <a:ext cx="3464548" cy="1200328"/>
          </a:xfrm>
          <a:prstGeom prst="rect">
            <a:avLst/>
          </a:prstGeom>
        </p:spPr>
        <p:txBody>
          <a:bodyPr wrap="square">
            <a:spAutoFit/>
          </a:bodyPr>
          <a:lstStyle/>
          <a:p>
            <a:pPr algn="r"/>
            <a:r>
              <a:rPr lang="en-US" sz="2400" b="1" dirty="0"/>
              <a:t>Methodology</a:t>
            </a:r>
            <a:r>
              <a:rPr lang="en-US" sz="2400" dirty="0"/>
              <a:t>- </a:t>
            </a:r>
            <a:r>
              <a:rPr lang="en-US" sz="2400" dirty="0" smtClean="0"/>
              <a:t>Constructivist Grounded Theory</a:t>
            </a:r>
            <a:endParaRPr lang="en-US" sz="2400" dirty="0"/>
          </a:p>
        </p:txBody>
      </p:sp>
    </p:spTree>
    <p:extLst>
      <p:ext uri="{BB962C8B-B14F-4D97-AF65-F5344CB8AC3E}">
        <p14:creationId xmlns:p14="http://schemas.microsoft.com/office/powerpoint/2010/main" val="15335210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9823" y="2675467"/>
            <a:ext cx="8719620" cy="3993220"/>
          </a:xfrm>
        </p:spPr>
        <p:txBody>
          <a:bodyPr/>
          <a:lstStyle/>
          <a:p>
            <a:pPr>
              <a:buFont typeface="Arial"/>
              <a:buChar char="•"/>
            </a:pPr>
            <a:r>
              <a:rPr lang="en-GB" dirty="0" smtClean="0"/>
              <a:t>Engagement </a:t>
            </a:r>
            <a:r>
              <a:rPr lang="en-GB" dirty="0"/>
              <a:t>must be holistic, engaging both participants and their context</a:t>
            </a:r>
            <a:r>
              <a:rPr lang="en-GB" dirty="0" smtClean="0"/>
              <a:t>.</a:t>
            </a:r>
          </a:p>
          <a:p>
            <a:pPr marL="0" indent="0">
              <a:buNone/>
            </a:pPr>
            <a:endParaRPr lang="en-GB" dirty="0" smtClean="0"/>
          </a:p>
          <a:p>
            <a:pPr>
              <a:buFont typeface="Arial"/>
              <a:buChar char="•"/>
            </a:pPr>
            <a:r>
              <a:rPr lang="en-US" dirty="0" smtClean="0"/>
              <a:t>Engaging with the existing community of peer support can contest the conscious or unconscious reinforcement of service users as “passive patients” </a:t>
            </a:r>
            <a:r>
              <a:rPr lang="en-GB" dirty="0"/>
              <a:t>(Slay and Stephens, 2013</a:t>
            </a:r>
            <a:r>
              <a:rPr lang="en-GB" dirty="0" smtClean="0"/>
              <a:t>)</a:t>
            </a:r>
          </a:p>
          <a:p>
            <a:pPr marL="0" indent="0">
              <a:buNone/>
            </a:pPr>
            <a:endParaRPr lang="en-GB" dirty="0" smtClean="0"/>
          </a:p>
          <a:p>
            <a:pPr>
              <a:buFont typeface="Arial"/>
              <a:buChar char="•"/>
            </a:pPr>
            <a:r>
              <a:rPr lang="en-GB" dirty="0" smtClean="0"/>
              <a:t>A person-centred approach supports the researcher to continuously consider how their research frames participants.</a:t>
            </a:r>
            <a:endParaRPr lang="en-GB" dirty="0"/>
          </a:p>
          <a:p>
            <a:pPr>
              <a:buFont typeface="Arial"/>
              <a:buChar char="•"/>
            </a:pPr>
            <a:endParaRPr lang="en-US" dirty="0"/>
          </a:p>
        </p:txBody>
      </p:sp>
      <p:sp>
        <p:nvSpPr>
          <p:cNvPr id="3" name="Title 2"/>
          <p:cNvSpPr>
            <a:spLocks noGrp="1"/>
          </p:cNvSpPr>
          <p:nvPr>
            <p:ph type="title"/>
          </p:nvPr>
        </p:nvSpPr>
        <p:spPr/>
        <p:txBody>
          <a:bodyPr/>
          <a:lstStyle/>
          <a:p>
            <a:r>
              <a:rPr lang="en-US" dirty="0" smtClean="0"/>
              <a:t>Conclusions</a:t>
            </a:r>
            <a:endParaRPr lang="en-US" dirty="0"/>
          </a:p>
        </p:txBody>
      </p:sp>
    </p:spTree>
    <p:extLst>
      <p:ext uri="{BB962C8B-B14F-4D97-AF65-F5344CB8AC3E}">
        <p14:creationId xmlns:p14="http://schemas.microsoft.com/office/powerpoint/2010/main" val="24490943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462" y="2077963"/>
            <a:ext cx="8655537" cy="4486960"/>
          </a:xfrm>
        </p:spPr>
        <p:txBody>
          <a:bodyPr>
            <a:normAutofit fontScale="77500" lnSpcReduction="20000"/>
          </a:bodyPr>
          <a:lstStyle/>
          <a:p>
            <a:pPr marL="0" indent="0" algn="ctr">
              <a:buNone/>
            </a:pPr>
            <a:r>
              <a:rPr lang="en-US" sz="4000" dirty="0" smtClean="0"/>
              <a:t>Questions?</a:t>
            </a:r>
          </a:p>
          <a:p>
            <a:pPr marL="0" indent="0">
              <a:buNone/>
            </a:pPr>
            <a:endParaRPr lang="en-US" sz="4000" dirty="0"/>
          </a:p>
          <a:p>
            <a:pPr marL="0" indent="0">
              <a:buNone/>
            </a:pPr>
            <a:r>
              <a:rPr lang="en-US" sz="4000" dirty="0" smtClean="0"/>
              <a:t>Contact: </a:t>
            </a:r>
          </a:p>
          <a:p>
            <a:pPr marL="0" indent="0" algn="ctr">
              <a:buNone/>
            </a:pPr>
            <a:r>
              <a:rPr lang="en-US" sz="4000" dirty="0" smtClean="0">
                <a:hlinkClick r:id="rId3"/>
              </a:rPr>
              <a:t>Victoria.stirrup</a:t>
            </a:r>
            <a:r>
              <a:rPr lang="en-US" sz="4000" dirty="0">
                <a:hlinkClick r:id="rId3"/>
              </a:rPr>
              <a:t>@canterbury.ac.uk</a:t>
            </a:r>
            <a:r>
              <a:rPr lang="en-US" sz="4000" dirty="0"/>
              <a:t> / </a:t>
            </a:r>
            <a:r>
              <a:rPr lang="en-US" sz="4000" dirty="0">
                <a:hlinkClick r:id="rId4"/>
              </a:rPr>
              <a:t>victoria.stirrup@oxleas.nhs.uk</a:t>
            </a:r>
            <a:r>
              <a:rPr lang="en-US" sz="4000" dirty="0"/>
              <a:t> </a:t>
            </a:r>
            <a:endParaRPr lang="en-US" sz="4000" dirty="0" smtClean="0"/>
          </a:p>
          <a:p>
            <a:pPr marL="0" indent="0">
              <a:buNone/>
            </a:pPr>
            <a:r>
              <a:rPr lang="en-US" sz="4000" dirty="0" smtClean="0"/>
              <a:t>Knowledge </a:t>
            </a:r>
            <a:r>
              <a:rPr lang="en-US" sz="4000" dirty="0"/>
              <a:t>Transfer Partnership (KTP) Associate / </a:t>
            </a:r>
            <a:r>
              <a:rPr lang="en-US" sz="4000" dirty="0" smtClean="0"/>
              <a:t>Peer </a:t>
            </a:r>
            <a:r>
              <a:rPr lang="en-US" sz="4000" dirty="0"/>
              <a:t>Support Project Development </a:t>
            </a:r>
            <a:r>
              <a:rPr lang="en-US" sz="4000" dirty="0" smtClean="0"/>
              <a:t>Officer.</a:t>
            </a:r>
          </a:p>
          <a:p>
            <a:pPr marL="0" indent="0">
              <a:buNone/>
            </a:pPr>
            <a:r>
              <a:rPr lang="en-US" sz="4000" dirty="0" smtClean="0"/>
              <a:t>Canterbury </a:t>
            </a:r>
            <a:r>
              <a:rPr lang="en-US" sz="4000" dirty="0"/>
              <a:t>Christ Church University / </a:t>
            </a:r>
            <a:r>
              <a:rPr lang="en-US" sz="4000" dirty="0" err="1"/>
              <a:t>Oxleas</a:t>
            </a:r>
            <a:r>
              <a:rPr lang="en-US" sz="4000" dirty="0"/>
              <a:t> NHS Foundation Trust</a:t>
            </a:r>
          </a:p>
          <a:p>
            <a:pPr marL="0" indent="0">
              <a:buNone/>
            </a:pPr>
            <a:endParaRPr lang="en-US" sz="4000" dirty="0" smtClean="0"/>
          </a:p>
          <a:p>
            <a:endParaRPr lang="en-US" dirty="0"/>
          </a:p>
        </p:txBody>
      </p:sp>
      <p:sp>
        <p:nvSpPr>
          <p:cNvPr id="2" name="Title 1"/>
          <p:cNvSpPr>
            <a:spLocks noGrp="1"/>
          </p:cNvSpPr>
          <p:nvPr>
            <p:ph type="title"/>
          </p:nvPr>
        </p:nvSpPr>
        <p:spPr/>
        <p:txBody>
          <a:bodyPr>
            <a:normAutofit/>
          </a:bodyPr>
          <a:lstStyle/>
          <a:p>
            <a:r>
              <a:rPr lang="en-US" dirty="0" smtClean="0"/>
              <a:t>Thank you.</a:t>
            </a:r>
            <a:endParaRPr lang="en-US" dirty="0"/>
          </a:p>
        </p:txBody>
      </p:sp>
    </p:spTree>
    <p:extLst>
      <p:ext uri="{BB962C8B-B14F-4D97-AF65-F5344CB8AC3E}">
        <p14:creationId xmlns:p14="http://schemas.microsoft.com/office/powerpoint/2010/main" val="1295055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3318</TotalTime>
  <Words>1022</Words>
  <Application>Microsoft Office PowerPoint</Application>
  <PresentationFormat>On-screen Show (4:3)</PresentationFormat>
  <Paragraphs>164</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Candara</vt:lpstr>
      <vt:lpstr>Symbol</vt:lpstr>
      <vt:lpstr>Waveform</vt:lpstr>
      <vt:lpstr>Participant not patient- employing a person centred approach to researching the use of lived experience in mental health peer support </vt:lpstr>
      <vt:lpstr>Title: “Using Lived Experience in mental health peer support- a grounded theory study of lived experience practice”  </vt:lpstr>
      <vt:lpstr>Title: “Using Lived Experience in mental health peer support- a grounded theory study of lived experience practice”  </vt:lpstr>
      <vt:lpstr>PowerPoint Presentation</vt:lpstr>
      <vt:lpstr>Mental Health Peer Support</vt:lpstr>
      <vt:lpstr>A person centered approach</vt:lpstr>
      <vt:lpstr>Conclusions</vt:lpstr>
      <vt:lpstr>Thank you.</vt:lpstr>
    </vt:vector>
  </TitlesOfParts>
  <Company>cognitive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Participant not patient- employing a person centred approach to researching the use of lived experience in mental health peer support</dc:title>
  <dc:creator>dan stirrup</dc:creator>
  <cp:lastModifiedBy>Stirrup, Victoria (victoria.stirrup@canterbury.ac.uk)</cp:lastModifiedBy>
  <cp:revision>35</cp:revision>
  <dcterms:created xsi:type="dcterms:W3CDTF">2015-04-28T10:17:15Z</dcterms:created>
  <dcterms:modified xsi:type="dcterms:W3CDTF">2018-11-06T14:10:05Z</dcterms:modified>
</cp:coreProperties>
</file>