
<file path=[Content_Types].xml><?xml version="1.0" encoding="utf-8"?>
<Types xmlns="http://schemas.openxmlformats.org/package/2006/content-types">
  <Default Extension="xml" ContentType="application/xml"/>
  <Default Extension="jpeg" ContentType="image/jpeg"/>
  <Default Extension="tif" ContentType="image/tif"/>
  <Default Extension="png" ContentType="image/pn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256" r:id="rId2"/>
    <p:sldId id="297" r:id="rId3"/>
    <p:sldId id="298" r:id="rId4"/>
    <p:sldId id="299" r:id="rId5"/>
    <p:sldId id="333" r:id="rId6"/>
    <p:sldId id="301" r:id="rId7"/>
    <p:sldId id="306" r:id="rId8"/>
    <p:sldId id="302" r:id="rId9"/>
    <p:sldId id="304" r:id="rId10"/>
    <p:sldId id="311" r:id="rId11"/>
    <p:sldId id="324" r:id="rId12"/>
    <p:sldId id="309" r:id="rId13"/>
    <p:sldId id="317" r:id="rId14"/>
    <p:sldId id="316" r:id="rId15"/>
    <p:sldId id="315" r:id="rId16"/>
    <p:sldId id="332" r:id="rId17"/>
    <p:sldId id="322" r:id="rId18"/>
    <p:sldId id="318" r:id="rId19"/>
    <p:sldId id="319" r:id="rId20"/>
    <p:sldId id="320" r:id="rId21"/>
    <p:sldId id="321" r:id="rId22"/>
    <p:sldId id="296" r:id="rId23"/>
    <p:sldId id="323" r:id="rId24"/>
    <p:sldId id="293" r:id="rId25"/>
    <p:sldId id="314" r:id="rId26"/>
    <p:sldId id="290" r:id="rId27"/>
    <p:sldId id="294" r:id="rId28"/>
    <p:sldId id="334" r:id="rId29"/>
    <p:sldId id="326" r:id="rId30"/>
    <p:sldId id="325" r:id="rId31"/>
    <p:sldId id="327" r:id="rId32"/>
    <p:sldId id="329" r:id="rId33"/>
    <p:sldId id="328" r:id="rId34"/>
    <p:sldId id="330" r:id="rId35"/>
    <p:sldId id="331" r:id="rId36"/>
  </p:sldIdLst>
  <p:sldSz cx="13004800" cy="9753600"/>
  <p:notesSz cx="6858000" cy="9144000"/>
  <p:defaultTextStyle>
    <a:lvl1pPr algn="ctr" defTabSz="584200">
      <a:defRPr sz="3600">
        <a:latin typeface="+mn-lt"/>
        <a:ea typeface="+mn-ea"/>
        <a:cs typeface="+mn-cs"/>
        <a:sym typeface="Helvetica Light"/>
      </a:defRPr>
    </a:lvl1pPr>
    <a:lvl2pPr indent="228600" algn="ctr" defTabSz="584200">
      <a:defRPr sz="3600">
        <a:latin typeface="+mn-lt"/>
        <a:ea typeface="+mn-ea"/>
        <a:cs typeface="+mn-cs"/>
        <a:sym typeface="Helvetica Light"/>
      </a:defRPr>
    </a:lvl2pPr>
    <a:lvl3pPr indent="457200" algn="ctr" defTabSz="584200">
      <a:defRPr sz="3600">
        <a:latin typeface="+mn-lt"/>
        <a:ea typeface="+mn-ea"/>
        <a:cs typeface="+mn-cs"/>
        <a:sym typeface="Helvetica Light"/>
      </a:defRPr>
    </a:lvl3pPr>
    <a:lvl4pPr indent="685800" algn="ctr" defTabSz="584200">
      <a:defRPr sz="3600">
        <a:latin typeface="+mn-lt"/>
        <a:ea typeface="+mn-ea"/>
        <a:cs typeface="+mn-cs"/>
        <a:sym typeface="Helvetica Light"/>
      </a:defRPr>
    </a:lvl4pPr>
    <a:lvl5pPr indent="914400" algn="ctr" defTabSz="584200">
      <a:defRPr sz="3600">
        <a:latin typeface="+mn-lt"/>
        <a:ea typeface="+mn-ea"/>
        <a:cs typeface="+mn-cs"/>
        <a:sym typeface="Helvetica Light"/>
      </a:defRPr>
    </a:lvl5pPr>
    <a:lvl6pPr indent="1143000" algn="ctr" defTabSz="584200">
      <a:defRPr sz="3600">
        <a:latin typeface="+mn-lt"/>
        <a:ea typeface="+mn-ea"/>
        <a:cs typeface="+mn-cs"/>
        <a:sym typeface="Helvetica Light"/>
      </a:defRPr>
    </a:lvl6pPr>
    <a:lvl7pPr indent="1371600" algn="ctr" defTabSz="584200">
      <a:defRPr sz="3600">
        <a:latin typeface="+mn-lt"/>
        <a:ea typeface="+mn-ea"/>
        <a:cs typeface="+mn-cs"/>
        <a:sym typeface="Helvetica Light"/>
      </a:defRPr>
    </a:lvl7pPr>
    <a:lvl8pPr indent="1600200" algn="ctr" defTabSz="584200">
      <a:defRPr sz="3600">
        <a:latin typeface="+mn-lt"/>
        <a:ea typeface="+mn-ea"/>
        <a:cs typeface="+mn-cs"/>
        <a:sym typeface="Helvetica Light"/>
      </a:defRPr>
    </a:lvl8pPr>
    <a:lvl9pPr indent="1828800" algn="ctr" defTabSz="584200">
      <a:defRPr sz="3600">
        <a:latin typeface="+mn-lt"/>
        <a:ea typeface="+mn-ea"/>
        <a:cs typeface="+mn-cs"/>
        <a:sym typeface="Helvetica Light"/>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365C0"/>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00882B"/>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a:tcStyle>
        <a:tcBdr/>
        <a:fill>
          <a:solidFill>
            <a:srgbClr val="C3C2C2"/>
          </a:solidFill>
        </a:fill>
      </a:tcStyle>
    </a:band2H>
    <a:firstCol>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434"/>
    <p:restoredTop sz="94733"/>
  </p:normalViewPr>
  <p:slideViewPr>
    <p:cSldViewPr snapToGrid="0" snapToObjects="1">
      <p:cViewPr>
        <p:scale>
          <a:sx n="123" d="100"/>
          <a:sy n="123" d="100"/>
        </p:scale>
        <p:origin x="3328" y="1088"/>
      </p:cViewPr>
      <p:guideLst/>
    </p:cSldViewPr>
  </p:slideViewPr>
  <p:outlineViewPr>
    <p:cViewPr>
      <p:scale>
        <a:sx n="33" d="100"/>
        <a:sy n="33" d="100"/>
      </p:scale>
      <p:origin x="0" y="0"/>
    </p:cViewPr>
    <p:sldLst>
      <p:sld r:id="rId1" collapse="1"/>
    </p:sldLst>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83" d="100"/>
          <a:sy n="83" d="100"/>
        </p:scale>
        <p:origin x="2144" y="208"/>
      </p:cViewPr>
      <p:guideLst/>
    </p:cSldViewPr>
  </p:notes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notesMaster" Target="notesMasters/notesMaster1.xml"/><Relationship Id="rId38" Type="http://schemas.openxmlformats.org/officeDocument/2006/relationships/presProps" Target="presProps.xml"/><Relationship Id="rId39" Type="http://schemas.openxmlformats.org/officeDocument/2006/relationships/viewProps" Target="viewProps.xml"/><Relationship Id="rId40" Type="http://schemas.openxmlformats.org/officeDocument/2006/relationships/theme" Target="theme/theme1.xml"/><Relationship Id="rId41" Type="http://schemas.openxmlformats.org/officeDocument/2006/relationships/tableStyles" Target="tableStyles.xml"/></Relationships>
</file>

<file path=ppt/_rels/viewProps.xml.rels><?xml version="1.0" encoding="UTF-8" standalone="yes"?>
<Relationships xmlns="http://schemas.openxmlformats.org/package/2006/relationships"><Relationship Id="rId1"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6" name="Shape 46"/>
          <p:cNvSpPr>
            <a:spLocks noGrp="1" noRot="1" noChangeAspect="1"/>
          </p:cNvSpPr>
          <p:nvPr>
            <p:ph type="sldImg"/>
          </p:nvPr>
        </p:nvSpPr>
        <p:spPr>
          <a:xfrm>
            <a:off x="1143000" y="685800"/>
            <a:ext cx="4572000" cy="3429000"/>
          </a:xfrm>
          <a:prstGeom prst="rect">
            <a:avLst/>
          </a:prstGeom>
        </p:spPr>
        <p:txBody>
          <a:bodyPr/>
          <a:lstStyle/>
          <a:p>
            <a:pPr lvl="0"/>
            <a:endParaRPr/>
          </a:p>
        </p:txBody>
      </p:sp>
      <p:sp>
        <p:nvSpPr>
          <p:cNvPr id="47" name="Shape 47"/>
          <p:cNvSpPr>
            <a:spLocks noGrp="1"/>
          </p:cNvSpPr>
          <p:nvPr>
            <p:ph type="body" sz="quarter" idx="1"/>
          </p:nvPr>
        </p:nvSpPr>
        <p:spPr>
          <a:xfrm>
            <a:off x="914400" y="4343400"/>
            <a:ext cx="5029200" cy="4114800"/>
          </a:xfrm>
          <a:prstGeom prst="rect">
            <a:avLst/>
          </a:prstGeom>
        </p:spPr>
        <p:txBody>
          <a:bodyPr/>
          <a:lstStyle/>
          <a:p>
            <a:pPr lvl="0"/>
            <a:endParaRPr/>
          </a:p>
        </p:txBody>
      </p:sp>
    </p:spTree>
    <p:extLst>
      <p:ext uri="{BB962C8B-B14F-4D97-AF65-F5344CB8AC3E}">
        <p14:creationId xmlns:p14="http://schemas.microsoft.com/office/powerpoint/2010/main" val="2091404620"/>
      </p:ext>
    </p:extLst>
  </p:cSld>
  <p:clrMap bg1="lt1" tx1="dk1" bg2="lt2" tx2="dk2" accent1="accent1" accent2="accent2" accent3="accent3" accent4="accent4" accent5="accent5" accent6="accent6" hlink="hlink" folHlink="folHlink"/>
  <p:notesStyle>
    <a:lvl1pPr defTabSz="457200">
      <a:lnSpc>
        <a:spcPct val="117999"/>
      </a:lnSpc>
      <a:defRPr sz="2200">
        <a:latin typeface="Helvetica Neue"/>
        <a:ea typeface="Helvetica Neue"/>
        <a:cs typeface="Helvetica Neue"/>
        <a:sym typeface="Helvetica Neue"/>
      </a:defRPr>
    </a:lvl1pPr>
    <a:lvl2pPr indent="228600" defTabSz="457200">
      <a:lnSpc>
        <a:spcPct val="117999"/>
      </a:lnSpc>
      <a:defRPr sz="2200">
        <a:latin typeface="Helvetica Neue"/>
        <a:ea typeface="Helvetica Neue"/>
        <a:cs typeface="Helvetica Neue"/>
        <a:sym typeface="Helvetica Neue"/>
      </a:defRPr>
    </a:lvl2pPr>
    <a:lvl3pPr indent="457200" defTabSz="457200">
      <a:lnSpc>
        <a:spcPct val="117999"/>
      </a:lnSpc>
      <a:defRPr sz="2200">
        <a:latin typeface="Helvetica Neue"/>
        <a:ea typeface="Helvetica Neue"/>
        <a:cs typeface="Helvetica Neue"/>
        <a:sym typeface="Helvetica Neue"/>
      </a:defRPr>
    </a:lvl3pPr>
    <a:lvl4pPr indent="685800" defTabSz="457200">
      <a:lnSpc>
        <a:spcPct val="117999"/>
      </a:lnSpc>
      <a:defRPr sz="2200">
        <a:latin typeface="Helvetica Neue"/>
        <a:ea typeface="Helvetica Neue"/>
        <a:cs typeface="Helvetica Neue"/>
        <a:sym typeface="Helvetica Neue"/>
      </a:defRPr>
    </a:lvl4pPr>
    <a:lvl5pPr indent="914400" defTabSz="457200">
      <a:lnSpc>
        <a:spcPct val="117999"/>
      </a:lnSpc>
      <a:defRPr sz="2200">
        <a:latin typeface="Helvetica Neue"/>
        <a:ea typeface="Helvetica Neue"/>
        <a:cs typeface="Helvetica Neue"/>
        <a:sym typeface="Helvetica Neue"/>
      </a:defRPr>
    </a:lvl5pPr>
    <a:lvl6pPr indent="1143000" defTabSz="457200">
      <a:lnSpc>
        <a:spcPct val="117999"/>
      </a:lnSpc>
      <a:defRPr sz="2200">
        <a:latin typeface="Helvetica Neue"/>
        <a:ea typeface="Helvetica Neue"/>
        <a:cs typeface="Helvetica Neue"/>
        <a:sym typeface="Helvetica Neue"/>
      </a:defRPr>
    </a:lvl6pPr>
    <a:lvl7pPr indent="1371600" defTabSz="457200">
      <a:lnSpc>
        <a:spcPct val="117999"/>
      </a:lnSpc>
      <a:defRPr sz="2200">
        <a:latin typeface="Helvetica Neue"/>
        <a:ea typeface="Helvetica Neue"/>
        <a:cs typeface="Helvetica Neue"/>
        <a:sym typeface="Helvetica Neue"/>
      </a:defRPr>
    </a:lvl7pPr>
    <a:lvl8pPr indent="1600200" defTabSz="457200">
      <a:lnSpc>
        <a:spcPct val="117999"/>
      </a:lnSpc>
      <a:defRPr sz="2200">
        <a:latin typeface="Helvetica Neue"/>
        <a:ea typeface="Helvetica Neue"/>
        <a:cs typeface="Helvetica Neue"/>
        <a:sym typeface="Helvetica Neue"/>
      </a:defRPr>
    </a:lvl8pPr>
    <a:lvl9pPr indent="1828800" defTabSz="45720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854877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6" name="Shape 6"/>
          <p:cNvSpPr>
            <a:spLocks noGrp="1"/>
          </p:cNvSpPr>
          <p:nvPr>
            <p:ph type="title"/>
          </p:nvPr>
        </p:nvSpPr>
        <p:spPr>
          <a:xfrm>
            <a:off x="1270000" y="1638300"/>
            <a:ext cx="10464800" cy="3302000"/>
          </a:xfrm>
          <a:prstGeom prst="rect">
            <a:avLst/>
          </a:prstGeom>
        </p:spPr>
        <p:txBody>
          <a:bodyPr anchor="b"/>
          <a:lstStyle/>
          <a:p>
            <a:pPr lvl="0">
              <a:defRPr sz="1800"/>
            </a:pPr>
            <a:r>
              <a:rPr sz="8000"/>
              <a:t>Title Text</a:t>
            </a:r>
          </a:p>
        </p:txBody>
      </p:sp>
      <p:sp>
        <p:nvSpPr>
          <p:cNvPr id="7" name="Shape 7"/>
          <p:cNvSpPr>
            <a:spLocks noGrp="1"/>
          </p:cNvSpPr>
          <p:nvPr>
            <p:ph type="body" idx="1"/>
          </p:nvPr>
        </p:nvSpPr>
        <p:spPr>
          <a:xfrm>
            <a:off x="1270000" y="5029200"/>
            <a:ext cx="10464800" cy="11303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pPr lvl="0">
              <a:defRPr sz="1800"/>
            </a:pPr>
            <a:r>
              <a:rPr sz="3200"/>
              <a:t>Body Level One</a:t>
            </a:r>
          </a:p>
          <a:p>
            <a:pPr lvl="1">
              <a:defRPr sz="1800"/>
            </a:pPr>
            <a:r>
              <a:rPr sz="3200"/>
              <a:t>Body Level Two</a:t>
            </a:r>
          </a:p>
          <a:p>
            <a:pPr lvl="2">
              <a:defRPr sz="1800"/>
            </a:pPr>
            <a:r>
              <a:rPr sz="3200"/>
              <a:t>Body Level Three</a:t>
            </a:r>
          </a:p>
          <a:p>
            <a:pPr lvl="3">
              <a:defRPr sz="1800"/>
            </a:pPr>
            <a:r>
              <a:rPr sz="3200"/>
              <a:t>Body Level Four</a:t>
            </a:r>
          </a:p>
          <a:p>
            <a:pPr lvl="4">
              <a:defRPr sz="1800"/>
            </a:pPr>
            <a:r>
              <a:rPr sz="3200"/>
              <a:t>Body Level Five</a:t>
            </a:r>
          </a:p>
        </p:txBody>
      </p:sp>
      <p:sp>
        <p:nvSpPr>
          <p:cNvPr id="8" name="Shape 8"/>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21" name="Shape 21"/>
          <p:cNvSpPr>
            <a:spLocks noGrp="1"/>
          </p:cNvSpPr>
          <p:nvPr>
            <p:ph type="title"/>
          </p:nvPr>
        </p:nvSpPr>
        <p:spPr>
          <a:prstGeom prst="rect">
            <a:avLst/>
          </a:prstGeom>
        </p:spPr>
        <p:txBody>
          <a:bodyPr/>
          <a:lstStyle/>
          <a:p>
            <a:pPr lvl="0">
              <a:defRPr sz="1800"/>
            </a:pPr>
            <a:r>
              <a:rPr sz="8000"/>
              <a:t>Title Text</a:t>
            </a:r>
          </a:p>
        </p:txBody>
      </p:sp>
      <p:sp>
        <p:nvSpPr>
          <p:cNvPr id="22" name="Shape 22"/>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24" name="Shape 24"/>
          <p:cNvSpPr>
            <a:spLocks noGrp="1"/>
          </p:cNvSpPr>
          <p:nvPr>
            <p:ph type="title"/>
          </p:nvPr>
        </p:nvSpPr>
        <p:spPr>
          <a:prstGeom prst="rect">
            <a:avLst/>
          </a:prstGeom>
        </p:spPr>
        <p:txBody>
          <a:bodyPr/>
          <a:lstStyle/>
          <a:p>
            <a:pPr lvl="0">
              <a:defRPr sz="1800"/>
            </a:pPr>
            <a:r>
              <a:rPr sz="8000"/>
              <a:t>Title Text</a:t>
            </a:r>
          </a:p>
        </p:txBody>
      </p:sp>
      <p:sp>
        <p:nvSpPr>
          <p:cNvPr id="25" name="Shape 25"/>
          <p:cNvSpPr>
            <a:spLocks noGrp="1"/>
          </p:cNvSpPr>
          <p:nvPr>
            <p:ph type="body" idx="1"/>
          </p:nvPr>
        </p:nvSpPr>
        <p:spPr>
          <a:prstGeom prst="rect">
            <a:avLst/>
          </a:prstGeom>
        </p:spPr>
        <p:txBody>
          <a:bodyPr/>
          <a:lstStyle/>
          <a:p>
            <a:pPr lvl="0">
              <a:defRPr sz="1800"/>
            </a:pPr>
            <a:r>
              <a:rPr sz="3600"/>
              <a:t>Body Level One</a:t>
            </a:r>
          </a:p>
          <a:p>
            <a:pPr lvl="1">
              <a:defRPr sz="1800"/>
            </a:pPr>
            <a:r>
              <a:rPr sz="3600"/>
              <a:t>Body Level Two</a:t>
            </a:r>
          </a:p>
          <a:p>
            <a:pPr lvl="2">
              <a:defRPr sz="1800"/>
            </a:pPr>
            <a:r>
              <a:rPr sz="3600"/>
              <a:t>Body Level Three</a:t>
            </a:r>
          </a:p>
          <a:p>
            <a:pPr lvl="3">
              <a:defRPr sz="1800"/>
            </a:pPr>
            <a:r>
              <a:rPr sz="3600"/>
              <a:t>Body Level Four</a:t>
            </a:r>
          </a:p>
          <a:p>
            <a:pPr lvl="4">
              <a:defRPr sz="1800"/>
            </a:pPr>
            <a:r>
              <a:rPr sz="3600"/>
              <a:t>Body Level Five</a:t>
            </a:r>
          </a:p>
        </p:txBody>
      </p:sp>
      <p:sp>
        <p:nvSpPr>
          <p:cNvPr id="26" name="Shape 26"/>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35" name="Shape 35"/>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37" name="Shape 37"/>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39" name="Shape 39"/>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41" name="Shape 41"/>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43" name="Shape 43"/>
          <p:cNvSpPr>
            <a:spLocks noGrp="1"/>
          </p:cNvSpPr>
          <p:nvPr>
            <p:ph type="title"/>
          </p:nvPr>
        </p:nvSpPr>
        <p:spPr>
          <a:xfrm>
            <a:off x="2549031" y="6827519"/>
            <a:ext cx="7802882" cy="806029"/>
          </a:xfrm>
          <a:prstGeom prst="rect">
            <a:avLst/>
          </a:prstGeom>
        </p:spPr>
        <p:txBody>
          <a:bodyPr lIns="65023" tIns="65023" rIns="65023" bIns="65023" anchor="b"/>
          <a:lstStyle>
            <a:lvl1pPr algn="l" defTabSz="457200">
              <a:defRPr sz="2800" b="1">
                <a:latin typeface="Helvetica"/>
                <a:ea typeface="Helvetica"/>
                <a:cs typeface="Helvetica"/>
                <a:sym typeface="Helvetica"/>
              </a:defRPr>
            </a:lvl1pPr>
          </a:lstStyle>
          <a:p>
            <a:pPr lvl="0">
              <a:defRPr sz="1800" b="0"/>
            </a:pPr>
            <a:r>
              <a:rPr sz="2800" b="1"/>
              <a:t>Title Text</a:t>
            </a:r>
          </a:p>
        </p:txBody>
      </p:sp>
      <p:sp>
        <p:nvSpPr>
          <p:cNvPr id="44" name="Shape 44"/>
          <p:cNvSpPr>
            <a:spLocks noGrp="1"/>
          </p:cNvSpPr>
          <p:nvPr>
            <p:ph type="body" idx="1"/>
          </p:nvPr>
        </p:nvSpPr>
        <p:spPr>
          <a:xfrm>
            <a:off x="2549031" y="7633547"/>
            <a:ext cx="7802882" cy="1144693"/>
          </a:xfrm>
          <a:prstGeom prst="rect">
            <a:avLst/>
          </a:prstGeom>
        </p:spPr>
        <p:txBody>
          <a:bodyPr lIns="65023" tIns="65023" rIns="65023" bIns="65023" anchor="t"/>
          <a:lstStyle>
            <a:lvl1pPr marL="0" indent="0" defTabSz="457200">
              <a:spcBef>
                <a:spcPts val="300"/>
              </a:spcBef>
              <a:buSzTx/>
              <a:buNone/>
              <a:defRPr sz="1800">
                <a:latin typeface="Helvetica"/>
                <a:ea typeface="Helvetica"/>
                <a:cs typeface="Helvetica"/>
                <a:sym typeface="Helvetica"/>
              </a:defRPr>
            </a:lvl1pPr>
            <a:lvl2pPr marL="0" indent="457200" defTabSz="457200">
              <a:spcBef>
                <a:spcPts val="300"/>
              </a:spcBef>
              <a:buSzTx/>
              <a:buNone/>
              <a:defRPr sz="1800">
                <a:latin typeface="Helvetica"/>
                <a:ea typeface="Helvetica"/>
                <a:cs typeface="Helvetica"/>
                <a:sym typeface="Helvetica"/>
              </a:defRPr>
            </a:lvl2pPr>
            <a:lvl3pPr marL="0" indent="914400" defTabSz="457200">
              <a:spcBef>
                <a:spcPts val="300"/>
              </a:spcBef>
              <a:buSzTx/>
              <a:buNone/>
              <a:defRPr sz="1800">
                <a:latin typeface="Helvetica"/>
                <a:ea typeface="Helvetica"/>
                <a:cs typeface="Helvetica"/>
                <a:sym typeface="Helvetica"/>
              </a:defRPr>
            </a:lvl3pPr>
            <a:lvl4pPr marL="0" indent="1371600" defTabSz="457200">
              <a:spcBef>
                <a:spcPts val="300"/>
              </a:spcBef>
              <a:buSzTx/>
              <a:buNone/>
              <a:defRPr sz="1800">
                <a:latin typeface="Helvetica"/>
                <a:ea typeface="Helvetica"/>
                <a:cs typeface="Helvetica"/>
                <a:sym typeface="Helvetica"/>
              </a:defRPr>
            </a:lvl4pPr>
            <a:lvl5pPr marL="0" indent="1828800" defTabSz="457200">
              <a:spcBef>
                <a:spcPts val="300"/>
              </a:spcBef>
              <a:buSzTx/>
              <a:buNone/>
              <a:defRPr sz="1800">
                <a:latin typeface="Helvetica"/>
                <a:ea typeface="Helvetica"/>
                <a:cs typeface="Helvetica"/>
                <a:sym typeface="Helvetica"/>
              </a:defRPr>
            </a:lvl5pPr>
          </a:lstStyle>
          <a:p>
            <a:pPr lvl="0"/>
            <a:r>
              <a:t>Body Level One</a:t>
            </a:r>
          </a:p>
          <a:p>
            <a:pPr lvl="1"/>
            <a:r>
              <a:t>Body Level Two</a:t>
            </a:r>
          </a:p>
          <a:p>
            <a:pPr lvl="2"/>
            <a:r>
              <a:t>Body Level Three</a:t>
            </a:r>
          </a:p>
          <a:p>
            <a:pPr lvl="3"/>
            <a:r>
              <a:t>Body Level Four</a:t>
            </a:r>
          </a:p>
          <a:p>
            <a:pPr lvl="4"/>
            <a:r>
              <a:t>Body Level Five</a:t>
            </a:r>
          </a:p>
        </p:txBody>
      </p:sp>
      <p:sp>
        <p:nvSpPr>
          <p:cNvPr id="45" name="Shape 45"/>
          <p:cNvSpPr>
            <a:spLocks noGrp="1"/>
          </p:cNvSpPr>
          <p:nvPr>
            <p:ph type="sldNum" sz="quarter" idx="2"/>
          </p:nvPr>
        </p:nvSpPr>
        <p:spPr>
          <a:xfrm>
            <a:off x="9320107" y="9114112"/>
            <a:ext cx="3034454" cy="371349"/>
          </a:xfrm>
          <a:prstGeom prst="rect">
            <a:avLst/>
          </a:prstGeom>
        </p:spPr>
        <p:txBody>
          <a:bodyPr wrap="square" lIns="65023" tIns="65023" rIns="65023" bIns="65023" anchor="ctr"/>
          <a:lstStyle>
            <a:lvl1pPr algn="r" defTabSz="457200">
              <a:defRPr sz="1600">
                <a:solidFill>
                  <a:srgbClr val="888888"/>
                </a:solidFill>
                <a:latin typeface="Helvetica"/>
                <a:ea typeface="Helvetica"/>
                <a:cs typeface="Helvetica"/>
                <a:sym typeface="Helvetica"/>
              </a:defRPr>
            </a:lvl1pPr>
          </a:lstStyle>
          <a:p>
            <a:pPr lvl="0"/>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952500" y="444500"/>
            <a:ext cx="11099800" cy="21590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a:bodyPr>
          <a:lstStyle/>
          <a:p>
            <a:pPr lvl="0">
              <a:defRPr sz="1800"/>
            </a:pPr>
            <a:r>
              <a:rPr sz="8000"/>
              <a:t>Title Text</a:t>
            </a:r>
          </a:p>
        </p:txBody>
      </p:sp>
      <p:sp>
        <p:nvSpPr>
          <p:cNvPr id="3" name="Shape 3"/>
          <p:cNvSpPr>
            <a:spLocks noGrp="1"/>
          </p:cNvSpPr>
          <p:nvPr>
            <p:ph type="body" idx="1"/>
          </p:nvPr>
        </p:nvSpPr>
        <p:spPr>
          <a:xfrm>
            <a:off x="952500" y="2603500"/>
            <a:ext cx="11099800" cy="62865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a:bodyPr>
          <a:lstStyle/>
          <a:p>
            <a:pPr lvl="0">
              <a:defRPr sz="1800"/>
            </a:pPr>
            <a:r>
              <a:rPr sz="3600"/>
              <a:t>Body Level One</a:t>
            </a:r>
          </a:p>
          <a:p>
            <a:pPr lvl="1">
              <a:defRPr sz="1800"/>
            </a:pPr>
            <a:r>
              <a:rPr sz="3600"/>
              <a:t>Body Level Two</a:t>
            </a:r>
          </a:p>
          <a:p>
            <a:pPr lvl="2">
              <a:defRPr sz="1800"/>
            </a:pPr>
            <a:r>
              <a:rPr sz="3600"/>
              <a:t>Body Level Three</a:t>
            </a:r>
          </a:p>
          <a:p>
            <a:pPr lvl="3">
              <a:defRPr sz="1800"/>
            </a:pPr>
            <a:r>
              <a:rPr sz="3600"/>
              <a:t>Body Level Four</a:t>
            </a:r>
          </a:p>
          <a:p>
            <a:pPr lvl="4">
              <a:defRPr sz="1800"/>
            </a:pPr>
            <a:r>
              <a:rPr sz="3600"/>
              <a:t>Body Level Five</a:t>
            </a:r>
          </a:p>
        </p:txBody>
      </p:sp>
      <p:sp>
        <p:nvSpPr>
          <p:cNvPr id="4" name="Shape 4"/>
          <p:cNvSpPr>
            <a:spLocks noGrp="1"/>
          </p:cNvSpPr>
          <p:nvPr>
            <p:ph type="sldNum" sz="quarter" idx="2"/>
          </p:nvPr>
        </p:nvSpPr>
        <p:spPr>
          <a:xfrm>
            <a:off x="6311798" y="9251950"/>
            <a:ext cx="368504" cy="381000"/>
          </a:xfrm>
          <a:prstGeom prst="rect">
            <a:avLst/>
          </a:prstGeom>
          <a:ln w="12700">
            <a:miter lim="400000"/>
          </a:ln>
        </p:spPr>
        <p:txBody>
          <a:bodyPr wrap="none" lIns="0" tIns="0" rIns="0" bIns="0">
            <a:spAutoFit/>
          </a:bodyPr>
          <a:lstStyle>
            <a:lvl1pPr>
              <a:defRPr sz="1800"/>
            </a:lvl1pPr>
          </a:lstStyle>
          <a:p>
            <a:pPr lvl="0"/>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3" r:id="rId2"/>
    <p:sldLayoutId id="2147483654" r:id="rId3"/>
    <p:sldLayoutId id="2147483657" r:id="rId4"/>
    <p:sldLayoutId id="2147483658" r:id="rId5"/>
    <p:sldLayoutId id="2147483659" r:id="rId6"/>
    <p:sldLayoutId id="2147483660" r:id="rId7"/>
    <p:sldLayoutId id="2147483661" r:id="rId8"/>
  </p:sldLayoutIdLst>
  <p:transition spd="med"/>
  <p:hf sldNum="0" hdr="0" dt="0"/>
  <p:txStyles>
    <p:titleStyle>
      <a:lvl1pPr algn="ctr" defTabSz="584200">
        <a:defRPr sz="8000">
          <a:latin typeface="+mn-lt"/>
          <a:ea typeface="+mn-ea"/>
          <a:cs typeface="+mn-cs"/>
          <a:sym typeface="Helvetica Light"/>
        </a:defRPr>
      </a:lvl1pPr>
      <a:lvl2pPr indent="228600" algn="ctr" defTabSz="584200">
        <a:defRPr sz="8000">
          <a:latin typeface="+mn-lt"/>
          <a:ea typeface="+mn-ea"/>
          <a:cs typeface="+mn-cs"/>
          <a:sym typeface="Helvetica Light"/>
        </a:defRPr>
      </a:lvl2pPr>
      <a:lvl3pPr indent="457200" algn="ctr" defTabSz="584200">
        <a:defRPr sz="8000">
          <a:latin typeface="+mn-lt"/>
          <a:ea typeface="+mn-ea"/>
          <a:cs typeface="+mn-cs"/>
          <a:sym typeface="Helvetica Light"/>
        </a:defRPr>
      </a:lvl3pPr>
      <a:lvl4pPr indent="685800" algn="ctr" defTabSz="584200">
        <a:defRPr sz="8000">
          <a:latin typeface="+mn-lt"/>
          <a:ea typeface="+mn-ea"/>
          <a:cs typeface="+mn-cs"/>
          <a:sym typeface="Helvetica Light"/>
        </a:defRPr>
      </a:lvl4pPr>
      <a:lvl5pPr indent="914400" algn="ctr" defTabSz="584200">
        <a:defRPr sz="8000">
          <a:latin typeface="+mn-lt"/>
          <a:ea typeface="+mn-ea"/>
          <a:cs typeface="+mn-cs"/>
          <a:sym typeface="Helvetica Light"/>
        </a:defRPr>
      </a:lvl5pPr>
      <a:lvl6pPr indent="1143000" algn="ctr" defTabSz="584200">
        <a:defRPr sz="8000">
          <a:latin typeface="+mn-lt"/>
          <a:ea typeface="+mn-ea"/>
          <a:cs typeface="+mn-cs"/>
          <a:sym typeface="Helvetica Light"/>
        </a:defRPr>
      </a:lvl6pPr>
      <a:lvl7pPr indent="1371600" algn="ctr" defTabSz="584200">
        <a:defRPr sz="8000">
          <a:latin typeface="+mn-lt"/>
          <a:ea typeface="+mn-ea"/>
          <a:cs typeface="+mn-cs"/>
          <a:sym typeface="Helvetica Light"/>
        </a:defRPr>
      </a:lvl7pPr>
      <a:lvl8pPr indent="1600200" algn="ctr" defTabSz="584200">
        <a:defRPr sz="8000">
          <a:latin typeface="+mn-lt"/>
          <a:ea typeface="+mn-ea"/>
          <a:cs typeface="+mn-cs"/>
          <a:sym typeface="Helvetica Light"/>
        </a:defRPr>
      </a:lvl8pPr>
      <a:lvl9pPr indent="1828800" algn="ctr" defTabSz="584200">
        <a:defRPr sz="8000">
          <a:latin typeface="+mn-lt"/>
          <a:ea typeface="+mn-ea"/>
          <a:cs typeface="+mn-cs"/>
          <a:sym typeface="Helvetica Light"/>
        </a:defRPr>
      </a:lvl9pPr>
    </p:titleStyle>
    <p:bodyStyle>
      <a:lvl1pPr marL="444500" indent="-444500" defTabSz="584200">
        <a:spcBef>
          <a:spcPts val="4200"/>
        </a:spcBef>
        <a:buSzPct val="75000"/>
        <a:buChar char="•"/>
        <a:defRPr sz="3600">
          <a:latin typeface="+mn-lt"/>
          <a:ea typeface="+mn-ea"/>
          <a:cs typeface="+mn-cs"/>
          <a:sym typeface="Helvetica Light"/>
        </a:defRPr>
      </a:lvl1pPr>
      <a:lvl2pPr marL="889000" indent="-444500" defTabSz="584200">
        <a:spcBef>
          <a:spcPts val="4200"/>
        </a:spcBef>
        <a:buSzPct val="75000"/>
        <a:buChar char="•"/>
        <a:defRPr sz="3600">
          <a:latin typeface="+mn-lt"/>
          <a:ea typeface="+mn-ea"/>
          <a:cs typeface="+mn-cs"/>
          <a:sym typeface="Helvetica Light"/>
        </a:defRPr>
      </a:lvl2pPr>
      <a:lvl3pPr marL="1333500" indent="-444500" defTabSz="584200">
        <a:spcBef>
          <a:spcPts val="4200"/>
        </a:spcBef>
        <a:buSzPct val="75000"/>
        <a:buChar char="•"/>
        <a:defRPr sz="3600">
          <a:latin typeface="+mn-lt"/>
          <a:ea typeface="+mn-ea"/>
          <a:cs typeface="+mn-cs"/>
          <a:sym typeface="Helvetica Light"/>
        </a:defRPr>
      </a:lvl3pPr>
      <a:lvl4pPr marL="1778000" indent="-444500" defTabSz="584200">
        <a:spcBef>
          <a:spcPts val="4200"/>
        </a:spcBef>
        <a:buSzPct val="75000"/>
        <a:buChar char="•"/>
        <a:defRPr sz="3600">
          <a:latin typeface="+mn-lt"/>
          <a:ea typeface="+mn-ea"/>
          <a:cs typeface="+mn-cs"/>
          <a:sym typeface="Helvetica Light"/>
        </a:defRPr>
      </a:lvl4pPr>
      <a:lvl5pPr marL="2222500" indent="-444500" defTabSz="584200">
        <a:spcBef>
          <a:spcPts val="4200"/>
        </a:spcBef>
        <a:buSzPct val="75000"/>
        <a:buChar char="•"/>
        <a:defRPr sz="3600">
          <a:latin typeface="+mn-lt"/>
          <a:ea typeface="+mn-ea"/>
          <a:cs typeface="+mn-cs"/>
          <a:sym typeface="Helvetica Light"/>
        </a:defRPr>
      </a:lvl5pPr>
      <a:lvl6pPr marL="2667000" indent="-444500" defTabSz="584200">
        <a:spcBef>
          <a:spcPts val="4200"/>
        </a:spcBef>
        <a:buSzPct val="75000"/>
        <a:buChar char="•"/>
        <a:defRPr sz="3600">
          <a:latin typeface="+mn-lt"/>
          <a:ea typeface="+mn-ea"/>
          <a:cs typeface="+mn-cs"/>
          <a:sym typeface="Helvetica Light"/>
        </a:defRPr>
      </a:lvl6pPr>
      <a:lvl7pPr marL="3111500" indent="-444500" defTabSz="584200">
        <a:spcBef>
          <a:spcPts val="4200"/>
        </a:spcBef>
        <a:buSzPct val="75000"/>
        <a:buChar char="•"/>
        <a:defRPr sz="3600">
          <a:latin typeface="+mn-lt"/>
          <a:ea typeface="+mn-ea"/>
          <a:cs typeface="+mn-cs"/>
          <a:sym typeface="Helvetica Light"/>
        </a:defRPr>
      </a:lvl7pPr>
      <a:lvl8pPr marL="3556000" indent="-444500" defTabSz="584200">
        <a:spcBef>
          <a:spcPts val="4200"/>
        </a:spcBef>
        <a:buSzPct val="75000"/>
        <a:buChar char="•"/>
        <a:defRPr sz="3600">
          <a:latin typeface="+mn-lt"/>
          <a:ea typeface="+mn-ea"/>
          <a:cs typeface="+mn-cs"/>
          <a:sym typeface="Helvetica Light"/>
        </a:defRPr>
      </a:lvl8pPr>
      <a:lvl9pPr marL="4000500" indent="-444500" defTabSz="584200">
        <a:spcBef>
          <a:spcPts val="4200"/>
        </a:spcBef>
        <a:buSzPct val="75000"/>
        <a:buChar char="•"/>
        <a:defRPr sz="3600">
          <a:latin typeface="+mn-lt"/>
          <a:ea typeface="+mn-ea"/>
          <a:cs typeface="+mn-cs"/>
          <a:sym typeface="Helvetica Light"/>
        </a:defRPr>
      </a:lvl9pPr>
    </p:bodyStyle>
    <p:otherStyle>
      <a:lvl1pPr algn="ctr" defTabSz="584200">
        <a:defRPr>
          <a:solidFill>
            <a:schemeClr val="tx1"/>
          </a:solidFill>
          <a:latin typeface="+mn-lt"/>
          <a:ea typeface="+mn-ea"/>
          <a:cs typeface="+mn-cs"/>
          <a:sym typeface="Helvetica Light"/>
        </a:defRPr>
      </a:lvl1pPr>
      <a:lvl2pPr indent="228600" algn="ctr" defTabSz="584200">
        <a:defRPr>
          <a:solidFill>
            <a:schemeClr val="tx1"/>
          </a:solidFill>
          <a:latin typeface="+mn-lt"/>
          <a:ea typeface="+mn-ea"/>
          <a:cs typeface="+mn-cs"/>
          <a:sym typeface="Helvetica Light"/>
        </a:defRPr>
      </a:lvl2pPr>
      <a:lvl3pPr indent="457200" algn="ctr" defTabSz="584200">
        <a:defRPr>
          <a:solidFill>
            <a:schemeClr val="tx1"/>
          </a:solidFill>
          <a:latin typeface="+mn-lt"/>
          <a:ea typeface="+mn-ea"/>
          <a:cs typeface="+mn-cs"/>
          <a:sym typeface="Helvetica Light"/>
        </a:defRPr>
      </a:lvl3pPr>
      <a:lvl4pPr indent="685800" algn="ctr" defTabSz="584200">
        <a:defRPr>
          <a:solidFill>
            <a:schemeClr val="tx1"/>
          </a:solidFill>
          <a:latin typeface="+mn-lt"/>
          <a:ea typeface="+mn-ea"/>
          <a:cs typeface="+mn-cs"/>
          <a:sym typeface="Helvetica Light"/>
        </a:defRPr>
      </a:lvl4pPr>
      <a:lvl5pPr indent="914400" algn="ctr" defTabSz="584200">
        <a:defRPr>
          <a:solidFill>
            <a:schemeClr val="tx1"/>
          </a:solidFill>
          <a:latin typeface="+mn-lt"/>
          <a:ea typeface="+mn-ea"/>
          <a:cs typeface="+mn-cs"/>
          <a:sym typeface="Helvetica Light"/>
        </a:defRPr>
      </a:lvl5pPr>
      <a:lvl6pPr indent="1143000" algn="ctr" defTabSz="584200">
        <a:defRPr>
          <a:solidFill>
            <a:schemeClr val="tx1"/>
          </a:solidFill>
          <a:latin typeface="+mn-lt"/>
          <a:ea typeface="+mn-ea"/>
          <a:cs typeface="+mn-cs"/>
          <a:sym typeface="Helvetica Light"/>
        </a:defRPr>
      </a:lvl6pPr>
      <a:lvl7pPr indent="1371600" algn="ctr" defTabSz="584200">
        <a:defRPr>
          <a:solidFill>
            <a:schemeClr val="tx1"/>
          </a:solidFill>
          <a:latin typeface="+mn-lt"/>
          <a:ea typeface="+mn-ea"/>
          <a:cs typeface="+mn-cs"/>
          <a:sym typeface="Helvetica Light"/>
        </a:defRPr>
      </a:lvl7pPr>
      <a:lvl8pPr indent="1600200" algn="ctr" defTabSz="584200">
        <a:defRPr>
          <a:solidFill>
            <a:schemeClr val="tx1"/>
          </a:solidFill>
          <a:latin typeface="+mn-lt"/>
          <a:ea typeface="+mn-ea"/>
          <a:cs typeface="+mn-cs"/>
          <a:sym typeface="Helvetica Light"/>
        </a:defRPr>
      </a:lvl8pPr>
      <a:lvl9pPr indent="1828800" algn="ctr" defTabSz="584200">
        <a:defRPr>
          <a:solidFill>
            <a:schemeClr val="tx1"/>
          </a:solidFill>
          <a:latin typeface="+mn-lt"/>
          <a:ea typeface="+mn-ea"/>
          <a:cs typeface="+mn-cs"/>
          <a:sym typeface="Helvetica Ligh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Relationship Id="rId4" Type="http://schemas.openxmlformats.org/officeDocument/2006/relationships/image" Target="../media/image3.jpeg"/><Relationship Id="rId1" Type="http://schemas.openxmlformats.org/officeDocument/2006/relationships/slideLayout" Target="../slideLayouts/slideLayout8.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8.tiff"/><Relationship Id="rId3" Type="http://schemas.openxmlformats.org/officeDocument/2006/relationships/image" Target="../media/image9.tif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0.tif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1.png"/><Relationship Id="rId3" Type="http://schemas.openxmlformats.org/officeDocument/2006/relationships/image" Target="../media/image1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3.png"/><Relationship Id="rId3" Type="http://schemas.openxmlformats.org/officeDocument/2006/relationships/image" Target="../media/image1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4.png"/><Relationship Id="rId3" Type="http://schemas.openxmlformats.org/officeDocument/2006/relationships/image" Target="../media/image1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5.png"/><Relationship Id="rId3" Type="http://schemas.openxmlformats.org/officeDocument/2006/relationships/image" Target="../media/image1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6.tiff"/><Relationship Id="rId3" Type="http://schemas.openxmlformats.org/officeDocument/2006/relationships/image" Target="../media/image17.tif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tiff"/><Relationship Id="rId3" Type="http://schemas.openxmlformats.org/officeDocument/2006/relationships/image" Target="../media/image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Shape 49"/>
          <p:cNvSpPr>
            <a:spLocks noGrp="1"/>
          </p:cNvSpPr>
          <p:nvPr>
            <p:ph type="title"/>
          </p:nvPr>
        </p:nvSpPr>
        <p:spPr>
          <a:xfrm>
            <a:off x="800100" y="2465179"/>
            <a:ext cx="11897591" cy="3858665"/>
          </a:xfrm>
          <a:prstGeom prst="rect">
            <a:avLst/>
          </a:prstGeom>
        </p:spPr>
        <p:txBody>
          <a:bodyPr>
            <a:normAutofit/>
          </a:bodyPr>
          <a:lstStyle>
            <a:lvl1pPr>
              <a:defRPr sz="5600"/>
            </a:lvl1pPr>
          </a:lstStyle>
          <a:p>
            <a:r>
              <a:rPr lang="en-US" dirty="0"/>
              <a:t>Further explorations of enhancing creative problem </a:t>
            </a:r>
            <a:r>
              <a:rPr lang="en-US" dirty="0" smtClean="0"/>
              <a:t>solving via </a:t>
            </a:r>
            <a:r>
              <a:rPr lang="en-US" dirty="0" smtClean="0"/>
              <a:t/>
            </a:r>
            <a:br>
              <a:rPr lang="en-US" dirty="0" smtClean="0"/>
            </a:br>
            <a:r>
              <a:rPr lang="en-US" dirty="0" smtClean="0"/>
              <a:t>structured </a:t>
            </a:r>
            <a:r>
              <a:rPr lang="en-US" dirty="0"/>
              <a:t>thinking techniques</a:t>
            </a:r>
          </a:p>
        </p:txBody>
      </p:sp>
      <p:sp>
        <p:nvSpPr>
          <p:cNvPr id="50" name="Shape 50"/>
          <p:cNvSpPr>
            <a:spLocks noGrp="1"/>
          </p:cNvSpPr>
          <p:nvPr>
            <p:ph type="body" idx="1"/>
          </p:nvPr>
        </p:nvSpPr>
        <p:spPr>
          <a:xfrm>
            <a:off x="840230" y="6957086"/>
            <a:ext cx="7802882" cy="1745245"/>
          </a:xfrm>
          <a:prstGeom prst="rect">
            <a:avLst/>
          </a:prstGeom>
        </p:spPr>
        <p:txBody>
          <a:bodyPr/>
          <a:lstStyle/>
          <a:p>
            <a:pPr lvl="0"/>
            <a:r>
              <a:rPr sz="2800" dirty="0"/>
              <a:t>Ian Hocking and David Vernon</a:t>
            </a:r>
          </a:p>
          <a:p>
            <a:pPr lvl="0"/>
            <a:endParaRPr sz="2800" dirty="0"/>
          </a:p>
          <a:p>
            <a:pPr lvl="0"/>
            <a:r>
              <a:rPr dirty="0"/>
              <a:t>School of Psychology, Politics &amp; Sociology, Canterbury Christ Church University, Canterbury, Kent. CT1 1QU, UK.</a:t>
            </a:r>
          </a:p>
        </p:txBody>
      </p:sp>
      <p:pic>
        <p:nvPicPr>
          <p:cNvPr id="51" name="pasted-image.tif"/>
          <p:cNvPicPr/>
          <p:nvPr/>
        </p:nvPicPr>
        <p:blipFill>
          <a:blip r:embed="rId3">
            <a:extLst/>
          </a:blip>
          <a:stretch>
            <a:fillRect/>
          </a:stretch>
        </p:blipFill>
        <p:spPr>
          <a:xfrm>
            <a:off x="257911" y="8702331"/>
            <a:ext cx="2586777" cy="1051269"/>
          </a:xfrm>
          <a:prstGeom prst="rect">
            <a:avLst/>
          </a:prstGeom>
          <a:ln w="12700">
            <a:miter lim="400000"/>
          </a:ln>
        </p:spPr>
      </p:pic>
      <p:pic>
        <p:nvPicPr>
          <p:cNvPr id="52" name="Final - Psychology noticeboard 1090x200 header_Page_2.jpg"/>
          <p:cNvPicPr/>
          <p:nvPr/>
        </p:nvPicPr>
        <p:blipFill>
          <a:blip r:embed="rId4">
            <a:extLst/>
          </a:blip>
          <a:stretch>
            <a:fillRect/>
          </a:stretch>
        </p:blipFill>
        <p:spPr>
          <a:xfrm>
            <a:off x="14288" y="578941"/>
            <a:ext cx="13004800" cy="2390776"/>
          </a:xfrm>
          <a:prstGeom prst="rect">
            <a:avLst/>
          </a:prstGeom>
          <a:ln w="12700">
            <a:miter lim="400000"/>
          </a:ln>
        </p:spPr>
      </p:pic>
      <p:sp>
        <p:nvSpPr>
          <p:cNvPr id="2" name="TextBox 1"/>
          <p:cNvSpPr txBox="1"/>
          <p:nvPr/>
        </p:nvSpPr>
        <p:spPr>
          <a:xfrm>
            <a:off x="4281424" y="9071797"/>
            <a:ext cx="8723376" cy="47192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US" sz="2400" dirty="0" smtClean="0">
                <a:solidFill>
                  <a:schemeClr val="accent1"/>
                </a:solidFill>
              </a:rPr>
              <a:t>Slides: </a:t>
            </a:r>
            <a:r>
              <a:rPr lang="en-US" sz="2400" dirty="0" err="1" smtClean="0">
                <a:solidFill>
                  <a:schemeClr val="accent1"/>
                </a:solidFill>
              </a:rPr>
              <a:t>bit.ly</a:t>
            </a:r>
            <a:r>
              <a:rPr lang="en-US" sz="2400" dirty="0" smtClean="0">
                <a:solidFill>
                  <a:schemeClr val="accent1"/>
                </a:solidFill>
              </a:rPr>
              <a:t>/2rpniWi </a:t>
            </a:r>
            <a:r>
              <a:rPr lang="en-US" sz="2400" dirty="0" smtClean="0">
                <a:solidFill>
                  <a:schemeClr val="accent1"/>
                </a:solidFill>
              </a:rPr>
              <a:t>WWW</a:t>
            </a:r>
            <a:r>
              <a:rPr lang="en-US" sz="2400" dirty="0">
                <a:solidFill>
                  <a:schemeClr val="accent1"/>
                </a:solidFill>
              </a:rPr>
              <a:t>: </a:t>
            </a:r>
            <a:r>
              <a:rPr lang="en-US" sz="2400" dirty="0" err="1" smtClean="0">
                <a:solidFill>
                  <a:schemeClr val="accent1"/>
                </a:solidFill>
              </a:rPr>
              <a:t>bit.ly</a:t>
            </a:r>
            <a:r>
              <a:rPr lang="en-US" sz="2400" dirty="0" smtClean="0">
                <a:solidFill>
                  <a:schemeClr val="accent1"/>
                </a:solidFill>
              </a:rPr>
              <a:t>/</a:t>
            </a:r>
            <a:r>
              <a:rPr lang="en-US" sz="2400" dirty="0" err="1" smtClean="0">
                <a:solidFill>
                  <a:schemeClr val="accent1"/>
                </a:solidFill>
              </a:rPr>
              <a:t>cncCCCU</a:t>
            </a:r>
            <a:r>
              <a:rPr lang="en-US" sz="2400" dirty="0" smtClean="0">
                <a:solidFill>
                  <a:schemeClr val="accent1"/>
                </a:solidFill>
              </a:rPr>
              <a:t>   @</a:t>
            </a:r>
            <a:r>
              <a:rPr lang="en-US" sz="2400" dirty="0" err="1" smtClean="0">
                <a:solidFill>
                  <a:schemeClr val="accent1"/>
                </a:solidFill>
              </a:rPr>
              <a:t>psych_ian</a:t>
            </a:r>
            <a:endParaRPr kumimoji="0" lang="en-US" sz="2400" b="0" i="0" strike="noStrike" cap="none" spc="0" normalizeH="0" baseline="0" dirty="0">
              <a:ln>
                <a:noFill/>
              </a:ln>
              <a:solidFill>
                <a:schemeClr val="accent1"/>
              </a:solidFill>
              <a:effectLst/>
              <a:uFillTx/>
              <a:sym typeface="Helvetica Light"/>
            </a:endParaRPr>
          </a:p>
        </p:txBody>
      </p:sp>
    </p:spTree>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2500" y="-127001"/>
            <a:ext cx="11099800" cy="2159000"/>
          </a:xfrm>
        </p:spPr>
        <p:txBody>
          <a:bodyPr/>
          <a:lstStyle/>
          <a:p>
            <a:r>
              <a:rPr lang="en-US" dirty="0" smtClean="0"/>
              <a:t>The Story So Far (1)</a:t>
            </a:r>
            <a:endParaRPr lang="en-US" dirty="0"/>
          </a:p>
        </p:txBody>
      </p:sp>
      <p:sp>
        <p:nvSpPr>
          <p:cNvPr id="3" name="Text Placeholder 2"/>
          <p:cNvSpPr>
            <a:spLocks noGrp="1"/>
          </p:cNvSpPr>
          <p:nvPr>
            <p:ph type="body" idx="1"/>
          </p:nvPr>
        </p:nvSpPr>
        <p:spPr>
          <a:xfrm>
            <a:off x="952500" y="1674812"/>
            <a:ext cx="11099800" cy="7697788"/>
          </a:xfrm>
        </p:spPr>
        <p:txBody>
          <a:bodyPr>
            <a:normAutofit fontScale="92500" lnSpcReduction="20000"/>
          </a:bodyPr>
          <a:lstStyle/>
          <a:p>
            <a:r>
              <a:rPr lang="en-US" dirty="0" smtClean="0"/>
              <a:t>Vernon and Hocking (2014)</a:t>
            </a:r>
          </a:p>
          <a:p>
            <a:pPr marL="444500" lvl="1" indent="0">
              <a:buNone/>
            </a:pPr>
            <a:r>
              <a:rPr lang="en-US" dirty="0" smtClean="0"/>
              <a:t>1. Compared with controls, Six Hats and Six Men improved </a:t>
            </a:r>
            <a:r>
              <a:rPr lang="en-US" b="1" dirty="0" smtClean="0"/>
              <a:t>fluency</a:t>
            </a:r>
            <a:r>
              <a:rPr lang="en-US" dirty="0"/>
              <a:t> </a:t>
            </a:r>
            <a:r>
              <a:rPr lang="en-US" dirty="0" smtClean="0"/>
              <a:t>and </a:t>
            </a:r>
            <a:r>
              <a:rPr lang="en-US" b="1" dirty="0" smtClean="0"/>
              <a:t>originality</a:t>
            </a:r>
            <a:r>
              <a:rPr lang="en-US" dirty="0" smtClean="0"/>
              <a:t> but not </a:t>
            </a:r>
            <a:r>
              <a:rPr lang="en-US" b="1" dirty="0" smtClean="0"/>
              <a:t>flexibility </a:t>
            </a:r>
            <a:r>
              <a:rPr lang="en-US" dirty="0" smtClean="0"/>
              <a:t>or </a:t>
            </a:r>
            <a:r>
              <a:rPr lang="en-US" b="1" dirty="0" smtClean="0"/>
              <a:t>quality </a:t>
            </a:r>
            <a:r>
              <a:rPr lang="en-US" dirty="0" smtClean="0"/>
              <a:t>(simple problem; problem finding)</a:t>
            </a:r>
          </a:p>
          <a:p>
            <a:pPr lvl="2">
              <a:lnSpc>
                <a:spcPct val="120000"/>
              </a:lnSpc>
            </a:pPr>
            <a:r>
              <a:rPr lang="en-US" dirty="0" smtClean="0"/>
              <a:t>Consistent with: </a:t>
            </a:r>
            <a:r>
              <a:rPr lang="en-US" b="1" dirty="0" smtClean="0"/>
              <a:t>Structured thinking works</a:t>
            </a:r>
          </a:p>
          <a:p>
            <a:r>
              <a:rPr lang="en-US" dirty="0" smtClean="0"/>
              <a:t>Vernon and Hocking (2016)</a:t>
            </a:r>
          </a:p>
          <a:p>
            <a:pPr marL="444500" lvl="1" indent="0">
              <a:buNone/>
            </a:pPr>
            <a:r>
              <a:rPr lang="en-US" dirty="0" smtClean="0"/>
              <a:t>2. Compared with placebo, Six Hats and Six Men improved </a:t>
            </a:r>
            <a:r>
              <a:rPr lang="en-US" b="1" dirty="0" smtClean="0"/>
              <a:t>originality</a:t>
            </a:r>
            <a:r>
              <a:rPr lang="en-US" dirty="0" smtClean="0"/>
              <a:t>; Six Men improved </a:t>
            </a:r>
            <a:r>
              <a:rPr lang="en-US" b="1" dirty="0" smtClean="0"/>
              <a:t>flexibility</a:t>
            </a:r>
            <a:r>
              <a:rPr lang="en-US" dirty="0"/>
              <a:t> </a:t>
            </a:r>
            <a:r>
              <a:rPr lang="en-US" dirty="0" smtClean="0"/>
              <a:t>and </a:t>
            </a:r>
            <a:r>
              <a:rPr lang="en-US" b="1" dirty="0" smtClean="0"/>
              <a:t>fluency</a:t>
            </a:r>
            <a:r>
              <a:rPr lang="en-US" dirty="0"/>
              <a:t> </a:t>
            </a:r>
            <a:r>
              <a:rPr lang="en-US" dirty="0" smtClean="0"/>
              <a:t>(simple problem; problem finding)</a:t>
            </a:r>
          </a:p>
          <a:p>
            <a:pPr lvl="2"/>
            <a:r>
              <a:rPr lang="en-US" b="1" dirty="0" smtClean="0"/>
              <a:t>Structured thinking is more than ‘empty structure’</a:t>
            </a:r>
          </a:p>
        </p:txBody>
      </p:sp>
    </p:spTree>
    <p:extLst>
      <p:ext uri="{BB962C8B-B14F-4D97-AF65-F5344CB8AC3E}">
        <p14:creationId xmlns:p14="http://schemas.microsoft.com/office/powerpoint/2010/main" val="991617206"/>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2500" y="-127001"/>
            <a:ext cx="11099800" cy="2159000"/>
          </a:xfrm>
        </p:spPr>
        <p:txBody>
          <a:bodyPr/>
          <a:lstStyle/>
          <a:p>
            <a:r>
              <a:rPr lang="en-US" dirty="0" smtClean="0"/>
              <a:t>The Story So Far (2)</a:t>
            </a:r>
            <a:endParaRPr lang="en-US" dirty="0"/>
          </a:p>
        </p:txBody>
      </p:sp>
      <p:sp>
        <p:nvSpPr>
          <p:cNvPr id="3" name="Text Placeholder 2"/>
          <p:cNvSpPr>
            <a:spLocks noGrp="1"/>
          </p:cNvSpPr>
          <p:nvPr>
            <p:ph type="body" idx="1"/>
          </p:nvPr>
        </p:nvSpPr>
        <p:spPr>
          <a:xfrm>
            <a:off x="952500" y="1674812"/>
            <a:ext cx="11099800" cy="7697788"/>
          </a:xfrm>
        </p:spPr>
        <p:txBody>
          <a:bodyPr>
            <a:normAutofit fontScale="92500" lnSpcReduction="10000"/>
          </a:bodyPr>
          <a:lstStyle/>
          <a:p>
            <a:r>
              <a:rPr lang="en-US" dirty="0"/>
              <a:t>Other data (in submission)</a:t>
            </a:r>
          </a:p>
          <a:p>
            <a:pPr marL="444500" lvl="1" indent="0">
              <a:buNone/>
            </a:pPr>
            <a:r>
              <a:rPr lang="en-US" dirty="0"/>
              <a:t>3. Compared with placebo, Six Men improved </a:t>
            </a:r>
            <a:r>
              <a:rPr lang="en-US" b="1" dirty="0"/>
              <a:t>fluency</a:t>
            </a:r>
            <a:r>
              <a:rPr lang="en-US" dirty="0"/>
              <a:t>, beat Six Hats for </a:t>
            </a:r>
            <a:r>
              <a:rPr lang="en-US" b="1" dirty="0"/>
              <a:t>flexibility </a:t>
            </a:r>
            <a:r>
              <a:rPr lang="en-US" dirty="0"/>
              <a:t>but not controls, and similarly beat Six Men but not controls for </a:t>
            </a:r>
            <a:r>
              <a:rPr lang="en-US" b="1" dirty="0"/>
              <a:t>quality</a:t>
            </a:r>
            <a:r>
              <a:rPr lang="en-US" dirty="0"/>
              <a:t>; no effect for originality (complex problem; problem finding)</a:t>
            </a:r>
          </a:p>
          <a:p>
            <a:pPr lvl="2"/>
            <a:r>
              <a:rPr lang="en-US" dirty="0"/>
              <a:t>Six Men less effective for complex problems (when compared to placebo)</a:t>
            </a:r>
          </a:p>
          <a:p>
            <a:pPr marL="444500" lvl="1" indent="0">
              <a:buNone/>
            </a:pPr>
            <a:r>
              <a:rPr lang="en-US" dirty="0"/>
              <a:t>4. Compared with controls, Six Hats and Six Men improved </a:t>
            </a:r>
            <a:r>
              <a:rPr lang="en-US" b="1" dirty="0"/>
              <a:t>fluency</a:t>
            </a:r>
            <a:r>
              <a:rPr lang="en-US" dirty="0"/>
              <a:t>, </a:t>
            </a:r>
            <a:r>
              <a:rPr lang="en-US" b="1" dirty="0"/>
              <a:t>flexibility</a:t>
            </a:r>
            <a:r>
              <a:rPr lang="en-US" dirty="0"/>
              <a:t>, and </a:t>
            </a:r>
            <a:r>
              <a:rPr lang="en-US" b="1" dirty="0"/>
              <a:t>quality</a:t>
            </a:r>
            <a:r>
              <a:rPr lang="en-US" dirty="0"/>
              <a:t>; but not </a:t>
            </a:r>
            <a:r>
              <a:rPr lang="en-US" b="1" dirty="0"/>
              <a:t>originality</a:t>
            </a:r>
            <a:r>
              <a:rPr lang="en-US" dirty="0"/>
              <a:t> (complex problem; problem finding)</a:t>
            </a:r>
          </a:p>
          <a:p>
            <a:pPr lvl="2"/>
            <a:r>
              <a:rPr lang="en-US" dirty="0"/>
              <a:t>Structure again generally effective for complex problems (when compared to controls)</a:t>
            </a:r>
          </a:p>
        </p:txBody>
      </p:sp>
    </p:spTree>
    <p:extLst>
      <p:ext uri="{BB962C8B-B14F-4D97-AF65-F5344CB8AC3E}">
        <p14:creationId xmlns:p14="http://schemas.microsoft.com/office/powerpoint/2010/main" val="2020882374"/>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27" y="444500"/>
            <a:ext cx="11969173" cy="2159000"/>
          </a:xfrm>
        </p:spPr>
        <p:txBody>
          <a:bodyPr>
            <a:normAutofit fontScale="90000"/>
          </a:bodyPr>
          <a:lstStyle/>
          <a:p>
            <a:r>
              <a:rPr lang="en-US" dirty="0" smtClean="0"/>
              <a:t>The Present Study: Rationale</a:t>
            </a:r>
            <a:endParaRPr lang="en-US" dirty="0"/>
          </a:p>
        </p:txBody>
      </p:sp>
      <p:sp>
        <p:nvSpPr>
          <p:cNvPr id="3" name="Text Placeholder 2"/>
          <p:cNvSpPr>
            <a:spLocks noGrp="1"/>
          </p:cNvSpPr>
          <p:nvPr>
            <p:ph type="body" idx="1"/>
          </p:nvPr>
        </p:nvSpPr>
        <p:spPr>
          <a:xfrm>
            <a:off x="952500" y="2364510"/>
            <a:ext cx="11099800" cy="7302500"/>
          </a:xfrm>
        </p:spPr>
        <p:txBody>
          <a:bodyPr>
            <a:normAutofit/>
          </a:bodyPr>
          <a:lstStyle/>
          <a:p>
            <a:r>
              <a:rPr lang="en-US" dirty="0" smtClean="0"/>
              <a:t>Given the variety of our findings so far, can we see whether the order of the elements (‘hats’ or ‘men’) influences performance?</a:t>
            </a:r>
          </a:p>
          <a:p>
            <a:r>
              <a:rPr lang="en-US" dirty="0"/>
              <a:t>For the Six Hats, Paterson (2006) has suggested that ‘certain sequences work better than others’ (p.11), but, as </a:t>
            </a:r>
            <a:r>
              <a:rPr lang="en-US" dirty="0" smtClean="0"/>
              <a:t>yet, </a:t>
            </a:r>
            <a:r>
              <a:rPr lang="en-US" dirty="0"/>
              <a:t>there is no clear evidence to support such a </a:t>
            </a:r>
            <a:r>
              <a:rPr lang="en-US" dirty="0" smtClean="0"/>
              <a:t>claim</a:t>
            </a:r>
          </a:p>
          <a:p>
            <a:pPr lvl="1"/>
            <a:r>
              <a:rPr lang="en-US" dirty="0" smtClean="0"/>
              <a:t>We might expect an </a:t>
            </a:r>
            <a:r>
              <a:rPr lang="en-US" b="1" dirty="0" smtClean="0"/>
              <a:t>Order </a:t>
            </a:r>
            <a:r>
              <a:rPr lang="en-US" dirty="0" smtClean="0"/>
              <a:t>interaction for Six Hats, less so for Six Men; and </a:t>
            </a:r>
            <a:r>
              <a:rPr lang="en-US" b="1" dirty="0" smtClean="0"/>
              <a:t>Technique </a:t>
            </a:r>
            <a:r>
              <a:rPr lang="en-US" dirty="0" smtClean="0"/>
              <a:t>main effect where structured thinking is better than controls</a:t>
            </a:r>
          </a:p>
        </p:txBody>
      </p:sp>
    </p:spTree>
    <p:extLst>
      <p:ext uri="{BB962C8B-B14F-4D97-AF65-F5344CB8AC3E}">
        <p14:creationId xmlns:p14="http://schemas.microsoft.com/office/powerpoint/2010/main" val="1319690508"/>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‘Complex’ Problem Scenarios</a:t>
            </a:r>
            <a:endParaRPr lang="en-US" dirty="0"/>
          </a:p>
        </p:txBody>
      </p:sp>
      <p:sp>
        <p:nvSpPr>
          <p:cNvPr id="3" name="Text Placeholder 2"/>
          <p:cNvSpPr>
            <a:spLocks noGrp="1"/>
          </p:cNvSpPr>
          <p:nvPr>
            <p:ph type="body" idx="1"/>
          </p:nvPr>
        </p:nvSpPr>
        <p:spPr>
          <a:xfrm>
            <a:off x="3429000" y="2603500"/>
            <a:ext cx="8623300" cy="6286500"/>
          </a:xfrm>
        </p:spPr>
        <p:txBody>
          <a:bodyPr>
            <a:normAutofit fontScale="92500" lnSpcReduction="10000"/>
          </a:bodyPr>
          <a:lstStyle/>
          <a:p>
            <a:r>
              <a:rPr lang="en-US" dirty="0" smtClean="0"/>
              <a:t>You </a:t>
            </a:r>
            <a:r>
              <a:rPr lang="en-US" dirty="0"/>
              <a:t>are a scientist who is studying monkey </a:t>
            </a:r>
            <a:r>
              <a:rPr lang="en-US" dirty="0" err="1"/>
              <a:t>behaviour</a:t>
            </a:r>
            <a:r>
              <a:rPr lang="en-US" dirty="0"/>
              <a:t> in Africa. You see some of the monkeys eating dirt. Usually they just eat leaves and fruit. </a:t>
            </a:r>
          </a:p>
          <a:p>
            <a:r>
              <a:rPr lang="en-US" dirty="0" smtClean="0"/>
              <a:t>Pretend </a:t>
            </a:r>
            <a:r>
              <a:rPr lang="en-US" dirty="0"/>
              <a:t>you are a scientist studying climate change using historical geological and fossil evidence. You notice that in the past, a very short period of global warming (say, 20 years) is followed by extremely cold weather for at least 100 years. It looks as though global warming might cause an ice age for the following century. </a:t>
            </a:r>
          </a:p>
        </p:txBody>
      </p:sp>
      <p:pic>
        <p:nvPicPr>
          <p:cNvPr id="4" name="Picture 3"/>
          <p:cNvPicPr>
            <a:picLocks noChangeAspect="1"/>
          </p:cNvPicPr>
          <p:nvPr/>
        </p:nvPicPr>
        <p:blipFill>
          <a:blip r:embed="rId2"/>
          <a:stretch>
            <a:fillRect/>
          </a:stretch>
        </p:blipFill>
        <p:spPr>
          <a:xfrm>
            <a:off x="111125" y="2827338"/>
            <a:ext cx="3152423" cy="1773238"/>
          </a:xfrm>
          <a:prstGeom prst="rect">
            <a:avLst/>
          </a:prstGeom>
        </p:spPr>
      </p:pic>
      <p:pic>
        <p:nvPicPr>
          <p:cNvPr id="5" name="Picture 4"/>
          <p:cNvPicPr>
            <a:picLocks noChangeAspect="1"/>
          </p:cNvPicPr>
          <p:nvPr/>
        </p:nvPicPr>
        <p:blipFill>
          <a:blip r:embed="rId3"/>
          <a:stretch>
            <a:fillRect/>
          </a:stretch>
        </p:blipFill>
        <p:spPr>
          <a:xfrm>
            <a:off x="154868" y="5248275"/>
            <a:ext cx="3115731" cy="1752599"/>
          </a:xfrm>
          <a:prstGeom prst="rect">
            <a:avLst/>
          </a:prstGeom>
        </p:spPr>
      </p:pic>
    </p:spTree>
    <p:extLst>
      <p:ext uri="{BB962C8B-B14F-4D97-AF65-F5344CB8AC3E}">
        <p14:creationId xmlns:p14="http://schemas.microsoft.com/office/powerpoint/2010/main" val="1207661700"/>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2500" y="0"/>
            <a:ext cx="11099800" cy="2159000"/>
          </a:xfrm>
        </p:spPr>
        <p:txBody>
          <a:bodyPr/>
          <a:lstStyle/>
          <a:p>
            <a:r>
              <a:rPr lang="en-US" dirty="0" smtClean="0"/>
              <a:t>Method</a:t>
            </a:r>
            <a:endParaRPr lang="en-US" dirty="0"/>
          </a:p>
        </p:txBody>
      </p:sp>
      <p:sp>
        <p:nvSpPr>
          <p:cNvPr id="3" name="Text Placeholder 2"/>
          <p:cNvSpPr>
            <a:spLocks noGrp="1"/>
          </p:cNvSpPr>
          <p:nvPr>
            <p:ph type="body" idx="1"/>
          </p:nvPr>
        </p:nvSpPr>
        <p:spPr>
          <a:xfrm>
            <a:off x="952500" y="2603499"/>
            <a:ext cx="11099800" cy="6980767"/>
          </a:xfrm>
        </p:spPr>
        <p:txBody>
          <a:bodyPr>
            <a:normAutofit fontScale="70000" lnSpcReduction="20000"/>
          </a:bodyPr>
          <a:lstStyle/>
          <a:p>
            <a:r>
              <a:rPr lang="en-US" dirty="0" smtClean="0"/>
              <a:t>Participants: 107 (CCCU students, 86 female; mean age = 20 (range 18-25, SD 2.15)</a:t>
            </a:r>
          </a:p>
          <a:p>
            <a:r>
              <a:rPr lang="en-US" dirty="0" smtClean="0"/>
              <a:t>Randomly allocated to </a:t>
            </a:r>
            <a:r>
              <a:rPr lang="en-US" b="1" dirty="0" smtClean="0"/>
              <a:t>Technique</a:t>
            </a:r>
            <a:r>
              <a:rPr lang="en-US" dirty="0" smtClean="0"/>
              <a:t> condition (between participants variable)</a:t>
            </a:r>
          </a:p>
          <a:p>
            <a:r>
              <a:rPr lang="en-US" dirty="0" smtClean="0"/>
              <a:t>Constrained to use the technique in both </a:t>
            </a:r>
            <a:r>
              <a:rPr lang="en-US" b="1" dirty="0" smtClean="0"/>
              <a:t>Forwards</a:t>
            </a:r>
            <a:r>
              <a:rPr lang="en-US" dirty="0" smtClean="0"/>
              <a:t> and </a:t>
            </a:r>
            <a:r>
              <a:rPr lang="en-US" b="1" dirty="0" smtClean="0"/>
              <a:t>Reversed</a:t>
            </a:r>
            <a:r>
              <a:rPr lang="en-US" dirty="0" smtClean="0"/>
              <a:t> versions</a:t>
            </a:r>
          </a:p>
          <a:p>
            <a:pPr lvl="1"/>
            <a:r>
              <a:rPr lang="en-US" b="1" dirty="0" smtClean="0"/>
              <a:t>Hats, forward: </a:t>
            </a:r>
            <a:r>
              <a:rPr lang="en-US" dirty="0"/>
              <a:t>White (information), Green (creativity), Yellow (positives), Black (negatives), Red (feelings), Blue (meta) </a:t>
            </a:r>
          </a:p>
          <a:p>
            <a:pPr lvl="1"/>
            <a:r>
              <a:rPr lang="en-US" b="1" dirty="0" smtClean="0"/>
              <a:t>Men, forward: </a:t>
            </a:r>
            <a:r>
              <a:rPr lang="en-US" dirty="0"/>
              <a:t>Who, What, Why, When, Where, How </a:t>
            </a:r>
            <a:endParaRPr lang="en-US" dirty="0" smtClean="0"/>
          </a:p>
          <a:p>
            <a:r>
              <a:rPr lang="en-US" dirty="0" smtClean="0"/>
              <a:t>Responses entered into text boxes (4 boxes per technique element)</a:t>
            </a:r>
          </a:p>
          <a:p>
            <a:r>
              <a:rPr lang="en-US" dirty="0" smtClean="0"/>
              <a:t>Responses blind-coded</a:t>
            </a:r>
          </a:p>
          <a:p>
            <a:endParaRPr lang="en-US" dirty="0"/>
          </a:p>
        </p:txBody>
      </p:sp>
    </p:spTree>
    <p:extLst>
      <p:ext uri="{BB962C8B-B14F-4D97-AF65-F5344CB8AC3E}">
        <p14:creationId xmlns:p14="http://schemas.microsoft.com/office/powerpoint/2010/main" val="1593927387"/>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9481" y="0"/>
            <a:ext cx="11099800" cy="2159000"/>
          </a:xfrm>
        </p:spPr>
        <p:txBody>
          <a:bodyPr/>
          <a:lstStyle/>
          <a:p>
            <a:r>
              <a:rPr lang="en-US" dirty="0" smtClean="0"/>
              <a:t>Method</a:t>
            </a:r>
            <a:endParaRPr lang="en-US" dirty="0"/>
          </a:p>
        </p:txBody>
      </p:sp>
      <p:pic>
        <p:nvPicPr>
          <p:cNvPr id="4" name="Picture 3"/>
          <p:cNvPicPr>
            <a:picLocks noChangeAspect="1"/>
          </p:cNvPicPr>
          <p:nvPr/>
        </p:nvPicPr>
        <p:blipFill>
          <a:blip r:embed="rId2"/>
          <a:stretch>
            <a:fillRect/>
          </a:stretch>
        </p:blipFill>
        <p:spPr>
          <a:xfrm>
            <a:off x="53181" y="2159000"/>
            <a:ext cx="12852400" cy="6161683"/>
          </a:xfrm>
          <a:prstGeom prst="rect">
            <a:avLst/>
          </a:prstGeom>
        </p:spPr>
      </p:pic>
    </p:spTree>
    <p:extLst>
      <p:ext uri="{BB962C8B-B14F-4D97-AF65-F5344CB8AC3E}">
        <p14:creationId xmlns:p14="http://schemas.microsoft.com/office/powerpoint/2010/main" val="2012620613"/>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37067" y="541866"/>
            <a:ext cx="12767733" cy="9211733"/>
          </a:xfrm>
        </p:spPr>
        <p:txBody>
          <a:bodyPr>
            <a:normAutofit fontScale="92500" lnSpcReduction="20000"/>
          </a:bodyPr>
          <a:lstStyle/>
          <a:p>
            <a:r>
              <a:rPr lang="en-US" dirty="0" smtClean="0"/>
              <a:t>“</a:t>
            </a:r>
            <a:r>
              <a:rPr lang="en-US" dirty="0"/>
              <a:t>You are a scientist who is studying monkey </a:t>
            </a:r>
            <a:r>
              <a:rPr lang="en-US" dirty="0" err="1"/>
              <a:t>behaviour</a:t>
            </a:r>
            <a:r>
              <a:rPr lang="en-US" dirty="0"/>
              <a:t> in Africa. You see some of the monkeys eating dirt. Usually they just eat leaves and fruit</a:t>
            </a:r>
            <a:r>
              <a:rPr lang="en-US" dirty="0" smtClean="0"/>
              <a:t>.”</a:t>
            </a:r>
          </a:p>
          <a:p>
            <a:r>
              <a:rPr lang="en-US" dirty="0" smtClean="0"/>
              <a:t>Participant number 1, response 2 (of 10)</a:t>
            </a:r>
          </a:p>
          <a:p>
            <a:pPr lvl="1"/>
            <a:r>
              <a:rPr lang="en-US" dirty="0" smtClean="0"/>
              <a:t>“</a:t>
            </a:r>
            <a:r>
              <a:rPr lang="en-GB" dirty="0"/>
              <a:t>Try to encourage them to eat the </a:t>
            </a:r>
            <a:r>
              <a:rPr lang="en-GB" dirty="0" smtClean="0"/>
              <a:t>leaves.</a:t>
            </a:r>
            <a:r>
              <a:rPr lang="en-US" dirty="0" smtClean="0"/>
              <a:t>”</a:t>
            </a:r>
          </a:p>
          <a:p>
            <a:pPr lvl="2">
              <a:lnSpc>
                <a:spcPct val="120000"/>
              </a:lnSpc>
            </a:pPr>
            <a:r>
              <a:rPr lang="en-US" dirty="0" smtClean="0"/>
              <a:t>Fluency (overall): 10</a:t>
            </a:r>
          </a:p>
          <a:p>
            <a:pPr lvl="2"/>
            <a:r>
              <a:rPr lang="en-US" dirty="0" smtClean="0"/>
              <a:t>Flexibility (for this solution): 1; idea coded as ‘PER_1’</a:t>
            </a:r>
          </a:p>
          <a:p>
            <a:pPr lvl="2"/>
            <a:r>
              <a:rPr lang="en-US" dirty="0" smtClean="0"/>
              <a:t>Quality (for this statement; on a scale of 1-5): 3</a:t>
            </a:r>
          </a:p>
          <a:p>
            <a:pPr lvl="2"/>
            <a:r>
              <a:rPr lang="en-US" dirty="0" smtClean="0"/>
              <a:t>Originality (for this solution):</a:t>
            </a:r>
          </a:p>
          <a:p>
            <a:pPr lvl="3"/>
            <a:r>
              <a:rPr lang="en-US" dirty="0" smtClean="0"/>
              <a:t>= 1 </a:t>
            </a:r>
            <a:r>
              <a:rPr lang="mr-IN" dirty="0" smtClean="0"/>
              <a:t>–</a:t>
            </a:r>
            <a:r>
              <a:rPr lang="en-US" dirty="0" smtClean="0"/>
              <a:t> ( frequency of this idea / total number of ideas)</a:t>
            </a:r>
          </a:p>
          <a:p>
            <a:pPr lvl="3"/>
            <a:r>
              <a:rPr lang="en-US" dirty="0" smtClean="0"/>
              <a:t>= 0.3 </a:t>
            </a:r>
          </a:p>
          <a:p>
            <a:pPr lvl="2"/>
            <a:endParaRPr lang="en-US" dirty="0"/>
          </a:p>
        </p:txBody>
      </p:sp>
    </p:spTree>
    <p:extLst>
      <p:ext uri="{BB962C8B-B14F-4D97-AF65-F5344CB8AC3E}">
        <p14:creationId xmlns:p14="http://schemas.microsoft.com/office/powerpoint/2010/main" val="806153510"/>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a:t>
            </a:r>
            <a:endParaRPr lang="en-US" dirty="0"/>
          </a:p>
        </p:txBody>
      </p:sp>
      <p:sp>
        <p:nvSpPr>
          <p:cNvPr id="3" name="Text Placeholder 2"/>
          <p:cNvSpPr>
            <a:spLocks noGrp="1"/>
          </p:cNvSpPr>
          <p:nvPr>
            <p:ph type="body" idx="1"/>
          </p:nvPr>
        </p:nvSpPr>
        <p:spPr>
          <a:xfrm>
            <a:off x="952500" y="6575425"/>
            <a:ext cx="11099800" cy="2911475"/>
          </a:xfrm>
        </p:spPr>
        <p:txBody>
          <a:bodyPr>
            <a:normAutofit/>
          </a:bodyPr>
          <a:lstStyle/>
          <a:p>
            <a:endParaRPr lang="en-US" dirty="0" smtClean="0"/>
          </a:p>
          <a:p>
            <a:r>
              <a:rPr lang="en-US" dirty="0" smtClean="0"/>
              <a:t>Means and standard deviations (hot off the press)</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279540887"/>
              </p:ext>
            </p:extLst>
          </p:nvPr>
        </p:nvGraphicFramePr>
        <p:xfrm>
          <a:off x="952500" y="2603500"/>
          <a:ext cx="11572875" cy="4843462"/>
        </p:xfrm>
        <a:graphic>
          <a:graphicData uri="http://schemas.openxmlformats.org/drawingml/2006/table">
            <a:tbl>
              <a:tblPr firstRow="1" bandRow="1">
                <a:tableStyleId>{5940675A-B579-460E-94D1-54222C63F5DA}</a:tableStyleId>
              </a:tblPr>
              <a:tblGrid>
                <a:gridCol w="2314575"/>
                <a:gridCol w="2314575"/>
                <a:gridCol w="2314575"/>
                <a:gridCol w="2314575"/>
                <a:gridCol w="2314575"/>
              </a:tblGrid>
              <a:tr h="783976">
                <a:tc>
                  <a:txBody>
                    <a:bodyPr/>
                    <a:lstStyle/>
                    <a:p>
                      <a:endParaRPr lang="en-US" sz="2400" dirty="0"/>
                    </a:p>
                  </a:txBody>
                  <a:tcPr/>
                </a:tc>
                <a:tc>
                  <a:txBody>
                    <a:bodyPr/>
                    <a:lstStyle/>
                    <a:p>
                      <a:r>
                        <a:rPr lang="en-US" sz="2400" b="1" dirty="0" smtClean="0"/>
                        <a:t>Fluency</a:t>
                      </a:r>
                      <a:endParaRPr lang="en-US" sz="2400" b="1" dirty="0"/>
                    </a:p>
                  </a:txBody>
                  <a:tcPr/>
                </a:tc>
                <a:tc>
                  <a:txBody>
                    <a:bodyPr/>
                    <a:lstStyle/>
                    <a:p>
                      <a:r>
                        <a:rPr lang="en-US" sz="2400" b="1" dirty="0" smtClean="0"/>
                        <a:t>Flexibility</a:t>
                      </a:r>
                      <a:endParaRPr lang="en-US" sz="2400" b="1" dirty="0"/>
                    </a:p>
                  </a:txBody>
                  <a:tcPr/>
                </a:tc>
                <a:tc>
                  <a:txBody>
                    <a:bodyPr/>
                    <a:lstStyle/>
                    <a:p>
                      <a:r>
                        <a:rPr lang="en-US" sz="2400" b="1" dirty="0" smtClean="0"/>
                        <a:t>Quality</a:t>
                      </a:r>
                      <a:endParaRPr lang="en-US" sz="2400" b="1" dirty="0"/>
                    </a:p>
                  </a:txBody>
                  <a:tcPr/>
                </a:tc>
                <a:tc>
                  <a:txBody>
                    <a:bodyPr/>
                    <a:lstStyle/>
                    <a:p>
                      <a:r>
                        <a:rPr lang="en-US" sz="2400" b="1" dirty="0" smtClean="0"/>
                        <a:t>Originality</a:t>
                      </a:r>
                      <a:endParaRPr lang="en-US" sz="2400" b="1" dirty="0"/>
                    </a:p>
                  </a:txBody>
                  <a:tcPr/>
                </a:tc>
              </a:tr>
              <a:tr h="1353162">
                <a:tc>
                  <a:txBody>
                    <a:bodyPr/>
                    <a:lstStyle/>
                    <a:p>
                      <a:r>
                        <a:rPr lang="en-US" sz="2400" b="1" dirty="0" smtClean="0"/>
                        <a:t>Six Hats </a:t>
                      </a:r>
                      <a:r>
                        <a:rPr lang="en-US" sz="2400" dirty="0" smtClean="0"/>
                        <a:t>(n</a:t>
                      </a:r>
                      <a:r>
                        <a:rPr lang="en-US" sz="2400" baseline="0" dirty="0" smtClean="0"/>
                        <a:t>=38)</a:t>
                      </a:r>
                      <a:endParaRPr lang="en-US" sz="2400" dirty="0"/>
                    </a:p>
                  </a:txBody>
                  <a:tcPr/>
                </a:tc>
                <a:tc>
                  <a:txBody>
                    <a:bodyPr/>
                    <a:lstStyle/>
                    <a:p>
                      <a:r>
                        <a:rPr lang="en-US" sz="3200" dirty="0" smtClean="0"/>
                        <a:t>15.84 (3.91)</a:t>
                      </a:r>
                      <a:endParaRPr lang="en-US" sz="3200" dirty="0"/>
                    </a:p>
                  </a:txBody>
                  <a:tcPr/>
                </a:tc>
                <a:tc>
                  <a:txBody>
                    <a:bodyPr/>
                    <a:lstStyle/>
                    <a:p>
                      <a:r>
                        <a:rPr lang="en-US" sz="3200" dirty="0" smtClean="0"/>
                        <a:t>10.32 (2.18)</a:t>
                      </a:r>
                      <a:endParaRPr lang="en-US" sz="3200" dirty="0"/>
                    </a:p>
                  </a:txBody>
                  <a:tcPr/>
                </a:tc>
                <a:tc>
                  <a:txBody>
                    <a:bodyPr/>
                    <a:lstStyle/>
                    <a:p>
                      <a:r>
                        <a:rPr lang="en-US" sz="3200" dirty="0" smtClean="0"/>
                        <a:t>2.42 (0.07)</a:t>
                      </a:r>
                      <a:endParaRPr lang="en-US" sz="3200" dirty="0"/>
                    </a:p>
                  </a:txBody>
                  <a:tcPr/>
                </a:tc>
                <a:tc>
                  <a:txBody>
                    <a:bodyPr/>
                    <a:lstStyle/>
                    <a:p>
                      <a:r>
                        <a:rPr lang="en-US" sz="3200" dirty="0" smtClean="0"/>
                        <a:t>.96 (0.01)</a:t>
                      </a:r>
                      <a:endParaRPr lang="en-US" sz="3200" dirty="0"/>
                    </a:p>
                  </a:txBody>
                  <a:tcPr/>
                </a:tc>
              </a:tr>
              <a:tr h="1353162">
                <a:tc>
                  <a:txBody>
                    <a:bodyPr/>
                    <a:lstStyle/>
                    <a:p>
                      <a:r>
                        <a:rPr lang="en-US" sz="2400" b="1" dirty="0" smtClean="0"/>
                        <a:t>Six Men</a:t>
                      </a:r>
                    </a:p>
                    <a:p>
                      <a:r>
                        <a:rPr lang="en-US" sz="2400" dirty="0" smtClean="0"/>
                        <a:t>(n=34)</a:t>
                      </a:r>
                      <a:endParaRPr lang="en-US" sz="2400" dirty="0"/>
                    </a:p>
                  </a:txBody>
                  <a:tcPr/>
                </a:tc>
                <a:tc>
                  <a:txBody>
                    <a:bodyPr/>
                    <a:lstStyle/>
                    <a:p>
                      <a:r>
                        <a:rPr lang="en-US" sz="3200" dirty="0" smtClean="0"/>
                        <a:t>18.82 (5.92)</a:t>
                      </a:r>
                      <a:endParaRPr lang="en-US" sz="3200" dirty="0"/>
                    </a:p>
                  </a:txBody>
                  <a:tcPr/>
                </a:tc>
                <a:tc>
                  <a:txBody>
                    <a:bodyPr/>
                    <a:lstStyle/>
                    <a:p>
                      <a:r>
                        <a:rPr lang="en-US" sz="3200" dirty="0" smtClean="0"/>
                        <a:t>12.58 (4.06)</a:t>
                      </a:r>
                      <a:endParaRPr lang="en-US" sz="3200" dirty="0"/>
                    </a:p>
                  </a:txBody>
                  <a:tcPr/>
                </a:tc>
                <a:tc>
                  <a:txBody>
                    <a:bodyPr/>
                    <a:lstStyle/>
                    <a:p>
                      <a:r>
                        <a:rPr lang="en-US" sz="3200" dirty="0" smtClean="0"/>
                        <a:t>2.77 (0.09)</a:t>
                      </a:r>
                      <a:endParaRPr lang="en-US" sz="3200" dirty="0"/>
                    </a:p>
                  </a:txBody>
                  <a:tcPr/>
                </a:tc>
                <a:tc>
                  <a:txBody>
                    <a:bodyPr/>
                    <a:lstStyle/>
                    <a:p>
                      <a:r>
                        <a:rPr lang="en-US" sz="3200" dirty="0" smtClean="0"/>
                        <a:t>.96 (0.02)</a:t>
                      </a:r>
                      <a:endParaRPr lang="en-US" sz="3200" dirty="0"/>
                    </a:p>
                  </a:txBody>
                  <a:tcPr/>
                </a:tc>
              </a:tr>
              <a:tr h="1353162">
                <a:tc>
                  <a:txBody>
                    <a:bodyPr/>
                    <a:lstStyle/>
                    <a:p>
                      <a:r>
                        <a:rPr lang="en-US" sz="2400" b="1" dirty="0" smtClean="0"/>
                        <a:t>Controls</a:t>
                      </a:r>
                    </a:p>
                    <a:p>
                      <a:r>
                        <a:rPr lang="en-US" sz="2400" dirty="0" smtClean="0"/>
                        <a:t>(n=35)</a:t>
                      </a:r>
                      <a:endParaRPr lang="en-US" sz="2400" dirty="0"/>
                    </a:p>
                  </a:txBody>
                  <a:tcPr/>
                </a:tc>
                <a:tc>
                  <a:txBody>
                    <a:bodyPr/>
                    <a:lstStyle/>
                    <a:p>
                      <a:r>
                        <a:rPr lang="en-US" sz="3200" dirty="0" smtClean="0"/>
                        <a:t>15.07 (5.82)</a:t>
                      </a:r>
                      <a:endParaRPr lang="en-US" sz="3200" dirty="0"/>
                    </a:p>
                  </a:txBody>
                  <a:tcPr/>
                </a:tc>
                <a:tc>
                  <a:txBody>
                    <a:bodyPr/>
                    <a:lstStyle/>
                    <a:p>
                      <a:r>
                        <a:rPr lang="en-US" sz="3200" dirty="0" smtClean="0"/>
                        <a:t>8.86 (3.17)</a:t>
                      </a:r>
                      <a:endParaRPr lang="en-US" sz="3200" dirty="0"/>
                    </a:p>
                  </a:txBody>
                  <a:tcPr/>
                </a:tc>
                <a:tc>
                  <a:txBody>
                    <a:bodyPr/>
                    <a:lstStyle/>
                    <a:p>
                      <a:r>
                        <a:rPr lang="en-US" sz="3200" dirty="0" smtClean="0"/>
                        <a:t>2.92 (0.10)</a:t>
                      </a:r>
                      <a:endParaRPr lang="en-US" sz="3200" dirty="0"/>
                    </a:p>
                  </a:txBody>
                  <a:tcPr/>
                </a:tc>
                <a:tc>
                  <a:txBody>
                    <a:bodyPr/>
                    <a:lstStyle/>
                    <a:p>
                      <a:r>
                        <a:rPr lang="en-US" sz="3200" dirty="0" smtClean="0"/>
                        <a:t>.97 (0.01)</a:t>
                      </a:r>
                      <a:endParaRPr lang="en-US" sz="3200" dirty="0"/>
                    </a:p>
                  </a:txBody>
                  <a:tcPr/>
                </a:tc>
              </a:tr>
            </a:tbl>
          </a:graphicData>
        </a:graphic>
      </p:graphicFrame>
    </p:spTree>
    <p:extLst>
      <p:ext uri="{BB962C8B-B14F-4D97-AF65-F5344CB8AC3E}">
        <p14:creationId xmlns:p14="http://schemas.microsoft.com/office/powerpoint/2010/main" val="470439148"/>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986587" y="2901050"/>
            <a:ext cx="4994275" cy="796925"/>
          </a:xfrm>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smtClean="0"/>
              <a:t>Fluency</a:t>
            </a:r>
            <a:endParaRPr lang="en-US" dirty="0"/>
          </a:p>
        </p:txBody>
      </p:sp>
      <p:pic>
        <p:nvPicPr>
          <p:cNvPr id="4" name="Picture 3"/>
          <p:cNvPicPr>
            <a:picLocks noChangeAspect="1"/>
          </p:cNvPicPr>
          <p:nvPr/>
        </p:nvPicPr>
        <p:blipFill>
          <a:blip r:embed="rId2"/>
          <a:stretch>
            <a:fillRect/>
          </a:stretch>
        </p:blipFill>
        <p:spPr>
          <a:xfrm>
            <a:off x="668337" y="2901050"/>
            <a:ext cx="5834063" cy="5988950"/>
          </a:xfrm>
          <a:prstGeom prst="rect">
            <a:avLst/>
          </a:prstGeom>
        </p:spPr>
      </p:pic>
      <p:pic>
        <p:nvPicPr>
          <p:cNvPr id="6" name="Picture 5"/>
          <p:cNvPicPr>
            <a:picLocks noChangeAspect="1"/>
          </p:cNvPicPr>
          <p:nvPr/>
        </p:nvPicPr>
        <p:blipFill>
          <a:blip r:embed="rId3"/>
          <a:stretch>
            <a:fillRect/>
          </a:stretch>
        </p:blipFill>
        <p:spPr>
          <a:xfrm>
            <a:off x="1352550" y="1280536"/>
            <a:ext cx="10299700" cy="698500"/>
          </a:xfrm>
          <a:prstGeom prst="rect">
            <a:avLst/>
          </a:prstGeom>
        </p:spPr>
      </p:pic>
      <p:sp>
        <p:nvSpPr>
          <p:cNvPr id="7" name="Text Placeholder 2"/>
          <p:cNvSpPr txBox="1">
            <a:spLocks/>
          </p:cNvSpPr>
          <p:nvPr/>
        </p:nvSpPr>
        <p:spPr>
          <a:xfrm>
            <a:off x="7412036" y="5291823"/>
            <a:ext cx="4740276" cy="1137552"/>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fontScale="85000" lnSpcReduction="20000"/>
          </a:bodyPr>
          <a:lstStyle>
            <a:lvl1pPr marL="444500" indent="-444500" defTabSz="584200">
              <a:spcBef>
                <a:spcPts val="4200"/>
              </a:spcBef>
              <a:buSzPct val="75000"/>
              <a:buChar char="•"/>
              <a:defRPr sz="3600">
                <a:latin typeface="+mn-lt"/>
                <a:ea typeface="+mn-ea"/>
                <a:cs typeface="+mn-cs"/>
                <a:sym typeface="Helvetica Light"/>
              </a:defRPr>
            </a:lvl1pPr>
            <a:lvl2pPr marL="889000" indent="-444500" defTabSz="584200">
              <a:spcBef>
                <a:spcPts val="4200"/>
              </a:spcBef>
              <a:buSzPct val="75000"/>
              <a:buChar char="•"/>
              <a:defRPr sz="3600">
                <a:latin typeface="+mn-lt"/>
                <a:ea typeface="+mn-ea"/>
                <a:cs typeface="+mn-cs"/>
                <a:sym typeface="Helvetica Light"/>
              </a:defRPr>
            </a:lvl2pPr>
            <a:lvl3pPr marL="1333500" indent="-444500" defTabSz="584200">
              <a:spcBef>
                <a:spcPts val="4200"/>
              </a:spcBef>
              <a:buSzPct val="75000"/>
              <a:buChar char="•"/>
              <a:defRPr sz="3600">
                <a:latin typeface="+mn-lt"/>
                <a:ea typeface="+mn-ea"/>
                <a:cs typeface="+mn-cs"/>
                <a:sym typeface="Helvetica Light"/>
              </a:defRPr>
            </a:lvl3pPr>
            <a:lvl4pPr marL="1778000" indent="-444500" defTabSz="584200">
              <a:spcBef>
                <a:spcPts val="4200"/>
              </a:spcBef>
              <a:buSzPct val="75000"/>
              <a:buChar char="•"/>
              <a:defRPr sz="3600">
                <a:latin typeface="+mn-lt"/>
                <a:ea typeface="+mn-ea"/>
                <a:cs typeface="+mn-cs"/>
                <a:sym typeface="Helvetica Light"/>
              </a:defRPr>
            </a:lvl4pPr>
            <a:lvl5pPr marL="2222500" indent="-444500" defTabSz="584200">
              <a:spcBef>
                <a:spcPts val="4200"/>
              </a:spcBef>
              <a:buSzPct val="75000"/>
              <a:buChar char="•"/>
              <a:defRPr sz="3600">
                <a:latin typeface="+mn-lt"/>
                <a:ea typeface="+mn-ea"/>
                <a:cs typeface="+mn-cs"/>
                <a:sym typeface="Helvetica Light"/>
              </a:defRPr>
            </a:lvl5pPr>
            <a:lvl6pPr marL="2667000" indent="-444500" defTabSz="584200">
              <a:spcBef>
                <a:spcPts val="4200"/>
              </a:spcBef>
              <a:buSzPct val="75000"/>
              <a:buChar char="•"/>
              <a:defRPr sz="3600">
                <a:latin typeface="+mn-lt"/>
                <a:ea typeface="+mn-ea"/>
                <a:cs typeface="+mn-cs"/>
                <a:sym typeface="Helvetica Light"/>
              </a:defRPr>
            </a:lvl6pPr>
            <a:lvl7pPr marL="3111500" indent="-444500" defTabSz="584200">
              <a:spcBef>
                <a:spcPts val="4200"/>
              </a:spcBef>
              <a:buSzPct val="75000"/>
              <a:buChar char="•"/>
              <a:defRPr sz="3600">
                <a:latin typeface="+mn-lt"/>
                <a:ea typeface="+mn-ea"/>
                <a:cs typeface="+mn-cs"/>
                <a:sym typeface="Helvetica Light"/>
              </a:defRPr>
            </a:lvl7pPr>
            <a:lvl8pPr marL="3556000" indent="-444500" defTabSz="584200">
              <a:spcBef>
                <a:spcPts val="4200"/>
              </a:spcBef>
              <a:buSzPct val="75000"/>
              <a:buChar char="•"/>
              <a:defRPr sz="3600">
                <a:latin typeface="+mn-lt"/>
                <a:ea typeface="+mn-ea"/>
                <a:cs typeface="+mn-cs"/>
                <a:sym typeface="Helvetica Light"/>
              </a:defRPr>
            </a:lvl8pPr>
            <a:lvl9pPr marL="4000500" indent="-444500" defTabSz="584200">
              <a:spcBef>
                <a:spcPts val="4200"/>
              </a:spcBef>
              <a:buSzPct val="75000"/>
              <a:buChar char="•"/>
              <a:defRPr sz="3600">
                <a:latin typeface="+mn-lt"/>
                <a:ea typeface="+mn-ea"/>
                <a:cs typeface="+mn-cs"/>
                <a:sym typeface="Helvetica Light"/>
              </a:defRPr>
            </a:lvl9pPr>
          </a:lstStyle>
          <a:p>
            <a:pPr marL="0" indent="0" algn="l" defTabSz="914400">
              <a:spcBef>
                <a:spcPts val="0"/>
              </a:spcBef>
              <a:buSzTx/>
              <a:buFontTx/>
              <a:buNone/>
            </a:pPr>
            <a:r>
              <a:rPr lang="en-US" dirty="0" smtClean="0"/>
              <a:t>Six Men better than Six Hats (</a:t>
            </a:r>
            <a:r>
              <a:rPr lang="en-US" i="1" dirty="0" smtClean="0"/>
              <a:t>p</a:t>
            </a:r>
            <a:r>
              <a:rPr lang="en-US" dirty="0" smtClean="0"/>
              <a:t> = .041) and Controls (</a:t>
            </a:r>
            <a:r>
              <a:rPr lang="en-US" i="1" dirty="0" smtClean="0"/>
              <a:t>p</a:t>
            </a:r>
            <a:r>
              <a:rPr lang="en-US" dirty="0" smtClean="0"/>
              <a:t> = .014)</a:t>
            </a:r>
            <a:endParaRPr lang="en-US" dirty="0"/>
          </a:p>
        </p:txBody>
      </p:sp>
      <p:sp>
        <p:nvSpPr>
          <p:cNvPr id="8" name="Text Placeholder 2"/>
          <p:cNvSpPr txBox="1">
            <a:spLocks/>
          </p:cNvSpPr>
          <p:nvPr/>
        </p:nvSpPr>
        <p:spPr>
          <a:xfrm>
            <a:off x="6986587" y="3910699"/>
            <a:ext cx="4486276" cy="796925"/>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fontScale="77500" lnSpcReduction="20000"/>
          </a:bodyPr>
          <a:lstStyle>
            <a:lvl1pPr marL="444500" indent="-444500" defTabSz="584200">
              <a:spcBef>
                <a:spcPts val="4200"/>
              </a:spcBef>
              <a:buSzPct val="75000"/>
              <a:buChar char="•"/>
              <a:defRPr sz="3600">
                <a:latin typeface="+mn-lt"/>
                <a:ea typeface="+mn-ea"/>
                <a:cs typeface="+mn-cs"/>
                <a:sym typeface="Helvetica Light"/>
              </a:defRPr>
            </a:lvl1pPr>
            <a:lvl2pPr marL="889000" indent="-444500" defTabSz="584200">
              <a:spcBef>
                <a:spcPts val="4200"/>
              </a:spcBef>
              <a:buSzPct val="75000"/>
              <a:buChar char="•"/>
              <a:defRPr sz="3600">
                <a:latin typeface="+mn-lt"/>
                <a:ea typeface="+mn-ea"/>
                <a:cs typeface="+mn-cs"/>
                <a:sym typeface="Helvetica Light"/>
              </a:defRPr>
            </a:lvl2pPr>
            <a:lvl3pPr marL="1333500" indent="-444500" defTabSz="584200">
              <a:spcBef>
                <a:spcPts val="4200"/>
              </a:spcBef>
              <a:buSzPct val="75000"/>
              <a:buChar char="•"/>
              <a:defRPr sz="3600">
                <a:latin typeface="+mn-lt"/>
                <a:ea typeface="+mn-ea"/>
                <a:cs typeface="+mn-cs"/>
                <a:sym typeface="Helvetica Light"/>
              </a:defRPr>
            </a:lvl3pPr>
            <a:lvl4pPr marL="1778000" indent="-444500" defTabSz="584200">
              <a:spcBef>
                <a:spcPts val="4200"/>
              </a:spcBef>
              <a:buSzPct val="75000"/>
              <a:buChar char="•"/>
              <a:defRPr sz="3600">
                <a:latin typeface="+mn-lt"/>
                <a:ea typeface="+mn-ea"/>
                <a:cs typeface="+mn-cs"/>
                <a:sym typeface="Helvetica Light"/>
              </a:defRPr>
            </a:lvl4pPr>
            <a:lvl5pPr marL="2222500" indent="-444500" defTabSz="584200">
              <a:spcBef>
                <a:spcPts val="4200"/>
              </a:spcBef>
              <a:buSzPct val="75000"/>
              <a:buChar char="•"/>
              <a:defRPr sz="3600">
                <a:latin typeface="+mn-lt"/>
                <a:ea typeface="+mn-ea"/>
                <a:cs typeface="+mn-cs"/>
                <a:sym typeface="Helvetica Light"/>
              </a:defRPr>
            </a:lvl5pPr>
            <a:lvl6pPr marL="2667000" indent="-444500" defTabSz="584200">
              <a:spcBef>
                <a:spcPts val="4200"/>
              </a:spcBef>
              <a:buSzPct val="75000"/>
              <a:buChar char="•"/>
              <a:defRPr sz="3600">
                <a:latin typeface="+mn-lt"/>
                <a:ea typeface="+mn-ea"/>
                <a:cs typeface="+mn-cs"/>
                <a:sym typeface="Helvetica Light"/>
              </a:defRPr>
            </a:lvl6pPr>
            <a:lvl7pPr marL="3111500" indent="-444500" defTabSz="584200">
              <a:spcBef>
                <a:spcPts val="4200"/>
              </a:spcBef>
              <a:buSzPct val="75000"/>
              <a:buChar char="•"/>
              <a:defRPr sz="3600">
                <a:latin typeface="+mn-lt"/>
                <a:ea typeface="+mn-ea"/>
                <a:cs typeface="+mn-cs"/>
                <a:sym typeface="Helvetica Light"/>
              </a:defRPr>
            </a:lvl7pPr>
            <a:lvl8pPr marL="3556000" indent="-444500" defTabSz="584200">
              <a:spcBef>
                <a:spcPts val="4200"/>
              </a:spcBef>
              <a:buSzPct val="75000"/>
              <a:buChar char="•"/>
              <a:defRPr sz="3600">
                <a:latin typeface="+mn-lt"/>
                <a:ea typeface="+mn-ea"/>
                <a:cs typeface="+mn-cs"/>
                <a:sym typeface="Helvetica Light"/>
              </a:defRPr>
            </a:lvl8pPr>
            <a:lvl9pPr marL="4000500" indent="-444500" defTabSz="584200">
              <a:spcBef>
                <a:spcPts val="4200"/>
              </a:spcBef>
              <a:buSzPct val="75000"/>
              <a:buChar char="•"/>
              <a:defRPr sz="3600">
                <a:latin typeface="+mn-lt"/>
                <a:ea typeface="+mn-ea"/>
                <a:cs typeface="+mn-cs"/>
                <a:sym typeface="Helvetica Light"/>
              </a:defRPr>
            </a:lvl9pPr>
          </a:lstStyle>
          <a:p>
            <a:pPr marL="0" indent="0" algn="l" defTabSz="914400">
              <a:spcBef>
                <a:spcPts val="0"/>
              </a:spcBef>
              <a:buSzTx/>
              <a:buFontTx/>
              <a:buNone/>
            </a:pPr>
            <a:r>
              <a:rPr lang="en-US" dirty="0" smtClean="0"/>
              <a:t>Main effect of </a:t>
            </a:r>
            <a:r>
              <a:rPr lang="en-US" b="1" dirty="0" smtClean="0"/>
              <a:t>Technique</a:t>
            </a:r>
            <a:br>
              <a:rPr lang="en-US" b="1" dirty="0" smtClean="0"/>
            </a:br>
            <a:r>
              <a:rPr lang="en-US" i="1" dirty="0" smtClean="0"/>
              <a:t>F </a:t>
            </a:r>
            <a:r>
              <a:rPr lang="en-US" dirty="0" smtClean="0"/>
              <a:t>(2,104) = 4.88, </a:t>
            </a:r>
            <a:r>
              <a:rPr lang="en-US" i="1" dirty="0" smtClean="0"/>
              <a:t>p</a:t>
            </a:r>
            <a:r>
              <a:rPr lang="en-US" dirty="0" smtClean="0"/>
              <a:t> = .009 </a:t>
            </a:r>
            <a:r>
              <a:rPr lang="en-US" i="1" dirty="0" smtClean="0"/>
              <a:t> </a:t>
            </a:r>
            <a:r>
              <a:rPr lang="en-US" dirty="0" smtClean="0"/>
              <a:t> </a:t>
            </a:r>
            <a:endParaRPr lang="en-US" dirty="0"/>
          </a:p>
        </p:txBody>
      </p:sp>
    </p:spTree>
    <p:extLst>
      <p:ext uri="{BB962C8B-B14F-4D97-AF65-F5344CB8AC3E}">
        <p14:creationId xmlns:p14="http://schemas.microsoft.com/office/powerpoint/2010/main" val="1643513949"/>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058024" y="2603500"/>
            <a:ext cx="4994275" cy="1296988"/>
          </a:xfrm>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smtClean="0"/>
              <a:t>Flexibility</a:t>
            </a:r>
            <a:endParaRPr lang="en-US" dirty="0"/>
          </a:p>
        </p:txBody>
      </p:sp>
      <p:pic>
        <p:nvPicPr>
          <p:cNvPr id="5" name="Picture 4"/>
          <p:cNvPicPr>
            <a:picLocks noChangeAspect="1"/>
          </p:cNvPicPr>
          <p:nvPr/>
        </p:nvPicPr>
        <p:blipFill>
          <a:blip r:embed="rId2"/>
          <a:stretch>
            <a:fillRect/>
          </a:stretch>
        </p:blipFill>
        <p:spPr>
          <a:xfrm>
            <a:off x="0" y="2946400"/>
            <a:ext cx="6014357" cy="5943600"/>
          </a:xfrm>
          <a:prstGeom prst="rect">
            <a:avLst/>
          </a:prstGeom>
        </p:spPr>
      </p:pic>
      <p:pic>
        <p:nvPicPr>
          <p:cNvPr id="7" name="Picture 6"/>
          <p:cNvPicPr>
            <a:picLocks noChangeAspect="1"/>
          </p:cNvPicPr>
          <p:nvPr/>
        </p:nvPicPr>
        <p:blipFill>
          <a:blip r:embed="rId3"/>
          <a:stretch>
            <a:fillRect/>
          </a:stretch>
        </p:blipFill>
        <p:spPr>
          <a:xfrm>
            <a:off x="1352550" y="1280536"/>
            <a:ext cx="10299700" cy="698500"/>
          </a:xfrm>
          <a:prstGeom prst="rect">
            <a:avLst/>
          </a:prstGeom>
        </p:spPr>
      </p:pic>
      <p:sp>
        <p:nvSpPr>
          <p:cNvPr id="8" name="Text Placeholder 2"/>
          <p:cNvSpPr txBox="1">
            <a:spLocks/>
          </p:cNvSpPr>
          <p:nvPr/>
        </p:nvSpPr>
        <p:spPr>
          <a:xfrm>
            <a:off x="7566023" y="4626552"/>
            <a:ext cx="4486276" cy="796925"/>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fontScale="70000" lnSpcReduction="20000"/>
          </a:bodyPr>
          <a:lstStyle>
            <a:lvl1pPr marL="444500" indent="-444500" defTabSz="584200">
              <a:spcBef>
                <a:spcPts val="4200"/>
              </a:spcBef>
              <a:buSzPct val="75000"/>
              <a:buChar char="•"/>
              <a:defRPr sz="3600">
                <a:latin typeface="+mn-lt"/>
                <a:ea typeface="+mn-ea"/>
                <a:cs typeface="+mn-cs"/>
                <a:sym typeface="Helvetica Light"/>
              </a:defRPr>
            </a:lvl1pPr>
            <a:lvl2pPr marL="889000" indent="-444500" defTabSz="584200">
              <a:spcBef>
                <a:spcPts val="4200"/>
              </a:spcBef>
              <a:buSzPct val="75000"/>
              <a:buChar char="•"/>
              <a:defRPr sz="3600">
                <a:latin typeface="+mn-lt"/>
                <a:ea typeface="+mn-ea"/>
                <a:cs typeface="+mn-cs"/>
                <a:sym typeface="Helvetica Light"/>
              </a:defRPr>
            </a:lvl2pPr>
            <a:lvl3pPr marL="1333500" indent="-444500" defTabSz="584200">
              <a:spcBef>
                <a:spcPts val="4200"/>
              </a:spcBef>
              <a:buSzPct val="75000"/>
              <a:buChar char="•"/>
              <a:defRPr sz="3600">
                <a:latin typeface="+mn-lt"/>
                <a:ea typeface="+mn-ea"/>
                <a:cs typeface="+mn-cs"/>
                <a:sym typeface="Helvetica Light"/>
              </a:defRPr>
            </a:lvl3pPr>
            <a:lvl4pPr marL="1778000" indent="-444500" defTabSz="584200">
              <a:spcBef>
                <a:spcPts val="4200"/>
              </a:spcBef>
              <a:buSzPct val="75000"/>
              <a:buChar char="•"/>
              <a:defRPr sz="3600">
                <a:latin typeface="+mn-lt"/>
                <a:ea typeface="+mn-ea"/>
                <a:cs typeface="+mn-cs"/>
                <a:sym typeface="Helvetica Light"/>
              </a:defRPr>
            </a:lvl4pPr>
            <a:lvl5pPr marL="2222500" indent="-444500" defTabSz="584200">
              <a:spcBef>
                <a:spcPts val="4200"/>
              </a:spcBef>
              <a:buSzPct val="75000"/>
              <a:buChar char="•"/>
              <a:defRPr sz="3600">
                <a:latin typeface="+mn-lt"/>
                <a:ea typeface="+mn-ea"/>
                <a:cs typeface="+mn-cs"/>
                <a:sym typeface="Helvetica Light"/>
              </a:defRPr>
            </a:lvl5pPr>
            <a:lvl6pPr marL="2667000" indent="-444500" defTabSz="584200">
              <a:spcBef>
                <a:spcPts val="4200"/>
              </a:spcBef>
              <a:buSzPct val="75000"/>
              <a:buChar char="•"/>
              <a:defRPr sz="3600">
                <a:latin typeface="+mn-lt"/>
                <a:ea typeface="+mn-ea"/>
                <a:cs typeface="+mn-cs"/>
                <a:sym typeface="Helvetica Light"/>
              </a:defRPr>
            </a:lvl6pPr>
            <a:lvl7pPr marL="3111500" indent="-444500" defTabSz="584200">
              <a:spcBef>
                <a:spcPts val="4200"/>
              </a:spcBef>
              <a:buSzPct val="75000"/>
              <a:buChar char="•"/>
              <a:defRPr sz="3600">
                <a:latin typeface="+mn-lt"/>
                <a:ea typeface="+mn-ea"/>
                <a:cs typeface="+mn-cs"/>
                <a:sym typeface="Helvetica Light"/>
              </a:defRPr>
            </a:lvl7pPr>
            <a:lvl8pPr marL="3556000" indent="-444500" defTabSz="584200">
              <a:spcBef>
                <a:spcPts val="4200"/>
              </a:spcBef>
              <a:buSzPct val="75000"/>
              <a:buChar char="•"/>
              <a:defRPr sz="3600">
                <a:latin typeface="+mn-lt"/>
                <a:ea typeface="+mn-ea"/>
                <a:cs typeface="+mn-cs"/>
                <a:sym typeface="Helvetica Light"/>
              </a:defRPr>
            </a:lvl8pPr>
            <a:lvl9pPr marL="4000500" indent="-444500" defTabSz="584200">
              <a:spcBef>
                <a:spcPts val="4200"/>
              </a:spcBef>
              <a:buSzPct val="75000"/>
              <a:buChar char="•"/>
              <a:defRPr sz="3600">
                <a:latin typeface="+mn-lt"/>
                <a:ea typeface="+mn-ea"/>
                <a:cs typeface="+mn-cs"/>
                <a:sym typeface="Helvetica Light"/>
              </a:defRPr>
            </a:lvl9pPr>
          </a:lstStyle>
          <a:p>
            <a:pPr marL="0" indent="0" algn="l" defTabSz="914400">
              <a:spcBef>
                <a:spcPts val="0"/>
              </a:spcBef>
              <a:buSzTx/>
              <a:buFontTx/>
              <a:buNone/>
            </a:pPr>
            <a:r>
              <a:rPr lang="en-US" dirty="0" smtClean="0"/>
              <a:t>Six Men better than Six Hats (</a:t>
            </a:r>
            <a:r>
              <a:rPr lang="en-US" i="1" dirty="0" smtClean="0"/>
              <a:t>p</a:t>
            </a:r>
            <a:r>
              <a:rPr lang="en-US" dirty="0" smtClean="0"/>
              <a:t> = .01) and Controls (</a:t>
            </a:r>
            <a:r>
              <a:rPr lang="en-US" i="1" dirty="0" smtClean="0"/>
              <a:t>p</a:t>
            </a:r>
            <a:r>
              <a:rPr lang="en-US" dirty="0" smtClean="0"/>
              <a:t> &lt; .001)</a:t>
            </a:r>
            <a:endParaRPr lang="en-US" dirty="0"/>
          </a:p>
        </p:txBody>
      </p:sp>
      <p:sp>
        <p:nvSpPr>
          <p:cNvPr id="9" name="Text Placeholder 2"/>
          <p:cNvSpPr txBox="1">
            <a:spLocks/>
          </p:cNvSpPr>
          <p:nvPr/>
        </p:nvSpPr>
        <p:spPr>
          <a:xfrm>
            <a:off x="6986588" y="3728027"/>
            <a:ext cx="4486276" cy="796925"/>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fontScale="77500" lnSpcReduction="20000"/>
          </a:bodyPr>
          <a:lstStyle>
            <a:lvl1pPr marL="444500" indent="-444500" defTabSz="584200">
              <a:spcBef>
                <a:spcPts val="4200"/>
              </a:spcBef>
              <a:buSzPct val="75000"/>
              <a:buChar char="•"/>
              <a:defRPr sz="3600">
                <a:latin typeface="+mn-lt"/>
                <a:ea typeface="+mn-ea"/>
                <a:cs typeface="+mn-cs"/>
                <a:sym typeface="Helvetica Light"/>
              </a:defRPr>
            </a:lvl1pPr>
            <a:lvl2pPr marL="889000" indent="-444500" defTabSz="584200">
              <a:spcBef>
                <a:spcPts val="4200"/>
              </a:spcBef>
              <a:buSzPct val="75000"/>
              <a:buChar char="•"/>
              <a:defRPr sz="3600">
                <a:latin typeface="+mn-lt"/>
                <a:ea typeface="+mn-ea"/>
                <a:cs typeface="+mn-cs"/>
                <a:sym typeface="Helvetica Light"/>
              </a:defRPr>
            </a:lvl2pPr>
            <a:lvl3pPr marL="1333500" indent="-444500" defTabSz="584200">
              <a:spcBef>
                <a:spcPts val="4200"/>
              </a:spcBef>
              <a:buSzPct val="75000"/>
              <a:buChar char="•"/>
              <a:defRPr sz="3600">
                <a:latin typeface="+mn-lt"/>
                <a:ea typeface="+mn-ea"/>
                <a:cs typeface="+mn-cs"/>
                <a:sym typeface="Helvetica Light"/>
              </a:defRPr>
            </a:lvl3pPr>
            <a:lvl4pPr marL="1778000" indent="-444500" defTabSz="584200">
              <a:spcBef>
                <a:spcPts val="4200"/>
              </a:spcBef>
              <a:buSzPct val="75000"/>
              <a:buChar char="•"/>
              <a:defRPr sz="3600">
                <a:latin typeface="+mn-lt"/>
                <a:ea typeface="+mn-ea"/>
                <a:cs typeface="+mn-cs"/>
                <a:sym typeface="Helvetica Light"/>
              </a:defRPr>
            </a:lvl4pPr>
            <a:lvl5pPr marL="2222500" indent="-444500" defTabSz="584200">
              <a:spcBef>
                <a:spcPts val="4200"/>
              </a:spcBef>
              <a:buSzPct val="75000"/>
              <a:buChar char="•"/>
              <a:defRPr sz="3600">
                <a:latin typeface="+mn-lt"/>
                <a:ea typeface="+mn-ea"/>
                <a:cs typeface="+mn-cs"/>
                <a:sym typeface="Helvetica Light"/>
              </a:defRPr>
            </a:lvl5pPr>
            <a:lvl6pPr marL="2667000" indent="-444500" defTabSz="584200">
              <a:spcBef>
                <a:spcPts val="4200"/>
              </a:spcBef>
              <a:buSzPct val="75000"/>
              <a:buChar char="•"/>
              <a:defRPr sz="3600">
                <a:latin typeface="+mn-lt"/>
                <a:ea typeface="+mn-ea"/>
                <a:cs typeface="+mn-cs"/>
                <a:sym typeface="Helvetica Light"/>
              </a:defRPr>
            </a:lvl6pPr>
            <a:lvl7pPr marL="3111500" indent="-444500" defTabSz="584200">
              <a:spcBef>
                <a:spcPts val="4200"/>
              </a:spcBef>
              <a:buSzPct val="75000"/>
              <a:buChar char="•"/>
              <a:defRPr sz="3600">
                <a:latin typeface="+mn-lt"/>
                <a:ea typeface="+mn-ea"/>
                <a:cs typeface="+mn-cs"/>
                <a:sym typeface="Helvetica Light"/>
              </a:defRPr>
            </a:lvl7pPr>
            <a:lvl8pPr marL="3556000" indent="-444500" defTabSz="584200">
              <a:spcBef>
                <a:spcPts val="4200"/>
              </a:spcBef>
              <a:buSzPct val="75000"/>
              <a:buChar char="•"/>
              <a:defRPr sz="3600">
                <a:latin typeface="+mn-lt"/>
                <a:ea typeface="+mn-ea"/>
                <a:cs typeface="+mn-cs"/>
                <a:sym typeface="Helvetica Light"/>
              </a:defRPr>
            </a:lvl8pPr>
            <a:lvl9pPr marL="4000500" indent="-444500" defTabSz="584200">
              <a:spcBef>
                <a:spcPts val="4200"/>
              </a:spcBef>
              <a:buSzPct val="75000"/>
              <a:buChar char="•"/>
              <a:defRPr sz="3600">
                <a:latin typeface="+mn-lt"/>
                <a:ea typeface="+mn-ea"/>
                <a:cs typeface="+mn-cs"/>
                <a:sym typeface="Helvetica Light"/>
              </a:defRPr>
            </a:lvl9pPr>
          </a:lstStyle>
          <a:p>
            <a:pPr marL="0" indent="0" algn="l" defTabSz="914400">
              <a:spcBef>
                <a:spcPts val="0"/>
              </a:spcBef>
              <a:buSzTx/>
              <a:buFontTx/>
              <a:buNone/>
            </a:pPr>
            <a:r>
              <a:rPr lang="en-US" dirty="0" smtClean="0"/>
              <a:t>Main effect of </a:t>
            </a:r>
            <a:r>
              <a:rPr lang="en-US" b="1" dirty="0" smtClean="0"/>
              <a:t>Technique</a:t>
            </a:r>
            <a:br>
              <a:rPr lang="en-US" b="1" dirty="0" smtClean="0"/>
            </a:br>
            <a:r>
              <a:rPr lang="en-US" i="1" dirty="0" smtClean="0"/>
              <a:t>F</a:t>
            </a:r>
            <a:r>
              <a:rPr lang="en-US" dirty="0" smtClean="0"/>
              <a:t> (2,104) = 11.75, </a:t>
            </a:r>
            <a:r>
              <a:rPr lang="en-US" i="1" dirty="0" smtClean="0"/>
              <a:t>p</a:t>
            </a:r>
            <a:r>
              <a:rPr lang="en-US" dirty="0" smtClean="0"/>
              <a:t> &lt; .001)</a:t>
            </a:r>
            <a:endParaRPr lang="en-US" i="1" dirty="0"/>
          </a:p>
        </p:txBody>
      </p:sp>
      <p:sp>
        <p:nvSpPr>
          <p:cNvPr id="10" name="Text Placeholder 2"/>
          <p:cNvSpPr txBox="1">
            <a:spLocks/>
          </p:cNvSpPr>
          <p:nvPr/>
        </p:nvSpPr>
        <p:spPr>
          <a:xfrm>
            <a:off x="6986588" y="5649479"/>
            <a:ext cx="4486276" cy="796925"/>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fontScale="77500" lnSpcReduction="20000"/>
          </a:bodyPr>
          <a:lstStyle>
            <a:lvl1pPr marL="444500" indent="-444500" defTabSz="584200">
              <a:spcBef>
                <a:spcPts val="4200"/>
              </a:spcBef>
              <a:buSzPct val="75000"/>
              <a:buChar char="•"/>
              <a:defRPr sz="3600">
                <a:latin typeface="+mn-lt"/>
                <a:ea typeface="+mn-ea"/>
                <a:cs typeface="+mn-cs"/>
                <a:sym typeface="Helvetica Light"/>
              </a:defRPr>
            </a:lvl1pPr>
            <a:lvl2pPr marL="889000" indent="-444500" defTabSz="584200">
              <a:spcBef>
                <a:spcPts val="4200"/>
              </a:spcBef>
              <a:buSzPct val="75000"/>
              <a:buChar char="•"/>
              <a:defRPr sz="3600">
                <a:latin typeface="+mn-lt"/>
                <a:ea typeface="+mn-ea"/>
                <a:cs typeface="+mn-cs"/>
                <a:sym typeface="Helvetica Light"/>
              </a:defRPr>
            </a:lvl2pPr>
            <a:lvl3pPr marL="1333500" indent="-444500" defTabSz="584200">
              <a:spcBef>
                <a:spcPts val="4200"/>
              </a:spcBef>
              <a:buSzPct val="75000"/>
              <a:buChar char="•"/>
              <a:defRPr sz="3600">
                <a:latin typeface="+mn-lt"/>
                <a:ea typeface="+mn-ea"/>
                <a:cs typeface="+mn-cs"/>
                <a:sym typeface="Helvetica Light"/>
              </a:defRPr>
            </a:lvl3pPr>
            <a:lvl4pPr marL="1778000" indent="-444500" defTabSz="584200">
              <a:spcBef>
                <a:spcPts val="4200"/>
              </a:spcBef>
              <a:buSzPct val="75000"/>
              <a:buChar char="•"/>
              <a:defRPr sz="3600">
                <a:latin typeface="+mn-lt"/>
                <a:ea typeface="+mn-ea"/>
                <a:cs typeface="+mn-cs"/>
                <a:sym typeface="Helvetica Light"/>
              </a:defRPr>
            </a:lvl4pPr>
            <a:lvl5pPr marL="2222500" indent="-444500" defTabSz="584200">
              <a:spcBef>
                <a:spcPts val="4200"/>
              </a:spcBef>
              <a:buSzPct val="75000"/>
              <a:buChar char="•"/>
              <a:defRPr sz="3600">
                <a:latin typeface="+mn-lt"/>
                <a:ea typeface="+mn-ea"/>
                <a:cs typeface="+mn-cs"/>
                <a:sym typeface="Helvetica Light"/>
              </a:defRPr>
            </a:lvl5pPr>
            <a:lvl6pPr marL="2667000" indent="-444500" defTabSz="584200">
              <a:spcBef>
                <a:spcPts val="4200"/>
              </a:spcBef>
              <a:buSzPct val="75000"/>
              <a:buChar char="•"/>
              <a:defRPr sz="3600">
                <a:latin typeface="+mn-lt"/>
                <a:ea typeface="+mn-ea"/>
                <a:cs typeface="+mn-cs"/>
                <a:sym typeface="Helvetica Light"/>
              </a:defRPr>
            </a:lvl6pPr>
            <a:lvl7pPr marL="3111500" indent="-444500" defTabSz="584200">
              <a:spcBef>
                <a:spcPts val="4200"/>
              </a:spcBef>
              <a:buSzPct val="75000"/>
              <a:buChar char="•"/>
              <a:defRPr sz="3600">
                <a:latin typeface="+mn-lt"/>
                <a:ea typeface="+mn-ea"/>
                <a:cs typeface="+mn-cs"/>
                <a:sym typeface="Helvetica Light"/>
              </a:defRPr>
            </a:lvl7pPr>
            <a:lvl8pPr marL="3556000" indent="-444500" defTabSz="584200">
              <a:spcBef>
                <a:spcPts val="4200"/>
              </a:spcBef>
              <a:buSzPct val="75000"/>
              <a:buChar char="•"/>
              <a:defRPr sz="3600">
                <a:latin typeface="+mn-lt"/>
                <a:ea typeface="+mn-ea"/>
                <a:cs typeface="+mn-cs"/>
                <a:sym typeface="Helvetica Light"/>
              </a:defRPr>
            </a:lvl8pPr>
            <a:lvl9pPr marL="4000500" indent="-444500" defTabSz="584200">
              <a:spcBef>
                <a:spcPts val="4200"/>
              </a:spcBef>
              <a:buSzPct val="75000"/>
              <a:buChar char="•"/>
              <a:defRPr sz="3600">
                <a:latin typeface="+mn-lt"/>
                <a:ea typeface="+mn-ea"/>
                <a:cs typeface="+mn-cs"/>
                <a:sym typeface="Helvetica Light"/>
              </a:defRPr>
            </a:lvl9pPr>
          </a:lstStyle>
          <a:p>
            <a:pPr marL="0" indent="0" algn="l" defTabSz="914400">
              <a:spcBef>
                <a:spcPts val="0"/>
              </a:spcBef>
              <a:buSzTx/>
              <a:buFontTx/>
              <a:buNone/>
            </a:pPr>
            <a:r>
              <a:rPr lang="en-US" dirty="0" smtClean="0"/>
              <a:t>Main effect of </a:t>
            </a:r>
            <a:r>
              <a:rPr lang="en-US" b="1" dirty="0" smtClean="0"/>
              <a:t>Order</a:t>
            </a:r>
            <a:br>
              <a:rPr lang="en-US" b="1" dirty="0" smtClean="0"/>
            </a:br>
            <a:r>
              <a:rPr lang="en-US" i="1" dirty="0" smtClean="0"/>
              <a:t>F</a:t>
            </a:r>
            <a:r>
              <a:rPr lang="en-US" dirty="0" smtClean="0"/>
              <a:t> (1,104) = 10.05, </a:t>
            </a:r>
            <a:r>
              <a:rPr lang="en-US" i="1" dirty="0" smtClean="0"/>
              <a:t>p</a:t>
            </a:r>
            <a:r>
              <a:rPr lang="en-US" dirty="0" smtClean="0"/>
              <a:t> = .002)</a:t>
            </a:r>
            <a:endParaRPr lang="en-US" b="1" dirty="0"/>
          </a:p>
        </p:txBody>
      </p:sp>
      <p:sp>
        <p:nvSpPr>
          <p:cNvPr id="11" name="Text Placeholder 2"/>
          <p:cNvSpPr txBox="1">
            <a:spLocks/>
          </p:cNvSpPr>
          <p:nvPr/>
        </p:nvSpPr>
        <p:spPr>
          <a:xfrm>
            <a:off x="7588246" y="6672406"/>
            <a:ext cx="4486276" cy="796925"/>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fontScale="85000" lnSpcReduction="20000"/>
          </a:bodyPr>
          <a:lstStyle>
            <a:lvl1pPr marL="444500" indent="-444500" defTabSz="584200">
              <a:spcBef>
                <a:spcPts val="4200"/>
              </a:spcBef>
              <a:buSzPct val="75000"/>
              <a:buChar char="•"/>
              <a:defRPr sz="3600">
                <a:latin typeface="+mn-lt"/>
                <a:ea typeface="+mn-ea"/>
                <a:cs typeface="+mn-cs"/>
                <a:sym typeface="Helvetica Light"/>
              </a:defRPr>
            </a:lvl1pPr>
            <a:lvl2pPr marL="889000" indent="-444500" defTabSz="584200">
              <a:spcBef>
                <a:spcPts val="4200"/>
              </a:spcBef>
              <a:buSzPct val="75000"/>
              <a:buChar char="•"/>
              <a:defRPr sz="3600">
                <a:latin typeface="+mn-lt"/>
                <a:ea typeface="+mn-ea"/>
                <a:cs typeface="+mn-cs"/>
                <a:sym typeface="Helvetica Light"/>
              </a:defRPr>
            </a:lvl2pPr>
            <a:lvl3pPr marL="1333500" indent="-444500" defTabSz="584200">
              <a:spcBef>
                <a:spcPts val="4200"/>
              </a:spcBef>
              <a:buSzPct val="75000"/>
              <a:buChar char="•"/>
              <a:defRPr sz="3600">
                <a:latin typeface="+mn-lt"/>
                <a:ea typeface="+mn-ea"/>
                <a:cs typeface="+mn-cs"/>
                <a:sym typeface="Helvetica Light"/>
              </a:defRPr>
            </a:lvl3pPr>
            <a:lvl4pPr marL="1778000" indent="-444500" defTabSz="584200">
              <a:spcBef>
                <a:spcPts val="4200"/>
              </a:spcBef>
              <a:buSzPct val="75000"/>
              <a:buChar char="•"/>
              <a:defRPr sz="3600">
                <a:latin typeface="+mn-lt"/>
                <a:ea typeface="+mn-ea"/>
                <a:cs typeface="+mn-cs"/>
                <a:sym typeface="Helvetica Light"/>
              </a:defRPr>
            </a:lvl4pPr>
            <a:lvl5pPr marL="2222500" indent="-444500" defTabSz="584200">
              <a:spcBef>
                <a:spcPts val="4200"/>
              </a:spcBef>
              <a:buSzPct val="75000"/>
              <a:buChar char="•"/>
              <a:defRPr sz="3600">
                <a:latin typeface="+mn-lt"/>
                <a:ea typeface="+mn-ea"/>
                <a:cs typeface="+mn-cs"/>
                <a:sym typeface="Helvetica Light"/>
              </a:defRPr>
            </a:lvl5pPr>
            <a:lvl6pPr marL="2667000" indent="-444500" defTabSz="584200">
              <a:spcBef>
                <a:spcPts val="4200"/>
              </a:spcBef>
              <a:buSzPct val="75000"/>
              <a:buChar char="•"/>
              <a:defRPr sz="3600">
                <a:latin typeface="+mn-lt"/>
                <a:ea typeface="+mn-ea"/>
                <a:cs typeface="+mn-cs"/>
                <a:sym typeface="Helvetica Light"/>
              </a:defRPr>
            </a:lvl6pPr>
            <a:lvl7pPr marL="3111500" indent="-444500" defTabSz="584200">
              <a:spcBef>
                <a:spcPts val="4200"/>
              </a:spcBef>
              <a:buSzPct val="75000"/>
              <a:buChar char="•"/>
              <a:defRPr sz="3600">
                <a:latin typeface="+mn-lt"/>
                <a:ea typeface="+mn-ea"/>
                <a:cs typeface="+mn-cs"/>
                <a:sym typeface="Helvetica Light"/>
              </a:defRPr>
            </a:lvl7pPr>
            <a:lvl8pPr marL="3556000" indent="-444500" defTabSz="584200">
              <a:spcBef>
                <a:spcPts val="4200"/>
              </a:spcBef>
              <a:buSzPct val="75000"/>
              <a:buChar char="•"/>
              <a:defRPr sz="3600">
                <a:latin typeface="+mn-lt"/>
                <a:ea typeface="+mn-ea"/>
                <a:cs typeface="+mn-cs"/>
                <a:sym typeface="Helvetica Light"/>
              </a:defRPr>
            </a:lvl8pPr>
            <a:lvl9pPr marL="4000500" indent="-444500" defTabSz="584200">
              <a:spcBef>
                <a:spcPts val="4200"/>
              </a:spcBef>
              <a:buSzPct val="75000"/>
              <a:buChar char="•"/>
              <a:defRPr sz="3600">
                <a:latin typeface="+mn-lt"/>
                <a:ea typeface="+mn-ea"/>
                <a:cs typeface="+mn-cs"/>
                <a:sym typeface="Helvetica Light"/>
              </a:defRPr>
            </a:lvl9pPr>
          </a:lstStyle>
          <a:p>
            <a:pPr marL="0" indent="0" algn="l" defTabSz="914400">
              <a:spcBef>
                <a:spcPts val="0"/>
              </a:spcBef>
              <a:buSzTx/>
              <a:buFontTx/>
              <a:buNone/>
            </a:pPr>
            <a:r>
              <a:rPr lang="en-US" dirty="0" smtClean="0"/>
              <a:t>Reversed </a:t>
            </a:r>
            <a:r>
              <a:rPr lang="en-US" smtClean="0"/>
              <a:t>shows improvement</a:t>
            </a:r>
            <a:endParaRPr lang="en-US" b="1" dirty="0"/>
          </a:p>
        </p:txBody>
      </p:sp>
    </p:spTree>
    <p:extLst>
      <p:ext uri="{BB962C8B-B14F-4D97-AF65-F5344CB8AC3E}">
        <p14:creationId xmlns:p14="http://schemas.microsoft.com/office/powerpoint/2010/main" val="1373708243"/>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My background</a:t>
            </a:r>
            <a:endParaRPr lang="en-US" dirty="0"/>
          </a:p>
        </p:txBody>
      </p:sp>
      <p:sp>
        <p:nvSpPr>
          <p:cNvPr id="3" name="Text Placeholder 2"/>
          <p:cNvSpPr>
            <a:spLocks noGrp="1"/>
          </p:cNvSpPr>
          <p:nvPr>
            <p:ph type="body" idx="1"/>
          </p:nvPr>
        </p:nvSpPr>
        <p:spPr>
          <a:xfrm>
            <a:off x="6605502" y="2603500"/>
            <a:ext cx="5446797" cy="6286500"/>
          </a:xfrm>
        </p:spPr>
        <p:txBody>
          <a:bodyPr/>
          <a:lstStyle/>
          <a:p>
            <a:r>
              <a:rPr lang="en-US" dirty="0" smtClean="0"/>
              <a:t>Creative writing</a:t>
            </a:r>
          </a:p>
          <a:p>
            <a:r>
              <a:rPr lang="en-US" dirty="0" smtClean="0"/>
              <a:t>Language</a:t>
            </a:r>
          </a:p>
          <a:p>
            <a:pPr lvl="1"/>
            <a:r>
              <a:rPr lang="en-US" dirty="0" smtClean="0"/>
              <a:t>Capacity issues in parsing</a:t>
            </a:r>
            <a:r>
              <a:rPr lang="mr-IN" dirty="0" smtClean="0"/>
              <a:t>…</a:t>
            </a:r>
            <a:r>
              <a:rPr lang="en-US" dirty="0" smtClean="0"/>
              <a:t>creative writing</a:t>
            </a:r>
            <a:r>
              <a:rPr lang="mr-IN" dirty="0" smtClean="0"/>
              <a:t>…</a:t>
            </a:r>
            <a:r>
              <a:rPr lang="en-US" dirty="0" smtClean="0"/>
              <a:t>creativity</a:t>
            </a:r>
          </a:p>
        </p:txBody>
      </p:sp>
      <p:pic>
        <p:nvPicPr>
          <p:cNvPr id="4" name="Picture 3"/>
          <p:cNvPicPr>
            <a:picLocks noChangeAspect="1"/>
          </p:cNvPicPr>
          <p:nvPr/>
        </p:nvPicPr>
        <p:blipFill>
          <a:blip r:embed="rId2"/>
          <a:stretch>
            <a:fillRect/>
          </a:stretch>
        </p:blipFill>
        <p:spPr>
          <a:xfrm>
            <a:off x="376238" y="4060825"/>
            <a:ext cx="5653003" cy="3371850"/>
          </a:xfrm>
          <a:prstGeom prst="rect">
            <a:avLst/>
          </a:prstGeom>
        </p:spPr>
      </p:pic>
    </p:spTree>
    <p:extLst>
      <p:ext uri="{BB962C8B-B14F-4D97-AF65-F5344CB8AC3E}">
        <p14:creationId xmlns:p14="http://schemas.microsoft.com/office/powerpoint/2010/main" val="1727981191"/>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058024" y="2603500"/>
            <a:ext cx="4994275" cy="1325563"/>
          </a:xfrm>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smtClean="0"/>
              <a:t>Originality</a:t>
            </a:r>
            <a:endParaRPr lang="en-US" dirty="0"/>
          </a:p>
        </p:txBody>
      </p:sp>
      <p:pic>
        <p:nvPicPr>
          <p:cNvPr id="5" name="Picture 4"/>
          <p:cNvPicPr>
            <a:picLocks noChangeAspect="1"/>
          </p:cNvPicPr>
          <p:nvPr/>
        </p:nvPicPr>
        <p:blipFill>
          <a:blip r:embed="rId2"/>
          <a:stretch>
            <a:fillRect/>
          </a:stretch>
        </p:blipFill>
        <p:spPr>
          <a:xfrm>
            <a:off x="0" y="3081337"/>
            <a:ext cx="5951207" cy="5808663"/>
          </a:xfrm>
          <a:prstGeom prst="rect">
            <a:avLst/>
          </a:prstGeom>
        </p:spPr>
      </p:pic>
      <p:pic>
        <p:nvPicPr>
          <p:cNvPr id="7" name="Picture 6"/>
          <p:cNvPicPr>
            <a:picLocks noChangeAspect="1"/>
          </p:cNvPicPr>
          <p:nvPr/>
        </p:nvPicPr>
        <p:blipFill>
          <a:blip r:embed="rId3"/>
          <a:stretch>
            <a:fillRect/>
          </a:stretch>
        </p:blipFill>
        <p:spPr>
          <a:xfrm>
            <a:off x="1352550" y="1280536"/>
            <a:ext cx="10299700" cy="698500"/>
          </a:xfrm>
          <a:prstGeom prst="rect">
            <a:avLst/>
          </a:prstGeom>
        </p:spPr>
      </p:pic>
      <p:sp>
        <p:nvSpPr>
          <p:cNvPr id="8" name="Text Placeholder 2"/>
          <p:cNvSpPr txBox="1">
            <a:spLocks/>
          </p:cNvSpPr>
          <p:nvPr/>
        </p:nvSpPr>
        <p:spPr>
          <a:xfrm>
            <a:off x="7566023" y="5156993"/>
            <a:ext cx="4486276" cy="1643857"/>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fontScale="92500" lnSpcReduction="20000"/>
          </a:bodyPr>
          <a:lstStyle>
            <a:lvl1pPr marL="444500" indent="-444500" defTabSz="584200">
              <a:spcBef>
                <a:spcPts val="4200"/>
              </a:spcBef>
              <a:buSzPct val="75000"/>
              <a:buChar char="•"/>
              <a:defRPr sz="3600">
                <a:latin typeface="+mn-lt"/>
                <a:ea typeface="+mn-ea"/>
                <a:cs typeface="+mn-cs"/>
                <a:sym typeface="Helvetica Light"/>
              </a:defRPr>
            </a:lvl1pPr>
            <a:lvl2pPr marL="889000" indent="-444500" defTabSz="584200">
              <a:spcBef>
                <a:spcPts val="4200"/>
              </a:spcBef>
              <a:buSzPct val="75000"/>
              <a:buChar char="•"/>
              <a:defRPr sz="3600">
                <a:latin typeface="+mn-lt"/>
                <a:ea typeface="+mn-ea"/>
                <a:cs typeface="+mn-cs"/>
                <a:sym typeface="Helvetica Light"/>
              </a:defRPr>
            </a:lvl2pPr>
            <a:lvl3pPr marL="1333500" indent="-444500" defTabSz="584200">
              <a:spcBef>
                <a:spcPts val="4200"/>
              </a:spcBef>
              <a:buSzPct val="75000"/>
              <a:buChar char="•"/>
              <a:defRPr sz="3600">
                <a:latin typeface="+mn-lt"/>
                <a:ea typeface="+mn-ea"/>
                <a:cs typeface="+mn-cs"/>
                <a:sym typeface="Helvetica Light"/>
              </a:defRPr>
            </a:lvl3pPr>
            <a:lvl4pPr marL="1778000" indent="-444500" defTabSz="584200">
              <a:spcBef>
                <a:spcPts val="4200"/>
              </a:spcBef>
              <a:buSzPct val="75000"/>
              <a:buChar char="•"/>
              <a:defRPr sz="3600">
                <a:latin typeface="+mn-lt"/>
                <a:ea typeface="+mn-ea"/>
                <a:cs typeface="+mn-cs"/>
                <a:sym typeface="Helvetica Light"/>
              </a:defRPr>
            </a:lvl4pPr>
            <a:lvl5pPr marL="2222500" indent="-444500" defTabSz="584200">
              <a:spcBef>
                <a:spcPts val="4200"/>
              </a:spcBef>
              <a:buSzPct val="75000"/>
              <a:buChar char="•"/>
              <a:defRPr sz="3600">
                <a:latin typeface="+mn-lt"/>
                <a:ea typeface="+mn-ea"/>
                <a:cs typeface="+mn-cs"/>
                <a:sym typeface="Helvetica Light"/>
              </a:defRPr>
            </a:lvl5pPr>
            <a:lvl6pPr marL="2667000" indent="-444500" defTabSz="584200">
              <a:spcBef>
                <a:spcPts val="4200"/>
              </a:spcBef>
              <a:buSzPct val="75000"/>
              <a:buChar char="•"/>
              <a:defRPr sz="3600">
                <a:latin typeface="+mn-lt"/>
                <a:ea typeface="+mn-ea"/>
                <a:cs typeface="+mn-cs"/>
                <a:sym typeface="Helvetica Light"/>
              </a:defRPr>
            </a:lvl6pPr>
            <a:lvl7pPr marL="3111500" indent="-444500" defTabSz="584200">
              <a:spcBef>
                <a:spcPts val="4200"/>
              </a:spcBef>
              <a:buSzPct val="75000"/>
              <a:buChar char="•"/>
              <a:defRPr sz="3600">
                <a:latin typeface="+mn-lt"/>
                <a:ea typeface="+mn-ea"/>
                <a:cs typeface="+mn-cs"/>
                <a:sym typeface="Helvetica Light"/>
              </a:defRPr>
            </a:lvl7pPr>
            <a:lvl8pPr marL="3556000" indent="-444500" defTabSz="584200">
              <a:spcBef>
                <a:spcPts val="4200"/>
              </a:spcBef>
              <a:buSzPct val="75000"/>
              <a:buChar char="•"/>
              <a:defRPr sz="3600">
                <a:latin typeface="+mn-lt"/>
                <a:ea typeface="+mn-ea"/>
                <a:cs typeface="+mn-cs"/>
                <a:sym typeface="Helvetica Light"/>
              </a:defRPr>
            </a:lvl8pPr>
            <a:lvl9pPr marL="4000500" indent="-444500" defTabSz="584200">
              <a:spcBef>
                <a:spcPts val="4200"/>
              </a:spcBef>
              <a:buSzPct val="75000"/>
              <a:buChar char="•"/>
              <a:defRPr sz="3600">
                <a:latin typeface="+mn-lt"/>
                <a:ea typeface="+mn-ea"/>
                <a:cs typeface="+mn-cs"/>
                <a:sym typeface="Helvetica Light"/>
              </a:defRPr>
            </a:lvl9pPr>
          </a:lstStyle>
          <a:p>
            <a:pPr marL="0" indent="0" algn="l" defTabSz="914400">
              <a:spcBef>
                <a:spcPts val="0"/>
              </a:spcBef>
              <a:buSzTx/>
              <a:buFontTx/>
              <a:buNone/>
            </a:pPr>
            <a:r>
              <a:rPr lang="en-US" dirty="0" smtClean="0"/>
              <a:t>Six Hats worse than Controls (</a:t>
            </a:r>
            <a:r>
              <a:rPr lang="en-US" i="1" dirty="0" smtClean="0"/>
              <a:t>p</a:t>
            </a:r>
            <a:r>
              <a:rPr lang="en-US" dirty="0" smtClean="0"/>
              <a:t> &lt; .001); Six Men marginally better than Six Hats (</a:t>
            </a:r>
            <a:r>
              <a:rPr lang="en-US" i="1" dirty="0" smtClean="0"/>
              <a:t>p</a:t>
            </a:r>
            <a:r>
              <a:rPr lang="en-US" dirty="0" smtClean="0"/>
              <a:t> = .062)</a:t>
            </a:r>
            <a:endParaRPr lang="en-US" dirty="0"/>
          </a:p>
        </p:txBody>
      </p:sp>
      <p:sp>
        <p:nvSpPr>
          <p:cNvPr id="9" name="Text Placeholder 2"/>
          <p:cNvSpPr txBox="1">
            <a:spLocks/>
          </p:cNvSpPr>
          <p:nvPr/>
        </p:nvSpPr>
        <p:spPr>
          <a:xfrm>
            <a:off x="7058024" y="3929063"/>
            <a:ext cx="4486276" cy="796925"/>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fontScale="77500" lnSpcReduction="20000"/>
          </a:bodyPr>
          <a:lstStyle>
            <a:lvl1pPr marL="444500" indent="-444500" defTabSz="584200">
              <a:spcBef>
                <a:spcPts val="4200"/>
              </a:spcBef>
              <a:buSzPct val="75000"/>
              <a:buChar char="•"/>
              <a:defRPr sz="3600">
                <a:latin typeface="+mn-lt"/>
                <a:ea typeface="+mn-ea"/>
                <a:cs typeface="+mn-cs"/>
                <a:sym typeface="Helvetica Light"/>
              </a:defRPr>
            </a:lvl1pPr>
            <a:lvl2pPr marL="889000" indent="-444500" defTabSz="584200">
              <a:spcBef>
                <a:spcPts val="4200"/>
              </a:spcBef>
              <a:buSzPct val="75000"/>
              <a:buChar char="•"/>
              <a:defRPr sz="3600">
                <a:latin typeface="+mn-lt"/>
                <a:ea typeface="+mn-ea"/>
                <a:cs typeface="+mn-cs"/>
                <a:sym typeface="Helvetica Light"/>
              </a:defRPr>
            </a:lvl2pPr>
            <a:lvl3pPr marL="1333500" indent="-444500" defTabSz="584200">
              <a:spcBef>
                <a:spcPts val="4200"/>
              </a:spcBef>
              <a:buSzPct val="75000"/>
              <a:buChar char="•"/>
              <a:defRPr sz="3600">
                <a:latin typeface="+mn-lt"/>
                <a:ea typeface="+mn-ea"/>
                <a:cs typeface="+mn-cs"/>
                <a:sym typeface="Helvetica Light"/>
              </a:defRPr>
            </a:lvl3pPr>
            <a:lvl4pPr marL="1778000" indent="-444500" defTabSz="584200">
              <a:spcBef>
                <a:spcPts val="4200"/>
              </a:spcBef>
              <a:buSzPct val="75000"/>
              <a:buChar char="•"/>
              <a:defRPr sz="3600">
                <a:latin typeface="+mn-lt"/>
                <a:ea typeface="+mn-ea"/>
                <a:cs typeface="+mn-cs"/>
                <a:sym typeface="Helvetica Light"/>
              </a:defRPr>
            </a:lvl4pPr>
            <a:lvl5pPr marL="2222500" indent="-444500" defTabSz="584200">
              <a:spcBef>
                <a:spcPts val="4200"/>
              </a:spcBef>
              <a:buSzPct val="75000"/>
              <a:buChar char="•"/>
              <a:defRPr sz="3600">
                <a:latin typeface="+mn-lt"/>
                <a:ea typeface="+mn-ea"/>
                <a:cs typeface="+mn-cs"/>
                <a:sym typeface="Helvetica Light"/>
              </a:defRPr>
            </a:lvl5pPr>
            <a:lvl6pPr marL="2667000" indent="-444500" defTabSz="584200">
              <a:spcBef>
                <a:spcPts val="4200"/>
              </a:spcBef>
              <a:buSzPct val="75000"/>
              <a:buChar char="•"/>
              <a:defRPr sz="3600">
                <a:latin typeface="+mn-lt"/>
                <a:ea typeface="+mn-ea"/>
                <a:cs typeface="+mn-cs"/>
                <a:sym typeface="Helvetica Light"/>
              </a:defRPr>
            </a:lvl6pPr>
            <a:lvl7pPr marL="3111500" indent="-444500" defTabSz="584200">
              <a:spcBef>
                <a:spcPts val="4200"/>
              </a:spcBef>
              <a:buSzPct val="75000"/>
              <a:buChar char="•"/>
              <a:defRPr sz="3600">
                <a:latin typeface="+mn-lt"/>
                <a:ea typeface="+mn-ea"/>
                <a:cs typeface="+mn-cs"/>
                <a:sym typeface="Helvetica Light"/>
              </a:defRPr>
            </a:lvl7pPr>
            <a:lvl8pPr marL="3556000" indent="-444500" defTabSz="584200">
              <a:spcBef>
                <a:spcPts val="4200"/>
              </a:spcBef>
              <a:buSzPct val="75000"/>
              <a:buChar char="•"/>
              <a:defRPr sz="3600">
                <a:latin typeface="+mn-lt"/>
                <a:ea typeface="+mn-ea"/>
                <a:cs typeface="+mn-cs"/>
                <a:sym typeface="Helvetica Light"/>
              </a:defRPr>
            </a:lvl8pPr>
            <a:lvl9pPr marL="4000500" indent="-444500" defTabSz="584200">
              <a:spcBef>
                <a:spcPts val="4200"/>
              </a:spcBef>
              <a:buSzPct val="75000"/>
              <a:buChar char="•"/>
              <a:defRPr sz="3600">
                <a:latin typeface="+mn-lt"/>
                <a:ea typeface="+mn-ea"/>
                <a:cs typeface="+mn-cs"/>
                <a:sym typeface="Helvetica Light"/>
              </a:defRPr>
            </a:lvl9pPr>
          </a:lstStyle>
          <a:p>
            <a:pPr marL="0" indent="0" algn="l" defTabSz="914400">
              <a:spcBef>
                <a:spcPts val="0"/>
              </a:spcBef>
              <a:buSzTx/>
              <a:buFontTx/>
              <a:buNone/>
            </a:pPr>
            <a:r>
              <a:rPr lang="en-US" dirty="0" smtClean="0"/>
              <a:t>Main effect of </a:t>
            </a:r>
            <a:r>
              <a:rPr lang="en-US" b="1" dirty="0" smtClean="0"/>
              <a:t>Technique</a:t>
            </a:r>
            <a:br>
              <a:rPr lang="en-US" b="1" dirty="0" smtClean="0"/>
            </a:br>
            <a:r>
              <a:rPr lang="en-US" i="1" dirty="0" smtClean="0"/>
              <a:t>F </a:t>
            </a:r>
            <a:r>
              <a:rPr lang="en-US" dirty="0" smtClean="0"/>
              <a:t>(2, 104) = 28.33, </a:t>
            </a:r>
            <a:r>
              <a:rPr lang="en-US" i="1" dirty="0" smtClean="0"/>
              <a:t>p</a:t>
            </a:r>
            <a:r>
              <a:rPr lang="en-US" dirty="0" smtClean="0"/>
              <a:t> &lt; .001</a:t>
            </a:r>
            <a:r>
              <a:rPr lang="en-US" b="1" i="1" dirty="0" smtClean="0"/>
              <a:t> </a:t>
            </a:r>
            <a:endParaRPr lang="en-US" b="1" dirty="0"/>
          </a:p>
        </p:txBody>
      </p:sp>
    </p:spTree>
    <p:extLst>
      <p:ext uri="{BB962C8B-B14F-4D97-AF65-F5344CB8AC3E}">
        <p14:creationId xmlns:p14="http://schemas.microsoft.com/office/powerpoint/2010/main" val="849620697"/>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058024" y="2603500"/>
            <a:ext cx="4994275" cy="925513"/>
          </a:xfrm>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smtClean="0"/>
              <a:t>Quality</a:t>
            </a:r>
            <a:endParaRPr lang="en-US" dirty="0"/>
          </a:p>
        </p:txBody>
      </p:sp>
      <p:pic>
        <p:nvPicPr>
          <p:cNvPr id="5" name="Picture 4"/>
          <p:cNvPicPr>
            <a:picLocks noChangeAspect="1"/>
          </p:cNvPicPr>
          <p:nvPr/>
        </p:nvPicPr>
        <p:blipFill>
          <a:blip r:embed="rId2"/>
          <a:stretch>
            <a:fillRect/>
          </a:stretch>
        </p:blipFill>
        <p:spPr>
          <a:xfrm>
            <a:off x="0" y="2603500"/>
            <a:ext cx="6472238" cy="6435148"/>
          </a:xfrm>
          <a:prstGeom prst="rect">
            <a:avLst/>
          </a:prstGeom>
        </p:spPr>
      </p:pic>
      <p:pic>
        <p:nvPicPr>
          <p:cNvPr id="7" name="Picture 6"/>
          <p:cNvPicPr>
            <a:picLocks noChangeAspect="1"/>
          </p:cNvPicPr>
          <p:nvPr/>
        </p:nvPicPr>
        <p:blipFill>
          <a:blip r:embed="rId3"/>
          <a:stretch>
            <a:fillRect/>
          </a:stretch>
        </p:blipFill>
        <p:spPr>
          <a:xfrm>
            <a:off x="1352550" y="1280536"/>
            <a:ext cx="10299700" cy="698500"/>
          </a:xfrm>
          <a:prstGeom prst="rect">
            <a:avLst/>
          </a:prstGeom>
        </p:spPr>
      </p:pic>
      <p:sp>
        <p:nvSpPr>
          <p:cNvPr id="8" name="Text Placeholder 2"/>
          <p:cNvSpPr txBox="1">
            <a:spLocks/>
          </p:cNvSpPr>
          <p:nvPr/>
        </p:nvSpPr>
        <p:spPr>
          <a:xfrm>
            <a:off x="7554911" y="4524556"/>
            <a:ext cx="4966134" cy="196976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fontScale="92500" lnSpcReduction="10000"/>
          </a:bodyPr>
          <a:lstStyle>
            <a:lvl1pPr marL="444500" indent="-444500" defTabSz="584200">
              <a:spcBef>
                <a:spcPts val="4200"/>
              </a:spcBef>
              <a:buSzPct val="75000"/>
              <a:buChar char="•"/>
              <a:defRPr sz="3600">
                <a:latin typeface="+mn-lt"/>
                <a:ea typeface="+mn-ea"/>
                <a:cs typeface="+mn-cs"/>
                <a:sym typeface="Helvetica Light"/>
              </a:defRPr>
            </a:lvl1pPr>
            <a:lvl2pPr marL="889000" indent="-444500" defTabSz="584200">
              <a:spcBef>
                <a:spcPts val="4200"/>
              </a:spcBef>
              <a:buSzPct val="75000"/>
              <a:buChar char="•"/>
              <a:defRPr sz="3600">
                <a:latin typeface="+mn-lt"/>
                <a:ea typeface="+mn-ea"/>
                <a:cs typeface="+mn-cs"/>
                <a:sym typeface="Helvetica Light"/>
              </a:defRPr>
            </a:lvl2pPr>
            <a:lvl3pPr marL="1333500" indent="-444500" defTabSz="584200">
              <a:spcBef>
                <a:spcPts val="4200"/>
              </a:spcBef>
              <a:buSzPct val="75000"/>
              <a:buChar char="•"/>
              <a:defRPr sz="3600">
                <a:latin typeface="+mn-lt"/>
                <a:ea typeface="+mn-ea"/>
                <a:cs typeface="+mn-cs"/>
                <a:sym typeface="Helvetica Light"/>
              </a:defRPr>
            </a:lvl3pPr>
            <a:lvl4pPr marL="1778000" indent="-444500" defTabSz="584200">
              <a:spcBef>
                <a:spcPts val="4200"/>
              </a:spcBef>
              <a:buSzPct val="75000"/>
              <a:buChar char="•"/>
              <a:defRPr sz="3600">
                <a:latin typeface="+mn-lt"/>
                <a:ea typeface="+mn-ea"/>
                <a:cs typeface="+mn-cs"/>
                <a:sym typeface="Helvetica Light"/>
              </a:defRPr>
            </a:lvl4pPr>
            <a:lvl5pPr marL="2222500" indent="-444500" defTabSz="584200">
              <a:spcBef>
                <a:spcPts val="4200"/>
              </a:spcBef>
              <a:buSzPct val="75000"/>
              <a:buChar char="•"/>
              <a:defRPr sz="3600">
                <a:latin typeface="+mn-lt"/>
                <a:ea typeface="+mn-ea"/>
                <a:cs typeface="+mn-cs"/>
                <a:sym typeface="Helvetica Light"/>
              </a:defRPr>
            </a:lvl5pPr>
            <a:lvl6pPr marL="2667000" indent="-444500" defTabSz="584200">
              <a:spcBef>
                <a:spcPts val="4200"/>
              </a:spcBef>
              <a:buSzPct val="75000"/>
              <a:buChar char="•"/>
              <a:defRPr sz="3600">
                <a:latin typeface="+mn-lt"/>
                <a:ea typeface="+mn-ea"/>
                <a:cs typeface="+mn-cs"/>
                <a:sym typeface="Helvetica Light"/>
              </a:defRPr>
            </a:lvl6pPr>
            <a:lvl7pPr marL="3111500" indent="-444500" defTabSz="584200">
              <a:spcBef>
                <a:spcPts val="4200"/>
              </a:spcBef>
              <a:buSzPct val="75000"/>
              <a:buChar char="•"/>
              <a:defRPr sz="3600">
                <a:latin typeface="+mn-lt"/>
                <a:ea typeface="+mn-ea"/>
                <a:cs typeface="+mn-cs"/>
                <a:sym typeface="Helvetica Light"/>
              </a:defRPr>
            </a:lvl7pPr>
            <a:lvl8pPr marL="3556000" indent="-444500" defTabSz="584200">
              <a:spcBef>
                <a:spcPts val="4200"/>
              </a:spcBef>
              <a:buSzPct val="75000"/>
              <a:buChar char="•"/>
              <a:defRPr sz="3600">
                <a:latin typeface="+mn-lt"/>
                <a:ea typeface="+mn-ea"/>
                <a:cs typeface="+mn-cs"/>
                <a:sym typeface="Helvetica Light"/>
              </a:defRPr>
            </a:lvl8pPr>
            <a:lvl9pPr marL="4000500" indent="-444500" defTabSz="584200">
              <a:spcBef>
                <a:spcPts val="4200"/>
              </a:spcBef>
              <a:buSzPct val="75000"/>
              <a:buChar char="•"/>
              <a:defRPr sz="3600">
                <a:latin typeface="+mn-lt"/>
                <a:ea typeface="+mn-ea"/>
                <a:cs typeface="+mn-cs"/>
                <a:sym typeface="Helvetica Light"/>
              </a:defRPr>
            </a:lvl9pPr>
          </a:lstStyle>
          <a:p>
            <a:pPr marL="0" indent="0" algn="l" defTabSz="914400">
              <a:spcBef>
                <a:spcPts val="0"/>
              </a:spcBef>
              <a:buSzTx/>
              <a:buFontTx/>
              <a:buNone/>
            </a:pPr>
            <a:r>
              <a:rPr lang="en-US" dirty="0" smtClean="0"/>
              <a:t>Six Hats worse than Control (</a:t>
            </a:r>
            <a:r>
              <a:rPr lang="en-US" i="1" dirty="0" smtClean="0"/>
              <a:t>p</a:t>
            </a:r>
            <a:r>
              <a:rPr lang="en-US" dirty="0" smtClean="0"/>
              <a:t> &lt; .001), Six Men better than Six Hats (</a:t>
            </a:r>
            <a:r>
              <a:rPr lang="en-US" i="1" dirty="0" smtClean="0"/>
              <a:t>p</a:t>
            </a:r>
            <a:r>
              <a:rPr lang="en-US" dirty="0" smtClean="0"/>
              <a:t> = .022)</a:t>
            </a:r>
            <a:endParaRPr lang="en-US" dirty="0"/>
          </a:p>
        </p:txBody>
      </p:sp>
      <p:sp>
        <p:nvSpPr>
          <p:cNvPr id="9" name="Text Placeholder 2"/>
          <p:cNvSpPr txBox="1">
            <a:spLocks/>
          </p:cNvSpPr>
          <p:nvPr/>
        </p:nvSpPr>
        <p:spPr>
          <a:xfrm>
            <a:off x="7165974" y="3529013"/>
            <a:ext cx="4486276" cy="796925"/>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fontScale="77500" lnSpcReduction="20000"/>
          </a:bodyPr>
          <a:lstStyle>
            <a:lvl1pPr marL="444500" indent="-444500" defTabSz="584200">
              <a:spcBef>
                <a:spcPts val="4200"/>
              </a:spcBef>
              <a:buSzPct val="75000"/>
              <a:buChar char="•"/>
              <a:defRPr sz="3600">
                <a:latin typeface="+mn-lt"/>
                <a:ea typeface="+mn-ea"/>
                <a:cs typeface="+mn-cs"/>
                <a:sym typeface="Helvetica Light"/>
              </a:defRPr>
            </a:lvl1pPr>
            <a:lvl2pPr marL="889000" indent="-444500" defTabSz="584200">
              <a:spcBef>
                <a:spcPts val="4200"/>
              </a:spcBef>
              <a:buSzPct val="75000"/>
              <a:buChar char="•"/>
              <a:defRPr sz="3600">
                <a:latin typeface="+mn-lt"/>
                <a:ea typeface="+mn-ea"/>
                <a:cs typeface="+mn-cs"/>
                <a:sym typeface="Helvetica Light"/>
              </a:defRPr>
            </a:lvl2pPr>
            <a:lvl3pPr marL="1333500" indent="-444500" defTabSz="584200">
              <a:spcBef>
                <a:spcPts val="4200"/>
              </a:spcBef>
              <a:buSzPct val="75000"/>
              <a:buChar char="•"/>
              <a:defRPr sz="3600">
                <a:latin typeface="+mn-lt"/>
                <a:ea typeface="+mn-ea"/>
                <a:cs typeface="+mn-cs"/>
                <a:sym typeface="Helvetica Light"/>
              </a:defRPr>
            </a:lvl3pPr>
            <a:lvl4pPr marL="1778000" indent="-444500" defTabSz="584200">
              <a:spcBef>
                <a:spcPts val="4200"/>
              </a:spcBef>
              <a:buSzPct val="75000"/>
              <a:buChar char="•"/>
              <a:defRPr sz="3600">
                <a:latin typeface="+mn-lt"/>
                <a:ea typeface="+mn-ea"/>
                <a:cs typeface="+mn-cs"/>
                <a:sym typeface="Helvetica Light"/>
              </a:defRPr>
            </a:lvl4pPr>
            <a:lvl5pPr marL="2222500" indent="-444500" defTabSz="584200">
              <a:spcBef>
                <a:spcPts val="4200"/>
              </a:spcBef>
              <a:buSzPct val="75000"/>
              <a:buChar char="•"/>
              <a:defRPr sz="3600">
                <a:latin typeface="+mn-lt"/>
                <a:ea typeface="+mn-ea"/>
                <a:cs typeface="+mn-cs"/>
                <a:sym typeface="Helvetica Light"/>
              </a:defRPr>
            </a:lvl5pPr>
            <a:lvl6pPr marL="2667000" indent="-444500" defTabSz="584200">
              <a:spcBef>
                <a:spcPts val="4200"/>
              </a:spcBef>
              <a:buSzPct val="75000"/>
              <a:buChar char="•"/>
              <a:defRPr sz="3600">
                <a:latin typeface="+mn-lt"/>
                <a:ea typeface="+mn-ea"/>
                <a:cs typeface="+mn-cs"/>
                <a:sym typeface="Helvetica Light"/>
              </a:defRPr>
            </a:lvl6pPr>
            <a:lvl7pPr marL="3111500" indent="-444500" defTabSz="584200">
              <a:spcBef>
                <a:spcPts val="4200"/>
              </a:spcBef>
              <a:buSzPct val="75000"/>
              <a:buChar char="•"/>
              <a:defRPr sz="3600">
                <a:latin typeface="+mn-lt"/>
                <a:ea typeface="+mn-ea"/>
                <a:cs typeface="+mn-cs"/>
                <a:sym typeface="Helvetica Light"/>
              </a:defRPr>
            </a:lvl7pPr>
            <a:lvl8pPr marL="3556000" indent="-444500" defTabSz="584200">
              <a:spcBef>
                <a:spcPts val="4200"/>
              </a:spcBef>
              <a:buSzPct val="75000"/>
              <a:buChar char="•"/>
              <a:defRPr sz="3600">
                <a:latin typeface="+mn-lt"/>
                <a:ea typeface="+mn-ea"/>
                <a:cs typeface="+mn-cs"/>
                <a:sym typeface="Helvetica Light"/>
              </a:defRPr>
            </a:lvl8pPr>
            <a:lvl9pPr marL="4000500" indent="-444500" defTabSz="584200">
              <a:spcBef>
                <a:spcPts val="4200"/>
              </a:spcBef>
              <a:buSzPct val="75000"/>
              <a:buChar char="•"/>
              <a:defRPr sz="3600">
                <a:latin typeface="+mn-lt"/>
                <a:ea typeface="+mn-ea"/>
                <a:cs typeface="+mn-cs"/>
                <a:sym typeface="Helvetica Light"/>
              </a:defRPr>
            </a:lvl9pPr>
          </a:lstStyle>
          <a:p>
            <a:pPr marL="0" indent="0" algn="l" defTabSz="914400">
              <a:spcBef>
                <a:spcPts val="0"/>
              </a:spcBef>
              <a:buSzTx/>
              <a:buFontTx/>
              <a:buNone/>
            </a:pPr>
            <a:r>
              <a:rPr lang="en-US" dirty="0" smtClean="0"/>
              <a:t>Main effect of </a:t>
            </a:r>
            <a:r>
              <a:rPr lang="en-US" b="1" dirty="0" smtClean="0"/>
              <a:t>Technique</a:t>
            </a:r>
            <a:br>
              <a:rPr lang="en-US" b="1" dirty="0" smtClean="0"/>
            </a:br>
            <a:r>
              <a:rPr lang="en-US" i="1" dirty="0" smtClean="0"/>
              <a:t>F </a:t>
            </a:r>
            <a:r>
              <a:rPr lang="en-US" dirty="0" smtClean="0"/>
              <a:t>(2, 104) = 9.23, </a:t>
            </a:r>
            <a:r>
              <a:rPr lang="en-US" i="1" dirty="0" smtClean="0"/>
              <a:t>p</a:t>
            </a:r>
            <a:r>
              <a:rPr lang="en-US" dirty="0" smtClean="0"/>
              <a:t> &lt; .001</a:t>
            </a:r>
            <a:endParaRPr lang="en-US" dirty="0"/>
          </a:p>
        </p:txBody>
      </p:sp>
    </p:spTree>
    <p:extLst>
      <p:ext uri="{BB962C8B-B14F-4D97-AF65-F5344CB8AC3E}">
        <p14:creationId xmlns:p14="http://schemas.microsoft.com/office/powerpoint/2010/main" val="149436705"/>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Shape 57"/>
          <p:cNvSpPr>
            <a:spLocks noGrp="1"/>
          </p:cNvSpPr>
          <p:nvPr>
            <p:ph type="title"/>
          </p:nvPr>
        </p:nvSpPr>
        <p:spPr>
          <a:prstGeom prst="rect">
            <a:avLst/>
          </a:prstGeom>
        </p:spPr>
        <p:txBody>
          <a:bodyPr/>
          <a:lstStyle/>
          <a:p>
            <a:pPr lvl="0">
              <a:defRPr sz="1800"/>
            </a:pPr>
            <a:r>
              <a:rPr lang="en-US" sz="8000" dirty="0" smtClean="0"/>
              <a:t>Conclusions</a:t>
            </a:r>
            <a:endParaRPr sz="8000" dirty="0"/>
          </a:p>
        </p:txBody>
      </p:sp>
      <p:sp>
        <p:nvSpPr>
          <p:cNvPr id="58" name="Shape 58"/>
          <p:cNvSpPr>
            <a:spLocks noGrp="1"/>
          </p:cNvSpPr>
          <p:nvPr>
            <p:ph type="body" idx="1"/>
          </p:nvPr>
        </p:nvSpPr>
        <p:spPr>
          <a:xfrm>
            <a:off x="952500" y="2603499"/>
            <a:ext cx="11099800" cy="6230257"/>
          </a:xfrm>
          <a:prstGeom prst="rect">
            <a:avLst/>
          </a:prstGeom>
        </p:spPr>
        <p:txBody>
          <a:bodyPr>
            <a:normAutofit fontScale="92500"/>
          </a:bodyPr>
          <a:lstStyle/>
          <a:p>
            <a:r>
              <a:rPr lang="en-US" sz="3200" dirty="0" smtClean="0"/>
              <a:t>Six </a:t>
            </a:r>
            <a:r>
              <a:rPr lang="en-US" sz="3200" dirty="0"/>
              <a:t>Men were the same or better than Six Hats for </a:t>
            </a:r>
            <a:r>
              <a:rPr lang="en-US" sz="3200" b="1" dirty="0" smtClean="0"/>
              <a:t>fluency</a:t>
            </a:r>
            <a:r>
              <a:rPr lang="en-US" sz="3200" dirty="0" smtClean="0"/>
              <a:t>,</a:t>
            </a:r>
            <a:r>
              <a:rPr lang="en-US" sz="3200" b="1" dirty="0" smtClean="0"/>
              <a:t> </a:t>
            </a:r>
            <a:r>
              <a:rPr lang="en-US" sz="3200" b="1" dirty="0" err="1" smtClean="0"/>
              <a:t>flexibilty</a:t>
            </a:r>
            <a:r>
              <a:rPr lang="en-US" sz="3200" b="1" dirty="0" smtClean="0"/>
              <a:t> </a:t>
            </a:r>
            <a:r>
              <a:rPr lang="en-US" sz="3200" dirty="0" smtClean="0"/>
              <a:t>and </a:t>
            </a:r>
            <a:r>
              <a:rPr lang="en-US" sz="3200" b="1" dirty="0" smtClean="0"/>
              <a:t>quality</a:t>
            </a:r>
            <a:r>
              <a:rPr lang="en-US" sz="3200" dirty="0" smtClean="0"/>
              <a:t>. </a:t>
            </a:r>
            <a:r>
              <a:rPr lang="en-US" sz="3200" dirty="0"/>
              <a:t>Is this because Six Hats is harder/requires more training? Less suitable for these </a:t>
            </a:r>
            <a:r>
              <a:rPr lang="en-US" sz="3200" dirty="0" smtClean="0"/>
              <a:t>problems?</a:t>
            </a:r>
          </a:p>
          <a:p>
            <a:r>
              <a:rPr lang="en-US" sz="3200" dirty="0" smtClean="0"/>
              <a:t>Six </a:t>
            </a:r>
            <a:r>
              <a:rPr lang="en-US" sz="3200" dirty="0"/>
              <a:t>Hats </a:t>
            </a:r>
            <a:r>
              <a:rPr lang="en-US" sz="3200" dirty="0" smtClean="0"/>
              <a:t>worst for </a:t>
            </a:r>
            <a:r>
              <a:rPr lang="en-US" sz="3200" b="1" dirty="0"/>
              <a:t>originality</a:t>
            </a:r>
            <a:r>
              <a:rPr lang="en-US" sz="3200" dirty="0"/>
              <a:t> and </a:t>
            </a:r>
            <a:r>
              <a:rPr lang="en-US" sz="3200" b="1" dirty="0"/>
              <a:t>quality</a:t>
            </a:r>
            <a:r>
              <a:rPr lang="en-US" sz="3200" dirty="0"/>
              <a:t>. Why? Controls and Six Men Ps might experience less cognitive load during testing. Are these DVs more sensitive to load?</a:t>
            </a:r>
          </a:p>
          <a:p>
            <a:pPr lvl="1"/>
            <a:r>
              <a:rPr lang="en-US" sz="3200" dirty="0" smtClean="0"/>
              <a:t>Why worse than controls, unlike findings of Vernon </a:t>
            </a:r>
            <a:r>
              <a:rPr lang="en-US" sz="3200" dirty="0"/>
              <a:t>and Hocking (2014)? In the present study, participants forced to use particular technique elements, losing the advantage of ad hoc </a:t>
            </a:r>
            <a:r>
              <a:rPr lang="en-US" sz="3200" dirty="0" smtClean="0"/>
              <a:t>selection; VH was problem finding, not solving.</a:t>
            </a:r>
            <a:endParaRPr lang="en-US" sz="3200" dirty="0"/>
          </a:p>
        </p:txBody>
      </p:sp>
    </p:spTree>
    <p:extLst>
      <p:ext uri="{BB962C8B-B14F-4D97-AF65-F5344CB8AC3E}">
        <p14:creationId xmlns:p14="http://schemas.microsoft.com/office/powerpoint/2010/main" val="173398861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8">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8">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childTnLst>
                                    <p:set>
                                      <p:cBhvr>
                                        <p:cTn id="16" dur="1" fill="hold">
                                          <p:stCondLst>
                                            <p:cond delay="0"/>
                                          </p:stCondLst>
                                        </p:cTn>
                                        <p:tgtEl>
                                          <p:spTgt spid="58">
                                            <p:bg/>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1" nodeType="clickEffect">
                                  <p:stCondLst>
                                    <p:cond delay="0"/>
                                  </p:stCondLst>
                                  <p:childTnLst>
                                    <p:set>
                                      <p:cBhvr>
                                        <p:cTn id="20" dur="1" fill="hold">
                                          <p:stCondLst>
                                            <p:cond delay="0"/>
                                          </p:stCondLst>
                                        </p:cTn>
                                        <p:tgtEl>
                                          <p:spTgt spid="58">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1" nodeType="clickEffect">
                                  <p:stCondLst>
                                    <p:cond delay="0"/>
                                  </p:stCondLst>
                                  <p:childTnLst>
                                    <p:set>
                                      <p:cBhvr>
                                        <p:cTn id="24" dur="1" fill="hold">
                                          <p:stCondLst>
                                            <p:cond delay="0"/>
                                          </p:stCondLst>
                                        </p:cTn>
                                        <p:tgtEl>
                                          <p:spTgt spid="58">
                                            <p:txEl>
                                              <p:pRg st="1" end="1"/>
                                            </p:txEl>
                                          </p:spTgt>
                                        </p:tgtEl>
                                        <p:attrNameLst>
                                          <p:attrName>style.visibility</p:attrName>
                                        </p:attrNameLst>
                                      </p:cBhvr>
                                      <p:to>
                                        <p:strVal val="visible"/>
                                      </p:to>
                                    </p:set>
                                  </p:childTnLst>
                                </p:cTn>
                              </p:par>
                              <p:par>
                                <p:cTn id="25" presetID="1" presetClass="entr" presetSubtype="0" fill="hold" grpId="1" nodeType="withEffect">
                                  <p:stCondLst>
                                    <p:cond delay="0"/>
                                  </p:stCondLst>
                                  <p:childTnLst>
                                    <p:set>
                                      <p:cBhvr>
                                        <p:cTn id="26" dur="1" fill="hold">
                                          <p:stCondLst>
                                            <p:cond delay="0"/>
                                          </p:stCondLst>
                                        </p:cTn>
                                        <p:tgtEl>
                                          <p:spTgt spid="5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build="p"/>
      <p:bldP spid="58" grpId="1" build="p"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Shape 57"/>
          <p:cNvSpPr>
            <a:spLocks noGrp="1"/>
          </p:cNvSpPr>
          <p:nvPr>
            <p:ph type="title"/>
          </p:nvPr>
        </p:nvSpPr>
        <p:spPr>
          <a:prstGeom prst="rect">
            <a:avLst/>
          </a:prstGeom>
        </p:spPr>
        <p:txBody>
          <a:bodyPr/>
          <a:lstStyle/>
          <a:p>
            <a:pPr lvl="0">
              <a:defRPr sz="1800"/>
            </a:pPr>
            <a:r>
              <a:rPr lang="en-US" sz="8000" dirty="0" smtClean="0"/>
              <a:t>Conclusions</a:t>
            </a:r>
            <a:endParaRPr sz="8000" dirty="0"/>
          </a:p>
        </p:txBody>
      </p:sp>
      <p:sp>
        <p:nvSpPr>
          <p:cNvPr id="58" name="Shape 58"/>
          <p:cNvSpPr>
            <a:spLocks noGrp="1"/>
          </p:cNvSpPr>
          <p:nvPr>
            <p:ph type="body" idx="1"/>
          </p:nvPr>
        </p:nvSpPr>
        <p:spPr>
          <a:xfrm>
            <a:off x="952500" y="2603499"/>
            <a:ext cx="11099800" cy="6230257"/>
          </a:xfrm>
          <a:prstGeom prst="rect">
            <a:avLst/>
          </a:prstGeom>
        </p:spPr>
        <p:txBody>
          <a:bodyPr>
            <a:normAutofit/>
          </a:bodyPr>
          <a:lstStyle/>
          <a:p>
            <a:r>
              <a:rPr lang="en-US" sz="3200" dirty="0"/>
              <a:t>Main effect of Order isn’t so interesting because Control (and the Six Men, somewhat) are not predicted to show Order differences.</a:t>
            </a:r>
          </a:p>
          <a:p>
            <a:r>
              <a:rPr lang="en-US" sz="3200" dirty="0"/>
              <a:t>Is there another ‘goldilocks’ order for either Six Men or Six Hats that we haven’t tested? Possibly.</a:t>
            </a:r>
          </a:p>
        </p:txBody>
      </p:sp>
    </p:spTree>
    <p:extLst>
      <p:ext uri="{BB962C8B-B14F-4D97-AF65-F5344CB8AC3E}">
        <p14:creationId xmlns:p14="http://schemas.microsoft.com/office/powerpoint/2010/main" val="50467084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1" nodeType="clickEffect">
                                  <p:stCondLst>
                                    <p:cond delay="0"/>
                                  </p:stCondLst>
                                  <p:childTnLst>
                                    <p:set>
                                      <p:cBhvr>
                                        <p:cTn id="14" dur="1" fill="hold">
                                          <p:stCondLst>
                                            <p:cond delay="0"/>
                                          </p:stCondLst>
                                        </p:cTn>
                                        <p:tgtEl>
                                          <p:spTgt spid="58">
                                            <p:bg/>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1" nodeType="clickEffect">
                                  <p:stCondLst>
                                    <p:cond delay="0"/>
                                  </p:stCondLst>
                                  <p:childTnLst>
                                    <p:set>
                                      <p:cBhvr>
                                        <p:cTn id="18" dur="1" fill="hold">
                                          <p:stCondLst>
                                            <p:cond delay="0"/>
                                          </p:stCondLst>
                                        </p:cTn>
                                        <p:tgtEl>
                                          <p:spTgt spid="58">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1" nodeType="clickEffect">
                                  <p:stCondLst>
                                    <p:cond delay="0"/>
                                  </p:stCondLst>
                                  <p:childTnLst>
                                    <p:set>
                                      <p:cBhvr>
                                        <p:cTn id="22" dur="1" fill="hold">
                                          <p:stCondLst>
                                            <p:cond delay="0"/>
                                          </p:stCondLst>
                                        </p:cTn>
                                        <p:tgtEl>
                                          <p:spTgt spid="5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build="p"/>
      <p:bldP spid="58" grpId="1" build="p"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Shape 57"/>
          <p:cNvSpPr>
            <a:spLocks noGrp="1"/>
          </p:cNvSpPr>
          <p:nvPr>
            <p:ph type="title"/>
          </p:nvPr>
        </p:nvSpPr>
        <p:spPr>
          <a:prstGeom prst="rect">
            <a:avLst/>
          </a:prstGeom>
        </p:spPr>
        <p:txBody>
          <a:bodyPr/>
          <a:lstStyle/>
          <a:p>
            <a:pPr lvl="0">
              <a:defRPr sz="1800"/>
            </a:pPr>
            <a:r>
              <a:rPr lang="en-US" sz="8000" dirty="0" smtClean="0"/>
              <a:t>Future Directions</a:t>
            </a:r>
            <a:endParaRPr sz="8000" dirty="0"/>
          </a:p>
        </p:txBody>
      </p:sp>
      <p:sp>
        <p:nvSpPr>
          <p:cNvPr id="4" name="Shape 58"/>
          <p:cNvSpPr txBox="1">
            <a:spLocks/>
          </p:cNvSpPr>
          <p:nvPr/>
        </p:nvSpPr>
        <p:spPr>
          <a:xfrm>
            <a:off x="1262063" y="2355849"/>
            <a:ext cx="11099800" cy="6230257"/>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a:bodyPr>
          <a:lstStyle>
            <a:lvl1pPr marL="444500" indent="-444500" defTabSz="584200">
              <a:spcBef>
                <a:spcPts val="4200"/>
              </a:spcBef>
              <a:buSzPct val="75000"/>
              <a:buChar char="•"/>
              <a:defRPr sz="3600">
                <a:latin typeface="+mn-lt"/>
                <a:ea typeface="+mn-ea"/>
                <a:cs typeface="+mn-cs"/>
                <a:sym typeface="Helvetica Light"/>
              </a:defRPr>
            </a:lvl1pPr>
            <a:lvl2pPr marL="889000" indent="-444500" defTabSz="584200">
              <a:spcBef>
                <a:spcPts val="4200"/>
              </a:spcBef>
              <a:buSzPct val="75000"/>
              <a:buChar char="•"/>
              <a:defRPr sz="3600">
                <a:latin typeface="+mn-lt"/>
                <a:ea typeface="+mn-ea"/>
                <a:cs typeface="+mn-cs"/>
                <a:sym typeface="Helvetica Light"/>
              </a:defRPr>
            </a:lvl2pPr>
            <a:lvl3pPr marL="1333500" indent="-444500" defTabSz="584200">
              <a:spcBef>
                <a:spcPts val="4200"/>
              </a:spcBef>
              <a:buSzPct val="75000"/>
              <a:buChar char="•"/>
              <a:defRPr sz="3600">
                <a:latin typeface="+mn-lt"/>
                <a:ea typeface="+mn-ea"/>
                <a:cs typeface="+mn-cs"/>
                <a:sym typeface="Helvetica Light"/>
              </a:defRPr>
            </a:lvl3pPr>
            <a:lvl4pPr marL="1778000" indent="-444500" defTabSz="584200">
              <a:spcBef>
                <a:spcPts val="4200"/>
              </a:spcBef>
              <a:buSzPct val="75000"/>
              <a:buChar char="•"/>
              <a:defRPr sz="3600">
                <a:latin typeface="+mn-lt"/>
                <a:ea typeface="+mn-ea"/>
                <a:cs typeface="+mn-cs"/>
                <a:sym typeface="Helvetica Light"/>
              </a:defRPr>
            </a:lvl4pPr>
            <a:lvl5pPr marL="2222500" indent="-444500" defTabSz="584200">
              <a:spcBef>
                <a:spcPts val="4200"/>
              </a:spcBef>
              <a:buSzPct val="75000"/>
              <a:buChar char="•"/>
              <a:defRPr sz="3600">
                <a:latin typeface="+mn-lt"/>
                <a:ea typeface="+mn-ea"/>
                <a:cs typeface="+mn-cs"/>
                <a:sym typeface="Helvetica Light"/>
              </a:defRPr>
            </a:lvl5pPr>
            <a:lvl6pPr marL="2667000" indent="-444500" defTabSz="584200">
              <a:spcBef>
                <a:spcPts val="4200"/>
              </a:spcBef>
              <a:buSzPct val="75000"/>
              <a:buChar char="•"/>
              <a:defRPr sz="3600">
                <a:latin typeface="+mn-lt"/>
                <a:ea typeface="+mn-ea"/>
                <a:cs typeface="+mn-cs"/>
                <a:sym typeface="Helvetica Light"/>
              </a:defRPr>
            </a:lvl6pPr>
            <a:lvl7pPr marL="3111500" indent="-444500" defTabSz="584200">
              <a:spcBef>
                <a:spcPts val="4200"/>
              </a:spcBef>
              <a:buSzPct val="75000"/>
              <a:buChar char="•"/>
              <a:defRPr sz="3600">
                <a:latin typeface="+mn-lt"/>
                <a:ea typeface="+mn-ea"/>
                <a:cs typeface="+mn-cs"/>
                <a:sym typeface="Helvetica Light"/>
              </a:defRPr>
            </a:lvl7pPr>
            <a:lvl8pPr marL="3556000" indent="-444500" defTabSz="584200">
              <a:spcBef>
                <a:spcPts val="4200"/>
              </a:spcBef>
              <a:buSzPct val="75000"/>
              <a:buChar char="•"/>
              <a:defRPr sz="3600">
                <a:latin typeface="+mn-lt"/>
                <a:ea typeface="+mn-ea"/>
                <a:cs typeface="+mn-cs"/>
                <a:sym typeface="Helvetica Light"/>
              </a:defRPr>
            </a:lvl8pPr>
            <a:lvl9pPr marL="4000500" indent="-444500" defTabSz="584200">
              <a:spcBef>
                <a:spcPts val="4200"/>
              </a:spcBef>
              <a:buSzPct val="75000"/>
              <a:buChar char="•"/>
              <a:defRPr sz="3600">
                <a:latin typeface="+mn-lt"/>
                <a:ea typeface="+mn-ea"/>
                <a:cs typeface="+mn-cs"/>
                <a:sym typeface="Helvetica Light"/>
              </a:defRPr>
            </a:lvl9pPr>
          </a:lstStyle>
          <a:p>
            <a:pPr algn="l"/>
            <a:r>
              <a:rPr lang="en-US" sz="3200" dirty="0"/>
              <a:t>Use of </a:t>
            </a:r>
            <a:r>
              <a:rPr lang="en-US" sz="3200" dirty="0" smtClean="0"/>
              <a:t>technique may </a:t>
            </a:r>
            <a:r>
              <a:rPr lang="en-US" sz="3200" dirty="0"/>
              <a:t>sometimes act as a burden</a:t>
            </a:r>
          </a:p>
          <a:p>
            <a:pPr lvl="1" algn="l"/>
            <a:r>
              <a:rPr lang="en-US" sz="3200"/>
              <a:t>Cognitive </a:t>
            </a:r>
            <a:r>
              <a:rPr lang="en-US" sz="3200" smtClean="0"/>
              <a:t>load</a:t>
            </a:r>
            <a:endParaRPr lang="en-US" sz="3200" dirty="0"/>
          </a:p>
          <a:p>
            <a:pPr algn="l"/>
            <a:r>
              <a:rPr lang="en-US" sz="3200" dirty="0"/>
              <a:t>Complexity of the problem—contributing to load?</a:t>
            </a:r>
          </a:p>
          <a:p>
            <a:pPr algn="l"/>
            <a:r>
              <a:rPr lang="en-US" sz="3200" dirty="0"/>
              <a:t>Fixed problem effects?</a:t>
            </a:r>
          </a:p>
          <a:p>
            <a:pPr algn="l"/>
            <a:r>
              <a:rPr lang="en-US" sz="3200" dirty="0"/>
              <a:t>Level of training/familiarity</a:t>
            </a:r>
          </a:p>
        </p:txBody>
      </p:sp>
    </p:spTree>
    <p:extLst>
      <p:ext uri="{BB962C8B-B14F-4D97-AF65-F5344CB8AC3E}">
        <p14:creationId xmlns:p14="http://schemas.microsoft.com/office/powerpoint/2010/main" val="107807945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1" nodeType="clickEffect">
                                  <p:stCondLst>
                                    <p:cond delay="0"/>
                                  </p:stCondLst>
                                  <p:childTnLst>
                                    <p:set>
                                      <p:cBhvr>
                                        <p:cTn id="24" dur="1" fill="hold">
                                          <p:stCondLst>
                                            <p:cond delay="0"/>
                                          </p:stCondLst>
                                        </p:cTn>
                                        <p:tgtEl>
                                          <p:spTgt spid="4">
                                            <p:bg/>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1" nodeType="clickEffect">
                                  <p:stCondLst>
                                    <p:cond delay="0"/>
                                  </p:stCondLst>
                                  <p:childTnLst>
                                    <p:set>
                                      <p:cBhvr>
                                        <p:cTn id="28" dur="1" fill="hold">
                                          <p:stCondLst>
                                            <p:cond delay="0"/>
                                          </p:stCondLst>
                                        </p:cTn>
                                        <p:tgtEl>
                                          <p:spTgt spid="4">
                                            <p:txEl>
                                              <p:pRg st="0" end="0"/>
                                            </p:txEl>
                                          </p:spTgt>
                                        </p:tgtEl>
                                        <p:attrNameLst>
                                          <p:attrName>style.visibility</p:attrName>
                                        </p:attrNameLst>
                                      </p:cBhvr>
                                      <p:to>
                                        <p:strVal val="visible"/>
                                      </p:to>
                                    </p:set>
                                  </p:childTnLst>
                                </p:cTn>
                              </p:par>
                              <p:par>
                                <p:cTn id="29" presetID="1" presetClass="entr" presetSubtype="0" fill="hold" grpId="1" nodeType="withEffect">
                                  <p:stCondLst>
                                    <p:cond delay="0"/>
                                  </p:stCondLst>
                                  <p:childTnLst>
                                    <p:set>
                                      <p:cBhvr>
                                        <p:cTn id="3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1" nodeType="clickEffect">
                                  <p:stCondLst>
                                    <p:cond delay="0"/>
                                  </p:stCondLst>
                                  <p:childTnLst>
                                    <p:set>
                                      <p:cBhvr>
                                        <p:cTn id="3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1" nodeType="clickEffect">
                                  <p:stCondLst>
                                    <p:cond delay="0"/>
                                  </p:stCondLst>
                                  <p:childTnLst>
                                    <p:set>
                                      <p:cBhvr>
                                        <p:cTn id="3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1" nodeType="clickEffect">
                                  <p:stCondLst>
                                    <p:cond delay="0"/>
                                  </p:stCondLst>
                                  <p:childTnLst>
                                    <p:set>
                                      <p:cBhvr>
                                        <p:cTn id="4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4" grpId="1" build="p"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Thanks</a:t>
            </a:r>
            <a:endParaRPr lang="en-US" dirty="0"/>
          </a:p>
        </p:txBody>
      </p:sp>
      <p:pic>
        <p:nvPicPr>
          <p:cNvPr id="4" name="Picture 3"/>
          <p:cNvPicPr>
            <a:picLocks noChangeAspect="1"/>
          </p:cNvPicPr>
          <p:nvPr/>
        </p:nvPicPr>
        <p:blipFill>
          <a:blip r:embed="rId2"/>
          <a:stretch>
            <a:fillRect/>
          </a:stretch>
        </p:blipFill>
        <p:spPr>
          <a:xfrm>
            <a:off x="2324100" y="3259666"/>
            <a:ext cx="2027767" cy="3041651"/>
          </a:xfrm>
          <a:prstGeom prst="rect">
            <a:avLst/>
          </a:prstGeom>
        </p:spPr>
      </p:pic>
      <p:sp>
        <p:nvSpPr>
          <p:cNvPr id="5" name="Text Placeholder 4"/>
          <p:cNvSpPr>
            <a:spLocks noGrp="1"/>
          </p:cNvSpPr>
          <p:nvPr>
            <p:ph type="body" idx="1"/>
          </p:nvPr>
        </p:nvSpPr>
        <p:spPr>
          <a:xfrm>
            <a:off x="5503332" y="2946400"/>
            <a:ext cx="6944977" cy="4015509"/>
          </a:xfrm>
        </p:spPr>
        <p:txBody>
          <a:bodyPr>
            <a:normAutofit/>
          </a:bodyPr>
          <a:lstStyle/>
          <a:p>
            <a:r>
              <a:rPr lang="en-US" dirty="0" smtClean="0"/>
              <a:t>My colleague, David </a:t>
            </a:r>
            <a:r>
              <a:rPr lang="en-US" dirty="0" smtClean="0"/>
              <a:t>Vernon</a:t>
            </a:r>
          </a:p>
          <a:p>
            <a:r>
              <a:rPr lang="en-US" dirty="0" smtClean="0"/>
              <a:t>Coders</a:t>
            </a:r>
          </a:p>
          <a:p>
            <a:pPr lvl="1"/>
            <a:r>
              <a:rPr lang="en-US" dirty="0" smtClean="0"/>
              <a:t>Tammy </a:t>
            </a:r>
            <a:r>
              <a:rPr lang="en-US" dirty="0" err="1" smtClean="0"/>
              <a:t>Dempster</a:t>
            </a:r>
            <a:endParaRPr lang="en-US" dirty="0" smtClean="0"/>
          </a:p>
          <a:p>
            <a:pPr lvl="1"/>
            <a:r>
              <a:rPr lang="en-US" dirty="0" smtClean="0"/>
              <a:t>Lynn Nichols</a:t>
            </a:r>
            <a:endParaRPr lang="en-US" dirty="0"/>
          </a:p>
        </p:txBody>
      </p:sp>
      <p:pic>
        <p:nvPicPr>
          <p:cNvPr id="6" name="Picture 5"/>
          <p:cNvPicPr>
            <a:picLocks noChangeAspect="1"/>
          </p:cNvPicPr>
          <p:nvPr/>
        </p:nvPicPr>
        <p:blipFill>
          <a:blip r:embed="rId3"/>
          <a:stretch>
            <a:fillRect/>
          </a:stretch>
        </p:blipFill>
        <p:spPr>
          <a:xfrm>
            <a:off x="2199215" y="6576152"/>
            <a:ext cx="2440518" cy="762662"/>
          </a:xfrm>
          <a:prstGeom prst="rect">
            <a:avLst/>
          </a:prstGeom>
        </p:spPr>
      </p:pic>
    </p:spTree>
    <p:extLst>
      <p:ext uri="{BB962C8B-B14F-4D97-AF65-F5344CB8AC3E}">
        <p14:creationId xmlns:p14="http://schemas.microsoft.com/office/powerpoint/2010/main" val="153978529"/>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a:t>
            </a:r>
            <a:endParaRPr lang="en-US" dirty="0"/>
          </a:p>
        </p:txBody>
      </p:sp>
      <p:sp>
        <p:nvSpPr>
          <p:cNvPr id="3" name="Text Placeholder 2"/>
          <p:cNvSpPr>
            <a:spLocks noGrp="1"/>
          </p:cNvSpPr>
          <p:nvPr>
            <p:ph type="body" idx="1"/>
          </p:nvPr>
        </p:nvSpPr>
        <p:spPr/>
        <p:txBody>
          <a:bodyPr>
            <a:normAutofit fontScale="62500" lnSpcReduction="20000"/>
          </a:bodyPr>
          <a:lstStyle/>
          <a:p>
            <a:r>
              <a:rPr lang="en-US" dirty="0"/>
              <a:t>Cumming, G. (2014). The New Statistics: Why and How. </a:t>
            </a:r>
            <a:r>
              <a:rPr lang="en-US" i="1" dirty="0"/>
              <a:t>Psychological Science</a:t>
            </a:r>
            <a:r>
              <a:rPr lang="en-US" dirty="0"/>
              <a:t>, </a:t>
            </a:r>
            <a:r>
              <a:rPr lang="en-US" i="1" dirty="0"/>
              <a:t>25</a:t>
            </a:r>
            <a:r>
              <a:rPr lang="en-US" dirty="0"/>
              <a:t>(1), 7–29. https://</a:t>
            </a:r>
            <a:r>
              <a:rPr lang="en-US" dirty="0" err="1"/>
              <a:t>doi.org</a:t>
            </a:r>
            <a:r>
              <a:rPr lang="en-US" dirty="0"/>
              <a:t>/10.1177/0956797613504966</a:t>
            </a:r>
          </a:p>
          <a:p>
            <a:r>
              <a:rPr lang="en-US" dirty="0"/>
              <a:t>De Bono, E. (1989). </a:t>
            </a:r>
            <a:r>
              <a:rPr lang="en-US" i="1" dirty="0"/>
              <a:t>Six thinking hats</a:t>
            </a:r>
            <a:r>
              <a:rPr lang="en-US" dirty="0"/>
              <a:t>. Taylor &amp; Francis.</a:t>
            </a:r>
          </a:p>
          <a:p>
            <a:r>
              <a:rPr lang="en-US" dirty="0"/>
              <a:t>Fontenot, N. A. (1993). The Effects of Training in Creativity and Creative Problem-finding Upon Business People as Measured by Fluency, Flexibility, and Quality of the Problem Statement. </a:t>
            </a:r>
            <a:r>
              <a:rPr lang="en-US" i="1" dirty="0"/>
              <a:t>The Journal of Social Psychology</a:t>
            </a:r>
            <a:r>
              <a:rPr lang="en-US" dirty="0"/>
              <a:t>, </a:t>
            </a:r>
            <a:r>
              <a:rPr lang="en-US" i="1" dirty="0"/>
              <a:t>133</a:t>
            </a:r>
            <a:r>
              <a:rPr lang="en-US" dirty="0"/>
              <a:t>(1), 11–22.</a:t>
            </a:r>
          </a:p>
          <a:p>
            <a:r>
              <a:rPr lang="en-US" dirty="0" err="1"/>
              <a:t>Getzels</a:t>
            </a:r>
            <a:r>
              <a:rPr lang="en-US" dirty="0"/>
              <a:t>, J. W., &amp; </a:t>
            </a:r>
            <a:r>
              <a:rPr lang="en-US" dirty="0" err="1"/>
              <a:t>Smilansky</a:t>
            </a:r>
            <a:r>
              <a:rPr lang="en-US" dirty="0"/>
              <a:t>, J. (1983). Individual differences in pupil perceptions of school problems. </a:t>
            </a:r>
            <a:r>
              <a:rPr lang="en-US" i="1" dirty="0"/>
              <a:t>British Journal of Educational Psychology</a:t>
            </a:r>
            <a:r>
              <a:rPr lang="en-US" dirty="0"/>
              <a:t>, </a:t>
            </a:r>
            <a:r>
              <a:rPr lang="en-US" i="1" dirty="0"/>
              <a:t>53</a:t>
            </a:r>
            <a:r>
              <a:rPr lang="en-US" dirty="0"/>
              <a:t>(3), 307–316.</a:t>
            </a:r>
          </a:p>
          <a:p>
            <a:r>
              <a:rPr lang="en-US" dirty="0"/>
              <a:t>Mumford, M. D., Baughman, W. A., </a:t>
            </a:r>
            <a:r>
              <a:rPr lang="en-US" dirty="0" err="1"/>
              <a:t>Threlfall</a:t>
            </a:r>
            <a:r>
              <a:rPr lang="en-US" dirty="0"/>
              <a:t>, K. V., </a:t>
            </a:r>
            <a:r>
              <a:rPr lang="en-US" dirty="0" err="1"/>
              <a:t>Supinski</a:t>
            </a:r>
            <a:r>
              <a:rPr lang="en-US" dirty="0"/>
              <a:t>, E. P., &amp; </a:t>
            </a:r>
            <a:r>
              <a:rPr lang="en-US" dirty="0" err="1"/>
              <a:t>Costanza</a:t>
            </a:r>
            <a:r>
              <a:rPr lang="en-US" dirty="0"/>
              <a:t>, D. P. (1996). Process-Based Measures of Creative Problem-Solving Skills: I. Problem Construction. </a:t>
            </a:r>
            <a:r>
              <a:rPr lang="en-US" i="1" dirty="0"/>
              <a:t>Creativity Research Journal</a:t>
            </a:r>
            <a:r>
              <a:rPr lang="en-US" dirty="0"/>
              <a:t>, </a:t>
            </a:r>
            <a:r>
              <a:rPr lang="en-US" i="1" dirty="0"/>
              <a:t>9</a:t>
            </a:r>
            <a:r>
              <a:rPr lang="en-US" dirty="0"/>
              <a:t>(1), 63–76.</a:t>
            </a:r>
          </a:p>
          <a:p>
            <a:endParaRPr lang="en-US" dirty="0"/>
          </a:p>
        </p:txBody>
      </p:sp>
    </p:spTree>
    <p:extLst>
      <p:ext uri="{BB962C8B-B14F-4D97-AF65-F5344CB8AC3E}">
        <p14:creationId xmlns:p14="http://schemas.microsoft.com/office/powerpoint/2010/main" val="2133591499"/>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a:t>
            </a:r>
            <a:endParaRPr lang="en-US" dirty="0"/>
          </a:p>
        </p:txBody>
      </p:sp>
      <p:sp>
        <p:nvSpPr>
          <p:cNvPr id="3" name="Text Placeholder 2"/>
          <p:cNvSpPr>
            <a:spLocks noGrp="1"/>
          </p:cNvSpPr>
          <p:nvPr>
            <p:ph type="body" idx="1"/>
          </p:nvPr>
        </p:nvSpPr>
        <p:spPr/>
        <p:txBody>
          <a:bodyPr>
            <a:normAutofit fontScale="62500" lnSpcReduction="20000"/>
          </a:bodyPr>
          <a:lstStyle/>
          <a:p>
            <a:r>
              <a:rPr lang="en-US" dirty="0"/>
              <a:t>Mumford, M. D., Reiter-</a:t>
            </a:r>
            <a:r>
              <a:rPr lang="en-US" dirty="0" err="1"/>
              <a:t>Palmon</a:t>
            </a:r>
            <a:r>
              <a:rPr lang="en-US" dirty="0"/>
              <a:t>, R., &amp; Redmond, M. R. (1994). Problem construction and cognition: Applying problem representations in ill-defined domains.</a:t>
            </a:r>
          </a:p>
          <a:p>
            <a:r>
              <a:rPr lang="en-US" dirty="0"/>
              <a:t>Nickerson, R. S. (1999). Enhancing Creativity. In R. J. Sternberg &amp; T. I. </a:t>
            </a:r>
            <a:r>
              <a:rPr lang="en-US" dirty="0" err="1"/>
              <a:t>Lubart</a:t>
            </a:r>
            <a:r>
              <a:rPr lang="en-US" dirty="0"/>
              <a:t> (Eds.), </a:t>
            </a:r>
            <a:r>
              <a:rPr lang="en-US" i="1" dirty="0"/>
              <a:t>Handbook of creativity</a:t>
            </a:r>
            <a:r>
              <a:rPr lang="en-US" dirty="0"/>
              <a:t>. Cambridge: Cambridge University Press.</a:t>
            </a:r>
          </a:p>
          <a:p>
            <a:r>
              <a:rPr lang="en-US" dirty="0" err="1"/>
              <a:t>Paletz</a:t>
            </a:r>
            <a:r>
              <a:rPr lang="en-US" dirty="0"/>
              <a:t>, S. B. F., &amp; Peng, K. (2009). Problem Finding and Contradiction: Examining the Relationship Between Naive Dialectical Thinking, Ethnicity, and Creativity. </a:t>
            </a:r>
            <a:r>
              <a:rPr lang="en-US" i="1" dirty="0"/>
              <a:t>Creativity Research Journal</a:t>
            </a:r>
            <a:r>
              <a:rPr lang="en-US" dirty="0"/>
              <a:t>, </a:t>
            </a:r>
            <a:r>
              <a:rPr lang="en-US" i="1" dirty="0"/>
              <a:t>21</a:t>
            </a:r>
            <a:r>
              <a:rPr lang="en-US" dirty="0"/>
              <a:t>(2–3), 139–151. https://</a:t>
            </a:r>
            <a:r>
              <a:rPr lang="en-US" dirty="0" err="1"/>
              <a:t>doi.org</a:t>
            </a:r>
            <a:r>
              <a:rPr lang="en-US" dirty="0"/>
              <a:t>/10.1080/10400410902858683</a:t>
            </a:r>
          </a:p>
          <a:p>
            <a:r>
              <a:rPr lang="en-US" dirty="0"/>
              <a:t>Paterson, A. (2006). </a:t>
            </a:r>
            <a:r>
              <a:rPr lang="en-US" dirty="0" err="1"/>
              <a:t>Dr</a:t>
            </a:r>
            <a:r>
              <a:rPr lang="en-US" dirty="0"/>
              <a:t> Edward de Bono’s six thinking hats and numeracy. </a:t>
            </a:r>
            <a:r>
              <a:rPr lang="en-US" i="1" dirty="0"/>
              <a:t>Australian Primary Mathematics Classroom</a:t>
            </a:r>
            <a:r>
              <a:rPr lang="en-US" dirty="0"/>
              <a:t>, </a:t>
            </a:r>
            <a:r>
              <a:rPr lang="en-US" i="1" dirty="0"/>
              <a:t>11</a:t>
            </a:r>
            <a:r>
              <a:rPr lang="en-US" dirty="0"/>
              <a:t>(3), 11–15.</a:t>
            </a:r>
          </a:p>
          <a:p>
            <a:r>
              <a:rPr lang="en-US" dirty="0"/>
              <a:t>Scott, G., </a:t>
            </a:r>
            <a:r>
              <a:rPr lang="en-US" dirty="0" err="1"/>
              <a:t>Leritz</a:t>
            </a:r>
            <a:r>
              <a:rPr lang="en-US" dirty="0"/>
              <a:t>, L. E., &amp; Mumford, M. D. (2004). The effectiveness of creativity training: A quantitative review. </a:t>
            </a:r>
            <a:r>
              <a:rPr lang="en-US" i="1" dirty="0"/>
              <a:t>Creativity Research Journal</a:t>
            </a:r>
            <a:r>
              <a:rPr lang="en-US" dirty="0"/>
              <a:t>, </a:t>
            </a:r>
            <a:r>
              <a:rPr lang="en-US" i="1" dirty="0"/>
              <a:t>16</a:t>
            </a:r>
            <a:r>
              <a:rPr lang="en-US" dirty="0"/>
              <a:t>(4), 361–388</a:t>
            </a:r>
            <a:r>
              <a:rPr lang="en-US" dirty="0" smtClean="0"/>
              <a:t>.</a:t>
            </a:r>
            <a:endParaRPr lang="en-US" dirty="0"/>
          </a:p>
        </p:txBody>
      </p:sp>
    </p:spTree>
    <p:extLst>
      <p:ext uri="{BB962C8B-B14F-4D97-AF65-F5344CB8AC3E}">
        <p14:creationId xmlns:p14="http://schemas.microsoft.com/office/powerpoint/2010/main" val="1404604095"/>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a:t>
            </a:r>
            <a:endParaRPr lang="en-US" dirty="0"/>
          </a:p>
        </p:txBody>
      </p:sp>
      <p:sp>
        <p:nvSpPr>
          <p:cNvPr id="3" name="Text Placeholder 2"/>
          <p:cNvSpPr>
            <a:spLocks noGrp="1"/>
          </p:cNvSpPr>
          <p:nvPr>
            <p:ph type="body" idx="1"/>
          </p:nvPr>
        </p:nvSpPr>
        <p:spPr/>
        <p:txBody>
          <a:bodyPr>
            <a:normAutofit fontScale="77500" lnSpcReduction="20000"/>
          </a:bodyPr>
          <a:lstStyle/>
          <a:p>
            <a:r>
              <a:rPr lang="en-US" dirty="0"/>
              <a:t>Sowden, P. T., &amp; Dawson, L. (2011). Creative feelings: the effect of mood on creative ideation and evaluation, 393–394.</a:t>
            </a:r>
          </a:p>
          <a:p>
            <a:r>
              <a:rPr lang="en-US" dirty="0"/>
              <a:t>Sowden, P. T., Pringle, A., &amp; </a:t>
            </a:r>
            <a:r>
              <a:rPr lang="en-US" dirty="0" err="1"/>
              <a:t>Gabora</a:t>
            </a:r>
            <a:r>
              <a:rPr lang="en-US" dirty="0"/>
              <a:t>, L. (2015). The shifting sands of creative thinking: connections to dual-process theory. </a:t>
            </a:r>
            <a:r>
              <a:rPr lang="en-US" i="1" dirty="0"/>
              <a:t>Thinking &amp; Reasoning</a:t>
            </a:r>
            <a:r>
              <a:rPr lang="en-US" dirty="0"/>
              <a:t>, </a:t>
            </a:r>
            <a:r>
              <a:rPr lang="en-US" i="1" dirty="0"/>
              <a:t>21</a:t>
            </a:r>
            <a:r>
              <a:rPr lang="en-US" dirty="0"/>
              <a:t>(1), 40–60.</a:t>
            </a:r>
          </a:p>
          <a:p>
            <a:r>
              <a:rPr lang="en-US" dirty="0"/>
              <a:t>Vernon, D., &amp; Hocking, I. (2014). Thinking hats and good men: Structured techniques in a problem construction task. </a:t>
            </a:r>
            <a:r>
              <a:rPr lang="en-US" i="1" dirty="0"/>
              <a:t>Thinking Skills and Creativity</a:t>
            </a:r>
            <a:r>
              <a:rPr lang="en-US" dirty="0"/>
              <a:t>, </a:t>
            </a:r>
            <a:r>
              <a:rPr lang="en-US" i="1" dirty="0"/>
              <a:t>14</a:t>
            </a:r>
            <a:r>
              <a:rPr lang="en-US" dirty="0"/>
              <a:t>, 41–46. https://</a:t>
            </a:r>
            <a:r>
              <a:rPr lang="en-US" dirty="0" err="1"/>
              <a:t>doi.org</a:t>
            </a:r>
            <a:r>
              <a:rPr lang="en-US" dirty="0"/>
              <a:t>/10.1016/j.tsc.2014.07.001</a:t>
            </a:r>
          </a:p>
          <a:p>
            <a:r>
              <a:rPr lang="en-US" dirty="0"/>
              <a:t>Vernon, D., &amp; Hocking, I. (2016). Beyond belief: Structured techniques prove more effective than a placebo intervention in a problem construction task. </a:t>
            </a:r>
            <a:r>
              <a:rPr lang="en-US" i="1" dirty="0"/>
              <a:t>Thinking Skills and Creativity</a:t>
            </a:r>
            <a:r>
              <a:rPr lang="en-US" dirty="0"/>
              <a:t>, </a:t>
            </a:r>
            <a:r>
              <a:rPr lang="en-US" i="1" dirty="0"/>
              <a:t>19</a:t>
            </a:r>
            <a:r>
              <a:rPr lang="en-US" dirty="0"/>
              <a:t>, 153–159. https://</a:t>
            </a:r>
            <a:r>
              <a:rPr lang="en-US" dirty="0" err="1"/>
              <a:t>doi.org</a:t>
            </a:r>
            <a:r>
              <a:rPr lang="en-US" dirty="0"/>
              <a:t>/10.1016/j.tsc.2015.10.009</a:t>
            </a:r>
          </a:p>
        </p:txBody>
      </p:sp>
    </p:spTree>
    <p:extLst>
      <p:ext uri="{BB962C8B-B14F-4D97-AF65-F5344CB8AC3E}">
        <p14:creationId xmlns:p14="http://schemas.microsoft.com/office/powerpoint/2010/main" val="381026697"/>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Appendix</a:t>
            </a:r>
            <a:endParaRPr lang="en-US" dirty="0"/>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922528792"/>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Creative Problem Solving</a:t>
            </a:r>
            <a:endParaRPr lang="en-US" dirty="0"/>
          </a:p>
        </p:txBody>
      </p:sp>
      <p:sp>
        <p:nvSpPr>
          <p:cNvPr id="3" name="Text Placeholder 2"/>
          <p:cNvSpPr>
            <a:spLocks noGrp="1"/>
          </p:cNvSpPr>
          <p:nvPr>
            <p:ph type="body" idx="1"/>
          </p:nvPr>
        </p:nvSpPr>
        <p:spPr>
          <a:xfrm>
            <a:off x="4314824" y="2603500"/>
            <a:ext cx="7737475" cy="6286500"/>
          </a:xfrm>
        </p:spPr>
        <p:txBody>
          <a:bodyPr/>
          <a:lstStyle/>
          <a:p>
            <a:r>
              <a:rPr lang="en-US" dirty="0" smtClean="0"/>
              <a:t>Every human advance starts with someone being creative</a:t>
            </a:r>
          </a:p>
          <a:p>
            <a:endParaRPr lang="en-US" dirty="0" smtClean="0"/>
          </a:p>
          <a:p>
            <a:r>
              <a:rPr lang="en-US" dirty="0" smtClean="0"/>
              <a:t>We need a quantitative, cumulative science (Cumming, 2014)</a:t>
            </a:r>
            <a:endParaRPr lang="en-US" dirty="0"/>
          </a:p>
        </p:txBody>
      </p:sp>
      <p:pic>
        <p:nvPicPr>
          <p:cNvPr id="4" name="Picture 3"/>
          <p:cNvPicPr>
            <a:picLocks noChangeAspect="1"/>
          </p:cNvPicPr>
          <p:nvPr/>
        </p:nvPicPr>
        <p:blipFill>
          <a:blip r:embed="rId2"/>
          <a:stretch>
            <a:fillRect/>
          </a:stretch>
        </p:blipFill>
        <p:spPr>
          <a:xfrm>
            <a:off x="396946" y="3641724"/>
            <a:ext cx="3635954" cy="2105026"/>
          </a:xfrm>
          <a:prstGeom prst="rect">
            <a:avLst/>
          </a:prstGeom>
        </p:spPr>
      </p:pic>
      <p:pic>
        <p:nvPicPr>
          <p:cNvPr id="5" name="Picture 4"/>
          <p:cNvPicPr>
            <a:picLocks noChangeAspect="1"/>
          </p:cNvPicPr>
          <p:nvPr/>
        </p:nvPicPr>
        <p:blipFill>
          <a:blip r:embed="rId3"/>
          <a:stretch>
            <a:fillRect/>
          </a:stretch>
        </p:blipFill>
        <p:spPr>
          <a:xfrm>
            <a:off x="320385" y="6442074"/>
            <a:ext cx="3789077" cy="2447926"/>
          </a:xfrm>
          <a:prstGeom prst="rect">
            <a:avLst/>
          </a:prstGeom>
        </p:spPr>
      </p:pic>
    </p:spTree>
    <p:extLst>
      <p:ext uri="{BB962C8B-B14F-4D97-AF65-F5344CB8AC3E}">
        <p14:creationId xmlns:p14="http://schemas.microsoft.com/office/powerpoint/2010/main" val="1762375145"/>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387600" y="1644650"/>
            <a:ext cx="8229600" cy="6464300"/>
          </a:xfrm>
          <a:prstGeom prst="rect">
            <a:avLst/>
          </a:prstGeom>
        </p:spPr>
      </p:pic>
    </p:spTree>
    <p:extLst>
      <p:ext uri="{BB962C8B-B14F-4D97-AF65-F5344CB8AC3E}">
        <p14:creationId xmlns:p14="http://schemas.microsoft.com/office/powerpoint/2010/main" val="1713416609"/>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324100" y="1631950"/>
            <a:ext cx="8356600" cy="6489700"/>
          </a:xfrm>
          <a:prstGeom prst="rect">
            <a:avLst/>
          </a:prstGeom>
        </p:spPr>
      </p:pic>
    </p:spTree>
    <p:extLst>
      <p:ext uri="{BB962C8B-B14F-4D97-AF65-F5344CB8AC3E}">
        <p14:creationId xmlns:p14="http://schemas.microsoft.com/office/powerpoint/2010/main" val="2024867632"/>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324100" y="1555750"/>
            <a:ext cx="8356600" cy="6642100"/>
          </a:xfrm>
          <a:prstGeom prst="rect">
            <a:avLst/>
          </a:prstGeom>
        </p:spPr>
      </p:pic>
    </p:spTree>
    <p:extLst>
      <p:ext uri="{BB962C8B-B14F-4D97-AF65-F5344CB8AC3E}">
        <p14:creationId xmlns:p14="http://schemas.microsoft.com/office/powerpoint/2010/main" val="1168923374"/>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159000" y="1454150"/>
            <a:ext cx="8686800" cy="6845300"/>
          </a:xfrm>
          <a:prstGeom prst="rect">
            <a:avLst/>
          </a:prstGeom>
        </p:spPr>
      </p:pic>
    </p:spTree>
    <p:extLst>
      <p:ext uri="{BB962C8B-B14F-4D97-AF65-F5344CB8AC3E}">
        <p14:creationId xmlns:p14="http://schemas.microsoft.com/office/powerpoint/2010/main" val="1030049063"/>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2500" y="-101599"/>
            <a:ext cx="11099800" cy="2159000"/>
          </a:xfrm>
        </p:spPr>
        <p:txBody>
          <a:bodyPr/>
          <a:lstStyle/>
          <a:p>
            <a:r>
              <a:rPr lang="en-US" dirty="0" smtClean="0"/>
              <a:t>Coding Protocol (1)</a:t>
            </a:r>
            <a:endParaRPr lang="en-US" dirty="0"/>
          </a:p>
        </p:txBody>
      </p:sp>
      <p:sp>
        <p:nvSpPr>
          <p:cNvPr id="3" name="Text Placeholder 2"/>
          <p:cNvSpPr>
            <a:spLocks noGrp="1"/>
          </p:cNvSpPr>
          <p:nvPr>
            <p:ph type="body" idx="1"/>
          </p:nvPr>
        </p:nvSpPr>
        <p:spPr>
          <a:xfrm>
            <a:off x="952500" y="2057401"/>
            <a:ext cx="11099800" cy="7415212"/>
          </a:xfrm>
        </p:spPr>
        <p:txBody>
          <a:bodyPr>
            <a:normAutofit fontScale="55000" lnSpcReduction="20000"/>
          </a:bodyPr>
          <a:lstStyle/>
          <a:p>
            <a:r>
              <a:rPr lang="en-GB" b="1" dirty="0"/>
              <a:t>Quality/Usefulness of each response (coded on a scale from 1=very low to 5=very </a:t>
            </a:r>
            <a:r>
              <a:rPr lang="en-GB" b="1" dirty="0" smtClean="0"/>
              <a:t>high)</a:t>
            </a:r>
            <a:r>
              <a:rPr lang="en-GB" dirty="0" smtClean="0"/>
              <a:t>According </a:t>
            </a:r>
            <a:r>
              <a:rPr lang="en-GB" dirty="0"/>
              <a:t>to Mumford et al. (1996) high quality responses may be reflected in the definitions of a problem situation that are appropriate and likely to result in a logical, workable approach to the situation. Hence, with regards to quality/usefulness we are interested in </a:t>
            </a:r>
            <a:r>
              <a:rPr lang="en-GB" i="1" dirty="0"/>
              <a:t>appropriate restatements/questions that could lead to logical/workable solutions. </a:t>
            </a:r>
            <a:r>
              <a:rPr lang="en-GB" dirty="0"/>
              <a:t> </a:t>
            </a:r>
          </a:p>
          <a:p>
            <a:r>
              <a:rPr lang="en-GB" dirty="0"/>
              <a:t>Taking each restatement/question </a:t>
            </a:r>
            <a:r>
              <a:rPr lang="en-GB" b="1" dirty="0"/>
              <a:t>in turn</a:t>
            </a:r>
            <a:r>
              <a:rPr lang="en-GB" dirty="0"/>
              <a:t> and assess according to the following 5 levels:</a:t>
            </a:r>
          </a:p>
          <a:p>
            <a:pPr marL="742950" lvl="0" indent="-742950">
              <a:buFont typeface="+mj-lt"/>
              <a:buAutoNum type="arabicPeriod"/>
            </a:pPr>
            <a:r>
              <a:rPr lang="en-GB" dirty="0"/>
              <a:t>very low quality, restatements/questions are not useful or appropriate </a:t>
            </a:r>
          </a:p>
          <a:p>
            <a:pPr marL="742950" lvl="0" indent="-742950">
              <a:buFont typeface="+mj-lt"/>
              <a:buAutoNum type="arabicPeriod"/>
            </a:pPr>
            <a:r>
              <a:rPr lang="en-GB" dirty="0"/>
              <a:t>low quality, most restatements/questions are not useful and there is little logic and coherence </a:t>
            </a:r>
          </a:p>
          <a:p>
            <a:pPr marL="742950" lvl="0" indent="-742950">
              <a:buFont typeface="+mj-lt"/>
              <a:buAutoNum type="arabicPeriod"/>
            </a:pPr>
            <a:r>
              <a:rPr lang="en-GB" dirty="0"/>
              <a:t>average quality, some restatements/questions are useful, some logic </a:t>
            </a:r>
          </a:p>
          <a:p>
            <a:pPr marL="742950" lvl="0" indent="-742950">
              <a:buFont typeface="+mj-lt"/>
              <a:buAutoNum type="arabicPeriod"/>
            </a:pPr>
            <a:r>
              <a:rPr lang="en-GB" dirty="0"/>
              <a:t>high quality, most restatements/questions are useful and logical </a:t>
            </a:r>
          </a:p>
          <a:p>
            <a:pPr marL="742950" lvl="0" indent="-742950">
              <a:buFont typeface="+mj-lt"/>
              <a:buAutoNum type="arabicPeriod"/>
            </a:pPr>
            <a:r>
              <a:rPr lang="en-GB" dirty="0"/>
              <a:t>very high quality, all restatements/questions are very useful and very logical </a:t>
            </a:r>
          </a:p>
          <a:p>
            <a:r>
              <a:rPr lang="en-GB" dirty="0"/>
              <a:t>Alongside each restatement/question participants have ‘ranked’ their own efforts, simply enter the rank they give each restatement/question into the spreadsheet. </a:t>
            </a:r>
          </a:p>
        </p:txBody>
      </p:sp>
    </p:spTree>
    <p:extLst>
      <p:ext uri="{BB962C8B-B14F-4D97-AF65-F5344CB8AC3E}">
        <p14:creationId xmlns:p14="http://schemas.microsoft.com/office/powerpoint/2010/main" val="1059980604"/>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2500" y="-101599"/>
            <a:ext cx="11099800" cy="2159000"/>
          </a:xfrm>
        </p:spPr>
        <p:txBody>
          <a:bodyPr/>
          <a:lstStyle/>
          <a:p>
            <a:r>
              <a:rPr lang="en-US" dirty="0" smtClean="0"/>
              <a:t>Coding Protocol (2)</a:t>
            </a:r>
            <a:endParaRPr lang="en-US" dirty="0"/>
          </a:p>
        </p:txBody>
      </p:sp>
      <p:sp>
        <p:nvSpPr>
          <p:cNvPr id="3" name="Text Placeholder 2"/>
          <p:cNvSpPr>
            <a:spLocks noGrp="1"/>
          </p:cNvSpPr>
          <p:nvPr>
            <p:ph type="body" idx="1"/>
          </p:nvPr>
        </p:nvSpPr>
        <p:spPr>
          <a:xfrm>
            <a:off x="952500" y="2057401"/>
            <a:ext cx="11099800" cy="7415212"/>
          </a:xfrm>
        </p:spPr>
        <p:txBody>
          <a:bodyPr>
            <a:normAutofit fontScale="62500" lnSpcReduction="20000"/>
          </a:bodyPr>
          <a:lstStyle/>
          <a:p>
            <a:r>
              <a:rPr lang="en-GB" b="1" dirty="0"/>
              <a:t>Flexibility of overall responses </a:t>
            </a:r>
            <a:endParaRPr lang="en-GB" dirty="0"/>
          </a:p>
          <a:p>
            <a:r>
              <a:rPr lang="en-GB" dirty="0"/>
              <a:t>Based on work assessing the number of different conceptual categories into which the total responses can be classified (Sowden &amp; Dawson, 2011; Wang &amp; </a:t>
            </a:r>
            <a:r>
              <a:rPr lang="en-GB" dirty="0" err="1"/>
              <a:t>Horng</a:t>
            </a:r>
            <a:r>
              <a:rPr lang="en-GB" dirty="0"/>
              <a:t>, 2002). This involves identifying and generating the conceptual descriptions (e.g., health, diet, boredom, loneliness, time) and then classifying the responses according to the descriptions. Hence, need to identify the conceptual categories and then count them. This provides an ‘overall’ score of flexibility. Need to enter the data into the sheet ‘</a:t>
            </a:r>
            <a:r>
              <a:rPr lang="en-GB" dirty="0" err="1"/>
              <a:t>Flexibility_detailed</a:t>
            </a:r>
            <a:r>
              <a:rPr lang="en-GB" dirty="0"/>
              <a:t>’ which automatically sums the number of categories – need to keep that in mind if you insert new categories. No need to transfer the total to the ‘Main’ sheet we can do this later with a simple copy and paste. </a:t>
            </a:r>
          </a:p>
          <a:p>
            <a:r>
              <a:rPr lang="en-GB" b="1" dirty="0"/>
              <a:t>Originality of each response </a:t>
            </a:r>
            <a:endParaRPr lang="en-GB" dirty="0"/>
          </a:p>
          <a:p>
            <a:r>
              <a:rPr lang="en-GB" dirty="0"/>
              <a:t>Sowden and Dawson (2011) and use a formulaic approach where originality = 1 – the frequency of a given solution / the total sample size. Hence, this will need to be coded on-line in the sense that each response will need to be classified, allocated a code (e.g., HLTH_1 or LOC_1; see ‘</a:t>
            </a:r>
            <a:r>
              <a:rPr lang="en-GB" dirty="0" err="1"/>
              <a:t>Originality_detailed</a:t>
            </a:r>
            <a:r>
              <a:rPr lang="en-GB" dirty="0"/>
              <a:t>’ sheet) and then we will need to know how many other people in the sample came up with a similar type of restatement/question. So you need to identify what ‘code’ each response should be allocated (may require you to generate more codes) and give it that code. </a:t>
            </a:r>
          </a:p>
        </p:txBody>
      </p:sp>
    </p:spTree>
    <p:extLst>
      <p:ext uri="{BB962C8B-B14F-4D97-AF65-F5344CB8AC3E}">
        <p14:creationId xmlns:p14="http://schemas.microsoft.com/office/powerpoint/2010/main" val="650974999"/>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CPS: Three Stages</a:t>
            </a:r>
            <a:endParaRPr lang="en-US" dirty="0"/>
          </a:p>
        </p:txBody>
      </p:sp>
      <p:sp>
        <p:nvSpPr>
          <p:cNvPr id="4" name="Shape 59"/>
          <p:cNvSpPr/>
          <p:nvPr/>
        </p:nvSpPr>
        <p:spPr>
          <a:xfrm>
            <a:off x="523875" y="3525962"/>
            <a:ext cx="3800625" cy="1227981"/>
          </a:xfrm>
          <a:prstGeom prst="roundRect">
            <a:avLst>
              <a:gd name="adj" fmla="val 30865"/>
            </a:avLst>
          </a:prstGeom>
          <a:blipFill>
            <a:blip r:embed="rId2"/>
          </a:blipFill>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sz="2400" b="1">
                <a:solidFill>
                  <a:srgbClr val="FFFFFF"/>
                </a:solidFill>
                <a:latin typeface="Helvetica"/>
                <a:ea typeface="Helvetica"/>
                <a:cs typeface="Helvetica"/>
                <a:sym typeface="Helvetica"/>
              </a:defRPr>
            </a:lvl1pPr>
          </a:lstStyle>
          <a:p>
            <a:pPr lvl="0">
              <a:defRPr sz="1800" b="0">
                <a:solidFill>
                  <a:srgbClr val="000000"/>
                </a:solidFill>
              </a:defRPr>
            </a:pPr>
            <a:r>
              <a:rPr lang="en-US" sz="2800" b="1" dirty="0" smtClean="0">
                <a:solidFill>
                  <a:srgbClr val="FFFFFF"/>
                </a:solidFill>
              </a:rPr>
              <a:t>Finding</a:t>
            </a:r>
            <a:endParaRPr sz="2800" b="1" dirty="0">
              <a:solidFill>
                <a:srgbClr val="FFFFFF"/>
              </a:solidFill>
            </a:endParaRPr>
          </a:p>
        </p:txBody>
      </p:sp>
      <p:sp>
        <p:nvSpPr>
          <p:cNvPr id="5" name="Shape 59"/>
          <p:cNvSpPr/>
          <p:nvPr/>
        </p:nvSpPr>
        <p:spPr>
          <a:xfrm>
            <a:off x="4633912" y="3525961"/>
            <a:ext cx="3800625" cy="1227981"/>
          </a:xfrm>
          <a:prstGeom prst="roundRect">
            <a:avLst>
              <a:gd name="adj" fmla="val 30865"/>
            </a:avLst>
          </a:prstGeom>
          <a:blipFill>
            <a:blip r:embed="rId2"/>
          </a:blipFill>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sz="2400" b="1">
                <a:solidFill>
                  <a:srgbClr val="FFFFFF"/>
                </a:solidFill>
                <a:latin typeface="Helvetica"/>
                <a:ea typeface="Helvetica"/>
                <a:cs typeface="Helvetica"/>
                <a:sym typeface="Helvetica"/>
              </a:defRPr>
            </a:lvl1pPr>
          </a:lstStyle>
          <a:p>
            <a:pPr lvl="0">
              <a:defRPr sz="1800" b="0">
                <a:solidFill>
                  <a:srgbClr val="000000"/>
                </a:solidFill>
              </a:defRPr>
            </a:pPr>
            <a:r>
              <a:rPr lang="en-US" sz="2800" b="1" dirty="0" smtClean="0">
                <a:solidFill>
                  <a:srgbClr val="FFFFFF"/>
                </a:solidFill>
              </a:rPr>
              <a:t>Solving</a:t>
            </a:r>
            <a:endParaRPr sz="2800" b="1" dirty="0">
              <a:solidFill>
                <a:srgbClr val="FFFFFF"/>
              </a:solidFill>
            </a:endParaRPr>
          </a:p>
        </p:txBody>
      </p:sp>
      <p:sp>
        <p:nvSpPr>
          <p:cNvPr id="6" name="Shape 59"/>
          <p:cNvSpPr/>
          <p:nvPr/>
        </p:nvSpPr>
        <p:spPr>
          <a:xfrm>
            <a:off x="8743949" y="3525960"/>
            <a:ext cx="3800625" cy="1227981"/>
          </a:xfrm>
          <a:prstGeom prst="roundRect">
            <a:avLst>
              <a:gd name="adj" fmla="val 30865"/>
            </a:avLst>
          </a:prstGeom>
          <a:blipFill>
            <a:blip r:embed="rId2"/>
          </a:blipFill>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sz="2400" b="1">
                <a:solidFill>
                  <a:srgbClr val="FFFFFF"/>
                </a:solidFill>
                <a:latin typeface="Helvetica"/>
                <a:ea typeface="Helvetica"/>
                <a:cs typeface="Helvetica"/>
                <a:sym typeface="Helvetica"/>
              </a:defRPr>
            </a:lvl1pPr>
          </a:lstStyle>
          <a:p>
            <a:pPr lvl="0">
              <a:defRPr sz="1800" b="0">
                <a:solidFill>
                  <a:srgbClr val="000000"/>
                </a:solidFill>
              </a:defRPr>
            </a:pPr>
            <a:r>
              <a:rPr lang="en-US" sz="2800" b="1" dirty="0" smtClean="0">
                <a:solidFill>
                  <a:srgbClr val="FFFFFF"/>
                </a:solidFill>
              </a:rPr>
              <a:t>Evaluation</a:t>
            </a:r>
            <a:endParaRPr sz="2800" b="1" dirty="0">
              <a:solidFill>
                <a:srgbClr val="FFFFFF"/>
              </a:solidFill>
            </a:endParaRPr>
          </a:p>
        </p:txBody>
      </p:sp>
      <p:sp>
        <p:nvSpPr>
          <p:cNvPr id="7" name="Text Placeholder 6"/>
          <p:cNvSpPr>
            <a:spLocks noGrp="1"/>
          </p:cNvSpPr>
          <p:nvPr>
            <p:ph type="body" idx="1"/>
          </p:nvPr>
        </p:nvSpPr>
        <p:spPr>
          <a:xfrm>
            <a:off x="952500" y="5286374"/>
            <a:ext cx="11099800" cy="3603625"/>
          </a:xfrm>
        </p:spPr>
        <p:txBody>
          <a:bodyPr/>
          <a:lstStyle/>
          <a:p>
            <a:r>
              <a:rPr lang="en-US" dirty="0" smtClean="0"/>
              <a:t>What’s the problem?</a:t>
            </a:r>
          </a:p>
          <a:p>
            <a:r>
              <a:rPr lang="en-US" dirty="0" smtClean="0"/>
              <a:t>What solutions can I come up with?</a:t>
            </a:r>
          </a:p>
          <a:p>
            <a:r>
              <a:rPr lang="en-US" dirty="0" smtClean="0"/>
              <a:t>Which solutions are best?</a:t>
            </a:r>
            <a:endParaRPr lang="en-US" dirty="0"/>
          </a:p>
        </p:txBody>
      </p:sp>
    </p:spTree>
    <p:extLst>
      <p:ext uri="{BB962C8B-B14F-4D97-AF65-F5344CB8AC3E}">
        <p14:creationId xmlns:p14="http://schemas.microsoft.com/office/powerpoint/2010/main" val="17398224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Shape 57"/>
          <p:cNvSpPr>
            <a:spLocks noGrp="1"/>
          </p:cNvSpPr>
          <p:nvPr>
            <p:ph type="title"/>
          </p:nvPr>
        </p:nvSpPr>
        <p:spPr>
          <a:xfrm>
            <a:off x="4186238" y="444500"/>
            <a:ext cx="7866062" cy="2159000"/>
          </a:xfrm>
          <a:prstGeom prst="rect">
            <a:avLst/>
          </a:prstGeom>
        </p:spPr>
        <p:txBody>
          <a:bodyPr/>
          <a:lstStyle/>
          <a:p>
            <a:pPr lvl="0">
              <a:defRPr sz="1800"/>
            </a:pPr>
            <a:r>
              <a:rPr sz="8000" dirty="0"/>
              <a:t>Problem </a:t>
            </a:r>
            <a:r>
              <a:rPr lang="en-US" sz="8000" dirty="0" smtClean="0"/>
              <a:t>Finding</a:t>
            </a:r>
            <a:endParaRPr sz="8000" dirty="0"/>
          </a:p>
        </p:txBody>
      </p:sp>
      <p:sp>
        <p:nvSpPr>
          <p:cNvPr id="58" name="Shape 58"/>
          <p:cNvSpPr>
            <a:spLocks noGrp="1"/>
          </p:cNvSpPr>
          <p:nvPr>
            <p:ph type="body" idx="1"/>
          </p:nvPr>
        </p:nvSpPr>
        <p:spPr>
          <a:xfrm>
            <a:off x="952500" y="2603500"/>
            <a:ext cx="11099800" cy="2159000"/>
          </a:xfrm>
          <a:prstGeom prst="rect">
            <a:avLst/>
          </a:prstGeom>
        </p:spPr>
        <p:txBody>
          <a:bodyPr>
            <a:normAutofit/>
          </a:bodyPr>
          <a:lstStyle/>
          <a:p>
            <a:pPr marL="408940" lvl="0" indent="-408940" defTabSz="537463">
              <a:spcBef>
                <a:spcPts val="3800"/>
              </a:spcBef>
              <a:defRPr sz="1800"/>
            </a:pPr>
            <a:r>
              <a:rPr sz="3312" dirty="0"/>
              <a:t>Problem </a:t>
            </a:r>
            <a:r>
              <a:rPr lang="en-US" sz="3312" dirty="0" smtClean="0"/>
              <a:t>finding</a:t>
            </a:r>
            <a:r>
              <a:rPr lang="en-GB" sz="3312" dirty="0" smtClean="0"/>
              <a:t>/</a:t>
            </a:r>
            <a:r>
              <a:rPr lang="en-US" sz="3312" dirty="0" smtClean="0"/>
              <a:t>construction </a:t>
            </a:r>
            <a:r>
              <a:rPr lang="en-GB" sz="3312" dirty="0" smtClean="0"/>
              <a:t>an </a:t>
            </a:r>
            <a:r>
              <a:rPr sz="3312" dirty="0" smtClean="0"/>
              <a:t>important</a:t>
            </a:r>
            <a:r>
              <a:rPr lang="en-GB" sz="3312" dirty="0" smtClean="0"/>
              <a:t> first stage</a:t>
            </a:r>
            <a:r>
              <a:rPr sz="3312" dirty="0" smtClean="0"/>
              <a:t> </a:t>
            </a:r>
            <a:r>
              <a:rPr sz="3312" dirty="0"/>
              <a:t>in creative </a:t>
            </a:r>
            <a:r>
              <a:rPr lang="en-GB" sz="3312" dirty="0" smtClean="0"/>
              <a:t>problem solving </a:t>
            </a:r>
            <a:r>
              <a:rPr sz="3312" dirty="0" smtClean="0"/>
              <a:t>(e.g</a:t>
            </a:r>
            <a:r>
              <a:rPr sz="3312" dirty="0"/>
              <a:t>. Nickerson, 1999)</a:t>
            </a:r>
          </a:p>
          <a:p>
            <a:pPr marL="408940" lvl="0" indent="-408940" defTabSz="537463">
              <a:spcBef>
                <a:spcPts val="3800"/>
              </a:spcBef>
              <a:defRPr sz="1800"/>
            </a:pPr>
            <a:r>
              <a:rPr sz="3312" dirty="0"/>
              <a:t>Typical study:</a:t>
            </a:r>
          </a:p>
        </p:txBody>
      </p:sp>
      <p:sp>
        <p:nvSpPr>
          <p:cNvPr id="59" name="Shape 59"/>
          <p:cNvSpPr/>
          <p:nvPr/>
        </p:nvSpPr>
        <p:spPr>
          <a:xfrm>
            <a:off x="1497266" y="5169024"/>
            <a:ext cx="3800625" cy="1227981"/>
          </a:xfrm>
          <a:prstGeom prst="roundRect">
            <a:avLst>
              <a:gd name="adj" fmla="val 30865"/>
            </a:avLst>
          </a:prstGeom>
          <a:blipFill>
            <a:blip r:embed="rId2"/>
          </a:blipFill>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sz="2400" b="1">
                <a:solidFill>
                  <a:srgbClr val="FFFFFF"/>
                </a:solidFill>
                <a:latin typeface="Helvetica"/>
                <a:ea typeface="Helvetica"/>
                <a:cs typeface="Helvetica"/>
                <a:sym typeface="Helvetica"/>
              </a:defRPr>
            </a:lvl1pPr>
          </a:lstStyle>
          <a:p>
            <a:pPr lvl="0">
              <a:defRPr sz="1800" b="0">
                <a:solidFill>
                  <a:srgbClr val="000000"/>
                </a:solidFill>
              </a:defRPr>
            </a:pPr>
            <a:r>
              <a:rPr sz="2000" b="1" dirty="0">
                <a:solidFill>
                  <a:srgbClr val="FFFFFF"/>
                </a:solidFill>
              </a:rPr>
              <a:t>Participants </a:t>
            </a:r>
            <a:r>
              <a:rPr lang="en-GB" sz="2000" b="1" dirty="0" smtClean="0">
                <a:solidFill>
                  <a:srgbClr val="FFFFFF"/>
                </a:solidFill>
              </a:rPr>
              <a:t>r</a:t>
            </a:r>
            <a:r>
              <a:rPr sz="2000" b="1" dirty="0" smtClean="0">
                <a:solidFill>
                  <a:srgbClr val="FFFFFF"/>
                </a:solidFill>
              </a:rPr>
              <a:t>ead </a:t>
            </a:r>
            <a:r>
              <a:rPr lang="en-GB" sz="2000" b="1" dirty="0" smtClean="0">
                <a:solidFill>
                  <a:srgbClr val="FFFFFF"/>
                </a:solidFill>
              </a:rPr>
              <a:t>p</a:t>
            </a:r>
            <a:r>
              <a:rPr sz="2000" b="1" dirty="0" smtClean="0">
                <a:solidFill>
                  <a:srgbClr val="FFFFFF"/>
                </a:solidFill>
              </a:rPr>
              <a:t>roblem </a:t>
            </a:r>
            <a:r>
              <a:rPr lang="en-GB" sz="2000" b="1" dirty="0" smtClean="0">
                <a:solidFill>
                  <a:srgbClr val="FFFFFF"/>
                </a:solidFill>
              </a:rPr>
              <a:t>s</a:t>
            </a:r>
            <a:r>
              <a:rPr sz="2000" b="1" dirty="0" smtClean="0">
                <a:solidFill>
                  <a:srgbClr val="FFFFFF"/>
                </a:solidFill>
              </a:rPr>
              <a:t>cenario </a:t>
            </a:r>
            <a:r>
              <a:rPr sz="2000" b="1" dirty="0">
                <a:solidFill>
                  <a:srgbClr val="FFFFFF"/>
                </a:solidFill>
              </a:rPr>
              <a:t>(Paletz &amp; Peng, 2009, p. 5)</a:t>
            </a:r>
          </a:p>
        </p:txBody>
      </p:sp>
      <p:sp>
        <p:nvSpPr>
          <p:cNvPr id="60" name="Shape 60"/>
          <p:cNvSpPr/>
          <p:nvPr/>
        </p:nvSpPr>
        <p:spPr>
          <a:xfrm>
            <a:off x="5897295" y="4762500"/>
            <a:ext cx="6379372" cy="1993900"/>
          </a:xfrm>
          <a:prstGeom prst="wedgeEllipseCallout">
            <a:avLst>
              <a:gd name="adj1" fmla="val -47691"/>
              <a:gd name="adj2" fmla="val -43196"/>
            </a:avLst>
          </a:prstGeom>
          <a:solidFill>
            <a:srgbClr val="FFFFFF"/>
          </a:solidFill>
          <a:ln w="25400">
            <a:solidFill>
              <a:srgbClr val="DDDDDD"/>
            </a:solidFill>
          </a:ln>
          <a:extLst>
            <a:ext uri="{C572A759-6A51-4108-AA02-DFA0A04FC94B}">
              <ma14:wrappingTextBoxFlag xmlns:ma14="http://schemas.microsoft.com/office/mac/drawingml/2011/main" val="1"/>
            </a:ext>
          </a:extLst>
        </p:spPr>
        <p:txBody>
          <a:bodyPr lIns="45719" rIns="45719"/>
          <a:lstStyle>
            <a:lvl1pPr defTabSz="457200">
              <a:defRPr sz="3500">
                <a:latin typeface="Arial"/>
                <a:ea typeface="Arial"/>
                <a:cs typeface="Arial"/>
                <a:sym typeface="Arial"/>
              </a:defRPr>
            </a:lvl1pPr>
          </a:lstStyle>
          <a:p>
            <a:pPr lvl="0">
              <a:defRPr sz="1800"/>
            </a:pPr>
            <a:r>
              <a:rPr lang="en-US" sz="3500" smtClean="0"/>
              <a:t>Simple problem: </a:t>
            </a:r>
            <a:r>
              <a:rPr sz="3500" smtClean="0"/>
              <a:t>I’m </a:t>
            </a:r>
            <a:r>
              <a:rPr sz="3500" dirty="0"/>
              <a:t>in a new city and need dinner</a:t>
            </a:r>
          </a:p>
        </p:txBody>
      </p:sp>
      <p:sp>
        <p:nvSpPr>
          <p:cNvPr id="61" name="Shape 61"/>
          <p:cNvSpPr/>
          <p:nvPr/>
        </p:nvSpPr>
        <p:spPr>
          <a:xfrm>
            <a:off x="1497266" y="7206381"/>
            <a:ext cx="3800625" cy="1227982"/>
          </a:xfrm>
          <a:prstGeom prst="roundRect">
            <a:avLst>
              <a:gd name="adj" fmla="val 30865"/>
            </a:avLst>
          </a:prstGeom>
          <a:blipFill>
            <a:blip r:embed="rId2"/>
          </a:blipFill>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sz="2400" b="1">
                <a:solidFill>
                  <a:srgbClr val="FFFFFF"/>
                </a:solidFill>
                <a:latin typeface="Helvetica"/>
                <a:ea typeface="Helvetica"/>
                <a:cs typeface="Helvetica"/>
                <a:sym typeface="Helvetica"/>
              </a:defRPr>
            </a:lvl1pPr>
          </a:lstStyle>
          <a:p>
            <a:pPr lvl="0">
              <a:defRPr sz="1800" b="0">
                <a:solidFill>
                  <a:srgbClr val="000000"/>
                </a:solidFill>
              </a:defRPr>
            </a:pPr>
            <a:r>
              <a:rPr sz="2000" b="1" dirty="0">
                <a:solidFill>
                  <a:srgbClr val="FFFFFF"/>
                </a:solidFill>
              </a:rPr>
              <a:t>Participants </a:t>
            </a:r>
            <a:r>
              <a:rPr lang="en-GB" sz="2000" b="1" dirty="0" smtClean="0">
                <a:solidFill>
                  <a:srgbClr val="FFFFFF"/>
                </a:solidFill>
              </a:rPr>
              <a:t>p</a:t>
            </a:r>
            <a:r>
              <a:rPr sz="2000" b="1" dirty="0" smtClean="0">
                <a:solidFill>
                  <a:srgbClr val="FFFFFF"/>
                </a:solidFill>
              </a:rPr>
              <a:t>roduce </a:t>
            </a:r>
            <a:r>
              <a:rPr lang="en-GB" sz="2000" b="1" dirty="0" smtClean="0">
                <a:solidFill>
                  <a:srgbClr val="FFFFFF"/>
                </a:solidFill>
              </a:rPr>
              <a:t>e</a:t>
            </a:r>
            <a:r>
              <a:rPr sz="2000" b="1" dirty="0" smtClean="0">
                <a:solidFill>
                  <a:srgbClr val="FFFFFF"/>
                </a:solidFill>
              </a:rPr>
              <a:t>laborations/</a:t>
            </a:r>
            <a:r>
              <a:rPr lang="en-GB" sz="2000" b="1" dirty="0" smtClean="0">
                <a:solidFill>
                  <a:srgbClr val="FFFFFF"/>
                </a:solidFill>
              </a:rPr>
              <a:t>r</a:t>
            </a:r>
            <a:r>
              <a:rPr sz="2000" b="1" dirty="0" smtClean="0">
                <a:solidFill>
                  <a:srgbClr val="FFFFFF"/>
                </a:solidFill>
              </a:rPr>
              <a:t>estatements</a:t>
            </a:r>
            <a:endParaRPr sz="2000" b="1" dirty="0">
              <a:solidFill>
                <a:srgbClr val="FFFFFF"/>
              </a:solidFill>
            </a:endParaRPr>
          </a:p>
        </p:txBody>
      </p:sp>
      <p:sp>
        <p:nvSpPr>
          <p:cNvPr id="62" name="Shape 62"/>
          <p:cNvSpPr/>
          <p:nvPr/>
        </p:nvSpPr>
        <p:spPr>
          <a:xfrm>
            <a:off x="6136344" y="6963916"/>
            <a:ext cx="5520669" cy="1712913"/>
          </a:xfrm>
          <a:prstGeom prst="roundRect">
            <a:avLst>
              <a:gd name="adj" fmla="val 11121"/>
            </a:avLst>
          </a:prstGeom>
          <a:solidFill>
            <a:srgbClr val="FFFFFF"/>
          </a:solidFill>
          <a:ln w="25400">
            <a:solidFill>
              <a:srgbClr val="DDDDDD"/>
            </a:solidFill>
          </a:ln>
          <a:extLst>
            <a:ext uri="{C572A759-6A51-4108-AA02-DFA0A04FC94B}">
              <ma14:wrappingTextBoxFlag xmlns:ma14="http://schemas.microsoft.com/office/mac/drawingml/2011/main" val="1"/>
            </a:ext>
          </a:extLst>
        </p:spPr>
        <p:txBody>
          <a:bodyPr lIns="45719" rIns="45719"/>
          <a:lstStyle>
            <a:lvl1pPr>
              <a:defRPr sz="2400"/>
            </a:lvl1pPr>
          </a:lstStyle>
          <a:p>
            <a:pPr lvl="0">
              <a:defRPr sz="1800"/>
            </a:pPr>
            <a:r>
              <a:rPr sz="2400"/>
              <a:t>What food do I like? Where can I find a map? Who am I with? Great food or cheap food? What about my allergies? …</a:t>
            </a:r>
          </a:p>
        </p:txBody>
      </p:sp>
      <p:sp>
        <p:nvSpPr>
          <p:cNvPr id="8" name="Shape 59"/>
          <p:cNvSpPr/>
          <p:nvPr/>
        </p:nvSpPr>
        <p:spPr>
          <a:xfrm>
            <a:off x="385613" y="910010"/>
            <a:ext cx="3800625" cy="1227981"/>
          </a:xfrm>
          <a:prstGeom prst="roundRect">
            <a:avLst>
              <a:gd name="adj" fmla="val 30865"/>
            </a:avLst>
          </a:prstGeom>
          <a:blipFill>
            <a:blip r:embed="rId2"/>
          </a:blipFill>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sz="2400" b="1">
                <a:solidFill>
                  <a:srgbClr val="FFFFFF"/>
                </a:solidFill>
                <a:latin typeface="Helvetica"/>
                <a:ea typeface="Helvetica"/>
                <a:cs typeface="Helvetica"/>
                <a:sym typeface="Helvetica"/>
              </a:defRPr>
            </a:lvl1pPr>
          </a:lstStyle>
          <a:p>
            <a:pPr lvl="0">
              <a:defRPr sz="1800" b="0">
                <a:solidFill>
                  <a:srgbClr val="000000"/>
                </a:solidFill>
              </a:defRPr>
            </a:pPr>
            <a:r>
              <a:rPr lang="en-US" sz="2000" b="1" smtClean="0">
                <a:solidFill>
                  <a:srgbClr val="FFFFFF"/>
                </a:solidFill>
              </a:rPr>
              <a:t>Finding</a:t>
            </a:r>
            <a:endParaRPr sz="2000" b="1" dirty="0">
              <a:solidFill>
                <a:srgbClr val="FFFFFF"/>
              </a:solidFill>
            </a:endParaRPr>
          </a:p>
        </p:txBody>
      </p:sp>
    </p:spTree>
    <p:extLst>
      <p:ext uri="{BB962C8B-B14F-4D97-AF65-F5344CB8AC3E}">
        <p14:creationId xmlns:p14="http://schemas.microsoft.com/office/powerpoint/2010/main" val="77342386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build="p"/>
      <p:bldP spid="59" grpId="0" animBg="1"/>
      <p:bldP spid="60" grpId="0" animBg="1"/>
      <p:bldP spid="61" grpId="0" animBg="1"/>
      <p:bldP spid="62" grpId="0" animBg="1"/>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Shape 57"/>
          <p:cNvSpPr>
            <a:spLocks noGrp="1"/>
          </p:cNvSpPr>
          <p:nvPr>
            <p:ph type="title"/>
          </p:nvPr>
        </p:nvSpPr>
        <p:spPr>
          <a:xfrm>
            <a:off x="4558771" y="444500"/>
            <a:ext cx="7866062" cy="2159000"/>
          </a:xfrm>
          <a:prstGeom prst="rect">
            <a:avLst/>
          </a:prstGeom>
        </p:spPr>
        <p:txBody>
          <a:bodyPr/>
          <a:lstStyle/>
          <a:p>
            <a:pPr lvl="0">
              <a:defRPr sz="1800"/>
            </a:pPr>
            <a:r>
              <a:rPr sz="8000" dirty="0"/>
              <a:t>Problem </a:t>
            </a:r>
            <a:r>
              <a:rPr lang="en-US" sz="8000" dirty="0" smtClean="0"/>
              <a:t>Solving</a:t>
            </a:r>
            <a:endParaRPr sz="8000" dirty="0"/>
          </a:p>
        </p:txBody>
      </p:sp>
      <p:sp>
        <p:nvSpPr>
          <p:cNvPr id="59" name="Shape 59"/>
          <p:cNvSpPr/>
          <p:nvPr/>
        </p:nvSpPr>
        <p:spPr>
          <a:xfrm>
            <a:off x="1209399" y="3374090"/>
            <a:ext cx="3800625" cy="1227981"/>
          </a:xfrm>
          <a:prstGeom prst="roundRect">
            <a:avLst>
              <a:gd name="adj" fmla="val 30865"/>
            </a:avLst>
          </a:prstGeom>
          <a:blipFill>
            <a:blip r:embed="rId2"/>
          </a:blipFill>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sz="2400" b="1">
                <a:solidFill>
                  <a:srgbClr val="FFFFFF"/>
                </a:solidFill>
                <a:latin typeface="Helvetica"/>
                <a:ea typeface="Helvetica"/>
                <a:cs typeface="Helvetica"/>
                <a:sym typeface="Helvetica"/>
              </a:defRPr>
            </a:lvl1pPr>
          </a:lstStyle>
          <a:p>
            <a:pPr lvl="0">
              <a:defRPr sz="1800" b="0">
                <a:solidFill>
                  <a:srgbClr val="000000"/>
                </a:solidFill>
              </a:defRPr>
            </a:pPr>
            <a:r>
              <a:rPr sz="2000" b="1" dirty="0">
                <a:solidFill>
                  <a:srgbClr val="FFFFFF"/>
                </a:solidFill>
              </a:rPr>
              <a:t>Participants </a:t>
            </a:r>
            <a:r>
              <a:rPr lang="en-GB" sz="2000" b="1" dirty="0" smtClean="0">
                <a:solidFill>
                  <a:srgbClr val="FFFFFF"/>
                </a:solidFill>
              </a:rPr>
              <a:t>r</a:t>
            </a:r>
            <a:r>
              <a:rPr sz="2000" b="1" dirty="0" smtClean="0">
                <a:solidFill>
                  <a:srgbClr val="FFFFFF"/>
                </a:solidFill>
              </a:rPr>
              <a:t>ead </a:t>
            </a:r>
            <a:r>
              <a:rPr lang="en-GB" sz="2000" b="1" dirty="0" smtClean="0">
                <a:solidFill>
                  <a:srgbClr val="FFFFFF"/>
                </a:solidFill>
              </a:rPr>
              <a:t>p</a:t>
            </a:r>
            <a:r>
              <a:rPr sz="2000" b="1" dirty="0" smtClean="0">
                <a:solidFill>
                  <a:srgbClr val="FFFFFF"/>
                </a:solidFill>
              </a:rPr>
              <a:t>roblem </a:t>
            </a:r>
            <a:r>
              <a:rPr lang="en-GB" sz="2000" b="1" dirty="0" smtClean="0">
                <a:solidFill>
                  <a:srgbClr val="FFFFFF"/>
                </a:solidFill>
              </a:rPr>
              <a:t>s</a:t>
            </a:r>
            <a:r>
              <a:rPr sz="2000" b="1" dirty="0" smtClean="0">
                <a:solidFill>
                  <a:srgbClr val="FFFFFF"/>
                </a:solidFill>
              </a:rPr>
              <a:t>cenario </a:t>
            </a:r>
            <a:r>
              <a:rPr sz="2000" b="1" dirty="0">
                <a:solidFill>
                  <a:srgbClr val="FFFFFF"/>
                </a:solidFill>
              </a:rPr>
              <a:t>(Paletz &amp; Peng, 2009, p. 5)</a:t>
            </a:r>
          </a:p>
        </p:txBody>
      </p:sp>
      <p:sp>
        <p:nvSpPr>
          <p:cNvPr id="60" name="Shape 60"/>
          <p:cNvSpPr/>
          <p:nvPr/>
        </p:nvSpPr>
        <p:spPr>
          <a:xfrm>
            <a:off x="5609427" y="3131624"/>
            <a:ext cx="6815405" cy="2066909"/>
          </a:xfrm>
          <a:prstGeom prst="wedgeEllipseCallout">
            <a:avLst>
              <a:gd name="adj1" fmla="val -47691"/>
              <a:gd name="adj2" fmla="val -43196"/>
            </a:avLst>
          </a:prstGeom>
          <a:solidFill>
            <a:srgbClr val="FFFFFF"/>
          </a:solidFill>
          <a:ln w="25400">
            <a:solidFill>
              <a:srgbClr val="DDDDDD"/>
            </a:solidFill>
          </a:ln>
          <a:extLst>
            <a:ext uri="{C572A759-6A51-4108-AA02-DFA0A04FC94B}">
              <ma14:wrappingTextBoxFlag xmlns:ma14="http://schemas.microsoft.com/office/mac/drawingml/2011/main" val="1"/>
            </a:ext>
          </a:extLst>
        </p:spPr>
        <p:txBody>
          <a:bodyPr lIns="45719" rIns="45719"/>
          <a:lstStyle>
            <a:lvl1pPr defTabSz="457200">
              <a:defRPr sz="3500">
                <a:latin typeface="Arial"/>
                <a:ea typeface="Arial"/>
                <a:cs typeface="Arial"/>
                <a:sym typeface="Arial"/>
              </a:defRPr>
            </a:lvl1pPr>
          </a:lstStyle>
          <a:p>
            <a:pPr lvl="0">
              <a:defRPr sz="1800"/>
            </a:pPr>
            <a:r>
              <a:rPr lang="en-US" sz="3500" smtClean="0"/>
              <a:t>Simple problem: There </a:t>
            </a:r>
            <a:r>
              <a:rPr lang="en-US" sz="3500" dirty="0" smtClean="0"/>
              <a:t>are mice in my house</a:t>
            </a:r>
            <a:endParaRPr sz="3500" dirty="0"/>
          </a:p>
        </p:txBody>
      </p:sp>
      <p:sp>
        <p:nvSpPr>
          <p:cNvPr id="61" name="Shape 61"/>
          <p:cNvSpPr/>
          <p:nvPr/>
        </p:nvSpPr>
        <p:spPr>
          <a:xfrm>
            <a:off x="1209399" y="5411447"/>
            <a:ext cx="3800625" cy="1227982"/>
          </a:xfrm>
          <a:prstGeom prst="roundRect">
            <a:avLst>
              <a:gd name="adj" fmla="val 30865"/>
            </a:avLst>
          </a:prstGeom>
          <a:blipFill>
            <a:blip r:embed="rId2"/>
          </a:blipFill>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sz="2400" b="1">
                <a:solidFill>
                  <a:srgbClr val="FFFFFF"/>
                </a:solidFill>
                <a:latin typeface="Helvetica"/>
                <a:ea typeface="Helvetica"/>
                <a:cs typeface="Helvetica"/>
                <a:sym typeface="Helvetica"/>
              </a:defRPr>
            </a:lvl1pPr>
          </a:lstStyle>
          <a:p>
            <a:pPr lvl="0">
              <a:defRPr sz="1800" b="0">
                <a:solidFill>
                  <a:srgbClr val="000000"/>
                </a:solidFill>
              </a:defRPr>
            </a:pPr>
            <a:r>
              <a:rPr sz="2000" b="1" dirty="0">
                <a:solidFill>
                  <a:srgbClr val="FFFFFF"/>
                </a:solidFill>
              </a:rPr>
              <a:t>Participants </a:t>
            </a:r>
            <a:r>
              <a:rPr lang="en-GB" sz="2000" b="1" dirty="0" smtClean="0">
                <a:solidFill>
                  <a:srgbClr val="FFFFFF"/>
                </a:solidFill>
              </a:rPr>
              <a:t>p</a:t>
            </a:r>
            <a:r>
              <a:rPr sz="2000" b="1" dirty="0" smtClean="0">
                <a:solidFill>
                  <a:srgbClr val="FFFFFF"/>
                </a:solidFill>
              </a:rPr>
              <a:t>roduce </a:t>
            </a:r>
            <a:r>
              <a:rPr lang="en-US" sz="2000" b="1" dirty="0" smtClean="0">
                <a:solidFill>
                  <a:srgbClr val="FFFFFF"/>
                </a:solidFill>
              </a:rPr>
              <a:t>solutions</a:t>
            </a:r>
            <a:endParaRPr sz="2000" b="1" dirty="0">
              <a:solidFill>
                <a:srgbClr val="FFFFFF"/>
              </a:solidFill>
            </a:endParaRPr>
          </a:p>
        </p:txBody>
      </p:sp>
      <p:sp>
        <p:nvSpPr>
          <p:cNvPr id="8" name="Shape 59"/>
          <p:cNvSpPr/>
          <p:nvPr/>
        </p:nvSpPr>
        <p:spPr>
          <a:xfrm>
            <a:off x="385613" y="910010"/>
            <a:ext cx="3800625" cy="1227981"/>
          </a:xfrm>
          <a:prstGeom prst="roundRect">
            <a:avLst>
              <a:gd name="adj" fmla="val 30865"/>
            </a:avLst>
          </a:prstGeom>
          <a:blipFill>
            <a:blip r:embed="rId2"/>
          </a:blipFill>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sz="2400" b="1">
                <a:solidFill>
                  <a:srgbClr val="FFFFFF"/>
                </a:solidFill>
                <a:latin typeface="Helvetica"/>
                <a:ea typeface="Helvetica"/>
                <a:cs typeface="Helvetica"/>
                <a:sym typeface="Helvetica"/>
              </a:defRPr>
            </a:lvl1pPr>
          </a:lstStyle>
          <a:p>
            <a:pPr lvl="0">
              <a:defRPr sz="1800" b="0">
                <a:solidFill>
                  <a:srgbClr val="000000"/>
                </a:solidFill>
              </a:defRPr>
            </a:pPr>
            <a:r>
              <a:rPr lang="en-US" sz="2800" b="1" dirty="0" smtClean="0">
                <a:solidFill>
                  <a:srgbClr val="FFFFFF"/>
                </a:solidFill>
              </a:rPr>
              <a:t>Solving</a:t>
            </a:r>
            <a:endParaRPr sz="2800" b="1" dirty="0">
              <a:solidFill>
                <a:srgbClr val="FFFFFF"/>
              </a:solidFill>
            </a:endParaRPr>
          </a:p>
        </p:txBody>
      </p:sp>
      <p:sp>
        <p:nvSpPr>
          <p:cNvPr id="10" name="Shape 60"/>
          <p:cNvSpPr/>
          <p:nvPr/>
        </p:nvSpPr>
        <p:spPr>
          <a:xfrm>
            <a:off x="5758824" y="5556373"/>
            <a:ext cx="6483975" cy="2351494"/>
          </a:xfrm>
          <a:prstGeom prst="wedgeEllipseCallout">
            <a:avLst>
              <a:gd name="adj1" fmla="val -47691"/>
              <a:gd name="adj2" fmla="val -43196"/>
            </a:avLst>
          </a:prstGeom>
          <a:solidFill>
            <a:srgbClr val="FFFFFF"/>
          </a:solidFill>
          <a:ln w="25400">
            <a:solidFill>
              <a:srgbClr val="DDDDDD"/>
            </a:solidFill>
          </a:ln>
          <a:extLst>
            <a:ext uri="{C572A759-6A51-4108-AA02-DFA0A04FC94B}">
              <ma14:wrappingTextBoxFlag xmlns:ma14="http://schemas.microsoft.com/office/mac/drawingml/2011/main" val="1"/>
            </a:ext>
          </a:extLst>
        </p:spPr>
        <p:txBody>
          <a:bodyPr lIns="45719" rIns="45719"/>
          <a:lstStyle>
            <a:lvl1pPr defTabSz="457200">
              <a:defRPr sz="3500">
                <a:latin typeface="Arial"/>
                <a:ea typeface="Arial"/>
                <a:cs typeface="Arial"/>
                <a:sym typeface="Arial"/>
              </a:defRPr>
            </a:lvl1pPr>
          </a:lstStyle>
          <a:p>
            <a:pPr lvl="0">
              <a:defRPr sz="1800"/>
            </a:pPr>
            <a:r>
              <a:rPr lang="en-US" sz="3600" dirty="0" smtClean="0"/>
              <a:t>What devices can I use to catch them?</a:t>
            </a:r>
            <a:endParaRPr sz="3500" dirty="0"/>
          </a:p>
        </p:txBody>
      </p:sp>
    </p:spTree>
    <p:extLst>
      <p:ext uri="{BB962C8B-B14F-4D97-AF65-F5344CB8AC3E}">
        <p14:creationId xmlns:p14="http://schemas.microsoft.com/office/powerpoint/2010/main" val="102533811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60" grpId="0" animBg="1"/>
      <p:bldP spid="61" grpId="0" animBg="1"/>
      <p:bldP spid="8" grpId="0" animBg="1"/>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Measuring Performance</a:t>
            </a:r>
            <a:endParaRPr lang="en-US" dirty="0"/>
          </a:p>
        </p:txBody>
      </p:sp>
      <p:sp>
        <p:nvSpPr>
          <p:cNvPr id="3" name="Text Placeholder 2"/>
          <p:cNvSpPr>
            <a:spLocks noGrp="1"/>
          </p:cNvSpPr>
          <p:nvPr>
            <p:ph type="body" idx="1"/>
          </p:nvPr>
        </p:nvSpPr>
        <p:spPr>
          <a:xfrm>
            <a:off x="952500" y="4762500"/>
            <a:ext cx="11099800" cy="4127499"/>
          </a:xfrm>
        </p:spPr>
        <p:txBody>
          <a:bodyPr>
            <a:normAutofit fontScale="77500" lnSpcReduction="20000"/>
          </a:bodyPr>
          <a:lstStyle/>
          <a:p>
            <a:r>
              <a:rPr lang="en-US" b="1" dirty="0" smtClean="0"/>
              <a:t>Fluency</a:t>
            </a:r>
            <a:r>
              <a:rPr lang="en-US" dirty="0" smtClean="0"/>
              <a:t>: How many solutions overall? </a:t>
            </a:r>
            <a:r>
              <a:rPr lang="en-GB" dirty="0" smtClean="0"/>
              <a:t>(Fontenot</a:t>
            </a:r>
            <a:r>
              <a:rPr lang="en-GB" dirty="0"/>
              <a:t>, 1993) </a:t>
            </a:r>
            <a:endParaRPr lang="en-US" dirty="0" smtClean="0"/>
          </a:p>
          <a:p>
            <a:r>
              <a:rPr lang="en-US" b="1" dirty="0" smtClean="0"/>
              <a:t>Flexibility</a:t>
            </a:r>
            <a:r>
              <a:rPr lang="en-US" dirty="0" smtClean="0"/>
              <a:t>: How many separate ideas? </a:t>
            </a:r>
            <a:r>
              <a:rPr lang="en-GB" dirty="0"/>
              <a:t>(Sowden &amp; Dawson, 2011) </a:t>
            </a:r>
            <a:endParaRPr lang="en-US" dirty="0" smtClean="0"/>
          </a:p>
          <a:p>
            <a:r>
              <a:rPr lang="en-US" b="1" dirty="0" smtClean="0"/>
              <a:t>Originality</a:t>
            </a:r>
            <a:r>
              <a:rPr lang="en-US" dirty="0" smtClean="0"/>
              <a:t>: How infrequent is the idea compared to others in the sample? (e.g. </a:t>
            </a:r>
            <a:r>
              <a:rPr lang="en-GB" dirty="0"/>
              <a:t>Mumford et al., </a:t>
            </a:r>
            <a:r>
              <a:rPr lang="en-GB" dirty="0" smtClean="0"/>
              <a:t>1996)</a:t>
            </a:r>
            <a:endParaRPr lang="en-US" dirty="0" smtClean="0"/>
          </a:p>
          <a:p>
            <a:r>
              <a:rPr lang="en-US" b="1" dirty="0" smtClean="0"/>
              <a:t>Quality</a:t>
            </a:r>
            <a:r>
              <a:rPr lang="en-US" dirty="0" smtClean="0"/>
              <a:t>: How useful/appropriate is the solution? </a:t>
            </a:r>
            <a:r>
              <a:rPr lang="en-GB" dirty="0" smtClean="0"/>
              <a:t>(</a:t>
            </a:r>
            <a:r>
              <a:rPr lang="en-GB" dirty="0" err="1" smtClean="0"/>
              <a:t>Getzels</a:t>
            </a:r>
            <a:r>
              <a:rPr lang="en-GB" dirty="0" smtClean="0"/>
              <a:t> </a:t>
            </a:r>
            <a:r>
              <a:rPr lang="en-GB" dirty="0"/>
              <a:t>&amp; </a:t>
            </a:r>
            <a:r>
              <a:rPr lang="en-GB" dirty="0" err="1"/>
              <a:t>Smilansky</a:t>
            </a:r>
            <a:r>
              <a:rPr lang="en-GB" dirty="0"/>
              <a:t>, 1983</a:t>
            </a:r>
            <a:r>
              <a:rPr lang="en-GB" dirty="0" smtClean="0"/>
              <a:t>)</a:t>
            </a:r>
            <a:endParaRPr lang="en-US" dirty="0" smtClean="0"/>
          </a:p>
        </p:txBody>
      </p:sp>
      <p:sp>
        <p:nvSpPr>
          <p:cNvPr id="5" name="Shape 60"/>
          <p:cNvSpPr/>
          <p:nvPr/>
        </p:nvSpPr>
        <p:spPr>
          <a:xfrm>
            <a:off x="3260412" y="2411006"/>
            <a:ext cx="6483975" cy="2351494"/>
          </a:xfrm>
          <a:prstGeom prst="wedgeEllipseCallout">
            <a:avLst>
              <a:gd name="adj1" fmla="val -47691"/>
              <a:gd name="adj2" fmla="val -43196"/>
            </a:avLst>
          </a:prstGeom>
          <a:solidFill>
            <a:srgbClr val="FFFFFF"/>
          </a:solidFill>
          <a:ln w="25400">
            <a:solidFill>
              <a:srgbClr val="DDDDDD"/>
            </a:solidFill>
          </a:ln>
          <a:extLst>
            <a:ext uri="{C572A759-6A51-4108-AA02-DFA0A04FC94B}">
              <ma14:wrappingTextBoxFlag xmlns:ma14="http://schemas.microsoft.com/office/mac/drawingml/2011/main" val="1"/>
            </a:ext>
          </a:extLst>
        </p:spPr>
        <p:txBody>
          <a:bodyPr lIns="45719" rIns="45719"/>
          <a:lstStyle>
            <a:lvl1pPr defTabSz="457200">
              <a:defRPr sz="3500">
                <a:latin typeface="Arial"/>
                <a:ea typeface="Arial"/>
                <a:cs typeface="Arial"/>
                <a:sym typeface="Arial"/>
              </a:defRPr>
            </a:lvl1pPr>
          </a:lstStyle>
          <a:p>
            <a:pPr lvl="0">
              <a:defRPr sz="1800"/>
            </a:pPr>
            <a:r>
              <a:rPr lang="en-US" sz="3600" dirty="0"/>
              <a:t>What devices can I use to catch them?</a:t>
            </a:r>
            <a:endParaRPr lang="en-US" dirty="0"/>
          </a:p>
        </p:txBody>
      </p:sp>
    </p:spTree>
    <p:extLst>
      <p:ext uri="{BB962C8B-B14F-4D97-AF65-F5344CB8AC3E}">
        <p14:creationId xmlns:p14="http://schemas.microsoft.com/office/powerpoint/2010/main" val="107549324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Shape 65"/>
          <p:cNvSpPr>
            <a:spLocks noGrp="1"/>
          </p:cNvSpPr>
          <p:nvPr>
            <p:ph type="title"/>
          </p:nvPr>
        </p:nvSpPr>
        <p:spPr>
          <a:xfrm>
            <a:off x="1270000" y="766763"/>
            <a:ext cx="10464800" cy="2276475"/>
          </a:xfrm>
          <a:prstGeom prst="rect">
            <a:avLst/>
          </a:prstGeom>
        </p:spPr>
        <p:txBody>
          <a:bodyPr/>
          <a:lstStyle>
            <a:lvl1pPr defTabSz="490727">
              <a:defRPr sz="6719"/>
            </a:lvl1pPr>
          </a:lstStyle>
          <a:p>
            <a:pPr lvl="0">
              <a:defRPr sz="1800"/>
            </a:pPr>
            <a:r>
              <a:rPr sz="6719" dirty="0"/>
              <a:t>Why Might a Technique Help?</a:t>
            </a:r>
          </a:p>
        </p:txBody>
      </p:sp>
      <p:sp>
        <p:nvSpPr>
          <p:cNvPr id="7" name="Shape 58"/>
          <p:cNvSpPr>
            <a:spLocks noGrp="1"/>
          </p:cNvSpPr>
          <p:nvPr>
            <p:ph type="body" idx="1"/>
          </p:nvPr>
        </p:nvSpPr>
        <p:spPr>
          <a:xfrm>
            <a:off x="1052513" y="3043238"/>
            <a:ext cx="11099800" cy="6300787"/>
          </a:xfrm>
          <a:prstGeom prst="rect">
            <a:avLst/>
          </a:prstGeom>
        </p:spPr>
        <p:txBody>
          <a:bodyPr>
            <a:normAutofit fontScale="92500" lnSpcReduction="10000"/>
          </a:bodyPr>
          <a:lstStyle/>
          <a:p>
            <a:pPr marL="457200" lvl="0" indent="-457200" algn="l">
              <a:lnSpc>
                <a:spcPct val="200000"/>
              </a:lnSpc>
              <a:buFont typeface="Arial" charset="0"/>
              <a:buChar char="•"/>
              <a:defRPr sz="1800"/>
            </a:pPr>
            <a:r>
              <a:rPr lang="en-US" sz="3200" dirty="0"/>
              <a:t>Greater </a:t>
            </a:r>
            <a:r>
              <a:rPr lang="en-US" sz="3200" b="1" dirty="0">
                <a:latin typeface="Helvetica"/>
                <a:ea typeface="Helvetica"/>
                <a:cs typeface="Helvetica"/>
                <a:sym typeface="Helvetica"/>
              </a:rPr>
              <a:t>effort</a:t>
            </a:r>
            <a:r>
              <a:rPr lang="en-US" sz="3200" dirty="0"/>
              <a:t> may produce more original and higher quality solutions (Mumford, Reiter-</a:t>
            </a:r>
            <a:r>
              <a:rPr lang="en-US" sz="3200" dirty="0" err="1"/>
              <a:t>Palmon</a:t>
            </a:r>
            <a:r>
              <a:rPr lang="en-US" sz="3200" dirty="0"/>
              <a:t>, &amp; Redmond, 1994)</a:t>
            </a:r>
          </a:p>
          <a:p>
            <a:pPr marL="457200" lvl="0" indent="-457200" algn="l">
              <a:lnSpc>
                <a:spcPct val="200000"/>
              </a:lnSpc>
              <a:buFont typeface="Arial" charset="0"/>
              <a:buChar char="•"/>
              <a:defRPr sz="1800"/>
            </a:pPr>
            <a:r>
              <a:rPr lang="en-US" sz="3200" dirty="0"/>
              <a:t>Identifying </a:t>
            </a:r>
            <a:r>
              <a:rPr lang="en-US" sz="3200" b="1" dirty="0">
                <a:latin typeface="Helvetica"/>
                <a:ea typeface="Helvetica"/>
                <a:cs typeface="Helvetica"/>
                <a:sym typeface="Helvetica"/>
              </a:rPr>
              <a:t>more perspectives</a:t>
            </a:r>
            <a:r>
              <a:rPr lang="en-US" sz="3200" dirty="0"/>
              <a:t> increases the probability of </a:t>
            </a:r>
            <a:r>
              <a:rPr lang="en-US" sz="3200" dirty="0" smtClean="0"/>
              <a:t>finding useful </a:t>
            </a:r>
            <a:r>
              <a:rPr lang="en-US" sz="3200" dirty="0"/>
              <a:t>ideas to pursue (Sowden, Pringle, and </a:t>
            </a:r>
            <a:r>
              <a:rPr lang="en-US" sz="3200" dirty="0" err="1"/>
              <a:t>Gabora</a:t>
            </a:r>
            <a:r>
              <a:rPr lang="en-US" sz="3200" dirty="0"/>
              <a:t>, 2015)</a:t>
            </a:r>
          </a:p>
          <a:p>
            <a:pPr marL="457200" lvl="0" indent="-457200" algn="l">
              <a:lnSpc>
                <a:spcPct val="200000"/>
              </a:lnSpc>
              <a:buFont typeface="Arial" charset="0"/>
              <a:buChar char="•"/>
              <a:defRPr sz="1800"/>
            </a:pPr>
            <a:r>
              <a:rPr lang="en-US" sz="3200" dirty="0"/>
              <a:t>Evidence that </a:t>
            </a:r>
            <a:r>
              <a:rPr lang="en-US" sz="3200" b="1" dirty="0" err="1">
                <a:latin typeface="Helvetica"/>
                <a:ea typeface="Helvetica"/>
                <a:cs typeface="Helvetica"/>
                <a:sym typeface="Helvetica"/>
              </a:rPr>
              <a:t>programmes</a:t>
            </a:r>
            <a:r>
              <a:rPr lang="en-US" sz="3200" dirty="0"/>
              <a:t> help (Scott et al., 2004), but what about </a:t>
            </a:r>
            <a:r>
              <a:rPr lang="en-US" sz="3200" b="1" dirty="0" smtClean="0">
                <a:latin typeface="Helvetica"/>
                <a:ea typeface="Helvetica"/>
                <a:cs typeface="Helvetica"/>
                <a:sym typeface="Helvetica"/>
              </a:rPr>
              <a:t>techniques</a:t>
            </a:r>
            <a:r>
              <a:rPr lang="en-US" sz="3200" dirty="0" smtClean="0">
                <a:latin typeface="Helvetica"/>
                <a:ea typeface="Helvetica"/>
                <a:cs typeface="Helvetica"/>
                <a:sym typeface="Helvetica"/>
              </a:rPr>
              <a:t>?</a:t>
            </a:r>
            <a:endParaRPr lang="en-US" dirty="0" smtClean="0"/>
          </a:p>
        </p:txBody>
      </p:sp>
    </p:spTree>
    <p:extLst>
      <p:ext uri="{BB962C8B-B14F-4D97-AF65-F5344CB8AC3E}">
        <p14:creationId xmlns:p14="http://schemas.microsoft.com/office/powerpoint/2010/main" val="87871558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1" nodeType="clickEffect">
                                  <p:stCondLst>
                                    <p:cond delay="0"/>
                                  </p:stCondLst>
                                  <p:childTnLst>
                                    <p:set>
                                      <p:cBhvr>
                                        <p:cTn id="18" dur="1" fill="hold">
                                          <p:stCondLst>
                                            <p:cond delay="0"/>
                                          </p:stCondLst>
                                        </p:cTn>
                                        <p:tgtEl>
                                          <p:spTgt spid="7">
                                            <p:bg/>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1" nodeType="clickEffect">
                                  <p:stCondLst>
                                    <p:cond delay="0"/>
                                  </p:stCondLst>
                                  <p:childTnLst>
                                    <p:set>
                                      <p:cBhvr>
                                        <p:cTn id="22"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1" nodeType="clickEffect">
                                  <p:stCondLst>
                                    <p:cond delay="0"/>
                                  </p:stCondLst>
                                  <p:childTnLst>
                                    <p:set>
                                      <p:cBhvr>
                                        <p:cTn id="2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1" nodeType="clickEffect">
                                  <p:stCondLst>
                                    <p:cond delay="0"/>
                                  </p:stCondLst>
                                  <p:childTnLst>
                                    <p:set>
                                      <p:cBhvr>
                                        <p:cTn id="3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7" grpId="1" build="p"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Shape 69"/>
          <p:cNvSpPr>
            <a:spLocks noGrp="1"/>
          </p:cNvSpPr>
          <p:nvPr>
            <p:ph type="body" idx="1"/>
          </p:nvPr>
        </p:nvSpPr>
        <p:spPr>
          <a:xfrm>
            <a:off x="5342269" y="1134045"/>
            <a:ext cx="6420653" cy="3686292"/>
          </a:xfrm>
          <a:prstGeom prst="rect">
            <a:avLst/>
          </a:prstGeom>
        </p:spPr>
        <p:txBody>
          <a:bodyPr/>
          <a:lstStyle>
            <a:lvl1pPr marL="460710" indent="-460710" defTabSz="578358">
              <a:spcBef>
                <a:spcPts val="3100"/>
              </a:spcBef>
              <a:defRPr sz="3762"/>
            </a:lvl1pPr>
          </a:lstStyle>
          <a:p>
            <a:pPr lvl="0">
              <a:defRPr sz="1800"/>
            </a:pPr>
            <a:r>
              <a:rPr sz="3762" dirty="0"/>
              <a:t>Participant puts on metaphorical hats coloured white, green, yellow, black, red, blue (for information, creativity, positives, negatives, emotions, meta)</a:t>
            </a:r>
          </a:p>
        </p:txBody>
      </p:sp>
      <p:sp>
        <p:nvSpPr>
          <p:cNvPr id="71" name="Shape 71"/>
          <p:cNvSpPr/>
          <p:nvPr/>
        </p:nvSpPr>
        <p:spPr>
          <a:xfrm>
            <a:off x="999084" y="1274147"/>
            <a:ext cx="2943424" cy="1227981"/>
          </a:xfrm>
          <a:prstGeom prst="roundRect">
            <a:avLst>
              <a:gd name="adj" fmla="val 30865"/>
            </a:avLst>
          </a:prstGeom>
          <a:blipFill>
            <a:blip r:embed="rId2"/>
          </a:blipFill>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p>
            <a:pPr lvl="0">
              <a:defRPr sz="1800"/>
            </a:pPr>
            <a:r>
              <a:rPr sz="2800" b="1" dirty="0">
                <a:solidFill>
                  <a:srgbClr val="FFFFFF"/>
                </a:solidFill>
                <a:latin typeface="Helvetica"/>
                <a:ea typeface="Helvetica"/>
                <a:cs typeface="Helvetica"/>
                <a:sym typeface="Helvetica"/>
              </a:rPr>
              <a:t>Six Hats</a:t>
            </a:r>
          </a:p>
          <a:p>
            <a:pPr lvl="0">
              <a:defRPr sz="1800"/>
            </a:pPr>
            <a:r>
              <a:rPr sz="2800" b="1" dirty="0">
                <a:solidFill>
                  <a:srgbClr val="FFFFFF"/>
                </a:solidFill>
                <a:latin typeface="Helvetica"/>
                <a:ea typeface="Helvetica"/>
                <a:cs typeface="Helvetica"/>
                <a:sym typeface="Helvetica"/>
              </a:rPr>
              <a:t>(de Bono, </a:t>
            </a:r>
            <a:r>
              <a:rPr sz="2800" b="1" dirty="0" smtClean="0">
                <a:solidFill>
                  <a:srgbClr val="FFFFFF"/>
                </a:solidFill>
                <a:latin typeface="Helvetica"/>
                <a:ea typeface="Helvetica"/>
                <a:cs typeface="Helvetica"/>
                <a:sym typeface="Helvetica"/>
              </a:rPr>
              <a:t>198</a:t>
            </a:r>
            <a:r>
              <a:rPr lang="en-US" sz="2800" b="1" dirty="0" smtClean="0">
                <a:solidFill>
                  <a:srgbClr val="FFFFFF"/>
                </a:solidFill>
                <a:latin typeface="Helvetica"/>
                <a:ea typeface="Helvetica"/>
                <a:cs typeface="Helvetica"/>
                <a:sym typeface="Helvetica"/>
              </a:rPr>
              <a:t>9</a:t>
            </a:r>
            <a:r>
              <a:rPr sz="2800" b="1" dirty="0" smtClean="0">
                <a:solidFill>
                  <a:srgbClr val="FFFFFF"/>
                </a:solidFill>
                <a:latin typeface="Helvetica"/>
                <a:ea typeface="Helvetica"/>
                <a:cs typeface="Helvetica"/>
                <a:sym typeface="Helvetica"/>
              </a:rPr>
              <a:t>)</a:t>
            </a:r>
            <a:endParaRPr sz="2800" b="1" dirty="0">
              <a:solidFill>
                <a:srgbClr val="FFFFFF"/>
              </a:solidFill>
              <a:latin typeface="Helvetica"/>
              <a:ea typeface="Helvetica"/>
              <a:cs typeface="Helvetica"/>
              <a:sym typeface="Helvetica"/>
            </a:endParaRPr>
          </a:p>
        </p:txBody>
      </p:sp>
      <p:sp>
        <p:nvSpPr>
          <p:cNvPr id="72" name="Shape 72"/>
          <p:cNvSpPr/>
          <p:nvPr/>
        </p:nvSpPr>
        <p:spPr>
          <a:xfrm>
            <a:off x="1085106" y="6036976"/>
            <a:ext cx="2771379" cy="1227982"/>
          </a:xfrm>
          <a:prstGeom prst="roundRect">
            <a:avLst>
              <a:gd name="adj" fmla="val 30865"/>
            </a:avLst>
          </a:prstGeom>
          <a:blipFill>
            <a:blip r:embed="rId3"/>
          </a:blipFill>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0" tIns="0" rIns="0" bIns="0" anchor="ctr"/>
          <a:lstStyle/>
          <a:p>
            <a:pPr lvl="0">
              <a:defRPr sz="1800"/>
            </a:pPr>
            <a:r>
              <a:rPr sz="2900" b="1">
                <a:solidFill>
                  <a:srgbClr val="FFFFFF"/>
                </a:solidFill>
                <a:latin typeface="Helvetica"/>
                <a:ea typeface="Helvetica"/>
                <a:cs typeface="Helvetica"/>
                <a:sym typeface="Helvetica"/>
              </a:rPr>
              <a:t>Six Men</a:t>
            </a:r>
          </a:p>
          <a:p>
            <a:pPr lvl="0">
              <a:defRPr sz="1800"/>
            </a:pPr>
            <a:r>
              <a:rPr sz="2900" b="1">
                <a:solidFill>
                  <a:srgbClr val="FFFFFF"/>
                </a:solidFill>
                <a:latin typeface="Helvetica"/>
                <a:ea typeface="Helvetica"/>
                <a:cs typeface="Helvetica"/>
                <a:sym typeface="Helvetica"/>
              </a:rPr>
              <a:t>(Kipling, 1902)</a:t>
            </a:r>
          </a:p>
        </p:txBody>
      </p:sp>
      <p:sp>
        <p:nvSpPr>
          <p:cNvPr id="73" name="Shape 73"/>
          <p:cNvSpPr/>
          <p:nvPr/>
        </p:nvSpPr>
        <p:spPr>
          <a:xfrm>
            <a:off x="1339776" y="2658322"/>
            <a:ext cx="699940" cy="69850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12700">
            <a:miter lim="400000"/>
          </a:ln>
          <a:effectLst>
            <a:outerShdw blurRad="38100" dist="25400" dir="5400000" rotWithShape="0">
              <a:srgbClr val="000000">
                <a:alpha val="50000"/>
              </a:srgbClr>
            </a:outerShdw>
          </a:effectLst>
        </p:spPr>
        <p:txBody>
          <a:bodyPr lIns="0" tIns="0" rIns="0" bIns="0" anchor="ctr"/>
          <a:lstStyle/>
          <a:p>
            <a:pPr lvl="0">
              <a:defRPr sz="2400">
                <a:solidFill>
                  <a:srgbClr val="FFFFFF"/>
                </a:solidFill>
              </a:defRPr>
            </a:pPr>
            <a:endParaRPr/>
          </a:p>
        </p:txBody>
      </p:sp>
      <p:sp>
        <p:nvSpPr>
          <p:cNvPr id="74" name="Shape 74"/>
          <p:cNvSpPr/>
          <p:nvPr/>
        </p:nvSpPr>
        <p:spPr>
          <a:xfrm>
            <a:off x="2901876" y="3471122"/>
            <a:ext cx="699940" cy="69850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365C0"/>
          </a:solidFill>
          <a:ln w="12700">
            <a:miter lim="400000"/>
          </a:ln>
          <a:effectLst>
            <a:outerShdw blurRad="38100" dist="25400" dir="5400000" rotWithShape="0">
              <a:srgbClr val="000000">
                <a:alpha val="50000"/>
              </a:srgbClr>
            </a:outerShdw>
          </a:effectLst>
        </p:spPr>
        <p:txBody>
          <a:bodyPr lIns="0" tIns="0" rIns="0" bIns="0" anchor="ctr"/>
          <a:lstStyle/>
          <a:p>
            <a:pPr lvl="0">
              <a:defRPr sz="2400">
                <a:solidFill>
                  <a:srgbClr val="FFFFFF"/>
                </a:solidFill>
              </a:defRPr>
            </a:pPr>
            <a:endParaRPr/>
          </a:p>
        </p:txBody>
      </p:sp>
      <p:sp>
        <p:nvSpPr>
          <p:cNvPr id="75" name="Shape 75"/>
          <p:cNvSpPr/>
          <p:nvPr/>
        </p:nvSpPr>
        <p:spPr>
          <a:xfrm>
            <a:off x="2114476" y="2658322"/>
            <a:ext cx="699940" cy="69850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0882B"/>
          </a:solidFill>
          <a:ln w="12700">
            <a:miter lim="400000"/>
          </a:ln>
          <a:effectLst>
            <a:outerShdw blurRad="38100" dist="25400" dir="5400000" rotWithShape="0">
              <a:srgbClr val="000000">
                <a:alpha val="50000"/>
              </a:srgbClr>
            </a:outerShdw>
          </a:effectLst>
        </p:spPr>
        <p:txBody>
          <a:bodyPr lIns="0" tIns="0" rIns="0" bIns="0" anchor="ctr"/>
          <a:lstStyle/>
          <a:p>
            <a:pPr lvl="0">
              <a:defRPr sz="2400">
                <a:solidFill>
                  <a:srgbClr val="FFFFFF"/>
                </a:solidFill>
              </a:defRPr>
            </a:pPr>
            <a:endParaRPr/>
          </a:p>
        </p:txBody>
      </p:sp>
      <p:sp>
        <p:nvSpPr>
          <p:cNvPr id="76" name="Shape 76"/>
          <p:cNvSpPr/>
          <p:nvPr/>
        </p:nvSpPr>
        <p:spPr>
          <a:xfrm>
            <a:off x="2889176" y="2658322"/>
            <a:ext cx="699940" cy="69850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DCBD23"/>
          </a:solidFill>
          <a:ln w="12700">
            <a:miter lim="400000"/>
          </a:ln>
          <a:effectLst>
            <a:outerShdw blurRad="38100" dist="25400" dir="5400000" rotWithShape="0">
              <a:srgbClr val="000000">
                <a:alpha val="50000"/>
              </a:srgbClr>
            </a:outerShdw>
          </a:effectLst>
        </p:spPr>
        <p:txBody>
          <a:bodyPr lIns="0" tIns="0" rIns="0" bIns="0" anchor="ctr"/>
          <a:lstStyle/>
          <a:p>
            <a:pPr lvl="0">
              <a:defRPr sz="2400">
                <a:solidFill>
                  <a:srgbClr val="FFFFFF"/>
                </a:solidFill>
              </a:defRPr>
            </a:pPr>
            <a:endParaRPr/>
          </a:p>
        </p:txBody>
      </p:sp>
      <p:sp>
        <p:nvSpPr>
          <p:cNvPr id="77" name="Shape 77"/>
          <p:cNvSpPr/>
          <p:nvPr/>
        </p:nvSpPr>
        <p:spPr>
          <a:xfrm>
            <a:off x="1339776" y="3471122"/>
            <a:ext cx="699940" cy="69850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ln w="12700">
            <a:miter lim="400000"/>
          </a:ln>
          <a:effectLst>
            <a:outerShdw blurRad="38100" dist="25400" dir="5400000" rotWithShape="0">
              <a:srgbClr val="000000">
                <a:alpha val="50000"/>
              </a:srgbClr>
            </a:outerShdw>
          </a:effectLst>
        </p:spPr>
        <p:txBody>
          <a:bodyPr lIns="0" tIns="0" rIns="0" bIns="0" anchor="ctr"/>
          <a:lstStyle/>
          <a:p>
            <a:pPr lvl="0">
              <a:defRPr sz="2400">
                <a:solidFill>
                  <a:srgbClr val="FFFFFF"/>
                </a:solidFill>
              </a:defRPr>
            </a:pPr>
            <a:endParaRPr/>
          </a:p>
        </p:txBody>
      </p:sp>
      <p:sp>
        <p:nvSpPr>
          <p:cNvPr id="78" name="Shape 78"/>
          <p:cNvSpPr/>
          <p:nvPr/>
        </p:nvSpPr>
        <p:spPr>
          <a:xfrm>
            <a:off x="2127176" y="3471122"/>
            <a:ext cx="699940" cy="69850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861001"/>
          </a:solidFill>
          <a:ln w="12700">
            <a:miter lim="400000"/>
          </a:ln>
          <a:effectLst>
            <a:outerShdw blurRad="38100" dist="25400" dir="5400000" rotWithShape="0">
              <a:srgbClr val="000000">
                <a:alpha val="50000"/>
              </a:srgbClr>
            </a:outerShdw>
          </a:effectLst>
        </p:spPr>
        <p:txBody>
          <a:bodyPr lIns="0" tIns="0" rIns="0" bIns="0" anchor="ctr"/>
          <a:lstStyle/>
          <a:p>
            <a:pPr lvl="0">
              <a:defRPr sz="2400">
                <a:solidFill>
                  <a:srgbClr val="FFFFFF"/>
                </a:solidFill>
              </a:defRPr>
            </a:pPr>
            <a:endParaRPr/>
          </a:p>
        </p:txBody>
      </p:sp>
      <p:sp>
        <p:nvSpPr>
          <p:cNvPr id="79" name="Shape 79"/>
          <p:cNvSpPr/>
          <p:nvPr/>
        </p:nvSpPr>
        <p:spPr>
          <a:xfrm>
            <a:off x="1421219" y="7421152"/>
            <a:ext cx="699940" cy="6985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0" tIns="0" rIns="0" bIns="0" anchor="ctr"/>
          <a:lstStyle>
            <a:lvl1pPr>
              <a:defRPr sz="2400"/>
            </a:lvl1pPr>
          </a:lstStyle>
          <a:p>
            <a:pPr lvl="0">
              <a:defRPr sz="1800"/>
            </a:pPr>
            <a:r>
              <a:rPr sz="2400"/>
              <a:t>W</a:t>
            </a:r>
          </a:p>
        </p:txBody>
      </p:sp>
      <p:sp>
        <p:nvSpPr>
          <p:cNvPr id="80" name="Shape 80"/>
          <p:cNvSpPr/>
          <p:nvPr/>
        </p:nvSpPr>
        <p:spPr>
          <a:xfrm>
            <a:off x="2970619" y="8233952"/>
            <a:ext cx="699940" cy="6985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0" tIns="0" rIns="0" bIns="0" anchor="ctr"/>
          <a:lstStyle>
            <a:lvl1pPr>
              <a:defRPr sz="2400"/>
            </a:lvl1pPr>
          </a:lstStyle>
          <a:p>
            <a:pPr lvl="0">
              <a:defRPr sz="1800"/>
            </a:pPr>
            <a:r>
              <a:rPr sz="2400"/>
              <a:t>W</a:t>
            </a:r>
          </a:p>
        </p:txBody>
      </p:sp>
      <p:sp>
        <p:nvSpPr>
          <p:cNvPr id="81" name="Shape 81"/>
          <p:cNvSpPr/>
          <p:nvPr/>
        </p:nvSpPr>
        <p:spPr>
          <a:xfrm>
            <a:off x="2195919" y="7421152"/>
            <a:ext cx="699940" cy="6985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0" tIns="0" rIns="0" bIns="0" anchor="ctr"/>
          <a:lstStyle>
            <a:lvl1pPr>
              <a:defRPr sz="2400"/>
            </a:lvl1pPr>
          </a:lstStyle>
          <a:p>
            <a:pPr lvl="0">
              <a:defRPr sz="1800"/>
            </a:pPr>
            <a:r>
              <a:rPr sz="2400"/>
              <a:t>W</a:t>
            </a:r>
          </a:p>
        </p:txBody>
      </p:sp>
      <p:sp>
        <p:nvSpPr>
          <p:cNvPr id="82" name="Shape 82"/>
          <p:cNvSpPr/>
          <p:nvPr/>
        </p:nvSpPr>
        <p:spPr>
          <a:xfrm>
            <a:off x="2970619" y="7421152"/>
            <a:ext cx="699940" cy="6985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0" tIns="0" rIns="0" bIns="0" anchor="ctr"/>
          <a:lstStyle>
            <a:lvl1pPr>
              <a:defRPr sz="2400"/>
            </a:lvl1pPr>
          </a:lstStyle>
          <a:p>
            <a:pPr lvl="0">
              <a:defRPr sz="1800"/>
            </a:pPr>
            <a:r>
              <a:rPr sz="2400"/>
              <a:t>W</a:t>
            </a:r>
          </a:p>
        </p:txBody>
      </p:sp>
      <p:sp>
        <p:nvSpPr>
          <p:cNvPr id="83" name="Shape 83"/>
          <p:cNvSpPr/>
          <p:nvPr/>
        </p:nvSpPr>
        <p:spPr>
          <a:xfrm>
            <a:off x="1421219" y="8233952"/>
            <a:ext cx="699940" cy="6985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0" tIns="0" rIns="0" bIns="0" anchor="ctr"/>
          <a:lstStyle>
            <a:lvl1pPr>
              <a:defRPr sz="2400"/>
            </a:lvl1pPr>
          </a:lstStyle>
          <a:p>
            <a:pPr lvl="0">
              <a:defRPr sz="1800"/>
            </a:pPr>
            <a:r>
              <a:rPr sz="2400"/>
              <a:t>W</a:t>
            </a:r>
          </a:p>
        </p:txBody>
      </p:sp>
      <p:sp>
        <p:nvSpPr>
          <p:cNvPr id="84" name="Shape 84"/>
          <p:cNvSpPr/>
          <p:nvPr/>
        </p:nvSpPr>
        <p:spPr>
          <a:xfrm>
            <a:off x="2195919" y="8233952"/>
            <a:ext cx="699940" cy="6985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0" tIns="0" rIns="0" bIns="0" anchor="ctr"/>
          <a:lstStyle>
            <a:lvl1pPr>
              <a:defRPr sz="2400"/>
            </a:lvl1pPr>
          </a:lstStyle>
          <a:p>
            <a:pPr lvl="0">
              <a:defRPr sz="1800"/>
            </a:pPr>
            <a:r>
              <a:rPr sz="2400"/>
              <a:t>H</a:t>
            </a:r>
          </a:p>
        </p:txBody>
      </p:sp>
      <p:sp>
        <p:nvSpPr>
          <p:cNvPr id="85" name="Shape 85"/>
          <p:cNvSpPr/>
          <p:nvPr/>
        </p:nvSpPr>
        <p:spPr>
          <a:xfrm>
            <a:off x="5342269" y="5348847"/>
            <a:ext cx="6632108" cy="3270199"/>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a:bodyPr>
          <a:lstStyle>
            <a:lvl1pPr marL="453117" indent="-453117" algn="l">
              <a:spcBef>
                <a:spcPts val="3200"/>
              </a:spcBef>
              <a:buSzPct val="75000"/>
              <a:buChar char="•"/>
              <a:defRPr sz="3700"/>
            </a:lvl1pPr>
          </a:lstStyle>
          <a:p>
            <a:pPr lvl="0">
              <a:defRPr sz="1800"/>
            </a:pPr>
            <a:r>
              <a:rPr sz="3700" dirty="0"/>
              <a:t>Participant applies the question words who, what, when, where, how and why</a:t>
            </a:r>
          </a:p>
        </p:txBody>
      </p:sp>
    </p:spTree>
    <p:extLst>
      <p:ext uri="{BB962C8B-B14F-4D97-AF65-F5344CB8AC3E}">
        <p14:creationId xmlns:p14="http://schemas.microsoft.com/office/powerpoint/2010/main" val="37618298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9">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8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8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8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8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8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build="p"/>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P spid="83" grpId="0" animBg="1"/>
      <p:bldP spid="84" grpId="0" animBg="1"/>
      <p:bldP spid="85" grpId="0" animBg="1"/>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1013</TotalTime>
  <Words>2375</Words>
  <Application>Microsoft Macintosh PowerPoint</Application>
  <PresentationFormat>Custom</PresentationFormat>
  <Paragraphs>182</Paragraphs>
  <Slides>35</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35</vt:i4>
      </vt:variant>
    </vt:vector>
  </HeadingPairs>
  <TitlesOfParts>
    <vt:vector size="40" baseType="lpstr">
      <vt:lpstr>Helvetica</vt:lpstr>
      <vt:lpstr>Helvetica Light</vt:lpstr>
      <vt:lpstr>Helvetica Neue</vt:lpstr>
      <vt:lpstr>Arial</vt:lpstr>
      <vt:lpstr>White</vt:lpstr>
      <vt:lpstr>Further explorations of enhancing creative problem solving via  structured thinking techniques</vt:lpstr>
      <vt:lpstr>My background</vt:lpstr>
      <vt:lpstr>Creative Problem Solving</vt:lpstr>
      <vt:lpstr>CPS: Three Stages</vt:lpstr>
      <vt:lpstr>Problem Finding</vt:lpstr>
      <vt:lpstr>Problem Solving</vt:lpstr>
      <vt:lpstr>Measuring Performance</vt:lpstr>
      <vt:lpstr>Why Might a Technique Help?</vt:lpstr>
      <vt:lpstr>PowerPoint Presentation</vt:lpstr>
      <vt:lpstr>The Story So Far (1)</vt:lpstr>
      <vt:lpstr>The Story So Far (2)</vt:lpstr>
      <vt:lpstr>The Present Study: Rationale</vt:lpstr>
      <vt:lpstr>‘Complex’ Problem Scenarios</vt:lpstr>
      <vt:lpstr>Method</vt:lpstr>
      <vt:lpstr>Method</vt:lpstr>
      <vt:lpstr>PowerPoint Presentation</vt:lpstr>
      <vt:lpstr>Results</vt:lpstr>
      <vt:lpstr>PowerPoint Presentation</vt:lpstr>
      <vt:lpstr>PowerPoint Presentation</vt:lpstr>
      <vt:lpstr>PowerPoint Presentation</vt:lpstr>
      <vt:lpstr>PowerPoint Presentation</vt:lpstr>
      <vt:lpstr>Conclusions</vt:lpstr>
      <vt:lpstr>Conclusions</vt:lpstr>
      <vt:lpstr>Future Directions</vt:lpstr>
      <vt:lpstr>Thanks</vt:lpstr>
      <vt:lpstr>References</vt:lpstr>
      <vt:lpstr>References</vt:lpstr>
      <vt:lpstr>References</vt:lpstr>
      <vt:lpstr>Appendix</vt:lpstr>
      <vt:lpstr>PowerPoint Presentation</vt:lpstr>
      <vt:lpstr>PowerPoint Presentation</vt:lpstr>
      <vt:lpstr>PowerPoint Presentation</vt:lpstr>
      <vt:lpstr>PowerPoint Presentation</vt:lpstr>
      <vt:lpstr>Coding Protocol (1)</vt:lpstr>
      <vt:lpstr>Coding Protocol (2)</vt:lpstr>
    </vt:vector>
  </TitlesOfParts>
  <LinksUpToDate>false</LinksUpToDate>
  <SharedDoc>false</SharedDoc>
  <HyperlinksChanged>false</HyperlinksChanged>
  <AppVersion>15.0032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Have you tried ‘brain breathing’? Structured thinking and problem construction</dc:title>
  <cp:lastModifiedBy>Hocking, Ian (ian.hocking@canterbury.ac.uk)</cp:lastModifiedBy>
  <cp:revision>59</cp:revision>
  <dcterms:modified xsi:type="dcterms:W3CDTF">2017-05-26T16:40:20Z</dcterms:modified>
</cp:coreProperties>
</file>