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74" r:id="rId2"/>
    <p:sldId id="273" r:id="rId3"/>
    <p:sldId id="278" r:id="rId4"/>
    <p:sldId id="288" r:id="rId5"/>
    <p:sldId id="259" r:id="rId6"/>
    <p:sldId id="279" r:id="rId7"/>
    <p:sldId id="282" r:id="rId8"/>
    <p:sldId id="281" r:id="rId9"/>
    <p:sldId id="284" r:id="rId10"/>
    <p:sldId id="283" r:id="rId11"/>
    <p:sldId id="261" r:id="rId12"/>
    <p:sldId id="258" r:id="rId13"/>
    <p:sldId id="287" r:id="rId14"/>
    <p:sldId id="286" r:id="rId15"/>
    <p:sldId id="291" r:id="rId16"/>
    <p:sldId id="260" r:id="rId17"/>
    <p:sldId id="292" r:id="rId18"/>
    <p:sldId id="262" r:id="rId19"/>
    <p:sldId id="264" r:id="rId20"/>
    <p:sldId id="265" r:id="rId21"/>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D8199-729B-46E8-98BD-8CE9F539CFA2}"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2359488B-CC44-4E40-ADC6-AACE0CB05685}">
      <dgm:prSet phldrT="[Text]"/>
      <dgm:spPr>
        <a:noFill/>
      </dgm:spPr>
      <dgm:t>
        <a:bodyPr/>
        <a:lstStyle/>
        <a:p>
          <a:r>
            <a:rPr lang="en-GB" dirty="0" smtClean="0">
              <a:solidFill>
                <a:srgbClr val="FF0000"/>
              </a:solidFill>
            </a:rPr>
            <a:t> </a:t>
          </a:r>
          <a:endParaRPr lang="en-GB" dirty="0">
            <a:solidFill>
              <a:srgbClr val="FF0000"/>
            </a:solidFill>
          </a:endParaRPr>
        </a:p>
      </dgm:t>
    </dgm:pt>
    <dgm:pt modelId="{D759B225-1F8C-4CB2-82DB-3AA774BFFA68}" type="parTrans" cxnId="{33493063-2567-47A0-A0FD-0EE50C0B2498}">
      <dgm:prSet/>
      <dgm:spPr/>
      <dgm:t>
        <a:bodyPr/>
        <a:lstStyle/>
        <a:p>
          <a:endParaRPr lang="en-GB">
            <a:solidFill>
              <a:srgbClr val="FF0000"/>
            </a:solidFill>
          </a:endParaRPr>
        </a:p>
      </dgm:t>
    </dgm:pt>
    <dgm:pt modelId="{332AB613-5198-4CA5-849D-2C23E3E823F7}" type="sibTrans" cxnId="{33493063-2567-47A0-A0FD-0EE50C0B2498}">
      <dgm:prSet/>
      <dgm:spPr/>
      <dgm:t>
        <a:bodyPr/>
        <a:lstStyle/>
        <a:p>
          <a:endParaRPr lang="en-GB">
            <a:solidFill>
              <a:srgbClr val="FF0000"/>
            </a:solidFill>
          </a:endParaRPr>
        </a:p>
      </dgm:t>
    </dgm:pt>
    <dgm:pt modelId="{AFF1D775-174C-443A-86ED-D947D03A3DC7}">
      <dgm:prSet phldrT="[Text]"/>
      <dgm:spPr>
        <a:ln>
          <a:solidFill>
            <a:schemeClr val="accent1">
              <a:lumMod val="40000"/>
              <a:lumOff val="60000"/>
            </a:schemeClr>
          </a:solidFill>
        </a:ln>
      </dgm:spPr>
      <dgm:t>
        <a:bodyPr/>
        <a:lstStyle/>
        <a:p>
          <a:r>
            <a:rPr lang="en-GB" dirty="0" smtClean="0">
              <a:solidFill>
                <a:srgbClr val="FF0000"/>
              </a:solidFill>
            </a:rPr>
            <a:t>Guangzhou  </a:t>
          </a:r>
        </a:p>
        <a:p>
          <a:r>
            <a:rPr lang="en-GB" dirty="0" smtClean="0">
              <a:solidFill>
                <a:srgbClr val="FF0000"/>
              </a:solidFill>
            </a:rPr>
            <a:t>20.8m</a:t>
          </a:r>
          <a:endParaRPr lang="en-GB" dirty="0">
            <a:solidFill>
              <a:srgbClr val="FF0000"/>
            </a:solidFill>
          </a:endParaRPr>
        </a:p>
      </dgm:t>
    </dgm:pt>
    <dgm:pt modelId="{02BECED0-F105-44FE-BF3E-0C2F983C024F}" type="parTrans" cxnId="{C64E8957-3A74-4442-96AD-1C018CF6B46E}">
      <dgm:prSet/>
      <dgm:spPr/>
      <dgm:t>
        <a:bodyPr/>
        <a:lstStyle/>
        <a:p>
          <a:endParaRPr lang="en-GB">
            <a:solidFill>
              <a:srgbClr val="FF0000"/>
            </a:solidFill>
          </a:endParaRPr>
        </a:p>
      </dgm:t>
    </dgm:pt>
    <dgm:pt modelId="{DC08A8BE-C3FE-4AB6-A811-4456B2F6613A}" type="sibTrans" cxnId="{C64E8957-3A74-4442-96AD-1C018CF6B46E}">
      <dgm:prSet/>
      <dgm:spPr/>
      <dgm:t>
        <a:bodyPr/>
        <a:lstStyle/>
        <a:p>
          <a:endParaRPr lang="en-GB">
            <a:solidFill>
              <a:srgbClr val="FF0000"/>
            </a:solidFill>
          </a:endParaRPr>
        </a:p>
      </dgm:t>
    </dgm:pt>
    <dgm:pt modelId="{51799E7F-358E-4670-84B4-3A96B6181E63}">
      <dgm:prSet phldrT="[Text]"/>
      <dgm:spPr>
        <a:ln>
          <a:solidFill>
            <a:schemeClr val="accent1">
              <a:lumMod val="40000"/>
              <a:lumOff val="60000"/>
            </a:schemeClr>
          </a:solidFill>
        </a:ln>
      </dgm:spPr>
      <dgm:t>
        <a:bodyPr/>
        <a:lstStyle/>
        <a:p>
          <a:r>
            <a:rPr lang="en-GB" dirty="0" smtClean="0">
              <a:solidFill>
                <a:srgbClr val="FF0000"/>
              </a:solidFill>
            </a:rPr>
            <a:t>Dongguan 8.2m</a:t>
          </a:r>
          <a:endParaRPr lang="en-GB" dirty="0">
            <a:solidFill>
              <a:srgbClr val="FF0000"/>
            </a:solidFill>
          </a:endParaRPr>
        </a:p>
      </dgm:t>
    </dgm:pt>
    <dgm:pt modelId="{9918254B-4F7B-4071-9D58-F5C5F6FDF797}" type="parTrans" cxnId="{171C2625-1FCD-4985-A533-5504AADCAAAF}">
      <dgm:prSet/>
      <dgm:spPr/>
      <dgm:t>
        <a:bodyPr/>
        <a:lstStyle/>
        <a:p>
          <a:endParaRPr lang="en-GB">
            <a:solidFill>
              <a:srgbClr val="FF0000"/>
            </a:solidFill>
          </a:endParaRPr>
        </a:p>
      </dgm:t>
    </dgm:pt>
    <dgm:pt modelId="{573A9345-52D1-4958-8853-567990DD9AE9}" type="sibTrans" cxnId="{171C2625-1FCD-4985-A533-5504AADCAAAF}">
      <dgm:prSet/>
      <dgm:spPr/>
      <dgm:t>
        <a:bodyPr/>
        <a:lstStyle/>
        <a:p>
          <a:endParaRPr lang="en-GB">
            <a:solidFill>
              <a:srgbClr val="FF0000"/>
            </a:solidFill>
          </a:endParaRPr>
        </a:p>
      </dgm:t>
    </dgm:pt>
    <dgm:pt modelId="{782E1CAB-B254-465D-8114-0A701240D3D5}">
      <dgm:prSet phldrT="[Text]"/>
      <dgm:spPr>
        <a:ln>
          <a:solidFill>
            <a:schemeClr val="accent1">
              <a:lumMod val="40000"/>
              <a:lumOff val="60000"/>
            </a:schemeClr>
          </a:solidFill>
        </a:ln>
      </dgm:spPr>
      <dgm:t>
        <a:bodyPr/>
        <a:lstStyle/>
        <a:p>
          <a:r>
            <a:rPr lang="en-GB" dirty="0" smtClean="0">
              <a:solidFill>
                <a:srgbClr val="FF0000"/>
              </a:solidFill>
            </a:rPr>
            <a:t>Huizhou 2.3m</a:t>
          </a:r>
          <a:endParaRPr lang="en-GB" dirty="0">
            <a:solidFill>
              <a:srgbClr val="FF0000"/>
            </a:solidFill>
          </a:endParaRPr>
        </a:p>
      </dgm:t>
    </dgm:pt>
    <dgm:pt modelId="{3E03F4DC-546A-47E4-9F9C-771FE610E09C}" type="parTrans" cxnId="{0BCB999F-568E-433D-8A45-BF922614E2B0}">
      <dgm:prSet/>
      <dgm:spPr/>
      <dgm:t>
        <a:bodyPr/>
        <a:lstStyle/>
        <a:p>
          <a:endParaRPr lang="en-GB">
            <a:solidFill>
              <a:srgbClr val="FF0000"/>
            </a:solidFill>
          </a:endParaRPr>
        </a:p>
      </dgm:t>
    </dgm:pt>
    <dgm:pt modelId="{603E6914-2DB1-4503-9A7F-503CDA21149D}" type="sibTrans" cxnId="{0BCB999F-568E-433D-8A45-BF922614E2B0}">
      <dgm:prSet/>
      <dgm:spPr/>
      <dgm:t>
        <a:bodyPr/>
        <a:lstStyle/>
        <a:p>
          <a:endParaRPr lang="en-GB">
            <a:solidFill>
              <a:srgbClr val="FF0000"/>
            </a:solidFill>
          </a:endParaRPr>
        </a:p>
      </dgm:t>
    </dgm:pt>
    <dgm:pt modelId="{F030BB87-7249-4C1E-9401-FD97EC6D03CD}">
      <dgm:prSet phldrT="[Text]"/>
      <dgm:spPr>
        <a:ln>
          <a:solidFill>
            <a:schemeClr val="accent1">
              <a:lumMod val="40000"/>
              <a:lumOff val="60000"/>
            </a:schemeClr>
          </a:solidFill>
        </a:ln>
      </dgm:spPr>
      <dgm:t>
        <a:bodyPr/>
        <a:lstStyle/>
        <a:p>
          <a:r>
            <a:rPr lang="en-GB" dirty="0" smtClean="0">
              <a:solidFill>
                <a:srgbClr val="FF0000"/>
              </a:solidFill>
            </a:rPr>
            <a:t>Shenzhen 12.3m</a:t>
          </a:r>
          <a:endParaRPr lang="en-GB" dirty="0">
            <a:solidFill>
              <a:srgbClr val="FF0000"/>
            </a:solidFill>
          </a:endParaRPr>
        </a:p>
      </dgm:t>
    </dgm:pt>
    <dgm:pt modelId="{2867B3C1-3ED7-4E50-9474-0CC3413300C0}" type="parTrans" cxnId="{F7B83937-0E2D-458A-A719-C5B87161B871}">
      <dgm:prSet/>
      <dgm:spPr/>
      <dgm:t>
        <a:bodyPr/>
        <a:lstStyle/>
        <a:p>
          <a:endParaRPr lang="en-GB">
            <a:solidFill>
              <a:srgbClr val="FF0000"/>
            </a:solidFill>
          </a:endParaRPr>
        </a:p>
      </dgm:t>
    </dgm:pt>
    <dgm:pt modelId="{A6490D8F-1828-4359-9AFB-71EF890DE63F}" type="sibTrans" cxnId="{F7B83937-0E2D-458A-A719-C5B87161B871}">
      <dgm:prSet/>
      <dgm:spPr/>
      <dgm:t>
        <a:bodyPr/>
        <a:lstStyle/>
        <a:p>
          <a:endParaRPr lang="en-GB">
            <a:solidFill>
              <a:srgbClr val="FF0000"/>
            </a:solidFill>
          </a:endParaRPr>
        </a:p>
      </dgm:t>
    </dgm:pt>
    <dgm:pt modelId="{1BFFDE96-2DB2-4B36-95C4-77A143D24B72}">
      <dgm:prSet/>
      <dgm:spPr/>
      <dgm:t>
        <a:bodyPr/>
        <a:lstStyle/>
        <a:p>
          <a:endParaRPr lang="en-GB"/>
        </a:p>
      </dgm:t>
    </dgm:pt>
    <dgm:pt modelId="{61B69B89-4123-419F-A12A-6ADD71D5EF03}" type="parTrans" cxnId="{CD8BBA10-0FE0-4BCE-8019-11C99D971EA8}">
      <dgm:prSet/>
      <dgm:spPr/>
      <dgm:t>
        <a:bodyPr/>
        <a:lstStyle/>
        <a:p>
          <a:endParaRPr lang="en-GB">
            <a:solidFill>
              <a:srgbClr val="FF0000"/>
            </a:solidFill>
          </a:endParaRPr>
        </a:p>
      </dgm:t>
    </dgm:pt>
    <dgm:pt modelId="{301EA78E-9DB9-43E5-8F40-E5DBA7BDDBBA}" type="sibTrans" cxnId="{CD8BBA10-0FE0-4BCE-8019-11C99D971EA8}">
      <dgm:prSet/>
      <dgm:spPr/>
      <dgm:t>
        <a:bodyPr/>
        <a:lstStyle/>
        <a:p>
          <a:endParaRPr lang="en-GB">
            <a:solidFill>
              <a:srgbClr val="FF0000"/>
            </a:solidFill>
          </a:endParaRPr>
        </a:p>
      </dgm:t>
    </dgm:pt>
    <dgm:pt modelId="{1B2217F1-C80E-46AE-834C-5B2B9AF109DE}">
      <dgm:prSet phldrT="[Text]" phldr="1"/>
      <dgm:spPr/>
      <dgm:t>
        <a:bodyPr/>
        <a:lstStyle/>
        <a:p>
          <a:endParaRPr lang="en-GB">
            <a:solidFill>
              <a:srgbClr val="FF0000"/>
            </a:solidFill>
          </a:endParaRPr>
        </a:p>
      </dgm:t>
    </dgm:pt>
    <dgm:pt modelId="{D54E4230-F8B3-4C42-968E-C4303EF81216}" type="parTrans" cxnId="{19BA4B45-E552-47C4-9C10-FDACD5300247}">
      <dgm:prSet/>
      <dgm:spPr/>
      <dgm:t>
        <a:bodyPr/>
        <a:lstStyle/>
        <a:p>
          <a:endParaRPr lang="en-GB">
            <a:solidFill>
              <a:srgbClr val="FF0000"/>
            </a:solidFill>
          </a:endParaRPr>
        </a:p>
      </dgm:t>
    </dgm:pt>
    <dgm:pt modelId="{99A62B71-B1D8-48FD-8462-B1CEB3EF80AD}" type="sibTrans" cxnId="{19BA4B45-E552-47C4-9C10-FDACD5300247}">
      <dgm:prSet/>
      <dgm:spPr/>
      <dgm:t>
        <a:bodyPr/>
        <a:lstStyle/>
        <a:p>
          <a:endParaRPr lang="en-GB">
            <a:solidFill>
              <a:srgbClr val="FF0000"/>
            </a:solidFill>
          </a:endParaRPr>
        </a:p>
      </dgm:t>
    </dgm:pt>
    <dgm:pt modelId="{7482CBB1-574E-4AF3-B015-911C99F6FA24}">
      <dgm:prSet phldrT="[Text]"/>
      <dgm:spPr>
        <a:ln>
          <a:solidFill>
            <a:schemeClr val="accent1">
              <a:lumMod val="40000"/>
              <a:lumOff val="60000"/>
            </a:schemeClr>
          </a:solidFill>
        </a:ln>
      </dgm:spPr>
      <dgm:t>
        <a:bodyPr/>
        <a:lstStyle/>
        <a:p>
          <a:r>
            <a:rPr lang="en-GB" dirty="0" err="1" smtClean="0">
              <a:solidFill>
                <a:srgbClr val="FF0000"/>
              </a:solidFill>
            </a:rPr>
            <a:t>Foshan</a:t>
          </a:r>
          <a:r>
            <a:rPr lang="en-GB" dirty="0" smtClean="0">
              <a:solidFill>
                <a:srgbClr val="FF0000"/>
              </a:solidFill>
            </a:rPr>
            <a:t> 7.2m</a:t>
          </a:r>
          <a:endParaRPr lang="en-GB" dirty="0">
            <a:solidFill>
              <a:srgbClr val="FF0000"/>
            </a:solidFill>
          </a:endParaRPr>
        </a:p>
      </dgm:t>
    </dgm:pt>
    <dgm:pt modelId="{554B507B-AABC-47F4-B0CA-07CE43079A22}" type="parTrans" cxnId="{F49E7C56-4532-4381-A756-846A8EFEC0B2}">
      <dgm:prSet/>
      <dgm:spPr/>
      <dgm:t>
        <a:bodyPr/>
        <a:lstStyle/>
        <a:p>
          <a:endParaRPr lang="en-GB">
            <a:solidFill>
              <a:srgbClr val="FF0000"/>
            </a:solidFill>
          </a:endParaRPr>
        </a:p>
      </dgm:t>
    </dgm:pt>
    <dgm:pt modelId="{74F3317C-CE3D-4B6A-A22A-71C22B57DAF9}" type="sibTrans" cxnId="{F49E7C56-4532-4381-A756-846A8EFEC0B2}">
      <dgm:prSet/>
      <dgm:spPr/>
      <dgm:t>
        <a:bodyPr/>
        <a:lstStyle/>
        <a:p>
          <a:endParaRPr lang="en-GB">
            <a:solidFill>
              <a:srgbClr val="FF0000"/>
            </a:solidFill>
          </a:endParaRPr>
        </a:p>
      </dgm:t>
    </dgm:pt>
    <dgm:pt modelId="{C4196642-6052-443D-A888-C581CB4E2B41}">
      <dgm:prSet phldrT="[Text]"/>
      <dgm:spPr>
        <a:ln>
          <a:solidFill>
            <a:schemeClr val="accent1">
              <a:lumMod val="40000"/>
              <a:lumOff val="60000"/>
            </a:schemeClr>
          </a:solidFill>
        </a:ln>
      </dgm:spPr>
      <dgm:t>
        <a:bodyPr/>
        <a:lstStyle/>
        <a:p>
          <a:r>
            <a:rPr lang="en-GB" dirty="0" err="1" smtClean="0">
              <a:solidFill>
                <a:srgbClr val="FF0000"/>
              </a:solidFill>
            </a:rPr>
            <a:t>Jiangmen</a:t>
          </a:r>
          <a:r>
            <a:rPr lang="en-GB" dirty="0" smtClean="0">
              <a:solidFill>
                <a:srgbClr val="FF0000"/>
              </a:solidFill>
            </a:rPr>
            <a:t> 1.8m</a:t>
          </a:r>
          <a:endParaRPr lang="en-GB" dirty="0">
            <a:solidFill>
              <a:srgbClr val="FF0000"/>
            </a:solidFill>
          </a:endParaRPr>
        </a:p>
      </dgm:t>
    </dgm:pt>
    <dgm:pt modelId="{48A01B99-DBD8-49BE-B2ED-14B136BA8CAB}" type="parTrans" cxnId="{54568294-269A-467A-BCCE-ABF55892AF14}">
      <dgm:prSet/>
      <dgm:spPr/>
      <dgm:t>
        <a:bodyPr/>
        <a:lstStyle/>
        <a:p>
          <a:endParaRPr lang="en-GB">
            <a:solidFill>
              <a:srgbClr val="FF0000"/>
            </a:solidFill>
          </a:endParaRPr>
        </a:p>
      </dgm:t>
    </dgm:pt>
    <dgm:pt modelId="{05E66E7C-96B5-4C46-AB86-834C0F9673B2}" type="sibTrans" cxnId="{54568294-269A-467A-BCCE-ABF55892AF14}">
      <dgm:prSet/>
      <dgm:spPr/>
      <dgm:t>
        <a:bodyPr/>
        <a:lstStyle/>
        <a:p>
          <a:endParaRPr lang="en-GB">
            <a:solidFill>
              <a:srgbClr val="FF0000"/>
            </a:solidFill>
          </a:endParaRPr>
        </a:p>
      </dgm:t>
    </dgm:pt>
    <dgm:pt modelId="{E4C8984D-2E1A-4790-89C9-2EDCE0510102}">
      <dgm:prSet phldrT="[Text]"/>
      <dgm:spPr>
        <a:solidFill>
          <a:schemeClr val="accent1">
            <a:lumMod val="40000"/>
            <a:lumOff val="60000"/>
          </a:schemeClr>
        </a:solidFill>
      </dgm:spPr>
      <dgm:t>
        <a:bodyPr/>
        <a:lstStyle/>
        <a:p>
          <a:r>
            <a:rPr lang="en-GB" dirty="0" smtClean="0">
              <a:solidFill>
                <a:srgbClr val="FF0000"/>
              </a:solidFill>
            </a:rPr>
            <a:t>Zhuhai 1.5m</a:t>
          </a:r>
          <a:endParaRPr lang="en-GB" dirty="0">
            <a:solidFill>
              <a:srgbClr val="FF0000"/>
            </a:solidFill>
          </a:endParaRPr>
        </a:p>
      </dgm:t>
    </dgm:pt>
    <dgm:pt modelId="{C006076E-D7DD-44F2-B4FC-08FE4D2B018B}" type="parTrans" cxnId="{6B519290-2D52-4BC3-83BF-3B52B7FEA13A}">
      <dgm:prSet/>
      <dgm:spPr/>
      <dgm:t>
        <a:bodyPr/>
        <a:lstStyle/>
        <a:p>
          <a:endParaRPr lang="en-GB">
            <a:solidFill>
              <a:srgbClr val="FF0000"/>
            </a:solidFill>
          </a:endParaRPr>
        </a:p>
      </dgm:t>
    </dgm:pt>
    <dgm:pt modelId="{D884B5BC-92D3-44AC-9FDE-4BEF304CABEB}" type="sibTrans" cxnId="{6B519290-2D52-4BC3-83BF-3B52B7FEA13A}">
      <dgm:prSet/>
      <dgm:spPr/>
      <dgm:t>
        <a:bodyPr/>
        <a:lstStyle/>
        <a:p>
          <a:endParaRPr lang="en-GB">
            <a:solidFill>
              <a:srgbClr val="FF0000"/>
            </a:solidFill>
          </a:endParaRPr>
        </a:p>
      </dgm:t>
    </dgm:pt>
    <dgm:pt modelId="{E70DBC87-A83E-4870-BC64-2947B5165025}">
      <dgm:prSet phldrT="[Text]"/>
      <dgm:spPr>
        <a:ln>
          <a:solidFill>
            <a:srgbClr val="00B0F0"/>
          </a:solidFill>
        </a:ln>
      </dgm:spPr>
      <dgm:t>
        <a:bodyPr/>
        <a:lstStyle/>
        <a:p>
          <a:r>
            <a:rPr lang="en-GB" dirty="0" smtClean="0">
              <a:solidFill>
                <a:srgbClr val="FF0000"/>
              </a:solidFill>
            </a:rPr>
            <a:t>Hong Kong 7m</a:t>
          </a:r>
          <a:endParaRPr lang="en-GB" dirty="0">
            <a:solidFill>
              <a:srgbClr val="FF0000"/>
            </a:solidFill>
          </a:endParaRPr>
        </a:p>
      </dgm:t>
    </dgm:pt>
    <dgm:pt modelId="{7BA55DEC-30D5-48EE-AF4B-38A50F7B91D4}" type="parTrans" cxnId="{CCBAA8A3-E1A3-47F9-BA20-B528FD5A21FC}">
      <dgm:prSet/>
      <dgm:spPr/>
      <dgm:t>
        <a:bodyPr/>
        <a:lstStyle/>
        <a:p>
          <a:endParaRPr lang="en-GB">
            <a:solidFill>
              <a:srgbClr val="FF0000"/>
            </a:solidFill>
          </a:endParaRPr>
        </a:p>
      </dgm:t>
    </dgm:pt>
    <dgm:pt modelId="{20F67D7A-7D6A-477A-9307-8CE4C1AC4E4E}" type="sibTrans" cxnId="{CCBAA8A3-E1A3-47F9-BA20-B528FD5A21FC}">
      <dgm:prSet/>
      <dgm:spPr/>
      <dgm:t>
        <a:bodyPr/>
        <a:lstStyle/>
        <a:p>
          <a:endParaRPr lang="en-GB">
            <a:solidFill>
              <a:srgbClr val="FF0000"/>
            </a:solidFill>
          </a:endParaRPr>
        </a:p>
      </dgm:t>
    </dgm:pt>
    <dgm:pt modelId="{752FB394-0DE2-4138-9ED5-F44582DEF80C}">
      <dgm:prSet phldrT="[Text]"/>
      <dgm:spPr>
        <a:ln>
          <a:solidFill>
            <a:schemeClr val="accent1">
              <a:lumMod val="40000"/>
              <a:lumOff val="60000"/>
            </a:schemeClr>
          </a:solidFill>
        </a:ln>
      </dgm:spPr>
      <dgm:t>
        <a:bodyPr/>
        <a:lstStyle/>
        <a:p>
          <a:r>
            <a:rPr lang="en-GB" dirty="0" err="1" smtClean="0">
              <a:solidFill>
                <a:srgbClr val="FF0000"/>
              </a:solidFill>
            </a:rPr>
            <a:t>Zhongshan</a:t>
          </a:r>
          <a:r>
            <a:rPr lang="en-GB" dirty="0" smtClean="0">
              <a:solidFill>
                <a:srgbClr val="FF0000"/>
              </a:solidFill>
            </a:rPr>
            <a:t> 3.1m</a:t>
          </a:r>
          <a:endParaRPr lang="en-GB" dirty="0">
            <a:solidFill>
              <a:srgbClr val="FF0000"/>
            </a:solidFill>
          </a:endParaRPr>
        </a:p>
      </dgm:t>
    </dgm:pt>
    <dgm:pt modelId="{0337E4FF-46C1-418C-AD7E-288F9BDDABE8}" type="parTrans" cxnId="{9D90DDD1-D7AB-4307-9C49-1FDCAE89C08C}">
      <dgm:prSet/>
      <dgm:spPr/>
      <dgm:t>
        <a:bodyPr/>
        <a:lstStyle/>
        <a:p>
          <a:endParaRPr lang="en-GB">
            <a:solidFill>
              <a:srgbClr val="FF0000"/>
            </a:solidFill>
          </a:endParaRPr>
        </a:p>
      </dgm:t>
    </dgm:pt>
    <dgm:pt modelId="{863BB61D-7A38-4C7A-A227-E28529AD573F}" type="sibTrans" cxnId="{9D90DDD1-D7AB-4307-9C49-1FDCAE89C08C}">
      <dgm:prSet/>
      <dgm:spPr/>
      <dgm:t>
        <a:bodyPr/>
        <a:lstStyle/>
        <a:p>
          <a:endParaRPr lang="en-GB">
            <a:solidFill>
              <a:srgbClr val="FF0000"/>
            </a:solidFill>
          </a:endParaRPr>
        </a:p>
      </dgm:t>
    </dgm:pt>
    <dgm:pt modelId="{47EC8C69-1EAE-487D-AAB6-9E659D7D7D1E}" type="pres">
      <dgm:prSet presAssocID="{3FDD8199-729B-46E8-98BD-8CE9F539CFA2}" presName="composite" presStyleCnt="0">
        <dgm:presLayoutVars>
          <dgm:chMax val="1"/>
          <dgm:dir/>
          <dgm:resizeHandles val="exact"/>
        </dgm:presLayoutVars>
      </dgm:prSet>
      <dgm:spPr/>
      <dgm:t>
        <a:bodyPr/>
        <a:lstStyle/>
        <a:p>
          <a:endParaRPr lang="en-GB"/>
        </a:p>
      </dgm:t>
    </dgm:pt>
    <dgm:pt modelId="{61F2E906-D6D5-4BFC-8F39-A1BF92DC5BBC}" type="pres">
      <dgm:prSet presAssocID="{3FDD8199-729B-46E8-98BD-8CE9F539CFA2}" presName="radial" presStyleCnt="0">
        <dgm:presLayoutVars>
          <dgm:animLvl val="ctr"/>
        </dgm:presLayoutVars>
      </dgm:prSet>
      <dgm:spPr/>
    </dgm:pt>
    <dgm:pt modelId="{22A5D42F-9D60-45FF-896D-FE2D51DC20BF}" type="pres">
      <dgm:prSet presAssocID="{2359488B-CC44-4E40-ADC6-AACE0CB05685}" presName="centerShape" presStyleLbl="vennNode1" presStyleIdx="0" presStyleCnt="10"/>
      <dgm:spPr/>
      <dgm:t>
        <a:bodyPr/>
        <a:lstStyle/>
        <a:p>
          <a:endParaRPr lang="en-GB"/>
        </a:p>
      </dgm:t>
    </dgm:pt>
    <dgm:pt modelId="{4DA32A83-E200-4B23-B2A5-031392ADD350}" type="pres">
      <dgm:prSet presAssocID="{AFF1D775-174C-443A-86ED-D947D03A3DC7}" presName="node" presStyleLbl="vennNode1" presStyleIdx="1" presStyleCnt="10" custScaleX="205709" custScaleY="186891" custRadScaleRad="85353" custRadScaleInc="-57800">
        <dgm:presLayoutVars>
          <dgm:bulletEnabled val="1"/>
        </dgm:presLayoutVars>
      </dgm:prSet>
      <dgm:spPr/>
      <dgm:t>
        <a:bodyPr/>
        <a:lstStyle/>
        <a:p>
          <a:endParaRPr lang="en-GB"/>
        </a:p>
      </dgm:t>
    </dgm:pt>
    <dgm:pt modelId="{87B7F6C0-A5CE-4290-A0D8-CD6899DEA6A5}" type="pres">
      <dgm:prSet presAssocID="{51799E7F-358E-4670-84B4-3A96B6181E63}" presName="node" presStyleLbl="vennNode1" presStyleIdx="2" presStyleCnt="10" custScaleX="122928" custScaleY="118463" custRadScaleRad="53640" custRadScaleInc="-5145">
        <dgm:presLayoutVars>
          <dgm:bulletEnabled val="1"/>
        </dgm:presLayoutVars>
      </dgm:prSet>
      <dgm:spPr/>
      <dgm:t>
        <a:bodyPr/>
        <a:lstStyle/>
        <a:p>
          <a:endParaRPr lang="en-GB"/>
        </a:p>
      </dgm:t>
    </dgm:pt>
    <dgm:pt modelId="{1A3F52CA-A5B2-4230-BD18-05F50A807AF9}" type="pres">
      <dgm:prSet presAssocID="{782E1CAB-B254-465D-8114-0A701240D3D5}" presName="node" presStyleLbl="vennNode1" presStyleIdx="3" presStyleCnt="10" custRadScaleRad="110571" custRadScaleInc="-10976">
        <dgm:presLayoutVars>
          <dgm:bulletEnabled val="1"/>
        </dgm:presLayoutVars>
      </dgm:prSet>
      <dgm:spPr/>
      <dgm:t>
        <a:bodyPr/>
        <a:lstStyle/>
        <a:p>
          <a:endParaRPr lang="en-GB"/>
        </a:p>
      </dgm:t>
    </dgm:pt>
    <dgm:pt modelId="{4F5FA4CA-C8F4-427E-A27E-3D16C1F0F800}" type="pres">
      <dgm:prSet presAssocID="{F030BB87-7249-4C1E-9401-FD97EC6D03CD}" presName="node" presStyleLbl="vennNode1" presStyleIdx="4" presStyleCnt="10" custScaleX="143186" custScaleY="133976" custRadScaleRad="63292" custRadScaleInc="-35247">
        <dgm:presLayoutVars>
          <dgm:bulletEnabled val="1"/>
        </dgm:presLayoutVars>
      </dgm:prSet>
      <dgm:spPr/>
      <dgm:t>
        <a:bodyPr/>
        <a:lstStyle/>
        <a:p>
          <a:endParaRPr lang="en-GB"/>
        </a:p>
      </dgm:t>
    </dgm:pt>
    <dgm:pt modelId="{0C3B61A5-43C9-41CB-B4F6-79710EEBFBAE}" type="pres">
      <dgm:prSet presAssocID="{E70DBC87-A83E-4870-BC64-2947B5165025}" presName="node" presStyleLbl="vennNode1" presStyleIdx="5" presStyleCnt="10" custScaleX="105483" custScaleY="98066" custRadScaleRad="85144" custRadScaleInc="-31668">
        <dgm:presLayoutVars>
          <dgm:bulletEnabled val="1"/>
        </dgm:presLayoutVars>
      </dgm:prSet>
      <dgm:spPr/>
      <dgm:t>
        <a:bodyPr/>
        <a:lstStyle/>
        <a:p>
          <a:endParaRPr lang="en-GB"/>
        </a:p>
      </dgm:t>
    </dgm:pt>
    <dgm:pt modelId="{2A262027-791E-482C-B22E-91408CB5628D}" type="pres">
      <dgm:prSet presAssocID="{E4C8984D-2E1A-4790-89C9-2EDCE0510102}" presName="node" presStyleLbl="vennNode1" presStyleIdx="6" presStyleCnt="10" custScaleX="67927" custScaleY="67344" custRadScaleRad="121973" custRadScaleInc="33426">
        <dgm:presLayoutVars>
          <dgm:bulletEnabled val="1"/>
        </dgm:presLayoutVars>
      </dgm:prSet>
      <dgm:spPr/>
      <dgm:t>
        <a:bodyPr/>
        <a:lstStyle/>
        <a:p>
          <a:endParaRPr lang="en-GB"/>
        </a:p>
      </dgm:t>
    </dgm:pt>
    <dgm:pt modelId="{E3637FCD-9769-4574-BF05-9E2A1D98E72B}" type="pres">
      <dgm:prSet presAssocID="{C4196642-6052-443D-A888-C581CB4E2B41}" presName="node" presStyleLbl="vennNode1" presStyleIdx="7" presStyleCnt="10" custScaleX="78089" custScaleY="71548" custRadScaleRad="136708" custRadScaleInc="49836">
        <dgm:presLayoutVars>
          <dgm:bulletEnabled val="1"/>
        </dgm:presLayoutVars>
      </dgm:prSet>
      <dgm:spPr/>
      <dgm:t>
        <a:bodyPr/>
        <a:lstStyle/>
        <a:p>
          <a:endParaRPr lang="en-GB"/>
        </a:p>
      </dgm:t>
    </dgm:pt>
    <dgm:pt modelId="{86EED71E-C4A7-4A5B-A742-29E0A64ABD78}" type="pres">
      <dgm:prSet presAssocID="{752FB394-0DE2-4138-9ED5-F44582DEF80C}" presName="node" presStyleLbl="vennNode1" presStyleIdx="8" presStyleCnt="10" custRadScaleRad="87345" custRadScaleInc="-90926">
        <dgm:presLayoutVars>
          <dgm:bulletEnabled val="1"/>
        </dgm:presLayoutVars>
      </dgm:prSet>
      <dgm:spPr/>
      <dgm:t>
        <a:bodyPr/>
        <a:lstStyle/>
        <a:p>
          <a:endParaRPr lang="en-GB"/>
        </a:p>
      </dgm:t>
    </dgm:pt>
    <dgm:pt modelId="{6637DBFC-E751-4B69-8DB3-0C01DD4275ED}" type="pres">
      <dgm:prSet presAssocID="{7482CBB1-574E-4AF3-B015-911C99F6FA24}" presName="node" presStyleLbl="vennNode1" presStyleIdx="9" presStyleCnt="10" custScaleX="103567" custScaleY="113427" custRadScaleRad="103211" custRadScaleInc="-88523">
        <dgm:presLayoutVars>
          <dgm:bulletEnabled val="1"/>
        </dgm:presLayoutVars>
      </dgm:prSet>
      <dgm:spPr/>
      <dgm:t>
        <a:bodyPr/>
        <a:lstStyle/>
        <a:p>
          <a:endParaRPr lang="en-GB"/>
        </a:p>
      </dgm:t>
    </dgm:pt>
  </dgm:ptLst>
  <dgm:cxnLst>
    <dgm:cxn modelId="{C64E8957-3A74-4442-96AD-1C018CF6B46E}" srcId="{2359488B-CC44-4E40-ADC6-AACE0CB05685}" destId="{AFF1D775-174C-443A-86ED-D947D03A3DC7}" srcOrd="0" destOrd="0" parTransId="{02BECED0-F105-44FE-BF3E-0C2F983C024F}" sibTransId="{DC08A8BE-C3FE-4AB6-A811-4456B2F6613A}"/>
    <dgm:cxn modelId="{6D791DC1-977E-44BE-9406-6352BBA67E05}" type="presOf" srcId="{3FDD8199-729B-46E8-98BD-8CE9F539CFA2}" destId="{47EC8C69-1EAE-487D-AAB6-9E659D7D7D1E}" srcOrd="0" destOrd="0" presId="urn:microsoft.com/office/officeart/2005/8/layout/radial3"/>
    <dgm:cxn modelId="{6B519290-2D52-4BC3-83BF-3B52B7FEA13A}" srcId="{2359488B-CC44-4E40-ADC6-AACE0CB05685}" destId="{E4C8984D-2E1A-4790-89C9-2EDCE0510102}" srcOrd="5" destOrd="0" parTransId="{C006076E-D7DD-44F2-B4FC-08FE4D2B018B}" sibTransId="{D884B5BC-92D3-44AC-9FDE-4BEF304CABEB}"/>
    <dgm:cxn modelId="{E6F9D7A5-E9BC-40D1-B8B0-6C3CE522583B}" type="presOf" srcId="{752FB394-0DE2-4138-9ED5-F44582DEF80C}" destId="{86EED71E-C4A7-4A5B-A742-29E0A64ABD78}" srcOrd="0" destOrd="0" presId="urn:microsoft.com/office/officeart/2005/8/layout/radial3"/>
    <dgm:cxn modelId="{F52D60B0-CED9-4F63-89FA-0284CCD9A39E}" type="presOf" srcId="{7482CBB1-574E-4AF3-B015-911C99F6FA24}" destId="{6637DBFC-E751-4B69-8DB3-0C01DD4275ED}" srcOrd="0" destOrd="0" presId="urn:microsoft.com/office/officeart/2005/8/layout/radial3"/>
    <dgm:cxn modelId="{CCBAA8A3-E1A3-47F9-BA20-B528FD5A21FC}" srcId="{2359488B-CC44-4E40-ADC6-AACE0CB05685}" destId="{E70DBC87-A83E-4870-BC64-2947B5165025}" srcOrd="4" destOrd="0" parTransId="{7BA55DEC-30D5-48EE-AF4B-38A50F7B91D4}" sibTransId="{20F67D7A-7D6A-477A-9307-8CE4C1AC4E4E}"/>
    <dgm:cxn modelId="{33493063-2567-47A0-A0FD-0EE50C0B2498}" srcId="{3FDD8199-729B-46E8-98BD-8CE9F539CFA2}" destId="{2359488B-CC44-4E40-ADC6-AACE0CB05685}" srcOrd="0" destOrd="0" parTransId="{D759B225-1F8C-4CB2-82DB-3AA774BFFA68}" sibTransId="{332AB613-5198-4CA5-849D-2C23E3E823F7}"/>
    <dgm:cxn modelId="{0BCB999F-568E-433D-8A45-BF922614E2B0}" srcId="{2359488B-CC44-4E40-ADC6-AACE0CB05685}" destId="{782E1CAB-B254-465D-8114-0A701240D3D5}" srcOrd="2" destOrd="0" parTransId="{3E03F4DC-546A-47E4-9F9C-771FE610E09C}" sibTransId="{603E6914-2DB1-4503-9A7F-503CDA21149D}"/>
    <dgm:cxn modelId="{171C2625-1FCD-4985-A533-5504AADCAAAF}" srcId="{2359488B-CC44-4E40-ADC6-AACE0CB05685}" destId="{51799E7F-358E-4670-84B4-3A96B6181E63}" srcOrd="1" destOrd="0" parTransId="{9918254B-4F7B-4071-9D58-F5C5F6FDF797}" sibTransId="{573A9345-52D1-4958-8853-567990DD9AE9}"/>
    <dgm:cxn modelId="{20B196FE-8B63-4274-A8F9-5B7B99948AA1}" type="presOf" srcId="{E4C8984D-2E1A-4790-89C9-2EDCE0510102}" destId="{2A262027-791E-482C-B22E-91408CB5628D}" srcOrd="0" destOrd="0" presId="urn:microsoft.com/office/officeart/2005/8/layout/radial3"/>
    <dgm:cxn modelId="{E5945332-9CE6-4980-93B7-49D833D359D5}" type="presOf" srcId="{C4196642-6052-443D-A888-C581CB4E2B41}" destId="{E3637FCD-9769-4574-BF05-9E2A1D98E72B}" srcOrd="0" destOrd="0" presId="urn:microsoft.com/office/officeart/2005/8/layout/radial3"/>
    <dgm:cxn modelId="{CD8BBA10-0FE0-4BCE-8019-11C99D971EA8}" srcId="{3FDD8199-729B-46E8-98BD-8CE9F539CFA2}" destId="{1BFFDE96-2DB2-4B36-95C4-77A143D24B72}" srcOrd="1" destOrd="0" parTransId="{61B69B89-4123-419F-A12A-6ADD71D5EF03}" sibTransId="{301EA78E-9DB9-43E5-8F40-E5DBA7BDDBBA}"/>
    <dgm:cxn modelId="{F49E7C56-4532-4381-A756-846A8EFEC0B2}" srcId="{2359488B-CC44-4E40-ADC6-AACE0CB05685}" destId="{7482CBB1-574E-4AF3-B015-911C99F6FA24}" srcOrd="8" destOrd="0" parTransId="{554B507B-AABC-47F4-B0CA-07CE43079A22}" sibTransId="{74F3317C-CE3D-4B6A-A22A-71C22B57DAF9}"/>
    <dgm:cxn modelId="{9DB8EF22-BF5A-4B63-8EB1-BFDD1C349210}" type="presOf" srcId="{AFF1D775-174C-443A-86ED-D947D03A3DC7}" destId="{4DA32A83-E200-4B23-B2A5-031392ADD350}" srcOrd="0" destOrd="0" presId="urn:microsoft.com/office/officeart/2005/8/layout/radial3"/>
    <dgm:cxn modelId="{13E46B54-A098-42C9-9847-9EB576CCAA86}" type="presOf" srcId="{782E1CAB-B254-465D-8114-0A701240D3D5}" destId="{1A3F52CA-A5B2-4230-BD18-05F50A807AF9}" srcOrd="0" destOrd="0" presId="urn:microsoft.com/office/officeart/2005/8/layout/radial3"/>
    <dgm:cxn modelId="{3607117A-1D81-4F28-8C20-B9CA43001F86}" type="presOf" srcId="{51799E7F-358E-4670-84B4-3A96B6181E63}" destId="{87B7F6C0-A5CE-4290-A0D8-CD6899DEA6A5}" srcOrd="0" destOrd="0" presId="urn:microsoft.com/office/officeart/2005/8/layout/radial3"/>
    <dgm:cxn modelId="{3A43D9BB-79D6-45F6-8A6F-3C185F2EA7EA}" type="presOf" srcId="{F030BB87-7249-4C1E-9401-FD97EC6D03CD}" destId="{4F5FA4CA-C8F4-427E-A27E-3D16C1F0F800}" srcOrd="0" destOrd="0" presId="urn:microsoft.com/office/officeart/2005/8/layout/radial3"/>
    <dgm:cxn modelId="{19BA4B45-E552-47C4-9C10-FDACD5300247}" srcId="{3FDD8199-729B-46E8-98BD-8CE9F539CFA2}" destId="{1B2217F1-C80E-46AE-834C-5B2B9AF109DE}" srcOrd="2" destOrd="0" parTransId="{D54E4230-F8B3-4C42-968E-C4303EF81216}" sibTransId="{99A62B71-B1D8-48FD-8462-B1CEB3EF80AD}"/>
    <dgm:cxn modelId="{54568294-269A-467A-BCCE-ABF55892AF14}" srcId="{2359488B-CC44-4E40-ADC6-AACE0CB05685}" destId="{C4196642-6052-443D-A888-C581CB4E2B41}" srcOrd="6" destOrd="0" parTransId="{48A01B99-DBD8-49BE-B2ED-14B136BA8CAB}" sibTransId="{05E66E7C-96B5-4C46-AB86-834C0F9673B2}"/>
    <dgm:cxn modelId="{9D90DDD1-D7AB-4307-9C49-1FDCAE89C08C}" srcId="{2359488B-CC44-4E40-ADC6-AACE0CB05685}" destId="{752FB394-0DE2-4138-9ED5-F44582DEF80C}" srcOrd="7" destOrd="0" parTransId="{0337E4FF-46C1-418C-AD7E-288F9BDDABE8}" sibTransId="{863BB61D-7A38-4C7A-A227-E28529AD573F}"/>
    <dgm:cxn modelId="{F7B83937-0E2D-458A-A719-C5B87161B871}" srcId="{2359488B-CC44-4E40-ADC6-AACE0CB05685}" destId="{F030BB87-7249-4C1E-9401-FD97EC6D03CD}" srcOrd="3" destOrd="0" parTransId="{2867B3C1-3ED7-4E50-9474-0CC3413300C0}" sibTransId="{A6490D8F-1828-4359-9AFB-71EF890DE63F}"/>
    <dgm:cxn modelId="{E74A3944-BB48-45E9-85B5-7C9841C163EB}" type="presOf" srcId="{2359488B-CC44-4E40-ADC6-AACE0CB05685}" destId="{22A5D42F-9D60-45FF-896D-FE2D51DC20BF}" srcOrd="0" destOrd="0" presId="urn:microsoft.com/office/officeart/2005/8/layout/radial3"/>
    <dgm:cxn modelId="{3EA6ED81-D297-46EF-9DFC-A8E6B592FBB9}" type="presOf" srcId="{E70DBC87-A83E-4870-BC64-2947B5165025}" destId="{0C3B61A5-43C9-41CB-B4F6-79710EEBFBAE}" srcOrd="0" destOrd="0" presId="urn:microsoft.com/office/officeart/2005/8/layout/radial3"/>
    <dgm:cxn modelId="{8CAC5BE3-BF40-4EE0-9160-99B72044DE63}" type="presParOf" srcId="{47EC8C69-1EAE-487D-AAB6-9E659D7D7D1E}" destId="{61F2E906-D6D5-4BFC-8F39-A1BF92DC5BBC}" srcOrd="0" destOrd="0" presId="urn:microsoft.com/office/officeart/2005/8/layout/radial3"/>
    <dgm:cxn modelId="{04EA16DD-D10C-4C82-AA07-927B614B9F7B}" type="presParOf" srcId="{61F2E906-D6D5-4BFC-8F39-A1BF92DC5BBC}" destId="{22A5D42F-9D60-45FF-896D-FE2D51DC20BF}" srcOrd="0" destOrd="0" presId="urn:microsoft.com/office/officeart/2005/8/layout/radial3"/>
    <dgm:cxn modelId="{729EAA22-B1D1-4EDD-BAC2-C9FEF92D4183}" type="presParOf" srcId="{61F2E906-D6D5-4BFC-8F39-A1BF92DC5BBC}" destId="{4DA32A83-E200-4B23-B2A5-031392ADD350}" srcOrd="1" destOrd="0" presId="urn:microsoft.com/office/officeart/2005/8/layout/radial3"/>
    <dgm:cxn modelId="{75884806-56F1-48B5-86B0-20381540B5D6}" type="presParOf" srcId="{61F2E906-D6D5-4BFC-8F39-A1BF92DC5BBC}" destId="{87B7F6C0-A5CE-4290-A0D8-CD6899DEA6A5}" srcOrd="2" destOrd="0" presId="urn:microsoft.com/office/officeart/2005/8/layout/radial3"/>
    <dgm:cxn modelId="{545985E8-8753-468E-B769-4EDF3E7A97AA}" type="presParOf" srcId="{61F2E906-D6D5-4BFC-8F39-A1BF92DC5BBC}" destId="{1A3F52CA-A5B2-4230-BD18-05F50A807AF9}" srcOrd="3" destOrd="0" presId="urn:microsoft.com/office/officeart/2005/8/layout/radial3"/>
    <dgm:cxn modelId="{A71A45E7-9661-49C7-A8D1-BA313DB6B925}" type="presParOf" srcId="{61F2E906-D6D5-4BFC-8F39-A1BF92DC5BBC}" destId="{4F5FA4CA-C8F4-427E-A27E-3D16C1F0F800}" srcOrd="4" destOrd="0" presId="urn:microsoft.com/office/officeart/2005/8/layout/radial3"/>
    <dgm:cxn modelId="{EEF91FEF-CAF2-49D0-93EE-D393F2C7EF20}" type="presParOf" srcId="{61F2E906-D6D5-4BFC-8F39-A1BF92DC5BBC}" destId="{0C3B61A5-43C9-41CB-B4F6-79710EEBFBAE}" srcOrd="5" destOrd="0" presId="urn:microsoft.com/office/officeart/2005/8/layout/radial3"/>
    <dgm:cxn modelId="{68423C70-DE15-4353-B3E1-6A52117A3BFE}" type="presParOf" srcId="{61F2E906-D6D5-4BFC-8F39-A1BF92DC5BBC}" destId="{2A262027-791E-482C-B22E-91408CB5628D}" srcOrd="6" destOrd="0" presId="urn:microsoft.com/office/officeart/2005/8/layout/radial3"/>
    <dgm:cxn modelId="{38E61C97-825C-4814-A4D3-FE7676C072D8}" type="presParOf" srcId="{61F2E906-D6D5-4BFC-8F39-A1BF92DC5BBC}" destId="{E3637FCD-9769-4574-BF05-9E2A1D98E72B}" srcOrd="7" destOrd="0" presId="urn:microsoft.com/office/officeart/2005/8/layout/radial3"/>
    <dgm:cxn modelId="{711A9644-88B7-4617-A793-EAD32783489B}" type="presParOf" srcId="{61F2E906-D6D5-4BFC-8F39-A1BF92DC5BBC}" destId="{86EED71E-C4A7-4A5B-A742-29E0A64ABD78}" srcOrd="8" destOrd="0" presId="urn:microsoft.com/office/officeart/2005/8/layout/radial3"/>
    <dgm:cxn modelId="{9945E385-9BCE-4060-B6CA-5C6D19517712}" type="presParOf" srcId="{61F2E906-D6D5-4BFC-8F39-A1BF92DC5BBC}" destId="{6637DBFC-E751-4B69-8DB3-0C01DD4275ED}" srcOrd="9" destOrd="0" presId="urn:microsoft.com/office/officeart/2005/8/layout/radial3"/>
  </dgm:cxnLst>
  <dgm:bg>
    <a:noFill/>
  </dgm:bg>
  <dgm:whole>
    <a:ln>
      <a:solidFill>
        <a:schemeClr val="accent1">
          <a:lumMod val="40000"/>
          <a:lumOff val="6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5D42F-9D60-45FF-896D-FE2D51DC20BF}">
      <dsp:nvSpPr>
        <dsp:cNvPr id="0" name=""/>
        <dsp:cNvSpPr/>
      </dsp:nvSpPr>
      <dsp:spPr>
        <a:xfrm>
          <a:off x="2537415" y="2009263"/>
          <a:ext cx="3844230" cy="3844230"/>
        </a:xfrm>
        <a:prstGeom prst="ellipse">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GB" sz="6500" kern="1200" dirty="0" smtClean="0">
              <a:solidFill>
                <a:srgbClr val="FF0000"/>
              </a:solidFill>
            </a:rPr>
            <a:t> </a:t>
          </a:r>
          <a:endParaRPr lang="en-GB" sz="6500" kern="1200" dirty="0">
            <a:solidFill>
              <a:srgbClr val="FF0000"/>
            </a:solidFill>
          </a:endParaRPr>
        </a:p>
      </dsp:txBody>
      <dsp:txXfrm>
        <a:off x="3100389" y="2572237"/>
        <a:ext cx="2718282" cy="2718282"/>
      </dsp:txXfrm>
    </dsp:sp>
    <dsp:sp modelId="{4DA32A83-E200-4B23-B2A5-031392ADD350}">
      <dsp:nvSpPr>
        <dsp:cNvPr id="0" name=""/>
        <dsp:cNvSpPr/>
      </dsp:nvSpPr>
      <dsp:spPr>
        <a:xfrm>
          <a:off x="1642847" y="168500"/>
          <a:ext cx="3953964" cy="3592260"/>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Guangzhou  </a:t>
          </a:r>
        </a:p>
        <a:p>
          <a:pPr lvl="0" algn="ctr" defTabSz="889000">
            <a:lnSpc>
              <a:spcPct val="90000"/>
            </a:lnSpc>
            <a:spcBef>
              <a:spcPct val="0"/>
            </a:spcBef>
            <a:spcAft>
              <a:spcPct val="35000"/>
            </a:spcAft>
          </a:pPr>
          <a:r>
            <a:rPr lang="en-GB" sz="2000" kern="1200" dirty="0" smtClean="0">
              <a:solidFill>
                <a:srgbClr val="FF0000"/>
              </a:solidFill>
            </a:rPr>
            <a:t>20.8m</a:t>
          </a:r>
          <a:endParaRPr lang="en-GB" sz="2000" kern="1200" dirty="0">
            <a:solidFill>
              <a:srgbClr val="FF0000"/>
            </a:solidFill>
          </a:endParaRPr>
        </a:p>
      </dsp:txBody>
      <dsp:txXfrm>
        <a:off x="2221892" y="694574"/>
        <a:ext cx="2795874" cy="2540112"/>
      </dsp:txXfrm>
    </dsp:sp>
    <dsp:sp modelId="{87B7F6C0-A5CE-4290-A0D8-CD6899DEA6A5}">
      <dsp:nvSpPr>
        <dsp:cNvPr id="0" name=""/>
        <dsp:cNvSpPr/>
      </dsp:nvSpPr>
      <dsp:spPr>
        <a:xfrm>
          <a:off x="4104461" y="1733005"/>
          <a:ext cx="2362817" cy="2276995"/>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Dongguan 8.2m</a:t>
          </a:r>
          <a:endParaRPr lang="en-GB" sz="2000" kern="1200" dirty="0">
            <a:solidFill>
              <a:srgbClr val="FF0000"/>
            </a:solidFill>
          </a:endParaRPr>
        </a:p>
      </dsp:txBody>
      <dsp:txXfrm>
        <a:off x="4450488" y="2066463"/>
        <a:ext cx="1670763" cy="1610079"/>
      </dsp:txXfrm>
    </dsp:sp>
    <dsp:sp modelId="{1A3F52CA-A5B2-4230-BD18-05F50A807AF9}">
      <dsp:nvSpPr>
        <dsp:cNvPr id="0" name=""/>
        <dsp:cNvSpPr/>
      </dsp:nvSpPr>
      <dsp:spPr>
        <a:xfrm>
          <a:off x="6181888" y="2281816"/>
          <a:ext cx="1922115" cy="1922115"/>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Huizhou 2.3m</a:t>
          </a:r>
          <a:endParaRPr lang="en-GB" sz="2000" kern="1200" dirty="0">
            <a:solidFill>
              <a:srgbClr val="FF0000"/>
            </a:solidFill>
          </a:endParaRPr>
        </a:p>
      </dsp:txBody>
      <dsp:txXfrm>
        <a:off x="6463375" y="2563303"/>
        <a:ext cx="1359141" cy="1359141"/>
      </dsp:txXfrm>
    </dsp:sp>
    <dsp:sp modelId="{4F5FA4CA-C8F4-427E-A27E-3D16C1F0F800}">
      <dsp:nvSpPr>
        <dsp:cNvPr id="0" name=""/>
        <dsp:cNvSpPr/>
      </dsp:nvSpPr>
      <dsp:spPr>
        <a:xfrm>
          <a:off x="4608520" y="3078260"/>
          <a:ext cx="2752199" cy="2575173"/>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Shenzhen 12.3m</a:t>
          </a:r>
          <a:endParaRPr lang="en-GB" sz="2000" kern="1200" dirty="0">
            <a:solidFill>
              <a:srgbClr val="FF0000"/>
            </a:solidFill>
          </a:endParaRPr>
        </a:p>
      </dsp:txBody>
      <dsp:txXfrm>
        <a:off x="5011570" y="3455385"/>
        <a:ext cx="1946099" cy="1820923"/>
      </dsp:txXfrm>
    </dsp:sp>
    <dsp:sp modelId="{0C3B61A5-43C9-41CB-B4F6-79710EEBFBAE}">
      <dsp:nvSpPr>
        <dsp:cNvPr id="0" name=""/>
        <dsp:cNvSpPr/>
      </dsp:nvSpPr>
      <dsp:spPr>
        <a:xfrm>
          <a:off x="4597226" y="4784734"/>
          <a:ext cx="2027504" cy="1884941"/>
        </a:xfrm>
        <a:prstGeom prst="ellipse">
          <a:avLst/>
        </a:prstGeom>
        <a:solidFill>
          <a:schemeClr val="accent1">
            <a:alpha val="50000"/>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Hong Kong 7m</a:t>
          </a:r>
          <a:endParaRPr lang="en-GB" sz="2000" kern="1200" dirty="0">
            <a:solidFill>
              <a:srgbClr val="FF0000"/>
            </a:solidFill>
          </a:endParaRPr>
        </a:p>
      </dsp:txBody>
      <dsp:txXfrm>
        <a:off x="4894147" y="5060777"/>
        <a:ext cx="1433662" cy="1332855"/>
      </dsp:txXfrm>
    </dsp:sp>
    <dsp:sp modelId="{2A262027-791E-482C-B22E-91408CB5628D}">
      <dsp:nvSpPr>
        <dsp:cNvPr id="0" name=""/>
        <dsp:cNvSpPr/>
      </dsp:nvSpPr>
      <dsp:spPr>
        <a:xfrm>
          <a:off x="2125756" y="5638546"/>
          <a:ext cx="1305635" cy="1294429"/>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rgbClr val="FF0000"/>
              </a:solidFill>
            </a:rPr>
            <a:t>Zhuhai 1.5m</a:t>
          </a:r>
          <a:endParaRPr lang="en-GB" sz="2000" kern="1200" dirty="0">
            <a:solidFill>
              <a:srgbClr val="FF0000"/>
            </a:solidFill>
          </a:endParaRPr>
        </a:p>
      </dsp:txBody>
      <dsp:txXfrm>
        <a:off x="2316962" y="5828111"/>
        <a:ext cx="923223" cy="915299"/>
      </dsp:txXfrm>
    </dsp:sp>
    <dsp:sp modelId="{E3637FCD-9769-4574-BF05-9E2A1D98E72B}">
      <dsp:nvSpPr>
        <dsp:cNvPr id="0" name=""/>
        <dsp:cNvSpPr/>
      </dsp:nvSpPr>
      <dsp:spPr>
        <a:xfrm>
          <a:off x="336576" y="3842401"/>
          <a:ext cx="1500960" cy="1375235"/>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err="1" smtClean="0">
              <a:solidFill>
                <a:srgbClr val="FF0000"/>
              </a:solidFill>
            </a:rPr>
            <a:t>Jiangmen</a:t>
          </a:r>
          <a:r>
            <a:rPr lang="en-GB" sz="2000" kern="1200" dirty="0" smtClean="0">
              <a:solidFill>
                <a:srgbClr val="FF0000"/>
              </a:solidFill>
            </a:rPr>
            <a:t> 1.8m</a:t>
          </a:r>
          <a:endParaRPr lang="en-GB" sz="2000" kern="1200" dirty="0">
            <a:solidFill>
              <a:srgbClr val="FF0000"/>
            </a:solidFill>
          </a:endParaRPr>
        </a:p>
      </dsp:txBody>
      <dsp:txXfrm>
        <a:off x="556387" y="4043800"/>
        <a:ext cx="1061338" cy="972437"/>
      </dsp:txXfrm>
    </dsp:sp>
    <dsp:sp modelId="{86EED71E-C4A7-4A5B-A742-29E0A64ABD78}">
      <dsp:nvSpPr>
        <dsp:cNvPr id="0" name=""/>
        <dsp:cNvSpPr/>
      </dsp:nvSpPr>
      <dsp:spPr>
        <a:xfrm>
          <a:off x="1537783" y="3942353"/>
          <a:ext cx="1922115" cy="1922115"/>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err="1" smtClean="0">
              <a:solidFill>
                <a:srgbClr val="FF0000"/>
              </a:solidFill>
            </a:rPr>
            <a:t>Zhongshan</a:t>
          </a:r>
          <a:r>
            <a:rPr lang="en-GB" sz="2000" kern="1200" dirty="0" smtClean="0">
              <a:solidFill>
                <a:srgbClr val="FF0000"/>
              </a:solidFill>
            </a:rPr>
            <a:t> 3.1m</a:t>
          </a:r>
          <a:endParaRPr lang="en-GB" sz="2000" kern="1200" dirty="0">
            <a:solidFill>
              <a:srgbClr val="FF0000"/>
            </a:solidFill>
          </a:endParaRPr>
        </a:p>
      </dsp:txBody>
      <dsp:txXfrm>
        <a:off x="1819270" y="4223840"/>
        <a:ext cx="1359141" cy="1359141"/>
      </dsp:txXfrm>
    </dsp:sp>
    <dsp:sp modelId="{6637DBFC-E751-4B69-8DB3-0C01DD4275ED}">
      <dsp:nvSpPr>
        <dsp:cNvPr id="0" name=""/>
        <dsp:cNvSpPr/>
      </dsp:nvSpPr>
      <dsp:spPr>
        <a:xfrm>
          <a:off x="961656" y="2189847"/>
          <a:ext cx="1990677" cy="2180197"/>
        </a:xfrm>
        <a:prstGeom prst="ellipse">
          <a:avLst/>
        </a:prstGeom>
        <a:solidFill>
          <a:schemeClr val="accent1">
            <a:alpha val="50000"/>
            <a:hueOff val="0"/>
            <a:satOff val="0"/>
            <a:lumOff val="0"/>
            <a:alphaOff val="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err="1" smtClean="0">
              <a:solidFill>
                <a:srgbClr val="FF0000"/>
              </a:solidFill>
            </a:rPr>
            <a:t>Foshan</a:t>
          </a:r>
          <a:r>
            <a:rPr lang="en-GB" sz="2000" kern="1200" dirty="0" smtClean="0">
              <a:solidFill>
                <a:srgbClr val="FF0000"/>
              </a:solidFill>
            </a:rPr>
            <a:t> 7.2m</a:t>
          </a:r>
          <a:endParaRPr lang="en-GB" sz="2000" kern="1200" dirty="0">
            <a:solidFill>
              <a:srgbClr val="FF0000"/>
            </a:solidFill>
          </a:endParaRPr>
        </a:p>
      </dsp:txBody>
      <dsp:txXfrm>
        <a:off x="1253184" y="2509129"/>
        <a:ext cx="1407621" cy="154163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500063"/>
          </a:xfrm>
          <a:prstGeom prst="rect">
            <a:avLst/>
          </a:prstGeom>
        </p:spPr>
        <p:txBody>
          <a:bodyPr vert="horz" lIns="91440" tIns="45720" rIns="91440" bIns="45720" rtlCol="0"/>
          <a:lstStyle>
            <a:lvl1pPr algn="r">
              <a:defRPr sz="1200"/>
            </a:lvl1pPr>
          </a:lstStyle>
          <a:p>
            <a:fld id="{9C396308-2AAE-43EF-BBA1-1715B4A936E5}" type="datetimeFigureOut">
              <a:rPr lang="en-GB" smtClean="0"/>
              <a:t>06/10/2016</a:t>
            </a:fld>
            <a:endParaRPr lang="en-GB"/>
          </a:p>
        </p:txBody>
      </p:sp>
      <p:sp>
        <p:nvSpPr>
          <p:cNvPr id="4" name="Footer Placeholder 3"/>
          <p:cNvSpPr>
            <a:spLocks noGrp="1"/>
          </p:cNvSpPr>
          <p:nvPr>
            <p:ph type="ftr" sz="quarter" idx="2"/>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501188"/>
            <a:ext cx="2982912" cy="500062"/>
          </a:xfrm>
          <a:prstGeom prst="rect">
            <a:avLst/>
          </a:prstGeom>
        </p:spPr>
        <p:txBody>
          <a:bodyPr vert="horz" lIns="91440" tIns="45720" rIns="91440" bIns="45720" rtlCol="0" anchor="b"/>
          <a:lstStyle>
            <a:lvl1pPr algn="r">
              <a:defRPr sz="1200"/>
            </a:lvl1pPr>
          </a:lstStyle>
          <a:p>
            <a:fld id="{0DB2C6BA-6584-43AF-907E-B685E0EC8CC4}" type="slidenum">
              <a:rPr lang="en-GB" smtClean="0"/>
              <a:t>‹#›</a:t>
            </a:fld>
            <a:endParaRPr lang="en-GB"/>
          </a:p>
        </p:txBody>
      </p:sp>
    </p:spTree>
    <p:extLst>
      <p:ext uri="{BB962C8B-B14F-4D97-AF65-F5344CB8AC3E}">
        <p14:creationId xmlns:p14="http://schemas.microsoft.com/office/powerpoint/2010/main" val="14894897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2ABD6A-1C0F-4298-BE69-F1FC57450981}"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184558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2ABD6A-1C0F-4298-BE69-F1FC57450981}"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376626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2ABD6A-1C0F-4298-BE69-F1FC57450981}"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222453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2ABD6A-1C0F-4298-BE69-F1FC57450981}"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89734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ABD6A-1C0F-4298-BE69-F1FC57450981}"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2708023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2ABD6A-1C0F-4298-BE69-F1FC57450981}"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298077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2ABD6A-1C0F-4298-BE69-F1FC57450981}" type="datetimeFigureOut">
              <a:rPr lang="en-GB" smtClean="0"/>
              <a:t>06/10/2016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417687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2ABD6A-1C0F-4298-BE69-F1FC57450981}" type="datetimeFigureOut">
              <a:rPr lang="en-GB" smtClean="0"/>
              <a:t>06/10/2016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36410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ABD6A-1C0F-4298-BE69-F1FC57450981}" type="datetimeFigureOut">
              <a:rPr lang="en-GB" smtClean="0"/>
              <a:t>06/10/2016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288382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ABD6A-1C0F-4298-BE69-F1FC57450981}"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255863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ABD6A-1C0F-4298-BE69-F1FC57450981}"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AEC42B-9BCA-4CCD-A03E-009E5B322354}" type="slidenum">
              <a:rPr lang="en-GB" smtClean="0"/>
              <a:t>‹#›</a:t>
            </a:fld>
            <a:endParaRPr lang="en-GB"/>
          </a:p>
        </p:txBody>
      </p:sp>
    </p:spTree>
    <p:extLst>
      <p:ext uri="{BB962C8B-B14F-4D97-AF65-F5344CB8AC3E}">
        <p14:creationId xmlns:p14="http://schemas.microsoft.com/office/powerpoint/2010/main" val="36672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ABD6A-1C0F-4298-BE69-F1FC57450981}" type="datetimeFigureOut">
              <a:rPr lang="en-GB" smtClean="0"/>
              <a:t>06/10/2016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EC42B-9BCA-4CCD-A03E-009E5B322354}" type="slidenum">
              <a:rPr lang="en-GB" smtClean="0"/>
              <a:t>‹#›</a:t>
            </a:fld>
            <a:endParaRPr lang="en-GB"/>
          </a:p>
        </p:txBody>
      </p:sp>
    </p:spTree>
    <p:extLst>
      <p:ext uri="{BB962C8B-B14F-4D97-AF65-F5344CB8AC3E}">
        <p14:creationId xmlns:p14="http://schemas.microsoft.com/office/powerpoint/2010/main" val="2559749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86916"/>
            <a:ext cx="8970642" cy="6771084"/>
          </a:xfrm>
          <a:prstGeom prst="rect">
            <a:avLst/>
          </a:prstGeom>
        </p:spPr>
        <p:txBody>
          <a:bodyPr wrap="square">
            <a:spAutoFit/>
          </a:bodyPr>
          <a:lstStyle/>
          <a:p>
            <a:r>
              <a:rPr lang="en-GB" sz="4400" dirty="0" smtClean="0">
                <a:solidFill>
                  <a:prstClr val="black"/>
                </a:solidFill>
              </a:rPr>
              <a:t>What are </a:t>
            </a:r>
          </a:p>
          <a:p>
            <a:r>
              <a:rPr lang="en-GB" sz="4400" dirty="0" smtClean="0">
                <a:solidFill>
                  <a:prstClr val="black"/>
                </a:solidFill>
              </a:rPr>
              <a:t>Globalizing </a:t>
            </a:r>
          </a:p>
          <a:p>
            <a:r>
              <a:rPr lang="en-GB" sz="4400" dirty="0" smtClean="0">
                <a:solidFill>
                  <a:prstClr val="black"/>
                </a:solidFill>
              </a:rPr>
              <a:t>Cities?</a:t>
            </a:r>
          </a:p>
          <a:p>
            <a:endParaRPr lang="en-GB" sz="4400" dirty="0">
              <a:solidFill>
                <a:prstClr val="black"/>
              </a:solidFill>
            </a:endParaRPr>
          </a:p>
          <a:p>
            <a:endParaRPr lang="en-GB" dirty="0">
              <a:solidFill>
                <a:prstClr val="black"/>
              </a:solidFill>
            </a:endParaRPr>
          </a:p>
          <a:p>
            <a:endParaRPr lang="en-GB" dirty="0">
              <a:solidFill>
                <a:prstClr val="black"/>
              </a:solidFill>
            </a:endParaRPr>
          </a:p>
          <a:p>
            <a:r>
              <a:rPr lang="en-GB" sz="2400" b="1" dirty="0">
                <a:solidFill>
                  <a:prstClr val="black"/>
                </a:solidFill>
              </a:rPr>
              <a:t>Dr Dan </a:t>
            </a:r>
            <a:r>
              <a:rPr lang="en-GB" sz="2400" b="1" dirty="0" err="1">
                <a:solidFill>
                  <a:prstClr val="black"/>
                </a:solidFill>
              </a:rPr>
              <a:t>O’Donoghue</a:t>
            </a:r>
            <a:endParaRPr lang="en-GB" sz="2400" b="1" dirty="0">
              <a:solidFill>
                <a:prstClr val="black"/>
              </a:solidFill>
            </a:endParaRPr>
          </a:p>
          <a:p>
            <a:r>
              <a:rPr lang="en-GB" sz="1400" b="1" dirty="0">
                <a:solidFill>
                  <a:prstClr val="black"/>
                </a:solidFill>
              </a:rPr>
              <a:t>Geography, Events, Leisure &amp; Tourism (GELT)</a:t>
            </a:r>
          </a:p>
          <a:p>
            <a:r>
              <a:rPr lang="en-GB" sz="1400" b="1" dirty="0">
                <a:solidFill>
                  <a:prstClr val="black"/>
                </a:solidFill>
              </a:rPr>
              <a:t>School of Human and Life Sciences</a:t>
            </a:r>
          </a:p>
          <a:p>
            <a:r>
              <a:rPr lang="en-GB" sz="1400" b="1" dirty="0">
                <a:solidFill>
                  <a:prstClr val="black"/>
                </a:solidFill>
              </a:rPr>
              <a:t>Canterbury Christ Church University</a:t>
            </a:r>
          </a:p>
          <a:p>
            <a:r>
              <a:rPr lang="en-GB" sz="1400" b="1" dirty="0">
                <a:solidFill>
                  <a:prstClr val="black"/>
                </a:solidFill>
              </a:rPr>
              <a:t>Canterbury, UK</a:t>
            </a:r>
          </a:p>
          <a:p>
            <a:endParaRPr lang="en-GB" dirty="0">
              <a:solidFill>
                <a:prstClr val="black"/>
              </a:solidFill>
            </a:endParaRPr>
          </a:p>
          <a:p>
            <a:endParaRPr lang="en-GB" sz="2400" b="1" dirty="0">
              <a:solidFill>
                <a:prstClr val="black"/>
              </a:solidFill>
            </a:endParaRPr>
          </a:p>
          <a:p>
            <a:endParaRPr lang="en-GB" sz="2400" b="1" dirty="0" smtClean="0">
              <a:solidFill>
                <a:prstClr val="black"/>
              </a:solidFill>
            </a:endParaRPr>
          </a:p>
          <a:p>
            <a:r>
              <a:rPr lang="en-GB" sz="2400" b="1" dirty="0" smtClean="0">
                <a:solidFill>
                  <a:prstClr val="black"/>
                </a:solidFill>
              </a:rPr>
              <a:t>presentation </a:t>
            </a:r>
            <a:r>
              <a:rPr lang="en-GB" sz="2400" b="1" dirty="0">
                <a:solidFill>
                  <a:prstClr val="black"/>
                </a:solidFill>
              </a:rPr>
              <a:t>for – </a:t>
            </a:r>
          </a:p>
          <a:p>
            <a:r>
              <a:rPr lang="en-GB" sz="2000" b="1" dirty="0">
                <a:solidFill>
                  <a:prstClr val="black"/>
                </a:solidFill>
              </a:rPr>
              <a:t>IGU Urban Commission Meeting in </a:t>
            </a:r>
            <a:r>
              <a:rPr lang="en-GB" sz="2000" b="1" dirty="0" smtClean="0">
                <a:solidFill>
                  <a:prstClr val="black"/>
                </a:solidFill>
              </a:rPr>
              <a:t>Shanghai, China </a:t>
            </a:r>
          </a:p>
          <a:p>
            <a:r>
              <a:rPr lang="en-GB" sz="2000" b="1" dirty="0" smtClean="0">
                <a:solidFill>
                  <a:prstClr val="black"/>
                </a:solidFill>
              </a:rPr>
              <a:t>August 2016</a:t>
            </a:r>
            <a:r>
              <a:rPr lang="en-GB" sz="2400" b="1" dirty="0" smtClean="0">
                <a:solidFill>
                  <a:prstClr val="black"/>
                </a:solidFill>
              </a:rPr>
              <a:t>.</a:t>
            </a:r>
            <a:endParaRPr lang="en-GB" sz="2400" b="1"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8218" y="5692618"/>
            <a:ext cx="2145784" cy="1164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1837" y="188640"/>
            <a:ext cx="5444301" cy="5444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534765" y="5672056"/>
            <a:ext cx="3453189" cy="492443"/>
          </a:xfrm>
          <a:prstGeom prst="rect">
            <a:avLst/>
          </a:prstGeom>
          <a:noFill/>
        </p:spPr>
        <p:txBody>
          <a:bodyPr wrap="none" rtlCol="0">
            <a:spAutoFit/>
          </a:bodyPr>
          <a:lstStyle/>
          <a:p>
            <a:r>
              <a:rPr lang="en-GB" sz="800" b="1" dirty="0">
                <a:solidFill>
                  <a:prstClr val="black"/>
                </a:solidFill>
              </a:rPr>
              <a:t>http://www.sociologydiscussion.com/wp-content/uploads/2013/10/911.jpg</a:t>
            </a:r>
          </a:p>
          <a:p>
            <a:endParaRPr lang="en-GB" dirty="0"/>
          </a:p>
        </p:txBody>
      </p:sp>
    </p:spTree>
    <p:custDataLst>
      <p:tags r:id="rId1"/>
    </p:custDataLs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Thus far….. where do we stand?</a:t>
            </a:r>
            <a:endParaRPr lang="en-GB" dirty="0"/>
          </a:p>
        </p:txBody>
      </p:sp>
      <p:sp>
        <p:nvSpPr>
          <p:cNvPr id="3" name="Content Placeholder 2"/>
          <p:cNvSpPr>
            <a:spLocks noGrp="1"/>
          </p:cNvSpPr>
          <p:nvPr>
            <p:ph idx="1"/>
          </p:nvPr>
        </p:nvSpPr>
        <p:spPr/>
        <p:txBody>
          <a:bodyPr>
            <a:normAutofit lnSpcReduction="10000"/>
          </a:bodyPr>
          <a:lstStyle/>
          <a:p>
            <a:r>
              <a:rPr lang="en-GB" dirty="0" smtClean="0"/>
              <a:t>Ideas of </a:t>
            </a:r>
            <a:r>
              <a:rPr lang="en-GB" dirty="0" err="1" smtClean="0"/>
              <a:t>Friedmann</a:t>
            </a:r>
            <a:r>
              <a:rPr lang="en-GB" dirty="0" smtClean="0"/>
              <a:t>, Wolff, </a:t>
            </a:r>
            <a:r>
              <a:rPr lang="en-GB" dirty="0" err="1" smtClean="0"/>
              <a:t>Sassen</a:t>
            </a:r>
            <a:r>
              <a:rPr lang="en-GB" dirty="0" smtClean="0"/>
              <a:t> and many more clearly identify what characteristics a World or Global City should possess.  Many   create lists, rosters and hierarchies, often with distinct levels and terms, e.g. </a:t>
            </a:r>
            <a:r>
              <a:rPr lang="en-GB" dirty="0" err="1" smtClean="0"/>
              <a:t>GaWC</a:t>
            </a:r>
            <a:r>
              <a:rPr lang="en-GB" dirty="0" smtClean="0"/>
              <a:t> and alpha, beta, and gamma level cities.</a:t>
            </a:r>
            <a:endParaRPr lang="en-GB" dirty="0"/>
          </a:p>
          <a:p>
            <a:r>
              <a:rPr lang="en-GB" dirty="0" smtClean="0"/>
              <a:t>While the emphasis may change the main characteristics were identified by </a:t>
            </a:r>
            <a:r>
              <a:rPr lang="en-GB" dirty="0" err="1" smtClean="0"/>
              <a:t>Friedmann</a:t>
            </a:r>
            <a:r>
              <a:rPr lang="en-GB" dirty="0" smtClean="0"/>
              <a:t> and summarised on the next slide. </a:t>
            </a:r>
            <a:endParaRPr lang="en-GB" dirty="0"/>
          </a:p>
        </p:txBody>
      </p:sp>
    </p:spTree>
    <p:extLst>
      <p:ext uri="{BB962C8B-B14F-4D97-AF65-F5344CB8AC3E}">
        <p14:creationId xmlns:p14="http://schemas.microsoft.com/office/powerpoint/2010/main" val="3933875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4525963"/>
          </a:xfrm>
        </p:spPr>
        <p:txBody>
          <a:bodyPr>
            <a:normAutofit fontScale="92500" lnSpcReduction="20000"/>
          </a:bodyPr>
          <a:lstStyle/>
          <a:p>
            <a:pPr marL="0" indent="0">
              <a:buNone/>
            </a:pPr>
            <a:r>
              <a:rPr lang="en-GB" dirty="0" err="1" smtClean="0"/>
              <a:t>Friedmann’s</a:t>
            </a:r>
            <a:r>
              <a:rPr lang="en-GB" dirty="0" smtClean="0"/>
              <a:t> World City Hypothesis 1986</a:t>
            </a:r>
          </a:p>
          <a:p>
            <a:pPr marL="0" indent="0">
              <a:buNone/>
            </a:pPr>
            <a:endParaRPr lang="en-GB" dirty="0" smtClean="0"/>
          </a:p>
          <a:p>
            <a:pPr marL="514350" indent="-514350">
              <a:buFont typeface="+mj-lt"/>
              <a:buAutoNum type="arabicPeriod"/>
            </a:pPr>
            <a:r>
              <a:rPr lang="en-GB" dirty="0" smtClean="0"/>
              <a:t>World economy decisive for structural changes within it</a:t>
            </a:r>
          </a:p>
          <a:p>
            <a:pPr marL="514350" indent="-514350">
              <a:buFont typeface="+mj-lt"/>
              <a:buAutoNum type="arabicPeriod"/>
            </a:pPr>
            <a:r>
              <a:rPr lang="en-GB" dirty="0" smtClean="0"/>
              <a:t>‘Basing points’ in spatial organisation</a:t>
            </a:r>
          </a:p>
          <a:p>
            <a:pPr marL="514350" indent="-514350">
              <a:buFont typeface="+mj-lt"/>
              <a:buAutoNum type="arabicPeriod"/>
            </a:pPr>
            <a:r>
              <a:rPr lang="en-GB" dirty="0" smtClean="0"/>
              <a:t>Global control functions noted in employment</a:t>
            </a:r>
          </a:p>
          <a:p>
            <a:pPr marL="514350" indent="-514350">
              <a:buFont typeface="+mj-lt"/>
              <a:buAutoNum type="arabicPeriod"/>
            </a:pPr>
            <a:r>
              <a:rPr lang="en-GB" dirty="0" smtClean="0"/>
              <a:t>Major sites of concentration and accumulation</a:t>
            </a:r>
          </a:p>
          <a:p>
            <a:pPr marL="514350" indent="-514350">
              <a:buFont typeface="+mj-lt"/>
              <a:buAutoNum type="arabicPeriod"/>
            </a:pPr>
            <a:r>
              <a:rPr lang="en-GB" dirty="0" smtClean="0"/>
              <a:t>Migration</a:t>
            </a:r>
          </a:p>
          <a:p>
            <a:pPr marL="514350" indent="-514350">
              <a:buFont typeface="+mj-lt"/>
              <a:buAutoNum type="arabicPeriod"/>
            </a:pPr>
            <a:r>
              <a:rPr lang="en-GB" dirty="0" smtClean="0"/>
              <a:t>Polarisation</a:t>
            </a:r>
          </a:p>
          <a:p>
            <a:pPr marL="514350" indent="-514350">
              <a:buFont typeface="+mj-lt"/>
              <a:buAutoNum type="arabicPeriod"/>
            </a:pPr>
            <a:r>
              <a:rPr lang="en-GB" dirty="0" smtClean="0"/>
              <a:t>Social Costs higher than ability to cover</a:t>
            </a:r>
            <a:endParaRPr lang="en-GB" dirty="0"/>
          </a:p>
        </p:txBody>
      </p:sp>
    </p:spTree>
    <p:extLst>
      <p:ext uri="{BB962C8B-B14F-4D97-AF65-F5344CB8AC3E}">
        <p14:creationId xmlns:p14="http://schemas.microsoft.com/office/powerpoint/2010/main" val="2224741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48" y="379346"/>
            <a:ext cx="8363272" cy="1210146"/>
          </a:xfrm>
        </p:spPr>
        <p:txBody>
          <a:bodyPr>
            <a:noAutofit/>
          </a:bodyPr>
          <a:lstStyle/>
          <a:p>
            <a:pPr algn="l"/>
            <a:r>
              <a:rPr lang="en-GB" sz="2800" dirty="0" err="1" smtClean="0"/>
              <a:t>Friedmann’s</a:t>
            </a:r>
            <a:r>
              <a:rPr lang="en-GB" sz="2800" dirty="0" smtClean="0"/>
              <a:t> </a:t>
            </a:r>
            <a:br>
              <a:rPr lang="en-GB" sz="2800" dirty="0" smtClean="0"/>
            </a:br>
            <a:r>
              <a:rPr lang="en-GB" sz="2800" dirty="0" smtClean="0"/>
              <a:t>World City </a:t>
            </a:r>
            <a:br>
              <a:rPr lang="en-GB" sz="2800" dirty="0" smtClean="0"/>
            </a:br>
            <a:r>
              <a:rPr lang="en-GB" sz="2800" dirty="0" smtClean="0"/>
              <a:t>Hypothesis</a:t>
            </a:r>
            <a:br>
              <a:rPr lang="en-GB" sz="2800" dirty="0" smtClean="0"/>
            </a:br>
            <a:r>
              <a:rPr lang="en-GB" sz="2800" dirty="0" smtClean="0"/>
              <a:t>Diagrammatic</a:t>
            </a:r>
            <a:br>
              <a:rPr lang="en-GB" sz="2800" dirty="0" smtClean="0"/>
            </a:br>
            <a:endParaRPr lang="en-GB" sz="2800" dirty="0"/>
          </a:p>
        </p:txBody>
      </p:sp>
      <p:sp>
        <p:nvSpPr>
          <p:cNvPr id="4" name="Oval 3"/>
          <p:cNvSpPr/>
          <p:nvPr/>
        </p:nvSpPr>
        <p:spPr>
          <a:xfrm>
            <a:off x="2699792" y="620688"/>
            <a:ext cx="6120680" cy="6120680"/>
          </a:xfrm>
          <a:prstGeom prst="ellipse">
            <a:avLst/>
          </a:prstGeom>
          <a:gradFill>
            <a:gsLst>
              <a:gs pos="0">
                <a:srgbClr val="8488C4"/>
              </a:gs>
              <a:gs pos="0">
                <a:srgbClr val="D4DEFF"/>
              </a:gs>
              <a:gs pos="83000">
                <a:srgbClr val="D4DEFF"/>
              </a:gs>
              <a:gs pos="53000">
                <a:srgbClr val="96AB94">
                  <a:lumMod val="0"/>
                  <a:lumOff val="100000"/>
                  <a:alpha val="40000"/>
                </a:srgb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599892" y="1376772"/>
            <a:ext cx="4320480" cy="4464496"/>
          </a:xfrm>
          <a:prstGeom prst="ellipse">
            <a:avLst/>
          </a:prstGeom>
          <a:solidFill>
            <a:schemeClr val="accent1">
              <a:alpha val="27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4427984" y="2348880"/>
            <a:ext cx="2736304" cy="2520280"/>
          </a:xfrm>
          <a:prstGeom prst="rect">
            <a:avLst/>
          </a:prstGeom>
          <a:gradFill>
            <a:gsLst>
              <a:gs pos="88000">
                <a:schemeClr val="accent2">
                  <a:lumMod val="31000"/>
                  <a:lumOff val="69000"/>
                  <a:alpha val="80000"/>
                </a:schemeClr>
              </a:gs>
              <a:gs pos="100000">
                <a:schemeClr val="accent1">
                  <a:tint val="44500"/>
                  <a:satMod val="160000"/>
                </a:schemeClr>
              </a:gs>
              <a:gs pos="100000">
                <a:schemeClr val="accent1">
                  <a:tint val="23500"/>
                  <a:satMod val="160000"/>
                </a:schemeClr>
              </a:gs>
            </a:gsLst>
            <a:lin ang="5400000" scaled="0"/>
          </a:gradFill>
          <a:effectLst>
            <a:glow rad="127000">
              <a:schemeClr val="accent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Oval 13"/>
          <p:cNvSpPr/>
          <p:nvPr/>
        </p:nvSpPr>
        <p:spPr>
          <a:xfrm>
            <a:off x="5858192" y="2524826"/>
            <a:ext cx="936104" cy="925996"/>
          </a:xfrm>
          <a:prstGeom prst="ellipse">
            <a:avLst/>
          </a:prstGeom>
          <a:gradFill>
            <a:gsLst>
              <a:gs pos="92000">
                <a:srgbClr val="92D050">
                  <a:lumMod val="43000"/>
                  <a:lumOff val="57000"/>
                  <a:alpha val="60000"/>
                </a:srgb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5874528" y="3681028"/>
            <a:ext cx="936104" cy="925996"/>
          </a:xfrm>
          <a:prstGeom prst="ellipse">
            <a:avLst/>
          </a:prstGeom>
          <a:gradFill>
            <a:gsLst>
              <a:gs pos="92000">
                <a:srgbClr val="92D050">
                  <a:lumMod val="43000"/>
                  <a:lumOff val="57000"/>
                  <a:alpha val="60000"/>
                </a:srgb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endParaRPr lang="en-GB" sz="2400" b="1" dirty="0">
              <a:solidFill>
                <a:schemeClr val="tx1"/>
              </a:solidFill>
            </a:endParaRPr>
          </a:p>
        </p:txBody>
      </p:sp>
      <p:sp>
        <p:nvSpPr>
          <p:cNvPr id="16" name="Oval 15"/>
          <p:cNvSpPr/>
          <p:nvPr/>
        </p:nvSpPr>
        <p:spPr>
          <a:xfrm>
            <a:off x="4775056" y="3686708"/>
            <a:ext cx="936104" cy="925996"/>
          </a:xfrm>
          <a:prstGeom prst="ellipse">
            <a:avLst/>
          </a:prstGeom>
          <a:gradFill>
            <a:gsLst>
              <a:gs pos="92000">
                <a:srgbClr val="92D050">
                  <a:lumMod val="43000"/>
                  <a:lumOff val="57000"/>
                  <a:alpha val="60000"/>
                </a:srgb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Oval 16"/>
          <p:cNvSpPr/>
          <p:nvPr/>
        </p:nvSpPr>
        <p:spPr>
          <a:xfrm>
            <a:off x="4744968" y="2523737"/>
            <a:ext cx="936104" cy="925996"/>
          </a:xfrm>
          <a:prstGeom prst="ellipse">
            <a:avLst/>
          </a:prstGeom>
          <a:gradFill>
            <a:gsLst>
              <a:gs pos="92000">
                <a:srgbClr val="92D050">
                  <a:lumMod val="43000"/>
                  <a:lumOff val="57000"/>
                  <a:alpha val="60000"/>
                </a:srgb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HQ</a:t>
            </a:r>
            <a:endParaRPr lang="en-GB" sz="2800" b="1" dirty="0">
              <a:solidFill>
                <a:schemeClr val="tx1"/>
              </a:solidFill>
            </a:endParaRPr>
          </a:p>
        </p:txBody>
      </p:sp>
      <p:sp>
        <p:nvSpPr>
          <p:cNvPr id="18" name="Oval 17"/>
          <p:cNvSpPr/>
          <p:nvPr/>
        </p:nvSpPr>
        <p:spPr>
          <a:xfrm>
            <a:off x="5966204" y="2625256"/>
            <a:ext cx="720080" cy="725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6038212" y="2690790"/>
            <a:ext cx="576064" cy="594066"/>
          </a:xfrm>
          <a:prstGeom prst="ellipse">
            <a:avLst/>
          </a:prstGeom>
          <a:solidFill>
            <a:srgbClr val="FF000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162560" y="2806540"/>
            <a:ext cx="360040" cy="362567"/>
          </a:xfrm>
          <a:prstGeom prst="ellipse">
            <a:avLst/>
          </a:prstGeom>
          <a:gradFill>
            <a:gsLst>
              <a:gs pos="100000">
                <a:schemeClr val="accent1">
                  <a:tint val="44500"/>
                  <a:satMod val="160000"/>
                </a:schemeClr>
              </a:gs>
              <a:gs pos="14000">
                <a:srgbClr val="FFFF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TextBox 20"/>
          <p:cNvSpPr txBox="1"/>
          <p:nvPr/>
        </p:nvSpPr>
        <p:spPr>
          <a:xfrm>
            <a:off x="4889728" y="3851638"/>
            <a:ext cx="792088" cy="584775"/>
          </a:xfrm>
          <a:prstGeom prst="rect">
            <a:avLst/>
          </a:prstGeom>
          <a:noFill/>
        </p:spPr>
        <p:txBody>
          <a:bodyPr wrap="square" rtlCol="0">
            <a:spAutoFit/>
          </a:bodyPr>
          <a:lstStyle/>
          <a:p>
            <a:r>
              <a:rPr lang="en-GB" sz="3200" b="1" dirty="0" smtClean="0"/>
              <a:t>+/-</a:t>
            </a:r>
            <a:endParaRPr lang="en-GB" sz="3200" b="1" dirty="0"/>
          </a:p>
        </p:txBody>
      </p:sp>
      <p:cxnSp>
        <p:nvCxnSpPr>
          <p:cNvPr id="23" name="Straight Arrow Connector 22"/>
          <p:cNvCxnSpPr>
            <a:stCxn id="4" idx="1"/>
          </p:cNvCxnSpPr>
          <p:nvPr/>
        </p:nvCxnSpPr>
        <p:spPr>
          <a:xfrm>
            <a:off x="3596145" y="1517041"/>
            <a:ext cx="399791" cy="3277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2"/>
          </p:cNvCxnSpPr>
          <p:nvPr/>
        </p:nvCxnSpPr>
        <p:spPr>
          <a:xfrm>
            <a:off x="2699792" y="3681028"/>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p:cNvCxnSpPr>
          <p:nvPr/>
        </p:nvCxnSpPr>
        <p:spPr>
          <a:xfrm flipV="1">
            <a:off x="3596145" y="5373216"/>
            <a:ext cx="399791" cy="4717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4"/>
          </p:cNvCxnSpPr>
          <p:nvPr/>
        </p:nvCxnSpPr>
        <p:spPr>
          <a:xfrm flipV="1">
            <a:off x="5760132" y="609329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5"/>
          </p:cNvCxnSpPr>
          <p:nvPr/>
        </p:nvCxnSpPr>
        <p:spPr>
          <a:xfrm flipH="1" flipV="1">
            <a:off x="7452320" y="5373216"/>
            <a:ext cx="471799" cy="4717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 idx="6"/>
          </p:cNvCxnSpPr>
          <p:nvPr/>
        </p:nvCxnSpPr>
        <p:spPr>
          <a:xfrm flipH="1">
            <a:off x="8172400" y="3681028"/>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7"/>
          </p:cNvCxnSpPr>
          <p:nvPr/>
        </p:nvCxnSpPr>
        <p:spPr>
          <a:xfrm flipH="1">
            <a:off x="7524328" y="1517041"/>
            <a:ext cx="399791" cy="3277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0"/>
          </p:cNvCxnSpPr>
          <p:nvPr/>
        </p:nvCxnSpPr>
        <p:spPr>
          <a:xfrm>
            <a:off x="5760132" y="62068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419872" y="84413"/>
            <a:ext cx="5076564" cy="549538"/>
          </a:xfrm>
          <a:prstGeom prst="rect">
            <a:avLst/>
          </a:prstGeom>
          <a:noFill/>
        </p:spPr>
        <p:txBody>
          <a:bodyPr wrap="none" rtlCol="0">
            <a:prstTxWarp prst="textChevron">
              <a:avLst/>
            </a:prstTxWarp>
            <a:spAutoFit/>
          </a:bodyPr>
          <a:lstStyle/>
          <a:p>
            <a:pPr algn="ctr"/>
            <a:r>
              <a:rPr lang="en-GB" sz="3600" dirty="0" smtClean="0"/>
              <a:t>1. World/ Global Economy</a:t>
            </a:r>
            <a:endParaRPr lang="en-GB" sz="3600" dirty="0"/>
          </a:p>
        </p:txBody>
      </p:sp>
      <p:sp>
        <p:nvSpPr>
          <p:cNvPr id="40" name="TextBox 39"/>
          <p:cNvSpPr txBox="1"/>
          <p:nvPr/>
        </p:nvSpPr>
        <p:spPr>
          <a:xfrm>
            <a:off x="4949610" y="5832557"/>
            <a:ext cx="1817164" cy="584775"/>
          </a:xfrm>
          <a:prstGeom prst="rect">
            <a:avLst/>
          </a:prstGeom>
          <a:noFill/>
        </p:spPr>
        <p:txBody>
          <a:bodyPr wrap="none" rtlCol="0">
            <a:prstTxWarp prst="textArchDown">
              <a:avLst/>
            </a:prstTxWarp>
            <a:spAutoFit/>
          </a:bodyPr>
          <a:lstStyle/>
          <a:p>
            <a:r>
              <a:rPr lang="en-GB" sz="3200" dirty="0" smtClean="0"/>
              <a:t>   5. Migration</a:t>
            </a:r>
            <a:endParaRPr lang="en-GB" sz="3200" dirty="0"/>
          </a:p>
        </p:txBody>
      </p:sp>
      <p:sp>
        <p:nvSpPr>
          <p:cNvPr id="41" name="TextBox 40"/>
          <p:cNvSpPr txBox="1"/>
          <p:nvPr/>
        </p:nvSpPr>
        <p:spPr>
          <a:xfrm>
            <a:off x="150452" y="2986735"/>
            <a:ext cx="2436821" cy="2554545"/>
          </a:xfrm>
          <a:prstGeom prst="rect">
            <a:avLst/>
          </a:prstGeom>
          <a:noFill/>
        </p:spPr>
        <p:txBody>
          <a:bodyPr wrap="none" rtlCol="0">
            <a:spAutoFit/>
          </a:bodyPr>
          <a:lstStyle/>
          <a:p>
            <a:r>
              <a:rPr lang="en-GB" sz="2000" dirty="0" smtClean="0"/>
              <a:t>1. Global Economy</a:t>
            </a:r>
          </a:p>
          <a:p>
            <a:r>
              <a:rPr lang="en-GB" sz="2000" dirty="0" smtClean="0"/>
              <a:t>2. Basing Points</a:t>
            </a:r>
          </a:p>
          <a:p>
            <a:r>
              <a:rPr lang="en-GB" sz="2000" dirty="0" smtClean="0"/>
              <a:t>3. Command /Control</a:t>
            </a:r>
          </a:p>
          <a:p>
            <a:r>
              <a:rPr lang="en-GB" sz="2000" dirty="0" smtClean="0"/>
              <a:t>4. </a:t>
            </a:r>
            <a:r>
              <a:rPr lang="en-GB" sz="2000" dirty="0"/>
              <a:t>Concentration &amp;</a:t>
            </a:r>
          </a:p>
          <a:p>
            <a:r>
              <a:rPr lang="en-GB" sz="2000" dirty="0"/>
              <a:t>    Accumulation</a:t>
            </a:r>
          </a:p>
          <a:p>
            <a:r>
              <a:rPr lang="en-GB" sz="2000" dirty="0" smtClean="0"/>
              <a:t>5. Migration</a:t>
            </a:r>
          </a:p>
          <a:p>
            <a:r>
              <a:rPr lang="en-GB" sz="2000" dirty="0" smtClean="0"/>
              <a:t>6. Polarisation</a:t>
            </a:r>
          </a:p>
          <a:p>
            <a:r>
              <a:rPr lang="en-GB" sz="2000" dirty="0" smtClean="0"/>
              <a:t>7. Social Costs</a:t>
            </a:r>
            <a:endParaRPr lang="en-GB" sz="2000" dirty="0"/>
          </a:p>
        </p:txBody>
      </p:sp>
      <p:sp>
        <p:nvSpPr>
          <p:cNvPr id="42" name="TextBox 41"/>
          <p:cNvSpPr txBox="1"/>
          <p:nvPr/>
        </p:nvSpPr>
        <p:spPr>
          <a:xfrm>
            <a:off x="4448955" y="2408648"/>
            <a:ext cx="301686" cy="369332"/>
          </a:xfrm>
          <a:prstGeom prst="rect">
            <a:avLst/>
          </a:prstGeom>
          <a:noFill/>
        </p:spPr>
        <p:txBody>
          <a:bodyPr wrap="none" rtlCol="0">
            <a:spAutoFit/>
          </a:bodyPr>
          <a:lstStyle/>
          <a:p>
            <a:r>
              <a:rPr lang="en-GB" dirty="0" smtClean="0"/>
              <a:t>2</a:t>
            </a:r>
            <a:endParaRPr lang="en-GB" dirty="0"/>
          </a:p>
        </p:txBody>
      </p:sp>
      <p:sp>
        <p:nvSpPr>
          <p:cNvPr id="44" name="Oval 43"/>
          <p:cNvSpPr/>
          <p:nvPr/>
        </p:nvSpPr>
        <p:spPr>
          <a:xfrm>
            <a:off x="65240" y="5793708"/>
            <a:ext cx="936104" cy="925996"/>
          </a:xfrm>
          <a:prstGeom prst="ellipse">
            <a:avLst/>
          </a:prstGeom>
          <a:gradFill>
            <a:gsLst>
              <a:gs pos="92000">
                <a:srgbClr val="92D050">
                  <a:lumMod val="43000"/>
                  <a:lumOff val="57000"/>
                  <a:alpha val="60000"/>
                </a:srgbClr>
              </a:gs>
              <a:gs pos="10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128405" y="5957086"/>
            <a:ext cx="809773" cy="646331"/>
          </a:xfrm>
          <a:prstGeom prst="rect">
            <a:avLst/>
          </a:prstGeom>
          <a:noFill/>
        </p:spPr>
        <p:txBody>
          <a:bodyPr wrap="none" rtlCol="0">
            <a:spAutoFit/>
          </a:bodyPr>
          <a:lstStyle/>
          <a:p>
            <a:pPr algn="ctr"/>
            <a:r>
              <a:rPr lang="en-GB" dirty="0" smtClean="0"/>
              <a:t>World </a:t>
            </a:r>
          </a:p>
          <a:p>
            <a:pPr algn="ctr"/>
            <a:r>
              <a:rPr lang="en-GB" dirty="0" smtClean="0"/>
              <a:t>City</a:t>
            </a:r>
            <a:endParaRPr lang="en-GB" dirty="0"/>
          </a:p>
        </p:txBody>
      </p:sp>
      <p:sp>
        <p:nvSpPr>
          <p:cNvPr id="7" name="TextBox 6"/>
          <p:cNvSpPr txBox="1"/>
          <p:nvPr/>
        </p:nvSpPr>
        <p:spPr>
          <a:xfrm>
            <a:off x="6614276" y="3239688"/>
            <a:ext cx="301686" cy="369332"/>
          </a:xfrm>
          <a:prstGeom prst="rect">
            <a:avLst/>
          </a:prstGeom>
          <a:noFill/>
        </p:spPr>
        <p:txBody>
          <a:bodyPr wrap="none" rtlCol="0">
            <a:spAutoFit/>
          </a:bodyPr>
          <a:lstStyle/>
          <a:p>
            <a:r>
              <a:rPr lang="en-GB" dirty="0" smtClean="0"/>
              <a:t>4</a:t>
            </a:r>
            <a:endParaRPr lang="en-GB" dirty="0"/>
          </a:p>
        </p:txBody>
      </p:sp>
      <p:sp>
        <p:nvSpPr>
          <p:cNvPr id="8" name="TextBox 7"/>
          <p:cNvSpPr txBox="1"/>
          <p:nvPr/>
        </p:nvSpPr>
        <p:spPr>
          <a:xfrm>
            <a:off x="5458446" y="4422358"/>
            <a:ext cx="301686" cy="369332"/>
          </a:xfrm>
          <a:prstGeom prst="rect">
            <a:avLst/>
          </a:prstGeom>
          <a:noFill/>
        </p:spPr>
        <p:txBody>
          <a:bodyPr wrap="none" rtlCol="0">
            <a:spAutoFit/>
          </a:bodyPr>
          <a:lstStyle/>
          <a:p>
            <a:r>
              <a:rPr lang="en-GB" dirty="0" smtClean="0"/>
              <a:t>6</a:t>
            </a:r>
            <a:endParaRPr lang="en-GB" dirty="0"/>
          </a:p>
        </p:txBody>
      </p:sp>
      <p:sp>
        <p:nvSpPr>
          <p:cNvPr id="9" name="TextBox 8"/>
          <p:cNvSpPr txBox="1"/>
          <p:nvPr/>
        </p:nvSpPr>
        <p:spPr>
          <a:xfrm>
            <a:off x="6643453" y="4422358"/>
            <a:ext cx="301686" cy="369332"/>
          </a:xfrm>
          <a:prstGeom prst="rect">
            <a:avLst/>
          </a:prstGeom>
          <a:noFill/>
        </p:spPr>
        <p:txBody>
          <a:bodyPr wrap="none" rtlCol="0">
            <a:spAutoFit/>
          </a:bodyPr>
          <a:lstStyle/>
          <a:p>
            <a:r>
              <a:rPr lang="en-GB" dirty="0" smtClean="0"/>
              <a:t>7</a:t>
            </a:r>
            <a:endParaRPr lang="en-GB" dirty="0"/>
          </a:p>
        </p:txBody>
      </p:sp>
      <p:sp>
        <p:nvSpPr>
          <p:cNvPr id="36" name="TextBox 35"/>
          <p:cNvSpPr txBox="1"/>
          <p:nvPr/>
        </p:nvSpPr>
        <p:spPr>
          <a:xfrm>
            <a:off x="5494450" y="3266156"/>
            <a:ext cx="301686" cy="369332"/>
          </a:xfrm>
          <a:prstGeom prst="rect">
            <a:avLst/>
          </a:prstGeom>
          <a:noFill/>
        </p:spPr>
        <p:txBody>
          <a:bodyPr wrap="none" rtlCol="0">
            <a:spAutoFit/>
          </a:bodyPr>
          <a:lstStyle/>
          <a:p>
            <a:r>
              <a:rPr lang="en-GB" dirty="0"/>
              <a:t>3</a:t>
            </a:r>
          </a:p>
        </p:txBody>
      </p:sp>
    </p:spTree>
    <p:extLst>
      <p:ext uri="{BB962C8B-B14F-4D97-AF65-F5344CB8AC3E}">
        <p14:creationId xmlns:p14="http://schemas.microsoft.com/office/powerpoint/2010/main" val="2365915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229600" cy="6264696"/>
          </a:xfrm>
        </p:spPr>
        <p:txBody>
          <a:bodyPr>
            <a:normAutofit lnSpcReduction="10000"/>
          </a:bodyPr>
          <a:lstStyle/>
          <a:p>
            <a:pPr marL="0" indent="0">
              <a:buNone/>
            </a:pPr>
            <a:r>
              <a:rPr lang="en-GB" dirty="0" smtClean="0"/>
              <a:t>There is also recognition by most that there are other aspects that might be considered in identifying the importance of cities, and identifying whether they are World Cities or Global Cities.  </a:t>
            </a:r>
          </a:p>
          <a:p>
            <a:endParaRPr lang="en-GB" dirty="0"/>
          </a:p>
          <a:p>
            <a:pPr marL="0" indent="0">
              <a:buNone/>
            </a:pPr>
            <a:r>
              <a:rPr lang="en-GB" sz="2800" b="1" dirty="0" smtClean="0">
                <a:solidFill>
                  <a:srgbClr val="0070C0"/>
                </a:solidFill>
              </a:rPr>
              <a:t>e.g. connectivity, technology, governance, production, consumption, infrastructure, </a:t>
            </a:r>
            <a:r>
              <a:rPr lang="en-GB" sz="2800" b="1" i="1" dirty="0" smtClean="0">
                <a:solidFill>
                  <a:srgbClr val="0070C0"/>
                </a:solidFill>
              </a:rPr>
              <a:t>inter alia</a:t>
            </a:r>
          </a:p>
          <a:p>
            <a:pPr marL="0" indent="0">
              <a:buNone/>
            </a:pPr>
            <a:endParaRPr lang="en-GB" i="1" dirty="0"/>
          </a:p>
          <a:p>
            <a:pPr marL="0" indent="0">
              <a:buNone/>
            </a:pPr>
            <a:r>
              <a:rPr lang="en-GB" i="1" dirty="0" smtClean="0"/>
              <a:t>However Globalizing Cities is rarely used as a term.  In fact newer language seems to have emerged and coexists with the older terminology.</a:t>
            </a:r>
          </a:p>
          <a:p>
            <a:pPr marL="0" indent="0">
              <a:buNone/>
            </a:pPr>
            <a:endParaRPr lang="en-GB" i="1" dirty="0"/>
          </a:p>
        </p:txBody>
      </p:sp>
    </p:spTree>
    <p:extLst>
      <p:ext uri="{BB962C8B-B14F-4D97-AF65-F5344CB8AC3E}">
        <p14:creationId xmlns:p14="http://schemas.microsoft.com/office/powerpoint/2010/main" val="789399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44" y="776323"/>
            <a:ext cx="8578904" cy="5749021"/>
          </a:xfrm>
        </p:spPr>
        <p:txBody>
          <a:bodyPr>
            <a:normAutofit/>
          </a:bodyPr>
          <a:lstStyle/>
          <a:p>
            <a:pPr marL="0" indent="0">
              <a:buNone/>
            </a:pPr>
            <a:r>
              <a:rPr lang="en-GB" dirty="0" smtClean="0"/>
              <a:t>A shift in emphasis emerging in the new </a:t>
            </a:r>
            <a:r>
              <a:rPr lang="en-GB" dirty="0" err="1" smtClean="0"/>
              <a:t>millenia</a:t>
            </a:r>
            <a:r>
              <a:rPr lang="en-GB" dirty="0" smtClean="0"/>
              <a:t>?</a:t>
            </a:r>
          </a:p>
          <a:p>
            <a:pPr marL="0" indent="0">
              <a:buNone/>
            </a:pPr>
            <a:endParaRPr lang="en-GB" dirty="0"/>
          </a:p>
          <a:p>
            <a:pPr marL="0" indent="0">
              <a:buNone/>
            </a:pPr>
            <a:r>
              <a:rPr lang="en-GB" dirty="0" smtClean="0"/>
              <a:t>New terminology emerging around cities – harking back to </a:t>
            </a:r>
            <a:r>
              <a:rPr lang="en-GB" dirty="0" err="1" smtClean="0"/>
              <a:t>Gottmans</a:t>
            </a:r>
            <a:r>
              <a:rPr lang="en-GB" dirty="0" smtClean="0"/>
              <a:t> (1961)  Megalopolis.</a:t>
            </a:r>
          </a:p>
          <a:p>
            <a:r>
              <a:rPr lang="en-GB" dirty="0" smtClean="0"/>
              <a:t>City regions, Mega regions</a:t>
            </a:r>
          </a:p>
          <a:p>
            <a:r>
              <a:rPr lang="en-GB" dirty="0" smtClean="0"/>
              <a:t>Polycentric City regions</a:t>
            </a:r>
          </a:p>
          <a:p>
            <a:r>
              <a:rPr lang="en-GB" dirty="0" smtClean="0"/>
              <a:t>Mega City, Mega City Regions</a:t>
            </a:r>
          </a:p>
          <a:p>
            <a:r>
              <a:rPr lang="en-GB" dirty="0" err="1" smtClean="0"/>
              <a:t>Megapolitan</a:t>
            </a:r>
            <a:r>
              <a:rPr lang="en-GB" dirty="0" smtClean="0"/>
              <a:t>, </a:t>
            </a:r>
            <a:r>
              <a:rPr lang="en-GB" dirty="0" err="1" smtClean="0"/>
              <a:t>Megapolitan</a:t>
            </a:r>
            <a:r>
              <a:rPr lang="en-GB" dirty="0" smtClean="0"/>
              <a:t> Regions </a:t>
            </a:r>
          </a:p>
          <a:p>
            <a:pPr marL="0" indent="0">
              <a:buNone/>
            </a:pPr>
            <a:r>
              <a:rPr lang="en-GB" dirty="0" smtClean="0"/>
              <a:t>By implication – are these types of places World Cities?  Global cities? Globalizing cities? </a:t>
            </a:r>
            <a:endParaRPr lang="en-GB" dirty="0"/>
          </a:p>
        </p:txBody>
      </p:sp>
      <p:sp>
        <p:nvSpPr>
          <p:cNvPr id="4" name="Rectangle 3"/>
          <p:cNvSpPr/>
          <p:nvPr/>
        </p:nvSpPr>
        <p:spPr>
          <a:xfrm>
            <a:off x="179512" y="116632"/>
            <a:ext cx="7466531" cy="646331"/>
          </a:xfrm>
          <a:prstGeom prst="rect">
            <a:avLst/>
          </a:prstGeom>
        </p:spPr>
        <p:txBody>
          <a:bodyPr wrap="none">
            <a:spAutoFit/>
          </a:bodyPr>
          <a:lstStyle/>
          <a:p>
            <a:r>
              <a:rPr lang="en-GB" sz="3600" b="1" dirty="0"/>
              <a:t>World / Global Cities – an Evolution </a:t>
            </a:r>
            <a:r>
              <a:rPr lang="en-GB" sz="3600" b="1" dirty="0" smtClean="0"/>
              <a:t>IV</a:t>
            </a:r>
            <a:endParaRPr lang="en-GB" sz="3600" dirty="0"/>
          </a:p>
        </p:txBody>
      </p:sp>
    </p:spTree>
    <p:extLst>
      <p:ext uri="{BB962C8B-B14F-4D97-AF65-F5344CB8AC3E}">
        <p14:creationId xmlns:p14="http://schemas.microsoft.com/office/powerpoint/2010/main" val="369062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lstStyle/>
          <a:p>
            <a:r>
              <a:rPr lang="en-GB" dirty="0" smtClean="0"/>
              <a:t>What is current state of play?</a:t>
            </a:r>
            <a:endParaRPr lang="en-GB" dirty="0"/>
          </a:p>
        </p:txBody>
      </p:sp>
      <p:sp>
        <p:nvSpPr>
          <p:cNvPr id="3" name="Content Placeholder 2"/>
          <p:cNvSpPr>
            <a:spLocks noGrp="1"/>
          </p:cNvSpPr>
          <p:nvPr>
            <p:ph idx="1"/>
          </p:nvPr>
        </p:nvSpPr>
        <p:spPr/>
        <p:txBody>
          <a:bodyPr/>
          <a:lstStyle/>
          <a:p>
            <a:r>
              <a:rPr lang="en-GB" dirty="0" smtClean="0"/>
              <a:t>All of these terms are in use, but mean different things to different people</a:t>
            </a:r>
          </a:p>
          <a:p>
            <a:r>
              <a:rPr lang="en-GB" dirty="0" smtClean="0"/>
              <a:t>Not all mutually exclusive</a:t>
            </a:r>
          </a:p>
          <a:p>
            <a:r>
              <a:rPr lang="en-GB" dirty="0" smtClean="0"/>
              <a:t>Definitely mutually confusing!</a:t>
            </a:r>
          </a:p>
          <a:p>
            <a:r>
              <a:rPr lang="en-GB" dirty="0" smtClean="0"/>
              <a:t>How do we really measure influence??</a:t>
            </a:r>
          </a:p>
          <a:p>
            <a:r>
              <a:rPr lang="en-GB" dirty="0" smtClean="0"/>
              <a:t>Globalization is dominant economic paradigm, but what if…….</a:t>
            </a:r>
          </a:p>
        </p:txBody>
      </p:sp>
      <p:sp>
        <p:nvSpPr>
          <p:cNvPr id="4" name="Rectangle 3"/>
          <p:cNvSpPr/>
          <p:nvPr/>
        </p:nvSpPr>
        <p:spPr>
          <a:xfrm>
            <a:off x="179512" y="5661249"/>
            <a:ext cx="8424936" cy="1077218"/>
          </a:xfrm>
          <a:prstGeom prst="rect">
            <a:avLst/>
          </a:prstGeom>
        </p:spPr>
        <p:txBody>
          <a:bodyPr wrap="square">
            <a:spAutoFit/>
          </a:bodyPr>
          <a:lstStyle/>
          <a:p>
            <a:r>
              <a:rPr lang="en-GB" sz="3200" b="1" dirty="0"/>
              <a:t>Before concluding – a few ideas/concepts to think about</a:t>
            </a:r>
          </a:p>
        </p:txBody>
      </p:sp>
    </p:spTree>
    <p:extLst>
      <p:ext uri="{BB962C8B-B14F-4D97-AF65-F5344CB8AC3E}">
        <p14:creationId xmlns:p14="http://schemas.microsoft.com/office/powerpoint/2010/main" val="323639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54224" y="747010"/>
            <a:ext cx="633192" cy="5909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6574904" y="104086"/>
            <a:ext cx="1872208" cy="18767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cxnSp>
        <p:nvCxnSpPr>
          <p:cNvPr id="9" name="Straight Arrow Connector 8"/>
          <p:cNvCxnSpPr>
            <a:stCxn id="6" idx="6"/>
            <a:endCxn id="7" idx="2"/>
          </p:cNvCxnSpPr>
          <p:nvPr/>
        </p:nvCxnSpPr>
        <p:spPr>
          <a:xfrm>
            <a:off x="1087416" y="1042471"/>
            <a:ext cx="5487488"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90928" y="442307"/>
            <a:ext cx="1440160" cy="1200329"/>
          </a:xfrm>
          <a:prstGeom prst="rect">
            <a:avLst/>
          </a:prstGeom>
          <a:noFill/>
        </p:spPr>
        <p:txBody>
          <a:bodyPr wrap="square" rtlCol="0">
            <a:spAutoFit/>
          </a:bodyPr>
          <a:lstStyle/>
          <a:p>
            <a:pPr algn="ctr"/>
            <a:r>
              <a:rPr lang="en-GB" sz="3600" dirty="0" smtClean="0"/>
              <a:t>Global </a:t>
            </a:r>
          </a:p>
          <a:p>
            <a:pPr algn="ctr"/>
            <a:r>
              <a:rPr lang="en-GB" sz="3600" dirty="0" smtClean="0"/>
              <a:t>City</a:t>
            </a:r>
            <a:endParaRPr lang="en-GB" sz="3600" dirty="0"/>
          </a:p>
        </p:txBody>
      </p:sp>
      <p:sp>
        <p:nvSpPr>
          <p:cNvPr id="25" name="TextBox 24"/>
          <p:cNvSpPr txBox="1"/>
          <p:nvPr/>
        </p:nvSpPr>
        <p:spPr>
          <a:xfrm>
            <a:off x="454224" y="857805"/>
            <a:ext cx="516488" cy="369332"/>
          </a:xfrm>
          <a:prstGeom prst="rect">
            <a:avLst/>
          </a:prstGeom>
          <a:noFill/>
        </p:spPr>
        <p:txBody>
          <a:bodyPr wrap="none" rtlCol="0">
            <a:spAutoFit/>
          </a:bodyPr>
          <a:lstStyle/>
          <a:p>
            <a:r>
              <a:rPr lang="en-GB" dirty="0" smtClean="0"/>
              <a:t>city</a:t>
            </a:r>
            <a:endParaRPr lang="en-GB" dirty="0"/>
          </a:p>
        </p:txBody>
      </p:sp>
      <p:sp>
        <p:nvSpPr>
          <p:cNvPr id="26" name="TextBox 25"/>
          <p:cNvSpPr txBox="1"/>
          <p:nvPr/>
        </p:nvSpPr>
        <p:spPr>
          <a:xfrm>
            <a:off x="2905883" y="488473"/>
            <a:ext cx="2437590" cy="369332"/>
          </a:xfrm>
          <a:prstGeom prst="rect">
            <a:avLst/>
          </a:prstGeom>
          <a:noFill/>
        </p:spPr>
        <p:txBody>
          <a:bodyPr wrap="none" rtlCol="0">
            <a:spAutoFit/>
          </a:bodyPr>
          <a:lstStyle/>
          <a:p>
            <a:r>
              <a:rPr lang="en-GB" dirty="0" smtClean="0"/>
              <a:t>All cities GLOBALIZING ?</a:t>
            </a:r>
            <a:endParaRPr lang="en-GB" dirty="0"/>
          </a:p>
        </p:txBody>
      </p:sp>
      <p:sp>
        <p:nvSpPr>
          <p:cNvPr id="61" name="Oval 60"/>
          <p:cNvSpPr/>
          <p:nvPr/>
        </p:nvSpPr>
        <p:spPr>
          <a:xfrm>
            <a:off x="426056" y="2445897"/>
            <a:ext cx="633192" cy="5909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p:cNvSpPr/>
          <p:nvPr/>
        </p:nvSpPr>
        <p:spPr>
          <a:xfrm>
            <a:off x="6546736" y="1802973"/>
            <a:ext cx="1872208" cy="18767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cxnSp>
        <p:nvCxnSpPr>
          <p:cNvPr id="63" name="Straight Arrow Connector 62"/>
          <p:cNvCxnSpPr>
            <a:stCxn id="61" idx="6"/>
            <a:endCxn id="62" idx="2"/>
          </p:cNvCxnSpPr>
          <p:nvPr/>
        </p:nvCxnSpPr>
        <p:spPr>
          <a:xfrm>
            <a:off x="1059248" y="2741358"/>
            <a:ext cx="5487488"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762760" y="2141194"/>
            <a:ext cx="1440160" cy="1200329"/>
          </a:xfrm>
          <a:prstGeom prst="rect">
            <a:avLst/>
          </a:prstGeom>
          <a:noFill/>
        </p:spPr>
        <p:txBody>
          <a:bodyPr wrap="square" rtlCol="0">
            <a:spAutoFit/>
          </a:bodyPr>
          <a:lstStyle/>
          <a:p>
            <a:pPr algn="ctr"/>
            <a:r>
              <a:rPr lang="en-GB" sz="3600" dirty="0" smtClean="0"/>
              <a:t>Global </a:t>
            </a:r>
          </a:p>
          <a:p>
            <a:pPr algn="ctr"/>
            <a:r>
              <a:rPr lang="en-GB" sz="3600" dirty="0" smtClean="0"/>
              <a:t>City</a:t>
            </a:r>
            <a:endParaRPr lang="en-GB" sz="3600" dirty="0"/>
          </a:p>
        </p:txBody>
      </p:sp>
      <p:sp>
        <p:nvSpPr>
          <p:cNvPr id="65" name="TextBox 64"/>
          <p:cNvSpPr txBox="1"/>
          <p:nvPr/>
        </p:nvSpPr>
        <p:spPr>
          <a:xfrm>
            <a:off x="426056" y="2556692"/>
            <a:ext cx="516488" cy="369332"/>
          </a:xfrm>
          <a:prstGeom prst="rect">
            <a:avLst/>
          </a:prstGeom>
          <a:noFill/>
        </p:spPr>
        <p:txBody>
          <a:bodyPr wrap="none" rtlCol="0">
            <a:spAutoFit/>
          </a:bodyPr>
          <a:lstStyle/>
          <a:p>
            <a:r>
              <a:rPr lang="en-GB" dirty="0" smtClean="0"/>
              <a:t>city</a:t>
            </a:r>
            <a:endParaRPr lang="en-GB" dirty="0"/>
          </a:p>
        </p:txBody>
      </p:sp>
      <p:sp>
        <p:nvSpPr>
          <p:cNvPr id="66" name="TextBox 65"/>
          <p:cNvSpPr txBox="1"/>
          <p:nvPr/>
        </p:nvSpPr>
        <p:spPr>
          <a:xfrm>
            <a:off x="2877715" y="2187360"/>
            <a:ext cx="2445926" cy="369332"/>
          </a:xfrm>
          <a:prstGeom prst="rect">
            <a:avLst/>
          </a:prstGeom>
          <a:noFill/>
        </p:spPr>
        <p:txBody>
          <a:bodyPr wrap="none" rtlCol="0">
            <a:spAutoFit/>
          </a:bodyPr>
          <a:lstStyle/>
          <a:p>
            <a:r>
              <a:rPr lang="en-GB" dirty="0" smtClean="0"/>
              <a:t>GLOBALIZING PROCESS?</a:t>
            </a:r>
            <a:endParaRPr lang="en-GB" dirty="0"/>
          </a:p>
        </p:txBody>
      </p:sp>
      <p:sp>
        <p:nvSpPr>
          <p:cNvPr id="67" name="Oval 66"/>
          <p:cNvSpPr/>
          <p:nvPr/>
        </p:nvSpPr>
        <p:spPr>
          <a:xfrm>
            <a:off x="454224" y="4135005"/>
            <a:ext cx="633192" cy="5909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p:cNvSpPr/>
          <p:nvPr/>
        </p:nvSpPr>
        <p:spPr>
          <a:xfrm>
            <a:off x="6574904" y="3492081"/>
            <a:ext cx="1872208" cy="18767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cxnSp>
        <p:nvCxnSpPr>
          <p:cNvPr id="69" name="Straight Arrow Connector 68"/>
          <p:cNvCxnSpPr>
            <a:stCxn id="67" idx="6"/>
            <a:endCxn id="68" idx="2"/>
          </p:cNvCxnSpPr>
          <p:nvPr/>
        </p:nvCxnSpPr>
        <p:spPr>
          <a:xfrm>
            <a:off x="1087416" y="4430466"/>
            <a:ext cx="5487488"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790928" y="3830302"/>
            <a:ext cx="1440160" cy="1200329"/>
          </a:xfrm>
          <a:prstGeom prst="rect">
            <a:avLst/>
          </a:prstGeom>
          <a:noFill/>
        </p:spPr>
        <p:txBody>
          <a:bodyPr wrap="square" rtlCol="0">
            <a:spAutoFit/>
          </a:bodyPr>
          <a:lstStyle/>
          <a:p>
            <a:pPr algn="ctr"/>
            <a:r>
              <a:rPr lang="en-GB" sz="3600" dirty="0" smtClean="0"/>
              <a:t>Global </a:t>
            </a:r>
          </a:p>
          <a:p>
            <a:pPr algn="ctr"/>
            <a:r>
              <a:rPr lang="en-GB" sz="3600" dirty="0" smtClean="0"/>
              <a:t>City</a:t>
            </a:r>
            <a:endParaRPr lang="en-GB" sz="3600" dirty="0"/>
          </a:p>
        </p:txBody>
      </p:sp>
      <p:sp>
        <p:nvSpPr>
          <p:cNvPr id="71" name="TextBox 70"/>
          <p:cNvSpPr txBox="1"/>
          <p:nvPr/>
        </p:nvSpPr>
        <p:spPr>
          <a:xfrm>
            <a:off x="454224" y="4245800"/>
            <a:ext cx="516488" cy="369332"/>
          </a:xfrm>
          <a:prstGeom prst="rect">
            <a:avLst/>
          </a:prstGeom>
          <a:noFill/>
        </p:spPr>
        <p:txBody>
          <a:bodyPr wrap="none" rtlCol="0">
            <a:spAutoFit/>
          </a:bodyPr>
          <a:lstStyle/>
          <a:p>
            <a:r>
              <a:rPr lang="en-GB" dirty="0" smtClean="0"/>
              <a:t>city</a:t>
            </a:r>
            <a:endParaRPr lang="en-GB" dirty="0"/>
          </a:p>
        </p:txBody>
      </p:sp>
      <p:sp>
        <p:nvSpPr>
          <p:cNvPr id="72" name="TextBox 71"/>
          <p:cNvSpPr txBox="1"/>
          <p:nvPr/>
        </p:nvSpPr>
        <p:spPr>
          <a:xfrm>
            <a:off x="1873604" y="3876468"/>
            <a:ext cx="3915111" cy="369332"/>
          </a:xfrm>
          <a:prstGeom prst="rect">
            <a:avLst/>
          </a:prstGeom>
          <a:noFill/>
        </p:spPr>
        <p:txBody>
          <a:bodyPr wrap="none" rtlCol="0">
            <a:spAutoFit/>
          </a:bodyPr>
          <a:lstStyle/>
          <a:p>
            <a:r>
              <a:rPr lang="en-GB" dirty="0" smtClean="0"/>
              <a:t>PATH DEPENDENCY or PARTICULARISM?</a:t>
            </a:r>
            <a:endParaRPr lang="en-GB" dirty="0"/>
          </a:p>
        </p:txBody>
      </p:sp>
      <p:sp>
        <p:nvSpPr>
          <p:cNvPr id="79" name="Oval 78"/>
          <p:cNvSpPr/>
          <p:nvPr/>
        </p:nvSpPr>
        <p:spPr>
          <a:xfrm>
            <a:off x="477736" y="5716782"/>
            <a:ext cx="633192" cy="5909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p:cNvSpPr/>
          <p:nvPr/>
        </p:nvSpPr>
        <p:spPr>
          <a:xfrm>
            <a:off x="6598416" y="5073858"/>
            <a:ext cx="1872208" cy="18767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82" name="TextBox 81"/>
          <p:cNvSpPr txBox="1"/>
          <p:nvPr/>
        </p:nvSpPr>
        <p:spPr>
          <a:xfrm>
            <a:off x="6814440" y="5412079"/>
            <a:ext cx="1440160" cy="1200329"/>
          </a:xfrm>
          <a:prstGeom prst="rect">
            <a:avLst/>
          </a:prstGeom>
          <a:noFill/>
        </p:spPr>
        <p:txBody>
          <a:bodyPr wrap="square" rtlCol="0">
            <a:spAutoFit/>
          </a:bodyPr>
          <a:lstStyle/>
          <a:p>
            <a:pPr algn="ctr"/>
            <a:r>
              <a:rPr lang="en-GB" sz="3600" dirty="0" smtClean="0"/>
              <a:t>Global </a:t>
            </a:r>
          </a:p>
          <a:p>
            <a:pPr algn="ctr"/>
            <a:r>
              <a:rPr lang="en-GB" sz="3600" dirty="0" smtClean="0"/>
              <a:t>City</a:t>
            </a:r>
            <a:endParaRPr lang="en-GB" sz="3600" dirty="0"/>
          </a:p>
        </p:txBody>
      </p:sp>
      <p:sp>
        <p:nvSpPr>
          <p:cNvPr id="83" name="TextBox 82"/>
          <p:cNvSpPr txBox="1"/>
          <p:nvPr/>
        </p:nvSpPr>
        <p:spPr>
          <a:xfrm>
            <a:off x="477736" y="5827577"/>
            <a:ext cx="516488" cy="369332"/>
          </a:xfrm>
          <a:prstGeom prst="rect">
            <a:avLst/>
          </a:prstGeom>
          <a:noFill/>
        </p:spPr>
        <p:txBody>
          <a:bodyPr wrap="none" rtlCol="0">
            <a:spAutoFit/>
          </a:bodyPr>
          <a:lstStyle/>
          <a:p>
            <a:r>
              <a:rPr lang="en-GB" dirty="0" smtClean="0"/>
              <a:t>city</a:t>
            </a:r>
            <a:endParaRPr lang="en-GB" dirty="0"/>
          </a:p>
        </p:txBody>
      </p:sp>
      <p:sp>
        <p:nvSpPr>
          <p:cNvPr id="84" name="TextBox 83"/>
          <p:cNvSpPr txBox="1"/>
          <p:nvPr/>
        </p:nvSpPr>
        <p:spPr>
          <a:xfrm>
            <a:off x="2929395" y="5458245"/>
            <a:ext cx="2499467" cy="369332"/>
          </a:xfrm>
          <a:prstGeom prst="rect">
            <a:avLst/>
          </a:prstGeom>
          <a:noFill/>
        </p:spPr>
        <p:txBody>
          <a:bodyPr wrap="none" rtlCol="0">
            <a:spAutoFit/>
          </a:bodyPr>
          <a:lstStyle/>
          <a:p>
            <a:r>
              <a:rPr lang="en-GB" dirty="0" smtClean="0"/>
              <a:t>DE-GLOBALIZING CITIES?</a:t>
            </a:r>
            <a:endParaRPr lang="en-GB" dirty="0"/>
          </a:p>
        </p:txBody>
      </p:sp>
      <p:cxnSp>
        <p:nvCxnSpPr>
          <p:cNvPr id="86" name="Straight Arrow Connector 85"/>
          <p:cNvCxnSpPr>
            <a:stCxn id="80" idx="2"/>
            <a:endCxn id="79" idx="6"/>
          </p:cNvCxnSpPr>
          <p:nvPr/>
        </p:nvCxnSpPr>
        <p:spPr>
          <a:xfrm flipH="1" flipV="1">
            <a:off x="1110928" y="6012243"/>
            <a:ext cx="5487488" cy="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028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8" y="0"/>
            <a:ext cx="8229600" cy="1143000"/>
          </a:xfrm>
        </p:spPr>
        <p:txBody>
          <a:bodyPr/>
          <a:lstStyle/>
          <a:p>
            <a:r>
              <a:rPr lang="en-GB" dirty="0" smtClean="0"/>
              <a:t>One final example to think about….</a:t>
            </a:r>
            <a:endParaRPr lang="en-GB" dirty="0"/>
          </a:p>
        </p:txBody>
      </p:sp>
      <p:sp>
        <p:nvSpPr>
          <p:cNvPr id="4" name="TextBox 3"/>
          <p:cNvSpPr txBox="1"/>
          <p:nvPr/>
        </p:nvSpPr>
        <p:spPr>
          <a:xfrm>
            <a:off x="11440" y="1095792"/>
            <a:ext cx="8789600" cy="4985980"/>
          </a:xfrm>
          <a:prstGeom prst="rect">
            <a:avLst/>
          </a:prstGeom>
          <a:noFill/>
        </p:spPr>
        <p:txBody>
          <a:bodyPr wrap="square" rtlCol="0">
            <a:spAutoFit/>
          </a:bodyPr>
          <a:lstStyle/>
          <a:p>
            <a:r>
              <a:rPr lang="en-GB" sz="2400" dirty="0" smtClean="0"/>
              <a:t>The conventional wisdom is that there are three Global Cities –</a:t>
            </a:r>
          </a:p>
          <a:p>
            <a:endParaRPr lang="en-GB" sz="3200" dirty="0"/>
          </a:p>
          <a:p>
            <a:r>
              <a:rPr lang="en-GB" sz="3200" dirty="0" smtClean="0"/>
              <a:t> </a:t>
            </a:r>
            <a:r>
              <a:rPr lang="en-GB" sz="4400" dirty="0" smtClean="0"/>
              <a:t>London, New York, Tokyo</a:t>
            </a:r>
          </a:p>
          <a:p>
            <a:endParaRPr lang="en-GB" dirty="0"/>
          </a:p>
          <a:p>
            <a:r>
              <a:rPr lang="en-GB" sz="2800" dirty="0" smtClean="0"/>
              <a:t>But what of an </a:t>
            </a:r>
            <a:r>
              <a:rPr lang="en-GB" sz="2800" b="1" dirty="0" smtClean="0"/>
              <a:t>urban agglomeration </a:t>
            </a:r>
            <a:r>
              <a:rPr lang="en-GB" sz="2800" dirty="0" smtClean="0"/>
              <a:t>that is as big in population as all three cities combined ?</a:t>
            </a:r>
          </a:p>
          <a:p>
            <a:endParaRPr lang="en-GB" dirty="0"/>
          </a:p>
          <a:p>
            <a:endParaRPr lang="en-GB" b="1" dirty="0">
              <a:solidFill>
                <a:srgbClr val="00B050"/>
              </a:solidFill>
            </a:endParaRPr>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150003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70617059"/>
              </p:ext>
            </p:extLst>
          </p:nvPr>
        </p:nvGraphicFramePr>
        <p:xfrm>
          <a:off x="107504" y="0"/>
          <a:ext cx="90364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17337" y="6592727"/>
            <a:ext cx="2326663" cy="307777"/>
          </a:xfrm>
          <a:prstGeom prst="rect">
            <a:avLst/>
          </a:prstGeom>
          <a:noFill/>
        </p:spPr>
        <p:txBody>
          <a:bodyPr wrap="none" rtlCol="0">
            <a:spAutoFit/>
          </a:bodyPr>
          <a:lstStyle/>
          <a:p>
            <a:r>
              <a:rPr lang="en-GB" sz="1400" dirty="0" smtClean="0"/>
              <a:t>2015 Urban Area Populations</a:t>
            </a:r>
            <a:endParaRPr lang="en-GB" sz="1400" dirty="0"/>
          </a:p>
        </p:txBody>
      </p:sp>
      <p:sp>
        <p:nvSpPr>
          <p:cNvPr id="6" name="TextBox 5"/>
          <p:cNvSpPr txBox="1"/>
          <p:nvPr/>
        </p:nvSpPr>
        <p:spPr>
          <a:xfrm>
            <a:off x="179512" y="160606"/>
            <a:ext cx="8784976" cy="1077218"/>
          </a:xfrm>
          <a:prstGeom prst="rect">
            <a:avLst/>
          </a:prstGeom>
          <a:noFill/>
        </p:spPr>
        <p:txBody>
          <a:bodyPr wrap="square" rtlCol="0">
            <a:spAutoFit/>
          </a:bodyPr>
          <a:lstStyle/>
          <a:p>
            <a:r>
              <a:rPr lang="en-GB" sz="3200" b="1" dirty="0" smtClean="0"/>
              <a:t>Polycentric Mega-Urban Global City Region – “</a:t>
            </a:r>
            <a:r>
              <a:rPr lang="en-GB" sz="3200" b="1" dirty="0" err="1" smtClean="0"/>
              <a:t>Suprapolis</a:t>
            </a:r>
            <a:r>
              <a:rPr lang="en-GB" sz="3200" b="1" dirty="0" smtClean="0"/>
              <a:t>?”</a:t>
            </a:r>
            <a:endParaRPr lang="en-GB" sz="3200" b="1" dirty="0"/>
          </a:p>
        </p:txBody>
      </p:sp>
    </p:spTree>
    <p:extLst>
      <p:ext uri="{BB962C8B-B14F-4D97-AF65-F5344CB8AC3E}">
        <p14:creationId xmlns:p14="http://schemas.microsoft.com/office/powerpoint/2010/main" val="771551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620688"/>
            <a:ext cx="7848872" cy="4031873"/>
          </a:xfrm>
          <a:prstGeom prst="rect">
            <a:avLst/>
          </a:prstGeom>
        </p:spPr>
        <p:txBody>
          <a:bodyPr wrap="square">
            <a:spAutoFit/>
          </a:bodyPr>
          <a:lstStyle/>
          <a:p>
            <a:r>
              <a:rPr lang="en-GB" sz="3200" b="1" dirty="0"/>
              <a:t>As Urban Geographers we need to use terminology consistently, and that terminology should be </a:t>
            </a:r>
            <a:r>
              <a:rPr lang="en-GB" sz="3200" b="1" dirty="0" smtClean="0"/>
              <a:t>clearly defined, meaningful</a:t>
            </a:r>
            <a:r>
              <a:rPr lang="en-GB" sz="3200" b="1" dirty="0"/>
              <a:t>, helpful, and unbiased.</a:t>
            </a:r>
          </a:p>
          <a:p>
            <a:endParaRPr lang="en-GB" sz="3200" dirty="0"/>
          </a:p>
          <a:p>
            <a:r>
              <a:rPr lang="en-GB" sz="3200" b="1" dirty="0"/>
              <a:t>If not, we need to be explicit about how specific terminology, that defines urban places around the world is used and applied.</a:t>
            </a:r>
          </a:p>
        </p:txBody>
      </p:sp>
    </p:spTree>
    <p:extLst>
      <p:ext uri="{BB962C8B-B14F-4D97-AF65-F5344CB8AC3E}">
        <p14:creationId xmlns:p14="http://schemas.microsoft.com/office/powerpoint/2010/main" val="197795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719" y="3068960"/>
            <a:ext cx="8096250"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4360" y="2237963"/>
            <a:ext cx="8712968" cy="830997"/>
          </a:xfrm>
          <a:prstGeom prst="rect">
            <a:avLst/>
          </a:prstGeom>
          <a:noFill/>
        </p:spPr>
        <p:txBody>
          <a:bodyPr wrap="square" rtlCol="0">
            <a:spAutoFit/>
          </a:bodyPr>
          <a:lstStyle/>
          <a:p>
            <a:r>
              <a:rPr lang="en-GB" sz="4800" dirty="0" smtClean="0"/>
              <a:t>Process?				       Place?</a:t>
            </a:r>
            <a:endParaRPr lang="en-GB" sz="4800" dirty="0"/>
          </a:p>
        </p:txBody>
      </p:sp>
      <p:sp>
        <p:nvSpPr>
          <p:cNvPr id="5" name="TextBox 4"/>
          <p:cNvSpPr txBox="1"/>
          <p:nvPr/>
        </p:nvSpPr>
        <p:spPr>
          <a:xfrm>
            <a:off x="1907704" y="428328"/>
            <a:ext cx="4793941" cy="769441"/>
          </a:xfrm>
          <a:prstGeom prst="rect">
            <a:avLst/>
          </a:prstGeom>
          <a:noFill/>
        </p:spPr>
        <p:txBody>
          <a:bodyPr wrap="none" rtlCol="0">
            <a:spAutoFit/>
          </a:bodyPr>
          <a:lstStyle/>
          <a:p>
            <a:r>
              <a:rPr lang="en-GB" sz="4400" dirty="0" smtClean="0">
                <a:solidFill>
                  <a:srgbClr val="0070C0"/>
                </a:solidFill>
              </a:rPr>
              <a:t>GLOBALIZING CITIES</a:t>
            </a:r>
            <a:endParaRPr lang="en-GB" sz="4400" dirty="0">
              <a:solidFill>
                <a:srgbClr val="0070C0"/>
              </a:solidFill>
            </a:endParaRPr>
          </a:p>
        </p:txBody>
      </p:sp>
      <p:cxnSp>
        <p:nvCxnSpPr>
          <p:cNvPr id="7" name="Straight Arrow Connector 6"/>
          <p:cNvCxnSpPr>
            <a:stCxn id="5" idx="2"/>
          </p:cNvCxnSpPr>
          <p:nvPr/>
        </p:nvCxnSpPr>
        <p:spPr>
          <a:xfrm flipH="1">
            <a:off x="2411761" y="1197769"/>
            <a:ext cx="1892914" cy="115111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2"/>
          </p:cNvCxnSpPr>
          <p:nvPr/>
        </p:nvCxnSpPr>
        <p:spPr>
          <a:xfrm>
            <a:off x="4304675" y="1197769"/>
            <a:ext cx="1826014" cy="115111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0" y="5589240"/>
            <a:ext cx="9099542" cy="830997"/>
          </a:xfrm>
          <a:prstGeom prst="rect">
            <a:avLst/>
          </a:prstGeom>
          <a:noFill/>
        </p:spPr>
        <p:txBody>
          <a:bodyPr wrap="none" rtlCol="0">
            <a:spAutoFit/>
          </a:bodyPr>
          <a:lstStyle/>
          <a:p>
            <a:r>
              <a:rPr lang="en-GB" sz="2400" b="1" i="1" dirty="0" smtClean="0"/>
              <a:t>“Cities all over the world clamour to subscribe to this globalizing logic </a:t>
            </a:r>
          </a:p>
          <a:p>
            <a:r>
              <a:rPr lang="en-GB" sz="2400" b="1" i="1" dirty="0" smtClean="0"/>
              <a:t>as they jostle for a place in the new urban Utopia” (</a:t>
            </a:r>
            <a:r>
              <a:rPr lang="en-GB" sz="2400" b="1" i="1" dirty="0" err="1" smtClean="0"/>
              <a:t>Yeoh</a:t>
            </a:r>
            <a:r>
              <a:rPr lang="en-GB" sz="2400" b="1" i="1" dirty="0" smtClean="0"/>
              <a:t> 1999)</a:t>
            </a:r>
            <a:endParaRPr lang="en-GB" sz="2400" b="1" i="1" dirty="0"/>
          </a:p>
        </p:txBody>
      </p:sp>
    </p:spTree>
    <p:extLst>
      <p:ext uri="{BB962C8B-B14F-4D97-AF65-F5344CB8AC3E}">
        <p14:creationId xmlns:p14="http://schemas.microsoft.com/office/powerpoint/2010/main" val="3914282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dirty="0"/>
              <a:t/>
            </a:r>
            <a:br>
              <a:rPr lang="ja-JP" altLang="en-US" dirty="0"/>
            </a:br>
            <a:r>
              <a:rPr lang="ja-JP" altLang="en-US" sz="10700" dirty="0"/>
              <a:t>谢谢</a:t>
            </a:r>
            <a:endParaRPr lang="en-GB" sz="107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40152" y="4746662"/>
            <a:ext cx="2880345" cy="1432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987824" y="2701776"/>
            <a:ext cx="3166829" cy="923330"/>
          </a:xfrm>
          <a:prstGeom prst="rect">
            <a:avLst/>
          </a:prstGeom>
          <a:noFill/>
        </p:spPr>
        <p:txBody>
          <a:bodyPr wrap="none" rtlCol="0">
            <a:spAutoFit/>
          </a:bodyPr>
          <a:lstStyle/>
          <a:p>
            <a:r>
              <a:rPr lang="en-GB" sz="5400" b="1" dirty="0" smtClean="0"/>
              <a:t>Thank you</a:t>
            </a:r>
            <a:endParaRPr lang="en-GB" sz="54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97152"/>
            <a:ext cx="3541713"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966745" y="2007432"/>
            <a:ext cx="1208985" cy="584775"/>
          </a:xfrm>
          <a:prstGeom prst="rect">
            <a:avLst/>
          </a:prstGeom>
          <a:noFill/>
        </p:spPr>
        <p:txBody>
          <a:bodyPr wrap="none" rtlCol="0">
            <a:spAutoFit/>
          </a:bodyPr>
          <a:lstStyle/>
          <a:p>
            <a:r>
              <a:rPr lang="en-GB" sz="3200" b="1" dirty="0" err="1" smtClean="0"/>
              <a:t>Xiexie</a:t>
            </a:r>
            <a:endParaRPr lang="en-GB" sz="3200" b="1" dirty="0"/>
          </a:p>
        </p:txBody>
      </p:sp>
    </p:spTree>
    <p:extLst>
      <p:ext uri="{BB962C8B-B14F-4D97-AF65-F5344CB8AC3E}">
        <p14:creationId xmlns:p14="http://schemas.microsoft.com/office/powerpoint/2010/main" val="157512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8847"/>
            <a:ext cx="7992888" cy="11079956"/>
          </a:xfrm>
          <a:prstGeom prst="rect">
            <a:avLst/>
          </a:prstGeom>
        </p:spPr>
        <p:txBody>
          <a:bodyPr wrap="square">
            <a:spAutoFit/>
          </a:bodyPr>
          <a:lstStyle/>
          <a:p>
            <a:r>
              <a:rPr lang="en-GB" sz="2400" b="1" dirty="0" smtClean="0">
                <a:solidFill>
                  <a:prstClr val="black"/>
                </a:solidFill>
              </a:rPr>
              <a:t>Quote from the call for papers for this meeting:</a:t>
            </a:r>
          </a:p>
          <a:p>
            <a:endParaRPr lang="en-GB" sz="2400" b="1" dirty="0" smtClean="0">
              <a:solidFill>
                <a:prstClr val="black"/>
              </a:solidFill>
            </a:endParaRPr>
          </a:p>
          <a:p>
            <a:endParaRPr lang="en-GB" b="1" dirty="0">
              <a:solidFill>
                <a:prstClr val="black"/>
              </a:solidFill>
            </a:endParaRPr>
          </a:p>
          <a:p>
            <a:r>
              <a:rPr lang="en-GB" sz="2400" b="1" i="1" dirty="0" smtClean="0">
                <a:solidFill>
                  <a:prstClr val="black"/>
                </a:solidFill>
              </a:rPr>
              <a:t>“The recent decade has seen a </a:t>
            </a:r>
            <a:r>
              <a:rPr lang="en-GB" sz="2400" b="1" i="1" dirty="0" smtClean="0">
                <a:solidFill>
                  <a:srgbClr val="00B0F0"/>
                </a:solidFill>
              </a:rPr>
              <a:t>rising number </a:t>
            </a:r>
            <a:r>
              <a:rPr lang="en-GB" sz="2400" b="1" i="1" dirty="0" smtClean="0">
                <a:solidFill>
                  <a:prstClr val="black"/>
                </a:solidFill>
              </a:rPr>
              <a:t>of globalizing cities, mainly from the </a:t>
            </a:r>
            <a:r>
              <a:rPr lang="en-GB" sz="2400" b="1" i="1" dirty="0" smtClean="0">
                <a:solidFill>
                  <a:srgbClr val="00B0F0"/>
                </a:solidFill>
              </a:rPr>
              <a:t>developing world</a:t>
            </a:r>
            <a:r>
              <a:rPr lang="en-GB" sz="2400" b="1" i="1" dirty="0" smtClean="0">
                <a:solidFill>
                  <a:prstClr val="black"/>
                </a:solidFill>
              </a:rPr>
              <a:t>.  These globalizing cities have played an important role in the national and regional economy, yet they also face great challenges such as </a:t>
            </a:r>
            <a:r>
              <a:rPr lang="en-GB" sz="2400" b="1" i="1" dirty="0" smtClean="0">
                <a:solidFill>
                  <a:srgbClr val="00B0F0"/>
                </a:solidFill>
              </a:rPr>
              <a:t>economic growth </a:t>
            </a:r>
            <a:r>
              <a:rPr lang="en-GB" sz="2400" b="1" i="1" dirty="0" smtClean="0">
                <a:solidFill>
                  <a:prstClr val="black"/>
                </a:solidFill>
              </a:rPr>
              <a:t>and social equity,  political and social stabilities, ecological and environmental sustainability.  Arguably, these emerging global metropolis’ are become increasingly ‘ungovernable’ considering the immensity and complexity of urban affairs and the homogeneity of stakeholders and interest groups involved.  Governing globalizing cities therefore become a </a:t>
            </a:r>
            <a:r>
              <a:rPr lang="en-GB" sz="2400" b="1" i="1" dirty="0" smtClean="0">
                <a:solidFill>
                  <a:srgbClr val="00B0F0"/>
                </a:solidFill>
              </a:rPr>
              <a:t>pressing and significant agenda </a:t>
            </a:r>
            <a:r>
              <a:rPr lang="en-GB" sz="2400" b="1" i="1" dirty="0" smtClean="0">
                <a:solidFill>
                  <a:prstClr val="black"/>
                </a:solidFill>
              </a:rPr>
              <a:t>for urban scholars around the globe to address”.</a:t>
            </a:r>
          </a:p>
          <a:p>
            <a:endParaRPr lang="en-GB" b="1" dirty="0">
              <a:solidFill>
                <a:prstClr val="black"/>
              </a:solidFill>
            </a:endParaRPr>
          </a:p>
          <a:p>
            <a:endParaRPr lang="en-GB" b="1" dirty="0" smtClean="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b="1" dirty="0">
              <a:solidFill>
                <a:prstClr val="black"/>
              </a:solidFill>
            </a:endParaRPr>
          </a:p>
          <a:p>
            <a:endParaRPr lang="en-GB" b="1" dirty="0" smtClean="0">
              <a:solidFill>
                <a:prstClr val="black"/>
              </a:solidFill>
            </a:endParaRPr>
          </a:p>
          <a:p>
            <a:endParaRPr lang="en-GB" dirty="0">
              <a:solidFill>
                <a:prstClr val="black"/>
              </a:solidFill>
            </a:endParaRPr>
          </a:p>
        </p:txBody>
      </p:sp>
    </p:spTree>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652" y="475798"/>
            <a:ext cx="8056755" cy="5632311"/>
          </a:xfrm>
          <a:prstGeom prst="rect">
            <a:avLst/>
          </a:prstGeom>
          <a:noFill/>
        </p:spPr>
        <p:txBody>
          <a:bodyPr wrap="square" rtlCol="0">
            <a:spAutoFit/>
          </a:bodyPr>
          <a:lstStyle/>
          <a:p>
            <a:r>
              <a:rPr lang="en-GB" sz="4000" dirty="0" smtClean="0"/>
              <a:t>“</a:t>
            </a:r>
            <a:r>
              <a:rPr lang="en-GB" sz="4000" i="1" dirty="0" smtClean="0"/>
              <a:t>With ‘so-called world cities’ there are dangers of attractive theoretical ideas turning into taken for granted conceptions</a:t>
            </a:r>
            <a:r>
              <a:rPr lang="en-GB" sz="4000" dirty="0" smtClean="0"/>
              <a:t>”,  </a:t>
            </a:r>
            <a:r>
              <a:rPr lang="en-GB" sz="4000" dirty="0" smtClean="0">
                <a:solidFill>
                  <a:srgbClr val="00B0F0"/>
                </a:solidFill>
              </a:rPr>
              <a:t>Taylor 1999</a:t>
            </a:r>
            <a:r>
              <a:rPr lang="en-GB" sz="4000" dirty="0" smtClean="0"/>
              <a:t>.</a:t>
            </a:r>
          </a:p>
          <a:p>
            <a:endParaRPr lang="en-GB" sz="4000" dirty="0"/>
          </a:p>
          <a:p>
            <a:endParaRPr lang="en-GB" sz="4000" dirty="0" smtClean="0"/>
          </a:p>
          <a:p>
            <a:r>
              <a:rPr lang="en-GB" sz="4000" dirty="0" smtClean="0"/>
              <a:t>So, using the call for papers,  lets examine a few of these conceptions…..</a:t>
            </a:r>
            <a:endParaRPr lang="en-GB" sz="4000" dirty="0"/>
          </a:p>
        </p:txBody>
      </p:sp>
    </p:spTree>
    <p:extLst>
      <p:ext uri="{BB962C8B-B14F-4D97-AF65-F5344CB8AC3E}">
        <p14:creationId xmlns:p14="http://schemas.microsoft.com/office/powerpoint/2010/main" val="12922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9294938" cy="6617196"/>
          </a:xfrm>
          <a:prstGeom prst="rect">
            <a:avLst/>
          </a:prstGeom>
          <a:noFill/>
        </p:spPr>
        <p:txBody>
          <a:bodyPr wrap="square" rtlCol="0">
            <a:spAutoFit/>
          </a:bodyPr>
          <a:lstStyle/>
          <a:p>
            <a:r>
              <a:rPr lang="en-GB" sz="4000" b="1" dirty="0" smtClean="0"/>
              <a:t>Lack of Clarity </a:t>
            </a:r>
          </a:p>
          <a:p>
            <a:endParaRPr lang="en-GB" dirty="0"/>
          </a:p>
          <a:p>
            <a:r>
              <a:rPr lang="en-GB" sz="2800" b="1" dirty="0" smtClean="0">
                <a:solidFill>
                  <a:srgbClr val="00B0F0"/>
                </a:solidFill>
              </a:rPr>
              <a:t>Rising number </a:t>
            </a:r>
            <a:r>
              <a:rPr lang="en-GB" sz="2800" dirty="0" smtClean="0"/>
              <a:t>? – how measured – lack of consistency </a:t>
            </a:r>
          </a:p>
          <a:p>
            <a:r>
              <a:rPr lang="en-GB" sz="2800" dirty="0" smtClean="0"/>
              <a:t>so many different measures and indices</a:t>
            </a:r>
          </a:p>
          <a:p>
            <a:endParaRPr lang="en-GB" sz="2800" dirty="0"/>
          </a:p>
          <a:p>
            <a:r>
              <a:rPr lang="en-GB" sz="2800" b="1" dirty="0" smtClean="0">
                <a:solidFill>
                  <a:srgbClr val="00B0F0"/>
                </a:solidFill>
              </a:rPr>
              <a:t>Developing world  </a:t>
            </a:r>
            <a:r>
              <a:rPr lang="en-GB" sz="2800" dirty="0" smtClean="0"/>
              <a:t>?  Do they / Can they meet requirements</a:t>
            </a:r>
          </a:p>
          <a:p>
            <a:endParaRPr lang="en-GB" sz="2800" dirty="0"/>
          </a:p>
          <a:p>
            <a:r>
              <a:rPr lang="en-GB" sz="2800" b="1" dirty="0" smtClean="0">
                <a:solidFill>
                  <a:srgbClr val="00B0F0"/>
                </a:solidFill>
              </a:rPr>
              <a:t>Economic Growth </a:t>
            </a:r>
            <a:r>
              <a:rPr lang="en-GB" sz="2800" dirty="0" smtClean="0"/>
              <a:t>– Implicit – high performance </a:t>
            </a:r>
          </a:p>
          <a:p>
            <a:endParaRPr lang="en-GB" sz="2800" dirty="0"/>
          </a:p>
          <a:p>
            <a:r>
              <a:rPr lang="en-GB" sz="2800" dirty="0" smtClean="0"/>
              <a:t>Clearly there is a </a:t>
            </a:r>
            <a:r>
              <a:rPr lang="en-GB" sz="2800" b="1" dirty="0" smtClean="0">
                <a:solidFill>
                  <a:srgbClr val="00B0F0"/>
                </a:solidFill>
              </a:rPr>
              <a:t>pressing and significant agenda</a:t>
            </a:r>
            <a:r>
              <a:rPr lang="en-GB" sz="2800" dirty="0" smtClean="0"/>
              <a:t>….. </a:t>
            </a:r>
          </a:p>
          <a:p>
            <a:r>
              <a:rPr lang="en-GB" sz="2800" dirty="0" smtClean="0"/>
              <a:t>Not just regarding the governance of global</a:t>
            </a:r>
            <a:endParaRPr lang="en-GB" dirty="0"/>
          </a:p>
          <a:p>
            <a:endParaRPr lang="en-GB" dirty="0" smtClean="0"/>
          </a:p>
          <a:p>
            <a:r>
              <a:rPr lang="en-GB" sz="2400" i="1" dirty="0" smtClean="0">
                <a:solidFill>
                  <a:srgbClr val="FF0000"/>
                </a:solidFill>
              </a:rPr>
              <a:t>Interestingly, no mention of globalization, or engagement </a:t>
            </a:r>
          </a:p>
          <a:p>
            <a:r>
              <a:rPr lang="en-GB" sz="2400" i="1" dirty="0" smtClean="0">
                <a:solidFill>
                  <a:srgbClr val="FF0000"/>
                </a:solidFill>
              </a:rPr>
              <a:t>with the global economy</a:t>
            </a:r>
          </a:p>
          <a:p>
            <a:endParaRPr lang="en-GB" sz="2400" i="1" dirty="0">
              <a:solidFill>
                <a:srgbClr val="FF0000"/>
              </a:solidFill>
            </a:endParaRPr>
          </a:p>
          <a:p>
            <a:r>
              <a:rPr lang="en-GB" sz="2800" b="1" i="1" dirty="0" smtClean="0">
                <a:solidFill>
                  <a:srgbClr val="FF0000"/>
                </a:solidFill>
              </a:rPr>
              <a:t>Lets remind ourselves about the world / global city concept</a:t>
            </a:r>
            <a:endParaRPr lang="en-GB" sz="2800" b="1" i="1" dirty="0">
              <a:solidFill>
                <a:srgbClr val="FF0000"/>
              </a:solidFill>
            </a:endParaRPr>
          </a:p>
        </p:txBody>
      </p:sp>
    </p:spTree>
    <p:extLst>
      <p:ext uri="{BB962C8B-B14F-4D97-AF65-F5344CB8AC3E}">
        <p14:creationId xmlns:p14="http://schemas.microsoft.com/office/powerpoint/2010/main" val="2152360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04664"/>
            <a:ext cx="7219669" cy="646331"/>
          </a:xfrm>
          <a:prstGeom prst="rect">
            <a:avLst/>
          </a:prstGeom>
        </p:spPr>
        <p:txBody>
          <a:bodyPr wrap="none">
            <a:spAutoFit/>
          </a:bodyPr>
          <a:lstStyle/>
          <a:p>
            <a:r>
              <a:rPr lang="en-GB" sz="3600" b="1" dirty="0"/>
              <a:t>World / Global Cities – an </a:t>
            </a:r>
            <a:r>
              <a:rPr lang="en-GB" sz="3600" b="1" dirty="0" smtClean="0"/>
              <a:t>Evolution I</a:t>
            </a:r>
            <a:endParaRPr lang="en-GB" sz="3600" b="1" dirty="0"/>
          </a:p>
        </p:txBody>
      </p:sp>
      <p:sp>
        <p:nvSpPr>
          <p:cNvPr id="5" name="Rectangle 4"/>
          <p:cNvSpPr/>
          <p:nvPr/>
        </p:nvSpPr>
        <p:spPr>
          <a:xfrm>
            <a:off x="395536" y="1403093"/>
            <a:ext cx="7920880" cy="3539430"/>
          </a:xfrm>
          <a:prstGeom prst="rect">
            <a:avLst/>
          </a:prstGeom>
        </p:spPr>
        <p:txBody>
          <a:bodyPr wrap="square">
            <a:spAutoFit/>
          </a:bodyPr>
          <a:lstStyle/>
          <a:p>
            <a:r>
              <a:rPr lang="en-GB" sz="2800" dirty="0"/>
              <a:t>Hall (1966) uses the term </a:t>
            </a:r>
            <a:r>
              <a:rPr lang="en-GB" sz="2800" dirty="0">
                <a:solidFill>
                  <a:srgbClr val="FF0000"/>
                </a:solidFill>
              </a:rPr>
              <a:t>World Cities </a:t>
            </a:r>
            <a:endParaRPr lang="en-GB" sz="2800" dirty="0" smtClean="0">
              <a:solidFill>
                <a:srgbClr val="FF0000"/>
              </a:solidFill>
            </a:endParaRPr>
          </a:p>
          <a:p>
            <a:endParaRPr lang="en-GB" sz="2800" dirty="0">
              <a:solidFill>
                <a:srgbClr val="FF0000"/>
              </a:solidFill>
            </a:endParaRPr>
          </a:p>
          <a:p>
            <a:r>
              <a:rPr lang="en-GB" sz="2800" dirty="0"/>
              <a:t>Castells (1972) and Harvey (1973) linking city forming processes to the larger historical movement of industrial capitalism …identified by </a:t>
            </a:r>
            <a:r>
              <a:rPr lang="en-GB" sz="2800" dirty="0" err="1"/>
              <a:t>Friedmann</a:t>
            </a:r>
            <a:r>
              <a:rPr lang="en-GB" sz="2800" dirty="0"/>
              <a:t>(1986</a:t>
            </a:r>
            <a:r>
              <a:rPr lang="en-GB" sz="2800" dirty="0" smtClean="0"/>
              <a:t>).</a:t>
            </a:r>
          </a:p>
          <a:p>
            <a:endParaRPr lang="en-GB" sz="2800" dirty="0"/>
          </a:p>
          <a:p>
            <a:r>
              <a:rPr lang="en-GB" sz="2800" dirty="0" err="1"/>
              <a:t>Wallerstein</a:t>
            </a:r>
            <a:r>
              <a:rPr lang="en-GB" sz="2800" dirty="0"/>
              <a:t> (1974) conceptualizes a capitalist </a:t>
            </a:r>
            <a:r>
              <a:rPr lang="en-GB" sz="2800" dirty="0">
                <a:solidFill>
                  <a:srgbClr val="FF0000"/>
                </a:solidFill>
              </a:rPr>
              <a:t>world system</a:t>
            </a:r>
          </a:p>
        </p:txBody>
      </p:sp>
    </p:spTree>
    <p:extLst>
      <p:ext uri="{BB962C8B-B14F-4D97-AF65-F5344CB8AC3E}">
        <p14:creationId xmlns:p14="http://schemas.microsoft.com/office/powerpoint/2010/main" val="4139436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706090"/>
          </a:xfrm>
        </p:spPr>
        <p:txBody>
          <a:bodyPr>
            <a:normAutofit fontScale="90000"/>
          </a:bodyPr>
          <a:lstStyle/>
          <a:p>
            <a:r>
              <a:rPr lang="en-GB" sz="4000" b="1" dirty="0"/>
              <a:t>World / Global Cities – an </a:t>
            </a:r>
            <a:r>
              <a:rPr lang="en-GB" sz="4000" b="1" dirty="0" smtClean="0"/>
              <a:t>Evolution II</a:t>
            </a:r>
            <a:r>
              <a:rPr lang="en-GB" dirty="0"/>
              <a:t/>
            </a:r>
            <a:br>
              <a:rPr lang="en-GB" dirty="0"/>
            </a:br>
            <a:endParaRPr lang="en-GB" dirty="0"/>
          </a:p>
        </p:txBody>
      </p:sp>
      <p:sp>
        <p:nvSpPr>
          <p:cNvPr id="3" name="Content Placeholder 2"/>
          <p:cNvSpPr>
            <a:spLocks noGrp="1"/>
          </p:cNvSpPr>
          <p:nvPr>
            <p:ph idx="1"/>
          </p:nvPr>
        </p:nvSpPr>
        <p:spPr>
          <a:xfrm>
            <a:off x="179512" y="836712"/>
            <a:ext cx="8784976" cy="5688632"/>
          </a:xfrm>
        </p:spPr>
        <p:txBody>
          <a:bodyPr>
            <a:normAutofit fontScale="62500" lnSpcReduction="20000"/>
          </a:bodyPr>
          <a:lstStyle/>
          <a:p>
            <a:pPr marL="0" indent="0">
              <a:buNone/>
            </a:pPr>
            <a:r>
              <a:rPr lang="en-GB" b="1" dirty="0">
                <a:solidFill>
                  <a:srgbClr val="00B050"/>
                </a:solidFill>
              </a:rPr>
              <a:t>Only in 1980s does study of cities EXPLICITLY become connected to the world/global economy.</a:t>
            </a:r>
          </a:p>
          <a:p>
            <a:r>
              <a:rPr lang="en-GB" dirty="0"/>
              <a:t>Cohen (1981) linked IDL and Urban Hierarchy – mention </a:t>
            </a:r>
            <a:r>
              <a:rPr lang="en-GB" dirty="0">
                <a:solidFill>
                  <a:srgbClr val="FF0000"/>
                </a:solidFill>
              </a:rPr>
              <a:t>Coordination and Control</a:t>
            </a:r>
          </a:p>
          <a:p>
            <a:r>
              <a:rPr lang="en-GB" dirty="0" err="1"/>
              <a:t>Friedmann</a:t>
            </a:r>
            <a:r>
              <a:rPr lang="en-GB" dirty="0"/>
              <a:t> and Wolff (1982) describe </a:t>
            </a:r>
            <a:r>
              <a:rPr lang="en-GB" dirty="0">
                <a:solidFill>
                  <a:srgbClr val="FF0000"/>
                </a:solidFill>
              </a:rPr>
              <a:t>World City Formation </a:t>
            </a:r>
            <a:r>
              <a:rPr lang="en-GB" dirty="0"/>
              <a:t>– </a:t>
            </a:r>
            <a:r>
              <a:rPr lang="en-GB" dirty="0" smtClean="0"/>
              <a:t> </a:t>
            </a:r>
            <a:r>
              <a:rPr lang="en-GB" dirty="0" smtClean="0">
                <a:solidFill>
                  <a:srgbClr val="FF0000"/>
                </a:solidFill>
              </a:rPr>
              <a:t>Apex</a:t>
            </a:r>
            <a:endParaRPr lang="en-GB" dirty="0">
              <a:solidFill>
                <a:srgbClr val="FF0000"/>
              </a:solidFill>
            </a:endParaRPr>
          </a:p>
          <a:p>
            <a:r>
              <a:rPr lang="en-GB" dirty="0" err="1"/>
              <a:t>Friedmann</a:t>
            </a:r>
            <a:r>
              <a:rPr lang="en-GB" dirty="0"/>
              <a:t> (1986) ‘</a:t>
            </a:r>
            <a:r>
              <a:rPr lang="en-GB" dirty="0">
                <a:solidFill>
                  <a:srgbClr val="FF0000"/>
                </a:solidFill>
              </a:rPr>
              <a:t>The World City Hypothesis</a:t>
            </a:r>
            <a:r>
              <a:rPr lang="en-GB" dirty="0"/>
              <a:t>’</a:t>
            </a:r>
          </a:p>
          <a:p>
            <a:r>
              <a:rPr lang="en-GB" dirty="0"/>
              <a:t>King (1990) </a:t>
            </a:r>
            <a:r>
              <a:rPr lang="en-GB" dirty="0">
                <a:solidFill>
                  <a:srgbClr val="FF0000"/>
                </a:solidFill>
              </a:rPr>
              <a:t>Global Cities </a:t>
            </a:r>
            <a:r>
              <a:rPr lang="en-GB" dirty="0"/>
              <a:t>linked to Post Imperialism</a:t>
            </a:r>
          </a:p>
          <a:p>
            <a:r>
              <a:rPr lang="en-GB" dirty="0" err="1"/>
              <a:t>Sassen</a:t>
            </a:r>
            <a:r>
              <a:rPr lang="en-GB" dirty="0"/>
              <a:t> (1991) </a:t>
            </a:r>
            <a:r>
              <a:rPr lang="en-GB" dirty="0">
                <a:solidFill>
                  <a:srgbClr val="FF0000"/>
                </a:solidFill>
              </a:rPr>
              <a:t>Global </a:t>
            </a:r>
            <a:r>
              <a:rPr lang="en-GB" dirty="0" smtClean="0">
                <a:solidFill>
                  <a:srgbClr val="FF0000"/>
                </a:solidFill>
              </a:rPr>
              <a:t>City Hypothesis</a:t>
            </a:r>
            <a:endParaRPr lang="en-GB" dirty="0">
              <a:solidFill>
                <a:srgbClr val="FF0000"/>
              </a:solidFill>
            </a:endParaRPr>
          </a:p>
          <a:p>
            <a:r>
              <a:rPr lang="en-GB" dirty="0"/>
              <a:t>Knox and Taylor (1995) </a:t>
            </a:r>
            <a:r>
              <a:rPr lang="en-GB" dirty="0">
                <a:solidFill>
                  <a:srgbClr val="FF0000"/>
                </a:solidFill>
              </a:rPr>
              <a:t>World Cities </a:t>
            </a:r>
            <a:r>
              <a:rPr lang="en-GB" dirty="0"/>
              <a:t>in a World </a:t>
            </a:r>
            <a:r>
              <a:rPr lang="en-GB" dirty="0" smtClean="0"/>
              <a:t>System</a:t>
            </a:r>
          </a:p>
          <a:p>
            <a:r>
              <a:rPr lang="en-GB" dirty="0" smtClean="0"/>
              <a:t>Knox (1996) degrees of </a:t>
            </a:r>
            <a:r>
              <a:rPr lang="en-GB" dirty="0" smtClean="0">
                <a:solidFill>
                  <a:srgbClr val="FF0000"/>
                </a:solidFill>
              </a:rPr>
              <a:t>world </a:t>
            </a:r>
            <a:r>
              <a:rPr lang="en-GB" dirty="0" err="1" smtClean="0">
                <a:solidFill>
                  <a:srgbClr val="FF0000"/>
                </a:solidFill>
              </a:rPr>
              <a:t>cityness</a:t>
            </a:r>
            <a:endParaRPr lang="en-GB" dirty="0" smtClean="0">
              <a:solidFill>
                <a:srgbClr val="FF0000"/>
              </a:solidFill>
            </a:endParaRPr>
          </a:p>
          <a:p>
            <a:r>
              <a:rPr lang="en-GB" dirty="0" smtClean="0"/>
              <a:t>Godfrey and Zhou (1999) ranking </a:t>
            </a:r>
            <a:r>
              <a:rPr lang="en-GB" dirty="0" smtClean="0">
                <a:solidFill>
                  <a:srgbClr val="FF0000"/>
                </a:solidFill>
              </a:rPr>
              <a:t>world cities</a:t>
            </a:r>
            <a:endParaRPr lang="en-GB" dirty="0">
              <a:solidFill>
                <a:srgbClr val="FF0000"/>
              </a:solidFill>
            </a:endParaRPr>
          </a:p>
          <a:p>
            <a:r>
              <a:rPr lang="en-GB" dirty="0" err="1"/>
              <a:t>Beaverstock</a:t>
            </a:r>
            <a:r>
              <a:rPr lang="en-GB" dirty="0"/>
              <a:t> et al (1999) A </a:t>
            </a:r>
            <a:r>
              <a:rPr lang="en-GB" dirty="0">
                <a:solidFill>
                  <a:srgbClr val="FF0000"/>
                </a:solidFill>
              </a:rPr>
              <a:t>roster of World </a:t>
            </a:r>
            <a:r>
              <a:rPr lang="en-GB" dirty="0" smtClean="0">
                <a:solidFill>
                  <a:srgbClr val="FF0000"/>
                </a:solidFill>
              </a:rPr>
              <a:t>Cities</a:t>
            </a:r>
            <a:endParaRPr lang="en-GB" dirty="0">
              <a:solidFill>
                <a:srgbClr val="FF0000"/>
              </a:solidFill>
            </a:endParaRPr>
          </a:p>
          <a:p>
            <a:r>
              <a:rPr lang="en-GB" dirty="0" err="1"/>
              <a:t>Beaverstock</a:t>
            </a:r>
            <a:r>
              <a:rPr lang="en-GB" dirty="0"/>
              <a:t> et al (2000) </a:t>
            </a:r>
            <a:r>
              <a:rPr lang="en-GB" dirty="0">
                <a:solidFill>
                  <a:srgbClr val="FF0000"/>
                </a:solidFill>
              </a:rPr>
              <a:t>world city network </a:t>
            </a:r>
            <a:r>
              <a:rPr lang="en-GB" dirty="0"/>
              <a:t>– a new meta geography</a:t>
            </a:r>
          </a:p>
          <a:p>
            <a:r>
              <a:rPr lang="en-GB" dirty="0"/>
              <a:t>Taylor et al (2001) ‘</a:t>
            </a:r>
            <a:r>
              <a:rPr lang="en-GB" dirty="0">
                <a:solidFill>
                  <a:srgbClr val="FF0000"/>
                </a:solidFill>
              </a:rPr>
              <a:t>Urban </a:t>
            </a:r>
            <a:r>
              <a:rPr lang="en-GB" dirty="0" err="1">
                <a:solidFill>
                  <a:srgbClr val="FF0000"/>
                </a:solidFill>
              </a:rPr>
              <a:t>Hinterworlds</a:t>
            </a:r>
            <a:r>
              <a:rPr lang="en-GB" dirty="0"/>
              <a:t>’ </a:t>
            </a:r>
            <a:r>
              <a:rPr lang="en-GB" dirty="0" smtClean="0"/>
              <a:t>– to measure influence of cities and  ‘‘</a:t>
            </a:r>
            <a:r>
              <a:rPr lang="en-GB" dirty="0"/>
              <a:t>A new mapping of the world’</a:t>
            </a:r>
          </a:p>
          <a:p>
            <a:r>
              <a:rPr lang="en-GB" dirty="0"/>
              <a:t>Roy (2007) the ‘</a:t>
            </a:r>
            <a:r>
              <a:rPr lang="en-GB" dirty="0" err="1">
                <a:solidFill>
                  <a:srgbClr val="FF0000"/>
                </a:solidFill>
              </a:rPr>
              <a:t>Worlding</a:t>
            </a:r>
            <a:r>
              <a:rPr lang="en-GB" dirty="0"/>
              <a:t> of Cities’</a:t>
            </a:r>
          </a:p>
          <a:p>
            <a:r>
              <a:rPr lang="en-GB" dirty="0"/>
              <a:t>McCann and </a:t>
            </a:r>
            <a:r>
              <a:rPr lang="en-GB" dirty="0" err="1"/>
              <a:t>Acs</a:t>
            </a:r>
            <a:r>
              <a:rPr lang="en-GB" dirty="0"/>
              <a:t> (2011) linkage to global economy key determinant of a city region’s </a:t>
            </a:r>
            <a:r>
              <a:rPr lang="en-GB" dirty="0" smtClean="0">
                <a:solidFill>
                  <a:srgbClr val="FF0000"/>
                </a:solidFill>
              </a:rPr>
              <a:t>performance</a:t>
            </a:r>
          </a:p>
          <a:p>
            <a:r>
              <a:rPr lang="en-GB" dirty="0" err="1" smtClean="0"/>
              <a:t>Hanssens</a:t>
            </a:r>
            <a:r>
              <a:rPr lang="en-GB" dirty="0" smtClean="0"/>
              <a:t> et al (2011)  - </a:t>
            </a:r>
            <a:r>
              <a:rPr lang="en-GB" dirty="0" err="1" smtClean="0"/>
              <a:t>GaWC</a:t>
            </a:r>
            <a:r>
              <a:rPr lang="en-GB" dirty="0" smtClean="0"/>
              <a:t> network models measuring connectivity</a:t>
            </a:r>
            <a:endParaRPr lang="en-GB" dirty="0"/>
          </a:p>
          <a:p>
            <a:endParaRPr lang="en-GB" dirty="0"/>
          </a:p>
        </p:txBody>
      </p:sp>
    </p:spTree>
    <p:extLst>
      <p:ext uri="{BB962C8B-B14F-4D97-AF65-F5344CB8AC3E}">
        <p14:creationId xmlns:p14="http://schemas.microsoft.com/office/powerpoint/2010/main" val="557810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en-GB" sz="3600" b="1" dirty="0"/>
              <a:t>World / Global Cities – an </a:t>
            </a:r>
            <a:r>
              <a:rPr lang="en-GB" sz="3600" b="1" dirty="0" smtClean="0"/>
              <a:t>Evolution III</a:t>
            </a:r>
            <a:endParaRPr lang="en-GB" sz="3600" b="1" dirty="0"/>
          </a:p>
        </p:txBody>
      </p:sp>
      <p:sp>
        <p:nvSpPr>
          <p:cNvPr id="3" name="Content Placeholder 2"/>
          <p:cNvSpPr>
            <a:spLocks noGrp="1"/>
          </p:cNvSpPr>
          <p:nvPr>
            <p:ph idx="1"/>
          </p:nvPr>
        </p:nvSpPr>
        <p:spPr/>
        <p:txBody>
          <a:bodyPr/>
          <a:lstStyle/>
          <a:p>
            <a:pPr marL="0" indent="0">
              <a:buNone/>
            </a:pPr>
            <a:r>
              <a:rPr lang="en-GB" b="1" dirty="0">
                <a:solidFill>
                  <a:srgbClr val="00B050"/>
                </a:solidFill>
              </a:rPr>
              <a:t>Not all </a:t>
            </a:r>
            <a:r>
              <a:rPr lang="en-GB" b="1" dirty="0" smtClean="0">
                <a:solidFill>
                  <a:srgbClr val="00B050"/>
                </a:solidFill>
              </a:rPr>
              <a:t>agreed </a:t>
            </a:r>
            <a:r>
              <a:rPr lang="en-GB" b="1" dirty="0">
                <a:solidFill>
                  <a:srgbClr val="00B050"/>
                </a:solidFill>
              </a:rPr>
              <a:t>– plenty of </a:t>
            </a:r>
            <a:r>
              <a:rPr lang="en-GB" b="1" dirty="0" smtClean="0">
                <a:solidFill>
                  <a:srgbClr val="00B050"/>
                </a:solidFill>
              </a:rPr>
              <a:t>Sceptics – </a:t>
            </a:r>
            <a:endParaRPr lang="en-GB" b="1" dirty="0">
              <a:solidFill>
                <a:srgbClr val="00B050"/>
              </a:solidFill>
            </a:endParaRPr>
          </a:p>
          <a:p>
            <a:pPr marL="0" indent="0">
              <a:buNone/>
            </a:pPr>
            <a:endParaRPr lang="en-GB" dirty="0"/>
          </a:p>
          <a:p>
            <a:r>
              <a:rPr lang="en-GB" dirty="0" err="1"/>
              <a:t>Hirst</a:t>
            </a:r>
            <a:r>
              <a:rPr lang="en-GB" dirty="0"/>
              <a:t> and Thompson (1995) Challenge extreme versions of globalization thesis</a:t>
            </a:r>
          </a:p>
          <a:p>
            <a:r>
              <a:rPr lang="en-GB" dirty="0" err="1"/>
              <a:t>Hirst</a:t>
            </a:r>
            <a:r>
              <a:rPr lang="en-GB" dirty="0"/>
              <a:t> and Thompson (1996) Globalization – A Necessary Myth</a:t>
            </a:r>
          </a:p>
          <a:p>
            <a:r>
              <a:rPr lang="en-GB" dirty="0"/>
              <a:t>Holman 1997 – limits of globalisation</a:t>
            </a:r>
          </a:p>
        </p:txBody>
      </p:sp>
    </p:spTree>
    <p:extLst>
      <p:ext uri="{BB962C8B-B14F-4D97-AF65-F5344CB8AC3E}">
        <p14:creationId xmlns:p14="http://schemas.microsoft.com/office/powerpoint/2010/main" val="387127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48872" cy="866760"/>
          </a:xfrm>
        </p:spPr>
        <p:txBody>
          <a:bodyPr>
            <a:normAutofit/>
          </a:bodyPr>
          <a:lstStyle/>
          <a:p>
            <a:r>
              <a:rPr lang="en-GB" sz="3600" b="1" dirty="0" smtClean="0"/>
              <a:t>Mention of Globalizing Cities is Sparse</a:t>
            </a:r>
            <a:endParaRPr lang="en-GB" sz="3600" b="1" dirty="0"/>
          </a:p>
        </p:txBody>
      </p:sp>
      <p:sp>
        <p:nvSpPr>
          <p:cNvPr id="3" name="Content Placeholder 2"/>
          <p:cNvSpPr>
            <a:spLocks noGrp="1"/>
          </p:cNvSpPr>
          <p:nvPr>
            <p:ph idx="1"/>
          </p:nvPr>
        </p:nvSpPr>
        <p:spPr>
          <a:xfrm>
            <a:off x="323528" y="1196752"/>
            <a:ext cx="8229600" cy="5256584"/>
          </a:xfrm>
        </p:spPr>
        <p:txBody>
          <a:bodyPr>
            <a:normAutofit fontScale="92500" lnSpcReduction="10000"/>
          </a:bodyPr>
          <a:lstStyle/>
          <a:p>
            <a:r>
              <a:rPr lang="en-GB" dirty="0" err="1" smtClean="0"/>
              <a:t>Yeoh</a:t>
            </a:r>
            <a:r>
              <a:rPr lang="en-GB" dirty="0" smtClean="0"/>
              <a:t> (1999) an excellent review of the state of research on Global/Globalizing Cities in </a:t>
            </a:r>
            <a:r>
              <a:rPr lang="en-GB" i="1" dirty="0" smtClean="0"/>
              <a:t>PIHG, </a:t>
            </a:r>
            <a:r>
              <a:rPr lang="en-GB" dirty="0" smtClean="0"/>
              <a:t>but most of the paper was about global cities, hierarchies and the cities at the </a:t>
            </a:r>
            <a:r>
              <a:rPr lang="en-GB" dirty="0" smtClean="0">
                <a:solidFill>
                  <a:srgbClr val="FF0000"/>
                </a:solidFill>
              </a:rPr>
              <a:t>’top of the pecking order’.  </a:t>
            </a:r>
            <a:r>
              <a:rPr lang="en-GB" dirty="0" smtClean="0"/>
              <a:t>The term used as a </a:t>
            </a:r>
            <a:r>
              <a:rPr lang="en-GB" dirty="0" smtClean="0">
                <a:solidFill>
                  <a:srgbClr val="FF0000"/>
                </a:solidFill>
              </a:rPr>
              <a:t>‘status yardstick’ </a:t>
            </a:r>
            <a:r>
              <a:rPr lang="en-GB" dirty="0" smtClean="0"/>
              <a:t>to measure global linkages.</a:t>
            </a:r>
          </a:p>
          <a:p>
            <a:r>
              <a:rPr lang="en-GB" dirty="0" err="1" smtClean="0"/>
              <a:t>Oncu</a:t>
            </a:r>
            <a:r>
              <a:rPr lang="en-GB" dirty="0" smtClean="0"/>
              <a:t> and </a:t>
            </a:r>
            <a:r>
              <a:rPr lang="en-GB" dirty="0" err="1" smtClean="0"/>
              <a:t>Weyland</a:t>
            </a:r>
            <a:r>
              <a:rPr lang="en-GB" dirty="0" smtClean="0"/>
              <a:t> (1997) </a:t>
            </a:r>
            <a:r>
              <a:rPr lang="en-GB" dirty="0" smtClean="0">
                <a:solidFill>
                  <a:srgbClr val="FF0000"/>
                </a:solidFill>
              </a:rPr>
              <a:t>globalizing cities </a:t>
            </a:r>
            <a:r>
              <a:rPr lang="en-GB" dirty="0" smtClean="0"/>
              <a:t>encompass ‘</a:t>
            </a:r>
            <a:r>
              <a:rPr lang="en-GB" dirty="0" smtClean="0">
                <a:solidFill>
                  <a:srgbClr val="FF0000"/>
                </a:solidFill>
              </a:rPr>
              <a:t>other cities</a:t>
            </a:r>
            <a:r>
              <a:rPr lang="en-GB" dirty="0" smtClean="0"/>
              <a:t>’ and ‘</a:t>
            </a:r>
            <a:r>
              <a:rPr lang="en-GB" dirty="0" smtClean="0">
                <a:solidFill>
                  <a:srgbClr val="FF0000"/>
                </a:solidFill>
              </a:rPr>
              <a:t>other places</a:t>
            </a:r>
            <a:r>
              <a:rPr lang="en-GB" dirty="0" smtClean="0"/>
              <a:t>’ and paradoxes of globalization.</a:t>
            </a:r>
          </a:p>
          <a:p>
            <a:r>
              <a:rPr lang="en-GB" dirty="0" smtClean="0"/>
              <a:t>Marcuse and Van </a:t>
            </a:r>
            <a:r>
              <a:rPr lang="en-GB" dirty="0" err="1" smtClean="0"/>
              <a:t>Kempen</a:t>
            </a:r>
            <a:r>
              <a:rPr lang="en-GB" dirty="0" smtClean="0"/>
              <a:t> (2000) Globalizing Cities: </a:t>
            </a:r>
            <a:r>
              <a:rPr lang="en-GB" dirty="0" smtClean="0">
                <a:solidFill>
                  <a:srgbClr val="FF0000"/>
                </a:solidFill>
              </a:rPr>
              <a:t>A New Spatial Order</a:t>
            </a:r>
          </a:p>
          <a:p>
            <a:pPr marL="0" indent="0">
              <a:buNone/>
            </a:pPr>
            <a:endParaRPr lang="en-GB" dirty="0"/>
          </a:p>
        </p:txBody>
      </p:sp>
    </p:spTree>
    <p:extLst>
      <p:ext uri="{BB962C8B-B14F-4D97-AF65-F5344CB8AC3E}">
        <p14:creationId xmlns:p14="http://schemas.microsoft.com/office/powerpoint/2010/main" val="2145426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1224</Words>
  <Application>Microsoft Office PowerPoint</Application>
  <PresentationFormat>On-screen Show (4:3)</PresentationFormat>
  <Paragraphs>197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ＭＳ Ｐゴシック</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World / Global Cities – an Evolution II </vt:lpstr>
      <vt:lpstr>World / Global Cities – an Evolution III</vt:lpstr>
      <vt:lpstr>Mention of Globalizing Cities is Sparse</vt:lpstr>
      <vt:lpstr>Thus far….. where do we stand?</vt:lpstr>
      <vt:lpstr>PowerPoint Presentation</vt:lpstr>
      <vt:lpstr>Friedmann’s  World City  Hypothesis Diagrammatic </vt:lpstr>
      <vt:lpstr>PowerPoint Presentation</vt:lpstr>
      <vt:lpstr>PowerPoint Presentation</vt:lpstr>
      <vt:lpstr>What is current state of play?</vt:lpstr>
      <vt:lpstr>PowerPoint Presentation</vt:lpstr>
      <vt:lpstr>One final example to think about….</vt:lpstr>
      <vt:lpstr>PowerPoint Presentation</vt:lpstr>
      <vt:lpstr>PowerPoint Presentation</vt:lpstr>
      <vt:lpstr> 谢谢</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Donoghue, Daniel (daniel.donoghue@canterbury.ac.uk)</cp:lastModifiedBy>
  <cp:revision>39</cp:revision>
  <cp:lastPrinted>2016-08-11T08:55:48Z</cp:lastPrinted>
  <dcterms:created xsi:type="dcterms:W3CDTF">2016-08-08T14:25:13Z</dcterms:created>
  <dcterms:modified xsi:type="dcterms:W3CDTF">2016-10-06T12:36:03Z</dcterms:modified>
</cp:coreProperties>
</file>