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8.xml" ContentType="application/vnd.openxmlformats-officedocument.presentationml.notesSlide+xml"/>
  <Override PartName="/ppt/tags/tag11.xml" ContentType="application/vnd.openxmlformats-officedocument.presentationml.tags+xml"/>
  <Override PartName="/ppt/notesSlides/notesSlide9.xml" ContentType="application/vnd.openxmlformats-officedocument.presentationml.notesSlide+xml"/>
  <Override PartName="/ppt/tags/tag1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4" r:id="rId2"/>
    <p:sldMasterId id="2147483686" r:id="rId3"/>
    <p:sldMasterId id="2147483698" r:id="rId4"/>
  </p:sldMasterIdLst>
  <p:notesMasterIdLst>
    <p:notesMasterId r:id="rId31"/>
  </p:notesMasterIdLst>
  <p:sldIdLst>
    <p:sldId id="256" r:id="rId5"/>
    <p:sldId id="293" r:id="rId6"/>
    <p:sldId id="285" r:id="rId7"/>
    <p:sldId id="288" r:id="rId8"/>
    <p:sldId id="289" r:id="rId9"/>
    <p:sldId id="290" r:id="rId10"/>
    <p:sldId id="291" r:id="rId11"/>
    <p:sldId id="292" r:id="rId12"/>
    <p:sldId id="260" r:id="rId13"/>
    <p:sldId id="262" r:id="rId14"/>
    <p:sldId id="264" r:id="rId15"/>
    <p:sldId id="270" r:id="rId16"/>
    <p:sldId id="257" r:id="rId17"/>
    <p:sldId id="259" r:id="rId18"/>
    <p:sldId id="294" r:id="rId19"/>
    <p:sldId id="295" r:id="rId20"/>
    <p:sldId id="296" r:id="rId21"/>
    <p:sldId id="297" r:id="rId22"/>
    <p:sldId id="272" r:id="rId23"/>
    <p:sldId id="275" r:id="rId24"/>
    <p:sldId id="276" r:id="rId25"/>
    <p:sldId id="277" r:id="rId26"/>
    <p:sldId id="298" r:id="rId27"/>
    <p:sldId id="268" r:id="rId28"/>
    <p:sldId id="278" r:id="rId29"/>
    <p:sldId id="302"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166" autoAdjust="0"/>
    <p:restoredTop sz="94645" autoAdjust="0"/>
  </p:normalViewPr>
  <p:slideViewPr>
    <p:cSldViewPr>
      <p:cViewPr varScale="1">
        <p:scale>
          <a:sx n="92" d="100"/>
          <a:sy n="92" d="100"/>
        </p:scale>
        <p:origin x="-2256" y="198"/>
      </p:cViewPr>
      <p:guideLst>
        <p:guide orient="horz" pos="2160"/>
        <p:guide pos="2880"/>
      </p:guideLst>
    </p:cSldViewPr>
  </p:slideViewPr>
  <p:notesTextViewPr>
    <p:cViewPr>
      <p:scale>
        <a:sx n="1" d="1"/>
        <a:sy n="1" d="1"/>
      </p:scale>
      <p:origin x="0" y="0"/>
    </p:cViewPr>
  </p:notesTextViewPr>
  <p:sorterViewPr>
    <p:cViewPr>
      <p:scale>
        <a:sx n="100" d="100"/>
        <a:sy n="100" d="100"/>
      </p:scale>
      <p:origin x="0" y="80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5719AA0-113E-4453-B194-8C70785207EC}" type="datetimeFigureOut">
              <a:rPr lang="en-GB" smtClean="0"/>
              <a:t>28/10/2013</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C0F1601-0187-46B6-95B5-A9F06F5BE90E}" type="slidenum">
              <a:rPr lang="en-GB" smtClean="0"/>
              <a:t>‹#›</a:t>
            </a:fld>
            <a:endParaRPr lang="en-GB"/>
          </a:p>
        </p:txBody>
      </p:sp>
    </p:spTree>
    <p:extLst>
      <p:ext uri="{BB962C8B-B14F-4D97-AF65-F5344CB8AC3E}">
        <p14:creationId xmlns:p14="http://schemas.microsoft.com/office/powerpoint/2010/main" val="39819332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24A0EBC-6328-462F-B6D2-6D12BF4DDDBB}" type="slidenum">
              <a:rPr lang="en-US" altLang="en-US">
                <a:solidFill>
                  <a:prstClr val="black"/>
                </a:solidFill>
              </a:rPr>
              <a:pPr eaLnBrk="1" hangingPunct="1"/>
              <a:t>5</a:t>
            </a:fld>
            <a:endParaRPr lang="en-US" altLang="en-US">
              <a:solidFill>
                <a:prstClr val="black"/>
              </a:solidFill>
            </a:endParaRPr>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50DB679-6D31-4CC2-942E-247956EDA292}" type="slidenum">
              <a:rPr lang="en-US" altLang="en-US">
                <a:solidFill>
                  <a:prstClr val="black"/>
                </a:solidFill>
              </a:rPr>
              <a:pPr eaLnBrk="1" hangingPunct="1"/>
              <a:t>6</a:t>
            </a:fld>
            <a:endParaRPr lang="en-US" altLang="en-US">
              <a:solidFill>
                <a:prstClr val="black"/>
              </a:solidFill>
            </a:endParaRPr>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2000"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373A4ED-7A2A-4C34-8525-1C9A6B84CFAF}" type="slidenum">
              <a:rPr lang="en-US" altLang="en-US" smtClean="0"/>
              <a:pPr eaLnBrk="1" hangingPunct="1"/>
              <a:t>7</a:t>
            </a:fld>
            <a:endParaRPr lang="en-US" altLang="en-US"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sz="2000" smtClean="0"/>
              <a:t>Anyway, I’ll shut up now and hand over to my august colleagues.  I just wanted to end with a few questions that we hope to get you thinking about today. Firstly, three weeks today it will be 2010 now.  So think ahead to 2020.  What will clinical psychologists be spending their time doing in ten years time?  Broadly the same as today?  Will we largely be doing direct therapy like our colleagues in the USA for example?  </a:t>
            </a:r>
            <a:endParaRPr lang="en-US" altLang="en-US" sz="200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F01672D-FBD3-4A0D-ACD2-297F6410B046}" type="slidenum">
              <a:rPr lang="en-GB" smtClean="0"/>
              <a:t>9</a:t>
            </a:fld>
            <a:endParaRPr lang="en-GB"/>
          </a:p>
        </p:txBody>
      </p:sp>
    </p:spTree>
    <p:extLst>
      <p:ext uri="{BB962C8B-B14F-4D97-AF65-F5344CB8AC3E}">
        <p14:creationId xmlns:p14="http://schemas.microsoft.com/office/powerpoint/2010/main" val="34454442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 Need higher</a:t>
            </a:r>
            <a:r>
              <a:rPr lang="en-GB" baseline="0" dirty="0" smtClean="0"/>
              <a:t> resolution pic</a:t>
            </a:r>
            <a:endParaRPr lang="en-GB" dirty="0"/>
          </a:p>
        </p:txBody>
      </p:sp>
      <p:sp>
        <p:nvSpPr>
          <p:cNvPr id="4" name="Slide Number Placeholder 3"/>
          <p:cNvSpPr>
            <a:spLocks noGrp="1"/>
          </p:cNvSpPr>
          <p:nvPr>
            <p:ph type="sldNum" sz="quarter" idx="10"/>
          </p:nvPr>
        </p:nvSpPr>
        <p:spPr/>
        <p:txBody>
          <a:bodyPr/>
          <a:lstStyle/>
          <a:p>
            <a:fld id="{8F01672D-FBD3-4A0D-ACD2-297F6410B046}" type="slidenum">
              <a:rPr lang="en-GB" smtClean="0"/>
              <a:t>14</a:t>
            </a:fld>
            <a:endParaRPr lang="en-GB"/>
          </a:p>
        </p:txBody>
      </p:sp>
    </p:spTree>
    <p:extLst>
      <p:ext uri="{BB962C8B-B14F-4D97-AF65-F5344CB8AC3E}">
        <p14:creationId xmlns:p14="http://schemas.microsoft.com/office/powerpoint/2010/main" val="18569111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 Need higher</a:t>
            </a:r>
            <a:r>
              <a:rPr lang="en-GB" baseline="0" dirty="0" smtClean="0"/>
              <a:t> resolution pic</a:t>
            </a:r>
            <a:endParaRPr lang="en-GB" dirty="0"/>
          </a:p>
        </p:txBody>
      </p:sp>
      <p:sp>
        <p:nvSpPr>
          <p:cNvPr id="4" name="Slide Number Placeholder 3"/>
          <p:cNvSpPr>
            <a:spLocks noGrp="1"/>
          </p:cNvSpPr>
          <p:nvPr>
            <p:ph type="sldNum" sz="quarter" idx="10"/>
          </p:nvPr>
        </p:nvSpPr>
        <p:spPr/>
        <p:txBody>
          <a:bodyPr/>
          <a:lstStyle/>
          <a:p>
            <a:fld id="{8F01672D-FBD3-4A0D-ACD2-297F6410B046}" type="slidenum">
              <a:rPr lang="en-GB" smtClean="0"/>
              <a:t>15</a:t>
            </a:fld>
            <a:endParaRPr lang="en-GB"/>
          </a:p>
        </p:txBody>
      </p:sp>
    </p:spTree>
    <p:extLst>
      <p:ext uri="{BB962C8B-B14F-4D97-AF65-F5344CB8AC3E}">
        <p14:creationId xmlns:p14="http://schemas.microsoft.com/office/powerpoint/2010/main" val="18569111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Stuff we care about that is publically relevant</a:t>
            </a:r>
            <a:r>
              <a:rPr lang="en-GB" baseline="0" dirty="0" smtClean="0"/>
              <a:t> but not always accessible.   Lot might make people switch off or generate silly headlines</a:t>
            </a:r>
            <a:endParaRPr lang="en-GB" dirty="0"/>
          </a:p>
        </p:txBody>
      </p:sp>
      <p:sp>
        <p:nvSpPr>
          <p:cNvPr id="4" name="Slide Number Placeholder 3"/>
          <p:cNvSpPr>
            <a:spLocks noGrp="1"/>
          </p:cNvSpPr>
          <p:nvPr>
            <p:ph type="sldNum" sz="quarter" idx="10"/>
          </p:nvPr>
        </p:nvSpPr>
        <p:spPr/>
        <p:txBody>
          <a:bodyPr/>
          <a:lstStyle/>
          <a:p>
            <a:fld id="{8F01672D-FBD3-4A0D-ACD2-297F6410B046}" type="slidenum">
              <a:rPr lang="en-GB" smtClean="0"/>
              <a:t>19</a:t>
            </a:fld>
            <a:endParaRPr lang="en-GB"/>
          </a:p>
        </p:txBody>
      </p:sp>
    </p:spTree>
    <p:extLst>
      <p:ext uri="{BB962C8B-B14F-4D97-AF65-F5344CB8AC3E}">
        <p14:creationId xmlns:p14="http://schemas.microsoft.com/office/powerpoint/2010/main" val="22284978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Diagnosis</a:t>
            </a:r>
            <a:r>
              <a:rPr lang="en-GB" baseline="0" dirty="0" smtClean="0"/>
              <a:t> – social </a:t>
            </a:r>
            <a:r>
              <a:rPr lang="en-GB" baseline="0" dirty="0" err="1" smtClean="0"/>
              <a:t>constructiion</a:t>
            </a:r>
            <a:r>
              <a:rPr lang="en-GB" baseline="0" dirty="0" smtClean="0"/>
              <a:t> of meaning – esoteric,  asks us to communicate in a different way.  Time consuming going back and forward – skills of public engagement   stuff we are interested in but link to academic work, increase hits</a:t>
            </a:r>
            <a:endParaRPr lang="en-GB" dirty="0"/>
          </a:p>
        </p:txBody>
      </p:sp>
      <p:sp>
        <p:nvSpPr>
          <p:cNvPr id="4" name="Slide Number Placeholder 3"/>
          <p:cNvSpPr>
            <a:spLocks noGrp="1"/>
          </p:cNvSpPr>
          <p:nvPr>
            <p:ph type="sldNum" sz="quarter" idx="10"/>
          </p:nvPr>
        </p:nvSpPr>
        <p:spPr/>
        <p:txBody>
          <a:bodyPr/>
          <a:lstStyle/>
          <a:p>
            <a:fld id="{8F01672D-FBD3-4A0D-ACD2-297F6410B046}" type="slidenum">
              <a:rPr lang="en-GB" smtClean="0"/>
              <a:t>22</a:t>
            </a:fld>
            <a:endParaRPr lang="en-GB"/>
          </a:p>
        </p:txBody>
      </p:sp>
    </p:spTree>
    <p:extLst>
      <p:ext uri="{BB962C8B-B14F-4D97-AF65-F5344CB8AC3E}">
        <p14:creationId xmlns:p14="http://schemas.microsoft.com/office/powerpoint/2010/main" val="34754164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 Any images/’look’ yet?  Or make one up</a:t>
            </a:r>
            <a:endParaRPr lang="en-GB" dirty="0"/>
          </a:p>
        </p:txBody>
      </p:sp>
      <p:sp>
        <p:nvSpPr>
          <p:cNvPr id="4" name="Slide Number Placeholder 3"/>
          <p:cNvSpPr>
            <a:spLocks noGrp="1"/>
          </p:cNvSpPr>
          <p:nvPr>
            <p:ph type="sldNum" sz="quarter" idx="10"/>
          </p:nvPr>
        </p:nvSpPr>
        <p:spPr/>
        <p:txBody>
          <a:bodyPr/>
          <a:lstStyle/>
          <a:p>
            <a:fld id="{8F01672D-FBD3-4A0D-ACD2-297F6410B046}" type="slidenum">
              <a:rPr lang="en-GB" smtClean="0"/>
              <a:t>24</a:t>
            </a:fld>
            <a:endParaRPr lang="en-GB"/>
          </a:p>
        </p:txBody>
      </p:sp>
    </p:spTree>
    <p:extLst>
      <p:ext uri="{BB962C8B-B14F-4D97-AF65-F5344CB8AC3E}">
        <p14:creationId xmlns:p14="http://schemas.microsoft.com/office/powerpoint/2010/main" val="6432144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B7667CF8-D394-493C-AA8F-06761F5D72A2}" type="datetimeFigureOut">
              <a:rPr lang="en-GB" smtClean="0"/>
              <a:t>28/10/2013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0473DE8-0508-405B-85CC-01F5444597C5}" type="slidenum">
              <a:rPr lang="en-GB" smtClean="0"/>
              <a:t>‹#›</a:t>
            </a:fld>
            <a:endParaRPr lang="en-GB"/>
          </a:p>
        </p:txBody>
      </p:sp>
    </p:spTree>
    <p:extLst>
      <p:ext uri="{BB962C8B-B14F-4D97-AF65-F5344CB8AC3E}">
        <p14:creationId xmlns:p14="http://schemas.microsoft.com/office/powerpoint/2010/main" val="18285568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7667CF8-D394-493C-AA8F-06761F5D72A2}" type="datetimeFigureOut">
              <a:rPr lang="en-GB" smtClean="0"/>
              <a:t>28/10/2013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0473DE8-0508-405B-85CC-01F5444597C5}" type="slidenum">
              <a:rPr lang="en-GB" smtClean="0"/>
              <a:t>‹#›</a:t>
            </a:fld>
            <a:endParaRPr lang="en-GB"/>
          </a:p>
        </p:txBody>
      </p:sp>
    </p:spTree>
    <p:extLst>
      <p:ext uri="{BB962C8B-B14F-4D97-AF65-F5344CB8AC3E}">
        <p14:creationId xmlns:p14="http://schemas.microsoft.com/office/powerpoint/2010/main" val="131213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7667CF8-D394-493C-AA8F-06761F5D72A2}" type="datetimeFigureOut">
              <a:rPr lang="en-GB" smtClean="0"/>
              <a:t>28/10/2013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0473DE8-0508-405B-85CC-01F5444597C5}" type="slidenum">
              <a:rPr lang="en-GB" smtClean="0"/>
              <a:t>‹#›</a:t>
            </a:fld>
            <a:endParaRPr lang="en-GB"/>
          </a:p>
        </p:txBody>
      </p:sp>
    </p:spTree>
    <p:extLst>
      <p:ext uri="{BB962C8B-B14F-4D97-AF65-F5344CB8AC3E}">
        <p14:creationId xmlns:p14="http://schemas.microsoft.com/office/powerpoint/2010/main" val="3934907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B83C9F9-5232-407F-859E-D6C0D730FE2A}"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3767320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F83DB8C-34F1-437A-9151-DA00308B8100}"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4943046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20E747A-A4C3-4D29-A6BF-C201818B551E}"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1331788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A1A5B1B-E8D2-4A6C-88FD-333D51EE291E}"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4509818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BDA777E5-72E1-4030-ABF9-09B3A2749FA2}"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6505365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C24EA95-F3C1-4CC8-9AB5-F03AA5FA15DD}"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5010628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C7B8AA4C-2DB9-4367-A9B3-0F7791D48D3C}"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9702536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7120682-40B1-4A8E-A112-3377064E16A2}"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7025996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7667CF8-D394-493C-AA8F-06761F5D72A2}" type="datetimeFigureOut">
              <a:rPr lang="en-GB" smtClean="0"/>
              <a:t>28/10/2013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0473DE8-0508-405B-85CC-01F5444597C5}" type="slidenum">
              <a:rPr lang="en-GB" smtClean="0"/>
              <a:t>‹#›</a:t>
            </a:fld>
            <a:endParaRPr lang="en-GB"/>
          </a:p>
        </p:txBody>
      </p:sp>
    </p:spTree>
    <p:extLst>
      <p:ext uri="{BB962C8B-B14F-4D97-AF65-F5344CB8AC3E}">
        <p14:creationId xmlns:p14="http://schemas.microsoft.com/office/powerpoint/2010/main" val="20642256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CE41CBF-066D-411C-A54B-3BF295A851F0}"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6718972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9F3528E-8B52-46F2-B9DE-3D1431A9E272}"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8580524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A212C69-5008-41F7-84EB-0C1AEB69F43F}"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9411848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44540F1-B4D3-4188-8D4B-69D760E5D8C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447661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297651C-025A-40AA-81ED-8679D95D009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446491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5C386D3-BDA4-4E08-BD98-D62C2C85163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888065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858D10E-C5D1-436C-A964-8FD13F7F93E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7929915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B36AE0F1-3930-4996-8BE9-564D72A6105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806033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9D8E999-31DC-4882-87E2-847D644F5E3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4604006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3A7E2843-99E6-46D0-9817-AD8C31A7088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87551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7667CF8-D394-493C-AA8F-06761F5D72A2}" type="datetimeFigureOut">
              <a:rPr lang="en-GB" smtClean="0"/>
              <a:t>28/10/2013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0473DE8-0508-405B-85CC-01F5444597C5}" type="slidenum">
              <a:rPr lang="en-GB" smtClean="0"/>
              <a:t>‹#›</a:t>
            </a:fld>
            <a:endParaRPr lang="en-GB"/>
          </a:p>
        </p:txBody>
      </p:sp>
    </p:spTree>
    <p:extLst>
      <p:ext uri="{BB962C8B-B14F-4D97-AF65-F5344CB8AC3E}">
        <p14:creationId xmlns:p14="http://schemas.microsoft.com/office/powerpoint/2010/main" val="320405920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FF2CA61-22BC-4A95-B26C-65388602CEE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5005507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B69840E-CCFF-4E20-BD35-718C46217E3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5769539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9C60BE8-D233-4DAD-BC8B-CD97321D812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1648349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AA2D462-A0CD-4C91-AFDA-FFCE927EF20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9787242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44540F1-B4D3-4188-8D4B-69D760E5D8C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3797806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297651C-025A-40AA-81ED-8679D95D009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8212940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5C386D3-BDA4-4E08-BD98-D62C2C85163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1148980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858D10E-C5D1-436C-A964-8FD13F7F93E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5378351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B36AE0F1-3930-4996-8BE9-564D72A6105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1711787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9D8E999-31DC-4882-87E2-847D644F5E3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888834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B7667CF8-D394-493C-AA8F-06761F5D72A2}" type="datetimeFigureOut">
              <a:rPr lang="en-GB" smtClean="0"/>
              <a:t>28/10/2013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0473DE8-0508-405B-85CC-01F5444597C5}" type="slidenum">
              <a:rPr lang="en-GB" smtClean="0"/>
              <a:t>‹#›</a:t>
            </a:fld>
            <a:endParaRPr lang="en-GB"/>
          </a:p>
        </p:txBody>
      </p:sp>
    </p:spTree>
    <p:extLst>
      <p:ext uri="{BB962C8B-B14F-4D97-AF65-F5344CB8AC3E}">
        <p14:creationId xmlns:p14="http://schemas.microsoft.com/office/powerpoint/2010/main" val="405467335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3A7E2843-99E6-46D0-9817-AD8C31A7088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8748881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FF2CA61-22BC-4A95-B26C-65388602CEE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439824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B69840E-CCFF-4E20-BD35-718C46217E3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8475884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9C60BE8-D233-4DAD-BC8B-CD97321D812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2124299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AA2D462-A0CD-4C91-AFDA-FFCE927EF20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296752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B7667CF8-D394-493C-AA8F-06761F5D72A2}" type="datetimeFigureOut">
              <a:rPr lang="en-GB" smtClean="0"/>
              <a:t>28/10/2013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0473DE8-0508-405B-85CC-01F5444597C5}" type="slidenum">
              <a:rPr lang="en-GB" smtClean="0"/>
              <a:t>‹#›</a:t>
            </a:fld>
            <a:endParaRPr lang="en-GB"/>
          </a:p>
        </p:txBody>
      </p:sp>
    </p:spTree>
    <p:extLst>
      <p:ext uri="{BB962C8B-B14F-4D97-AF65-F5344CB8AC3E}">
        <p14:creationId xmlns:p14="http://schemas.microsoft.com/office/powerpoint/2010/main" val="28677425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B7667CF8-D394-493C-AA8F-06761F5D72A2}" type="datetimeFigureOut">
              <a:rPr lang="en-GB" smtClean="0"/>
              <a:t>28/10/2013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0473DE8-0508-405B-85CC-01F5444597C5}" type="slidenum">
              <a:rPr lang="en-GB" smtClean="0"/>
              <a:t>‹#›</a:t>
            </a:fld>
            <a:endParaRPr lang="en-GB"/>
          </a:p>
        </p:txBody>
      </p:sp>
    </p:spTree>
    <p:extLst>
      <p:ext uri="{BB962C8B-B14F-4D97-AF65-F5344CB8AC3E}">
        <p14:creationId xmlns:p14="http://schemas.microsoft.com/office/powerpoint/2010/main" val="1008454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667CF8-D394-493C-AA8F-06761F5D72A2}" type="datetimeFigureOut">
              <a:rPr lang="en-GB" smtClean="0"/>
              <a:t>28/10/2013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0473DE8-0508-405B-85CC-01F5444597C5}" type="slidenum">
              <a:rPr lang="en-GB" smtClean="0"/>
              <a:t>‹#›</a:t>
            </a:fld>
            <a:endParaRPr lang="en-GB"/>
          </a:p>
        </p:txBody>
      </p:sp>
    </p:spTree>
    <p:extLst>
      <p:ext uri="{BB962C8B-B14F-4D97-AF65-F5344CB8AC3E}">
        <p14:creationId xmlns:p14="http://schemas.microsoft.com/office/powerpoint/2010/main" val="24996006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7667CF8-D394-493C-AA8F-06761F5D72A2}" type="datetimeFigureOut">
              <a:rPr lang="en-GB" smtClean="0"/>
              <a:t>28/10/2013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0473DE8-0508-405B-85CC-01F5444597C5}" type="slidenum">
              <a:rPr lang="en-GB" smtClean="0"/>
              <a:t>‹#›</a:t>
            </a:fld>
            <a:endParaRPr lang="en-GB"/>
          </a:p>
        </p:txBody>
      </p:sp>
    </p:spTree>
    <p:extLst>
      <p:ext uri="{BB962C8B-B14F-4D97-AF65-F5344CB8AC3E}">
        <p14:creationId xmlns:p14="http://schemas.microsoft.com/office/powerpoint/2010/main" val="9713079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7667CF8-D394-493C-AA8F-06761F5D72A2}" type="datetimeFigureOut">
              <a:rPr lang="en-GB" smtClean="0"/>
              <a:t>28/10/2013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0473DE8-0508-405B-85CC-01F5444597C5}" type="slidenum">
              <a:rPr lang="en-GB" smtClean="0"/>
              <a:t>‹#›</a:t>
            </a:fld>
            <a:endParaRPr lang="en-GB"/>
          </a:p>
        </p:txBody>
      </p:sp>
    </p:spTree>
    <p:extLst>
      <p:ext uri="{BB962C8B-B14F-4D97-AF65-F5344CB8AC3E}">
        <p14:creationId xmlns:p14="http://schemas.microsoft.com/office/powerpoint/2010/main" val="13105897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667CF8-D394-493C-AA8F-06761F5D72A2}" type="datetimeFigureOut">
              <a:rPr lang="en-GB" smtClean="0"/>
              <a:t>28/10/2013</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473DE8-0508-405B-85CC-01F5444597C5}" type="slidenum">
              <a:rPr lang="en-GB" smtClean="0"/>
              <a:t>‹#›</a:t>
            </a:fld>
            <a:endParaRPr lang="en-GB"/>
          </a:p>
        </p:txBody>
      </p:sp>
    </p:spTree>
    <p:extLst>
      <p:ext uri="{BB962C8B-B14F-4D97-AF65-F5344CB8AC3E}">
        <p14:creationId xmlns:p14="http://schemas.microsoft.com/office/powerpoint/2010/main" val="8299822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CCFFCC"/>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n-GB">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n-GB">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478052D6-3709-429C-B4B9-80E63EA688FD}" type="slidenum">
              <a:rPr lang="en-GB">
                <a:solidFill>
                  <a:srgbClr val="000000"/>
                </a:solidFill>
              </a:rPr>
              <a:pPr fontAlgn="base">
                <a:spcBef>
                  <a:spcPct val="0"/>
                </a:spcBef>
                <a:spcAft>
                  <a:spcPct val="0"/>
                </a:spcAft>
                <a:defRPr/>
              </a:pPr>
              <a:t>‹#›</a:t>
            </a:fld>
            <a:endParaRPr lang="en-GB">
              <a:solidFill>
                <a:srgbClr val="000000"/>
              </a:solidFill>
            </a:endParaRPr>
          </a:p>
        </p:txBody>
      </p:sp>
    </p:spTree>
    <p:extLst>
      <p:ext uri="{BB962C8B-B14F-4D97-AF65-F5344CB8AC3E}">
        <p14:creationId xmlns:p14="http://schemas.microsoft.com/office/powerpoint/2010/main" val="732803644"/>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E84D7E1D-8C71-4FD4-B4DC-6011DBEC6A31}"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3118759594"/>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E84D7E1D-8C71-4FD4-B4DC-6011DBEC6A31}"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451403975"/>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hyperlink" Target="http://www.google.com/url?sa=i&amp;rct=j&amp;q=&amp;esrc=s&amp;frm=1&amp;source=images&amp;cd=&amp;cad=rja&amp;docid=cI0ofwNBEKFKEM&amp;tbnid=gZrQhj_sUmM9kM:&amp;ved=0CAUQjRw&amp;url=http://jonbennallick.co.uk/2012/08/19/facebook-logo-icon-vector-and-adobe-illustrator-file/&amp;ei=KKZOUvTbKcTHswa0uYG4CA&amp;bvm=bv.53537100,d.bGE&amp;psig=AFQjCNFgg07IM_YNxXlqK-F5eigzrti5nw&amp;ust=1380972439240529"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11.xml.rels><?xml version="1.0" encoding="UTF-8" standalone="yes"?>
<Relationships xmlns="http://schemas.openxmlformats.org/package/2006/relationships"><Relationship Id="rId3" Type="http://schemas.openxmlformats.org/officeDocument/2006/relationships/hyperlink" Target="http://www.google.co.uk/url?sa=i&amp;rct=j&amp;q=&amp;esrc=s&amp;frm=1&amp;source=images&amp;cd=&amp;cad=rja&amp;docid=JAALJNJuF0jrAM&amp;tbnid=v8nQxf5ywzRTSM:&amp;ved=0CAUQjRw&amp;url=http://www.mediabistro.com/agencyspy/grey-snatches-eli-lilly-biz-from-g2_b30446&amp;ei=3oA7UYqwDsOQhQfZrICgBg&amp;bvm=bv.43287494,d.ZGU&amp;psig=AFQjCNFLNT6O4Fc0syvB97La45zRk7lDtA&amp;ust=1362940338827856" TargetMode="External"/><Relationship Id="rId2" Type="http://schemas.openxmlformats.org/officeDocument/2006/relationships/slideLayout" Target="../slideLayouts/slideLayout1.xml"/><Relationship Id="rId1" Type="http://schemas.openxmlformats.org/officeDocument/2006/relationships/tags" Target="../tags/tag3.xml"/><Relationship Id="rId6" Type="http://schemas.openxmlformats.org/officeDocument/2006/relationships/image" Target="../media/image11.jpeg"/><Relationship Id="rId5" Type="http://schemas.openxmlformats.org/officeDocument/2006/relationships/hyperlink" Target="http://www.google.co.uk/url?sa=i&amp;rct=j&amp;q=&amp;esrc=s&amp;frm=1&amp;source=images&amp;cd=&amp;cad=rja&amp;docid=G0KePA8fdR3-fM&amp;tbnid=sSQMLFbMgoVoQM:&amp;ved=0CAUQjRw&amp;url=http://www.guardian.co.uk/society/2008/feb/26/mentalhealth.medicalresearch&amp;ei=ZoE7UbyFAtK2hAeWq4GgBg&amp;bvm=bv.43287494,d.ZGU&amp;psig=AFQjCNH_XtJ58Q1B3n_KiRAPcZ3iFW4J2A&amp;ust=1362940608443044" TargetMode="External"/><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5.xml"/><Relationship Id="rId5" Type="http://schemas.openxmlformats.org/officeDocument/2006/relationships/image" Target="../media/image13.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6.xml"/><Relationship Id="rId5" Type="http://schemas.openxmlformats.org/officeDocument/2006/relationships/image" Target="../media/image13.pn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5.jpeg"/></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emf"/><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tags" Target="../tags/tag11.xml"/><Relationship Id="rId5" Type="http://schemas.openxmlformats.org/officeDocument/2006/relationships/image" Target="../media/image20.png"/><Relationship Id="rId4" Type="http://schemas.openxmlformats.org/officeDocument/2006/relationships/image" Target="../media/image5.jpeg"/></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7.xml"/><Relationship Id="rId1" Type="http://schemas.openxmlformats.org/officeDocument/2006/relationships/tags" Target="../tags/tag12.xml"/></Relationships>
</file>

<file path=ppt/slides/_rels/slide26.xml.rels><?xml version="1.0" encoding="UTF-8" standalone="yes"?>
<Relationships xmlns="http://schemas.openxmlformats.org/package/2006/relationships"><Relationship Id="rId3" Type="http://schemas.openxmlformats.org/officeDocument/2006/relationships/hyperlink" Target="http://www.discursiveoftunbridgewells.blogspot.co.uk/" TargetMode="External"/><Relationship Id="rId7" Type="http://schemas.openxmlformats.org/officeDocument/2006/relationships/hyperlink" Target="https://twitter.com/CCCUAppPsy" TargetMode="External"/><Relationship Id="rId2" Type="http://schemas.openxmlformats.org/officeDocument/2006/relationships/hyperlink" Target="mailto:anne.cooke@canterbury.ac.uk" TargetMode="External"/><Relationship Id="rId1" Type="http://schemas.openxmlformats.org/officeDocument/2006/relationships/slideLayout" Target="../slideLayouts/slideLayout6.xml"/><Relationship Id="rId6" Type="http://schemas.openxmlformats.org/officeDocument/2006/relationships/hyperlink" Target="http://www.facebook.com/pages/Canterbury-Christ-Church-University-Applied-Psychology/264266386939444?fref=ts" TargetMode="External"/><Relationship Id="rId5" Type="http://schemas.openxmlformats.org/officeDocument/2006/relationships/hyperlink" Target="http://www.facebook.com/pages/Canterbury-Christ-Church-University-Applied-Psychology" TargetMode="Externa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hyperlink" Target="mailto:LucyJohnstone16@blueyonder.co.uk" TargetMode="Externa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40.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34.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0.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64911"/>
            <a:ext cx="7772400" cy="1935539"/>
          </a:xfrm>
        </p:spPr>
        <p:txBody>
          <a:bodyPr>
            <a:normAutofit fontScale="90000"/>
          </a:bodyPr>
          <a:lstStyle/>
          <a:p>
            <a:r>
              <a:rPr lang="en-GB" sz="7300" b="1" dirty="0"/>
              <a:t/>
            </a:r>
            <a:br>
              <a:rPr lang="en-GB" sz="7300" b="1" dirty="0"/>
            </a:br>
            <a:r>
              <a:rPr lang="en-GB" sz="5300" b="1" dirty="0" smtClean="0"/>
              <a:t>Getting Stuck In </a:t>
            </a:r>
            <a:br>
              <a:rPr lang="en-GB" sz="5300" b="1" dirty="0" smtClean="0"/>
            </a:br>
            <a:r>
              <a:rPr lang="en-GB" sz="4000" b="1" dirty="0" smtClean="0"/>
              <a:t>Programmes as Provokers of Professional and Public Debate</a:t>
            </a:r>
            <a:endParaRPr lang="en-GB" sz="4000" b="1" dirty="0"/>
          </a:p>
        </p:txBody>
      </p:sp>
      <p:sp>
        <p:nvSpPr>
          <p:cNvPr id="3" name="Subtitle 2"/>
          <p:cNvSpPr>
            <a:spLocks noGrp="1"/>
          </p:cNvSpPr>
          <p:nvPr>
            <p:ph type="subTitle" idx="1"/>
          </p:nvPr>
        </p:nvSpPr>
        <p:spPr>
          <a:xfrm>
            <a:off x="1371600" y="3886200"/>
            <a:ext cx="6400800" cy="2207096"/>
          </a:xfrm>
        </p:spPr>
        <p:txBody>
          <a:bodyPr>
            <a:normAutofit fontScale="25000" lnSpcReduction="20000"/>
          </a:bodyPr>
          <a:lstStyle/>
          <a:p>
            <a:endParaRPr lang="en-GB" dirty="0" smtClean="0">
              <a:solidFill>
                <a:schemeClr val="tx1"/>
              </a:solidFill>
            </a:endParaRPr>
          </a:p>
          <a:p>
            <a:endParaRPr lang="en-GB" sz="3800" b="1" dirty="0" smtClean="0">
              <a:solidFill>
                <a:schemeClr val="tx1"/>
              </a:solidFill>
            </a:endParaRPr>
          </a:p>
          <a:p>
            <a:endParaRPr lang="en-GB" sz="3800" b="1" dirty="0" smtClean="0">
              <a:solidFill>
                <a:schemeClr val="tx1"/>
              </a:solidFill>
            </a:endParaRPr>
          </a:p>
          <a:p>
            <a:r>
              <a:rPr lang="en-GB" sz="12800" b="1" dirty="0" smtClean="0">
                <a:solidFill>
                  <a:schemeClr val="tx1"/>
                </a:solidFill>
              </a:rPr>
              <a:t>Anne Cooke</a:t>
            </a:r>
          </a:p>
          <a:p>
            <a:r>
              <a:rPr lang="en-GB" sz="8000" dirty="0" smtClean="0">
                <a:solidFill>
                  <a:schemeClr val="tx1"/>
                </a:solidFill>
              </a:rPr>
              <a:t>Salomons Centre for Applied Psychology</a:t>
            </a:r>
          </a:p>
          <a:p>
            <a:r>
              <a:rPr lang="en-GB" sz="8000" dirty="0" smtClean="0">
                <a:solidFill>
                  <a:schemeClr val="tx1"/>
                </a:solidFill>
              </a:rPr>
              <a:t> Canterbury Christ Church University</a:t>
            </a:r>
          </a:p>
          <a:p>
            <a:endParaRPr lang="en-GB" sz="8000" dirty="0" smtClean="0">
              <a:solidFill>
                <a:schemeClr val="tx1"/>
              </a:solidFill>
            </a:endParaRPr>
          </a:p>
          <a:p>
            <a:r>
              <a:rPr lang="en-GB" sz="8000" dirty="0" err="1" smtClean="0">
                <a:solidFill>
                  <a:schemeClr val="tx1"/>
                </a:solidFill>
              </a:rPr>
              <a:t>GTiCP</a:t>
            </a:r>
            <a:r>
              <a:rPr lang="en-GB" sz="8000" dirty="0" smtClean="0">
                <a:solidFill>
                  <a:schemeClr val="tx1"/>
                </a:solidFill>
              </a:rPr>
              <a:t> Conference 2013 , Windermere</a:t>
            </a:r>
            <a:endParaRPr lang="en-GB" sz="8000" dirty="0">
              <a:solidFill>
                <a:schemeClr val="tx1"/>
              </a:solidFill>
            </a:endParaRPr>
          </a:p>
        </p:txBody>
      </p:sp>
      <p:pic>
        <p:nvPicPr>
          <p:cNvPr id="4" name="Pictur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548680"/>
            <a:ext cx="1378585" cy="1083945"/>
          </a:xfrm>
          <a:prstGeom prst="rect">
            <a:avLst/>
          </a:prstGeom>
          <a:noFill/>
        </p:spPr>
      </p:pic>
      <p:pic>
        <p:nvPicPr>
          <p:cNvPr id="5" name="Picture 4" descr="http://ozil-conseil.com/wp-content/uploads/2013/01/Twitter-logo.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83768" y="576521"/>
            <a:ext cx="1508760" cy="1088390"/>
          </a:xfrm>
          <a:prstGeom prst="rect">
            <a:avLst/>
          </a:prstGeom>
          <a:noFill/>
          <a:ln>
            <a:noFill/>
          </a:ln>
        </p:spPr>
      </p:pic>
      <p:pic>
        <p:nvPicPr>
          <p:cNvPr id="6" name="irc_mi" descr="http://jonbennallick.co.uk/wp-content/uploads/2012/08/Facebook-logo-ICON-02.png">
            <a:hlinkClick r:id="rId4"/>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18212" y="576521"/>
            <a:ext cx="1292860" cy="1123315"/>
          </a:xfrm>
          <a:prstGeom prst="rect">
            <a:avLst/>
          </a:prstGeom>
          <a:noFill/>
          <a:ln>
            <a:noFill/>
          </a:ln>
        </p:spPr>
      </p:pic>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32240" y="617888"/>
            <a:ext cx="1268413" cy="108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descr="http://4.bp.blogspot.com/-pysqWSqQixA/UL9zH5lX21I/AAAAAAAAAEo/WS5iZJ82f3Q/s300/Logo%2B2.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20273" y="5984250"/>
            <a:ext cx="1579868" cy="7571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57545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6000" b="1" dirty="0" smtClean="0"/>
              <a:t>Public Information and Debate</a:t>
            </a:r>
            <a:endParaRPr lang="en-GB" sz="6000" b="1" dirty="0"/>
          </a:p>
        </p:txBody>
      </p:sp>
      <p:sp>
        <p:nvSpPr>
          <p:cNvPr id="3" name="Content Placeholder 2"/>
          <p:cNvSpPr>
            <a:spLocks noGrp="1"/>
          </p:cNvSpPr>
          <p:nvPr>
            <p:ph idx="1"/>
          </p:nvPr>
        </p:nvSpPr>
        <p:spPr>
          <a:xfrm>
            <a:off x="457200" y="1196752"/>
            <a:ext cx="8229600" cy="3888431"/>
          </a:xfrm>
        </p:spPr>
        <p:txBody>
          <a:bodyPr>
            <a:normAutofit/>
          </a:bodyPr>
          <a:lstStyle/>
          <a:p>
            <a:endParaRPr lang="en-GB" sz="5400" dirty="0" smtClean="0">
              <a:solidFill>
                <a:prstClr val="black"/>
              </a:solidFill>
            </a:endParaRPr>
          </a:p>
          <a:p>
            <a:r>
              <a:rPr lang="en-GB" sz="5400" dirty="0" smtClean="0">
                <a:solidFill>
                  <a:prstClr val="black"/>
                </a:solidFill>
              </a:rPr>
              <a:t>Information provided  by parties with vested interests</a:t>
            </a:r>
          </a:p>
        </p:txBody>
      </p:sp>
      <p:pic>
        <p:nvPicPr>
          <p:cNvPr id="4098" name="Picture 2" descr="http://4.bp.blogspot.com/-pysqWSqQixA/UL9zH5lX21I/AAAAAAAAAEo/WS5iZJ82f3Q/s300/Logo%2B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8144" y="5373216"/>
            <a:ext cx="2857500" cy="138112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8612196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60649"/>
            <a:ext cx="7772400" cy="2736303"/>
          </a:xfrm>
        </p:spPr>
        <p:txBody>
          <a:bodyPr/>
          <a:lstStyle/>
          <a:p>
            <a:r>
              <a:rPr lang="en-GB" dirty="0" smtClean="0">
                <a:latin typeface="Humnst777 BT" pitchFamily="34" charset="0"/>
              </a:rPr>
              <a:t>‘Depression is an illness with probable biological causes’</a:t>
            </a:r>
            <a:br>
              <a:rPr lang="en-GB" dirty="0" smtClean="0">
                <a:latin typeface="Humnst777 BT" pitchFamily="34" charset="0"/>
              </a:rPr>
            </a:br>
            <a:r>
              <a:rPr lang="en-GB" dirty="0" smtClean="0">
                <a:latin typeface="Humnst777 BT" pitchFamily="34" charset="0"/>
              </a:rPr>
              <a:t>			</a:t>
            </a:r>
            <a:r>
              <a:rPr lang="en-GB" i="1" dirty="0" smtClean="0">
                <a:latin typeface="Humnst777 BT" pitchFamily="34" charset="0"/>
              </a:rPr>
              <a:t>Prozac.com</a:t>
            </a:r>
            <a:endParaRPr lang="en-GB" i="1" dirty="0">
              <a:latin typeface="Humnst777 BT" pitchFamily="34" charset="0"/>
            </a:endParaRPr>
          </a:p>
        </p:txBody>
      </p:sp>
      <p:sp>
        <p:nvSpPr>
          <p:cNvPr id="4" name="Subtitle 2"/>
          <p:cNvSpPr>
            <a:spLocks noGrp="1"/>
          </p:cNvSpPr>
          <p:nvPr>
            <p:ph type="subTitle" idx="1"/>
          </p:nvPr>
        </p:nvSpPr>
        <p:spPr>
          <a:xfrm>
            <a:off x="1371600" y="7101408"/>
            <a:ext cx="6400800" cy="864096"/>
          </a:xfrm>
        </p:spPr>
        <p:txBody>
          <a:bodyPr/>
          <a:lstStyle/>
          <a:p>
            <a:endParaRPr lang="en-GB" dirty="0"/>
          </a:p>
        </p:txBody>
      </p:sp>
      <p:pic>
        <p:nvPicPr>
          <p:cNvPr id="4100" name="Picture 4" descr="http://www.mediabistro.com/agencyspy/files/2012/03/lly2.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9592" y="3933056"/>
            <a:ext cx="3238500" cy="2495551"/>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6" descr="data:image/jpeg;base64,/9j/4AAQSkZJRgABAQAAAQABAAD/2wCEAAkGBhQQDxAQEBAPDw8PDw8PDw8PDxAPDw8PFBAVFBQQFBUXHCYeFxkjGRQUHy8gIycpLCwsFR4xNTAqNSYrLSkBCQoKDgwOGQ8PGiwcHB8pKSkpKSwpLSksKSkpLCkpKSwsLCwsLCwsLCwpLCkpKSkpLCkpKSwsKSksLCkpKSwpKf/AABEIAK4BIgMBIgACEQEDEQH/xAAbAAACAgMBAAAAAAAAAAAAAAAAAQIGAwQFB//EAD8QAAIBAgQCBgUKBQQDAAAAAAABAgMRBAUSITFRBhNBYXGRFBUiUoEHFiMyQlOSobHRYnKiwfAkJXOyRLPx/8QAGwEBAAMBAQEBAAAAAAAAAAAAAAECAwQFBgf/xAAxEQACAQMCBAQEBQUAAAAAAAAAAQIDERIhUQQTFDEFFUGhMlJhgQYWImKRQnGxwfD/2gAMAwEAAhEDEQA/AKqMAPAufrAAAEEgAwsAKwDCwFgENBYE2FYCVhWAsIBiBAgsMCbkEbBYlYQuBWCwwBBEBgSBAAAAIYgBXAAAAAAEMAAAQAAxIAYAAAAAAGUYAVNAALDsCRIdgsFgAHYEAJFYCQWAIgkMACNhjsGkEEbBYdgaBBEB2CwIEFh2AAiAwsARESFYkgQMdhEgQhhYEERsLAAAAAIAQxEgZG42IEAAAAbH+d47BYZQ3ABsAAEkZKVJyaUVKTfBRTb/ACLHlvQSvVs52pR795eSCi32MKvEU6KvN2KzYaR6Hhvk4pJLXOpJ91kvyNtfJ7h+U/xM05Ujz34vQW/8HmNgseoL5P8ADe7L8TJfMHDe4/xS/ccqRXzih9f4PLdIWPVPmJhvu/6pfuHzFw33X9Uv3HKkR5zQ2Z5XYLHqnzGw33S85fuNdCMN90vNjlSHnNHZnlNgser/ADJw33S82HzKw33S82OVIjzmjszydxGo32tv3bnq/wAy8N9zH8/3I1ei1ClCUoUoqSXH4kOnJalJ+M0krpM8s9Hl7svJh6NL3ZfhZ6I8CuRH0FGWp5r/ABHb+j3PPPR5e7LyYvR5e7L8LPQvQlyF6CuRGpH5k/Z7nn3US92XkxOhL3ZeTPQXgVyE8AuROo/Mf7Pc8+dCXuvyYupfJ+TPQPQVyBYFcvyIuyfzGvk9zz2VJ8n5EXE9Jhl0e1J/AjLJ4P7K8kWuy6/EMfWHuecWEeiyySD+zH8KNat0epv7EfgrC7No+P0n3iyhAWbG9FVxg2u57o4GLwU6TtNW7+xk3PT4fj6PEfA9djAxDYmWO4YgsJggQEtgANlAhoZW5uKx0slySeKmowVor603wS/cwZdgZV6kacOLfHsS7Wz1nI8qjQpqEFw4vtb5svCGTPK8Q47p42j8TMeR9GaWHitMU5ds39Z/E7UaROESSidsYpdj46pVlUllJ3YtA9BOw7F7GORj0C0GWwrEWIuYtAaTLYLAm5i0hoMthaQLmPQLqzNpCxFicjDpMGOp/Rz/AJTc0mDGr6OXh/cpNaMhvQrkoGPQbNRGNo4bHlSbMOgWkzWFYWK3MWgWgz2FpJsLmHQGgyktBFiUzFGA7EmhqIsTkR0kZQM2kbiWsaRmaFWic3G4BSTTV0ztzialZFWSqkou60ZQM1yl0m3HeP6HML3j6F0ynY/C6JO3B8CEz7XwjxTqFyqnxLt9TVENsRofQAILgAbg0BKEbtLm0jM2bsXfoNliUeta9qXDuRfcPHYruRQ004JdiRYaD2OuGh8JxtV1aspM2okkiCZNG6POZOKNfMKzpwvFKTvZXbS/IzpnB6X5k6NKm1f2q1OG1+Lv+RMnZCMbyOjl2YdbLS0ouz+12rss9/8A4dCVMruNx0aWMoq9lOFVzfCyivrN9iOjS6QUZKbVam1SUZVGpK0E02m3w7GFKPqJRfdHQUA0HOwnSGjVpupTrU5Qi7SlqSUbpWvfhx7TJTzyjKMpxrUpQgtUpRqQajHfdtPZbPjyJyiVxkbugTiauBzinXi5UakakU7Nxd7Pk/y8zUzPpFTp06rVSnOdKN5QVSOpK6V2uziHKKJUZNnRlLub8LCUuzcrua551NXDQeqaqwqScYK8p6Um2rPvubOT5i8RqnGMlh5L2XNq8pXSvGze109+aKZrsXwa1O5Y18evYl4L9TDlONdSM03qdOrOlq2blpfF27f2MuOqWg/h+ok04lJJq5w6piM1XcwnEeWx6R9U32ClJRTk91FN252V7FI9Mq16VbF9fOLpybpxi7QtHd/qWSuWhFS7su+nsRFr/Owp+YdLp1MPQjFaZYh6J1F/DJRa+N77d5OFd4XGUYRlJ0q204zbd3w/YnHQvytO5bFElpFCul27W8DFPOKMGlKpCDk7RvJb72/UokZJXMjQRRpTz+j1zo9bDrL20X3vy5X7jYr5rRpKLqTUXL6q4vxshbUtjrY2YxJTWxhwuaU6l3TnGduNnexmnPYknsa0zUqs2qhpVZGbMmzSxLK3nFHYsGJlxOFmjvysUNeHrujVjNejK9Yiycnf/O0iaI/Vac1OCkvVCAAJLm4ZcP8AXj/MjGCdt+RQ0qfCz1LJ6vsx8Ed6hMo/R/ME4x8EWrD4jgdMJHwdaNpM68ZmRSNGnWNhVTZM5WjPqKN8rOKdPBU5RtdYmna6UvaUZuKV+9Fz6wpPyoSvhsP2/wCuw23PeW35ESd0TBalbwWd18zrValWnohh8FiYu1OWlVJQa+0m9TbbtyXAisndPK8LoqTdXMMTh1JamopS1Wjx7NnffdW4Ho+b29Hr/wDFW/6SKXVqr1fkjb/8nAbvb7Ek07/HyK21NELA5FFZhisA5VFhp4ajiI6Z+3rjUjZ3d2pK8l4OxycNlM5Vc0w+Ccpxpuhhm21vFzTnG9ldpxl+Z18dmPVZ5VqWVoZU5tu/CMtVvNHJybEVMNkmJxMbxxOOruUJRW+qpNQha9/47ePxGKsLs6+GhHLswnGlKTi8srVpRk1LVUpSuuCsrW7+JXcPllWOHwON1zbxuIlSrQ2f0VebTastrw1Xv2tGOOQPA4qanU6yVXLMZUk7OLi9NpR4ve/b48T0roTb1dg07P8A09P9CbEXORChLC1sKsV1sqeDjVhSxVOm50p0ZJQgq2l6oTj7K4OL4+G3SzR9dJZdGdRVbucatGrSwtOp9qtrklZr7UIq8m+x3ZbdgiVsMvoa2R5Z6NRVPXKpJynUqVJcZ1Jy1Slbs3fAz5nL6KXw/VGXrDSzer9E/h+qEnaJhU7NnGlWIOoa0qpjdU4sjxJM2ZYjZq+zKf08zFUMJohZSrTVNJLs4ytbwXmWKVax59mlT03NoUtuqwntSV3KM2mnJbbXu0vgzakru77LUmm9b7GTFJ06mU0pbS1XmtvrOUZO/wATb6U41xx+A3veXDf7yPK5qdK6yjjsub7Kjv4OUVfzMXSiV8xy/wDmXbv9dP8AzwN0r2b2f+zVSbaf9y9ZtWvhqyvxo1F/QzzmOD/230nW9evZX2cVLTa3MvOaVf8AT1bvbqqnd9hlOk7ZGlb7Ce//AC9xSl2+6K05NLQ1sXgFRwuFxF5KrVacva4uV5Jp8Ud3D4tYnMZwqe1GnTWiLu1tazf4n5o4nSar/t2DW73pf+p8TN0exC9aYndv6O1/DQauN4uRspO1zv8AQbEWxONp/dzUV4KUrF863Y8z6F41Tx2YSXbUXbfhKS/sX1V9jnqfpk1/3Yzm9TYqVTSr1RVK9jSxGIMmzBsxYmtxODmNY3cZiSt5ljtnuRFNsQV2Qozun/MybNbLZXg3zkzZsatW0P1bgb9NC+yFcCQEHYbIwQ0UNTYyTNHTm4N2s9vAvWX5mmlueY4+m1aceK4m7lWftWTZdadj5XjeHcKjPWaOM7zbjie8ouCz5O251qObp9pdTPMlTLOsQVD5StU8LR0xlPTjMPOSim2oLVqbt2HRjmS5kvT1zL5lMDezOrehWSV706qSV9/ZlsrHn+bQqyyHBToxbqYaOFr6Y8Uqeq7suV0327Mufpy5kZYtNWJU7ajF2PJcw6Q1MX6wxcY6Iej06FpbyjSnUjaMbK121Nt96OlW6VU8Rlno2Hp1IzwUMNXlqUFCUaU46mtL5u/xL3HC0VFwVKkoSlqlBU4aXL3nG1r7LcKeGoq+mlTjeLi7Qirx2vF7cNlt3FnWjsV5bKLl+dzzPMZTUJU4SwWIw8Yt6rXp7ttW+3JfkQy7pXUqYfL8upyqwxEcXGniNOqD6mFS6jddlnuv4C/UMNRp2cKdODSaTjGMbJ2ulZbX0ryRDDZbQp1ZVoUacK023KpGKUnfjv33fiObHYYMtlPEE1iDixxpL05czLMtgdnrznZ3X+ifjH9TX9P7zn53mC6l97j/ANkUnL9LMqkP0s0pYgxyxJyJY8xSzDvOW58+4m5m+YunRqzjxhTlJbX3Sutu08vyLpRPCupJU41JVZJzlKUk9uzbxb+J6BPGprfgai0dkYrl7KOujVjCLUle5aDxTTOB0hxNTEUsJjYQ9qm3KUV7Si9SaduV4hk2LqY7HQxE4aadCLStvFSs7K74u7v8Cx9erWtsuCClWjHglHt2RbqFjilvb7k5aWsdHM6/0FS2/wBHUVub0Mq+KpyeURgoS1dXD2Em39ZO9uJ2vTCPpaMY1HFfe5SN0V/PMHUqYLCQUHKcer1JJ3jany7DVzrDVqGKVfDqT1wUW4x12lZJpr4LyLPUxa7isZ3GtGuq9Fud4pabtqL/AJb8P7nVQq5O3bv7m0H6G78nydOtioz+stClv23lf8z0BYrY8/6LYOVHXUqP6Ss1KS5cXx57ll9PsuJhxDvUbQmrs61bE7HMxOMNCvmXecnF5n3mWLkZum2buYY/YqWY4q748R47Mr33NbLMO61VX4J3fgd1KlgspHdwnDSqVFBepZMvp6aUU+NrmwS0hY5W7u5+nQhhFRXorELgSsIFjZsO4AUNgkr8eDOVi8G4u64HVsDj2Ep2OevQjVjZnFo4+UO06NDpDJcWYsTll94+Rzp4SS7DVYs+ercHUg+xZqXSbvMq6T95UND7wsxgjkdNlxXSfvH85ym2Y0mRgRy3sXRdI1zJrpEuZSbvvHd82RgMHsXX5wrmSXSFcykKT5jU33kYDB7F4XSNcxrpF3lGU3zDrWMBg9i9fOBczTzXPdVN79q/UqXXy7zDjMS9D+BKpNsyqweLOnLN+8wzzYrbxD7yPXs6VwqPC5JYnmoLNu8rrrMXXePmW6ZEcksnrXvD1p3lbVVh1r/xjpkOQWN5r3iea95XHUYutZPTIcksDzXvJxzMryqeLH1zHTolUiyRzXvCpm+3ErXXPvE6rI6dFuUdevm3ec2vjmzA1czYbL5Tdopv4G0YQhqzanw8pu0VcwU6bnKy3bZbsry5UYL3nZvu7hZblKpK7s5+HA30cletnoux9j4Z4b06zn8X+BCsSYjmue2IAECDZQyI0QaDAEgAGDgnx3BDBD1MM8HF9hD1dE2Rk3KOjB+hqerYh6sibYC7K8insaXquPeHqqPNm9YBkyOmp7Gh6qjzYeqY82b4xkyOmpbHPeVR5vzB5THmzfAZMdLS2Of6qjzZp5jlPsPTdvbY7lhEqbTuZ1OCpTi42KZ6pqe4xPKanuMudgsb9RI8/wAlpbspbyip7jI+qqnuMuzIk9TIh+C0t2Up5XU9yXkP1bU9x+RdRNEdTLYjyWn8zKYssqe4/IFlNT3GXOwmh1MifJaXzMqUchqPeyG8jqe6WsRHUzL+TUPqVT1FU90zUuj077pIsoWDryLR8HoJ+pyaWQx21b9yOhToxirRSSMrEzGUnLud9Lh6dL4FYQhiINwEFgJIFYBgAZwTEOxUuMZFDuAMYkhoABgO4Ah2FckQBBcAAAYgAAYCZIABWAAGhCbGAAgBgAACYACGKwAMQAADE0MQAmRJMTJKiExgCBCGDJsQIAAWBmGIkQaAAkNIgEkCBAAMBDAAaEgTAGACuASAQAAAAwBAAIAQAAAgAGAAgC4ACGxACC4AAAmAgQAkMAQRAYMkgTENiAEAwAP/2Q=="/>
          <p:cNvSpPr>
            <a:spLocks noChangeAspect="1" noChangeArrowheads="1"/>
          </p:cNvSpPr>
          <p:nvPr/>
        </p:nvSpPr>
        <p:spPr bwMode="auto">
          <a:xfrm>
            <a:off x="63500" y="-15398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8" descr="data:image/jpeg;base64,/9j/4AAQSkZJRgABAQAAAQABAAD/2wCEAAkGBhQQDxAQEBAPDw8PDw8PDw8PDxAPDw8PFBAVFBQQFBUXHCYeFxkjGRQUHy8gIycpLCwsFR4xNTAqNSYrLSkBCQoKDgwOGQ8PGiwcHB8pKSkpKSwpLSksKSkpLCkpKSwsLCwsLCwsLCwpLCkpKSkpLCkpKSwsKSksLCkpKSwpKf/AABEIAK4BIgMBIgACEQEDEQH/xAAbAAACAgMBAAAAAAAAAAAAAAAAAQIGAwQFB//EAD8QAAIBAgQCBgUKBQQDAAAAAAABAgMRBAUSITFRBhNBYXGRFBUiUoEHFiMyQlOSobHRYnKiwfAkJXOyRLPx/8QAGwEBAAMBAQEBAAAAAAAAAAAAAAECAwQFBgf/xAAxEQACAQMCBAQEBQUAAAAAAAAAAQIDERIhUQQTFDEFFUGhMlJhgQYWImKRQnGxwfD/2gAMAwEAAhEDEQA/AKqMAPAufrAAAEEgAwsAKwDCwFgENBYE2FYCVhWAsIBiBAgsMCbkEbBYlYQuBWCwwBBEBgSBAAAAIYgBXAAAAAAEMAAAQAAxIAYAAAAAAGUYAVNAALDsCRIdgsFgAHYEAJFYCQWAIgkMACNhjsGkEEbBYdgaBBEB2CwIEFh2AAiAwsARESFYkgQMdhEgQhhYEERsLAAAAAIAQxEgZG42IEAAAAbH+d47BYZQ3ABsAAEkZKVJyaUVKTfBRTb/ACLHlvQSvVs52pR795eSCi32MKvEU6KvN2KzYaR6Hhvk4pJLXOpJ91kvyNtfJ7h+U/xM05Ujz34vQW/8HmNgseoL5P8ADe7L8TJfMHDe4/xS/ccqRXzih9f4PLdIWPVPmJhvu/6pfuHzFw33X9Uv3HKkR5zQ2Z5XYLHqnzGw33S85fuNdCMN90vNjlSHnNHZnlNgser/ADJw33S82HzKw33S82OVIjzmjszydxGo32tv3bnq/wAy8N9zH8/3I1ei1ClCUoUoqSXH4kOnJalJ+M0krpM8s9Hl7svJh6NL3ZfhZ6I8CuRH0FGWp5r/ABHb+j3PPPR5e7LyYvR5e7L8LPQvQlyF6CuRGpH5k/Z7nn3US92XkxOhL3ZeTPQXgVyE8AuROo/Mf7Pc8+dCXuvyYupfJ+TPQPQVyBYFcvyIuyfzGvk9zz2VJ8n5EXE9Jhl0e1J/AjLJ4P7K8kWuy6/EMfWHuecWEeiyySD+zH8KNat0epv7EfgrC7No+P0n3iyhAWbG9FVxg2u57o4GLwU6TtNW7+xk3PT4fj6PEfA9djAxDYmWO4YgsJggQEtgANlAhoZW5uKx0slySeKmowVor603wS/cwZdgZV6kacOLfHsS7Wz1nI8qjQpqEFw4vtb5svCGTPK8Q47p42j8TMeR9GaWHitMU5ds39Z/E7UaROESSidsYpdj46pVlUllJ3YtA9BOw7F7GORj0C0GWwrEWIuYtAaTLYLAm5i0hoMthaQLmPQLqzNpCxFicjDpMGOp/Rz/AJTc0mDGr6OXh/cpNaMhvQrkoGPQbNRGNo4bHlSbMOgWkzWFYWK3MWgWgz2FpJsLmHQGgyktBFiUzFGA7EmhqIsTkR0kZQM2kbiWsaRmaFWic3G4BSTTV0ztzialZFWSqkou60ZQM1yl0m3HeP6HML3j6F0ynY/C6JO3B8CEz7XwjxTqFyqnxLt9TVENsRofQAILgAbg0BKEbtLm0jM2bsXfoNliUeta9qXDuRfcPHYruRQ004JdiRYaD2OuGh8JxtV1aspM2okkiCZNG6POZOKNfMKzpwvFKTvZXbS/IzpnB6X5k6NKm1f2q1OG1+Lv+RMnZCMbyOjl2YdbLS0ouz+12rss9/8A4dCVMruNx0aWMoq9lOFVzfCyivrN9iOjS6QUZKbVam1SUZVGpK0E02m3w7GFKPqJRfdHQUA0HOwnSGjVpupTrU5Qi7SlqSUbpWvfhx7TJTzyjKMpxrUpQgtUpRqQajHfdtPZbPjyJyiVxkbugTiauBzinXi5UakakU7Nxd7Pk/y8zUzPpFTp06rVSnOdKN5QVSOpK6V2uziHKKJUZNnRlLub8LCUuzcrua551NXDQeqaqwqScYK8p6Um2rPvubOT5i8RqnGMlh5L2XNq8pXSvGze109+aKZrsXwa1O5Y18evYl4L9TDlONdSM03qdOrOlq2blpfF27f2MuOqWg/h+ok04lJJq5w6piM1XcwnEeWx6R9U32ClJRTk91FN252V7FI9Mq16VbF9fOLpybpxi7QtHd/qWSuWhFS7su+nsRFr/Owp+YdLp1MPQjFaZYh6J1F/DJRa+N77d5OFd4XGUYRlJ0q204zbd3w/YnHQvytO5bFElpFCul27W8DFPOKMGlKpCDk7RvJb72/UokZJXMjQRRpTz+j1zo9bDrL20X3vy5X7jYr5rRpKLqTUXL6q4vxshbUtjrY2YxJTWxhwuaU6l3TnGduNnexmnPYknsa0zUqs2qhpVZGbMmzSxLK3nFHYsGJlxOFmjvysUNeHrujVjNejK9Yiycnf/O0iaI/Vac1OCkvVCAAJLm4ZcP8AXj/MjGCdt+RQ0qfCz1LJ6vsx8Ed6hMo/R/ME4x8EWrD4jgdMJHwdaNpM68ZmRSNGnWNhVTZM5WjPqKN8rOKdPBU5RtdYmna6UvaUZuKV+9Fz6wpPyoSvhsP2/wCuw23PeW35ESd0TBalbwWd18zrValWnohh8FiYu1OWlVJQa+0m9TbbtyXAisndPK8LoqTdXMMTh1JamopS1Wjx7NnffdW4Ho+b29Hr/wDFW/6SKXVqr1fkjb/8nAbvb7Ek07/HyK21NELA5FFZhisA5VFhp4ajiI6Z+3rjUjZ3d2pK8l4OxycNlM5Vc0w+Ccpxpuhhm21vFzTnG9ldpxl+Z18dmPVZ5VqWVoZU5tu/CMtVvNHJybEVMNkmJxMbxxOOruUJRW+qpNQha9/47ePxGKsLs6+GhHLswnGlKTi8srVpRk1LVUpSuuCsrW7+JXcPllWOHwON1zbxuIlSrQ2f0VebTastrw1Xv2tGOOQPA4qanU6yVXLMZUk7OLi9NpR4ve/b48T0roTb1dg07P8A09P9CbEXORChLC1sKsV1sqeDjVhSxVOm50p0ZJQgq2l6oTj7K4OL4+G3SzR9dJZdGdRVbucatGrSwtOp9qtrklZr7UIq8m+x3ZbdgiVsMvoa2R5Z6NRVPXKpJynUqVJcZ1Jy1Slbs3fAz5nL6KXw/VGXrDSzer9E/h+qEnaJhU7NnGlWIOoa0qpjdU4sjxJM2ZYjZq+zKf08zFUMJohZSrTVNJLs4ytbwXmWKVax59mlT03NoUtuqwntSV3KM2mnJbbXu0vgzakru77LUmm9b7GTFJ06mU0pbS1XmtvrOUZO/wATb6U41xx+A3veXDf7yPK5qdK6yjjsub7Kjv4OUVfzMXSiV8xy/wDmXbv9dP8AzwN0r2b2f+zVSbaf9y9ZtWvhqyvxo1F/QzzmOD/230nW9evZX2cVLTa3MvOaVf8AT1bvbqqnd9hlOk7ZGlb7Ce//AC9xSl2+6K05NLQ1sXgFRwuFxF5KrVacva4uV5Jp8Ud3D4tYnMZwqe1GnTWiLu1tazf4n5o4nSar/t2DW73pf+p8TN0exC9aYndv6O1/DQauN4uRspO1zv8AQbEWxONp/dzUV4KUrF863Y8z6F41Tx2YSXbUXbfhKS/sX1V9jnqfpk1/3Yzm9TYqVTSr1RVK9jSxGIMmzBsxYmtxODmNY3cZiSt5ljtnuRFNsQV2Qozun/MybNbLZXg3zkzZsatW0P1bgb9NC+yFcCQEHYbIwQ0UNTYyTNHTm4N2s9vAvWX5mmlueY4+m1aceK4m7lWftWTZdadj5XjeHcKjPWaOM7zbjie8ouCz5O251qObp9pdTPMlTLOsQVD5StU8LR0xlPTjMPOSim2oLVqbt2HRjmS5kvT1zL5lMDezOrehWSV706qSV9/ZlsrHn+bQqyyHBToxbqYaOFr6Y8Uqeq7suV0327Mufpy5kZYtNWJU7ajF2PJcw6Q1MX6wxcY6Iej06FpbyjSnUjaMbK121Nt96OlW6VU8Rlno2Hp1IzwUMNXlqUFCUaU46mtL5u/xL3HC0VFwVKkoSlqlBU4aXL3nG1r7LcKeGoq+mlTjeLi7Qirx2vF7cNlt3FnWjsV5bKLl+dzzPMZTUJU4SwWIw8Yt6rXp7ttW+3JfkQy7pXUqYfL8upyqwxEcXGniNOqD6mFS6jddlnuv4C/UMNRp2cKdODSaTjGMbJ2ulZbX0ryRDDZbQp1ZVoUacK023KpGKUnfjv33fiObHYYMtlPEE1iDixxpL05czLMtgdnrznZ3X+ifjH9TX9P7zn53mC6l97j/ANkUnL9LMqkP0s0pYgxyxJyJY8xSzDvOW58+4m5m+YunRqzjxhTlJbX3Sutu08vyLpRPCupJU41JVZJzlKUk9uzbxb+J6BPGprfgai0dkYrl7KOujVjCLUle5aDxTTOB0hxNTEUsJjYQ9qm3KUV7Si9SaduV4hk2LqY7HQxE4aadCLStvFSs7K74u7v8Cx9erWtsuCClWjHglHt2RbqFjilvb7k5aWsdHM6/0FS2/wBHUVub0Mq+KpyeURgoS1dXD2Em39ZO9uJ2vTCPpaMY1HFfe5SN0V/PMHUqYLCQUHKcer1JJ3jany7DVzrDVqGKVfDqT1wUW4x12lZJpr4LyLPUxa7isZ3GtGuq9Fud4pabtqL/AJb8P7nVQq5O3bv7m0H6G78nydOtioz+stClv23lf8z0BYrY8/6LYOVHXUqP6Ss1KS5cXx57ll9PsuJhxDvUbQmrs61bE7HMxOMNCvmXecnF5n3mWLkZum2buYY/YqWY4q748R47Mr33NbLMO61VX4J3fgd1KlgspHdwnDSqVFBepZMvp6aUU+NrmwS0hY5W7u5+nQhhFRXorELgSsIFjZsO4AUNgkr8eDOVi8G4u64HVsDj2Ep2OevQjVjZnFo4+UO06NDpDJcWYsTll94+Rzp4SS7DVYs+ercHUg+xZqXSbvMq6T95UND7wsxgjkdNlxXSfvH85ym2Y0mRgRy3sXRdI1zJrpEuZSbvvHd82RgMHsXX5wrmSXSFcykKT5jU33kYDB7F4XSNcxrpF3lGU3zDrWMBg9i9fOBczTzXPdVN79q/UqXXy7zDjMS9D+BKpNsyqweLOnLN+8wzzYrbxD7yPXs6VwqPC5JYnmoLNu8rrrMXXePmW6ZEcksnrXvD1p3lbVVh1r/xjpkOQWN5r3iea95XHUYutZPTIcksDzXvJxzMryqeLH1zHTolUiyRzXvCpm+3ErXXPvE6rI6dFuUdevm3ec2vjmzA1czYbL5Tdopv4G0YQhqzanw8pu0VcwU6bnKy3bZbsry5UYL3nZvu7hZblKpK7s5+HA30cletnoux9j4Z4b06zn8X+BCsSYjmue2IAECDZQyI0QaDAEgAGDgnx3BDBD1MM8HF9hD1dE2Rk3KOjB+hqerYh6sibYC7K8insaXquPeHqqPNm9YBkyOmp7Gh6qjzYeqY82b4xkyOmpbHPeVR5vzB5THmzfAZMdLS2Of6qjzZp5jlPsPTdvbY7lhEqbTuZ1OCpTi42KZ6pqe4xPKanuMudgsb9RI8/wAlpbspbyip7jI+qqnuMuzIk9TIh+C0t2Up5XU9yXkP1bU9x+RdRNEdTLYjyWn8zKYssqe4/IFlNT3GXOwmh1MifJaXzMqUchqPeyG8jqe6WsRHUzL+TUPqVT1FU90zUuj077pIsoWDryLR8HoJ+pyaWQx21b9yOhToxirRSSMrEzGUnLud9Lh6dL4FYQhiINwEFgJIFYBgAZwTEOxUuMZFDuAMYkhoABgO4Ah2FckQBBcAAAYgAAYCZIABWAAGhCbGAAgBgAACYACGKwAMQAADE0MQAmRJMTJKiExgCBCGDJsQIAAWBmGIkQaAAkNIgEkCBAAMBDAAaEgTAGACuASAQAAAAwBAAIAQAAAgAGAAgC4ACGxACC4AAAmAgQAkMAQRAYMkgTENiAEAwAP/2Q=="/>
          <p:cNvSpPr>
            <a:spLocks noChangeAspect="1" noChangeArrowheads="1"/>
          </p:cNvSpPr>
          <p:nvPr/>
        </p:nvSpPr>
        <p:spPr bwMode="auto">
          <a:xfrm>
            <a:off x="215900" y="-158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4106" name="Picture 10" descr="http://static.guim.co.uk/sys-images/Guardian/Pix/pictures/2008/02/25/prozac10c.jp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27984" y="3933056"/>
            <a:ext cx="4381500" cy="2495551"/>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8148605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5400" b="1" dirty="0" smtClean="0"/>
              <a:t>Mental Health is a Contested Area </a:t>
            </a:r>
            <a:endParaRPr lang="en-GB" sz="5400" b="1" dirty="0"/>
          </a:p>
        </p:txBody>
      </p:sp>
      <p:sp>
        <p:nvSpPr>
          <p:cNvPr id="3" name="Content Placeholder 2"/>
          <p:cNvSpPr>
            <a:spLocks noGrp="1"/>
          </p:cNvSpPr>
          <p:nvPr>
            <p:ph idx="1"/>
          </p:nvPr>
        </p:nvSpPr>
        <p:spPr>
          <a:xfrm>
            <a:off x="457200" y="2060848"/>
            <a:ext cx="8229600" cy="3960440"/>
          </a:xfrm>
        </p:spPr>
        <p:txBody>
          <a:bodyPr>
            <a:normAutofit/>
          </a:bodyPr>
          <a:lstStyle/>
          <a:p>
            <a:r>
              <a:rPr lang="en-GB" sz="4800" dirty="0" smtClean="0">
                <a:solidFill>
                  <a:prstClr val="black"/>
                </a:solidFill>
              </a:rPr>
              <a:t>Policymakers</a:t>
            </a:r>
            <a:r>
              <a:rPr lang="en-GB" sz="4800" dirty="0">
                <a:solidFill>
                  <a:prstClr val="black"/>
                </a:solidFill>
              </a:rPr>
              <a:t>, </a:t>
            </a:r>
            <a:r>
              <a:rPr lang="en-GB" sz="4800" dirty="0" smtClean="0">
                <a:solidFill>
                  <a:prstClr val="black"/>
                </a:solidFill>
              </a:rPr>
              <a:t>journalists and </a:t>
            </a:r>
            <a:r>
              <a:rPr lang="en-GB" sz="4800" dirty="0">
                <a:solidFill>
                  <a:prstClr val="black"/>
                </a:solidFill>
              </a:rPr>
              <a:t>service </a:t>
            </a:r>
            <a:r>
              <a:rPr lang="en-GB" sz="4800" dirty="0" smtClean="0">
                <a:solidFill>
                  <a:prstClr val="black"/>
                </a:solidFill>
              </a:rPr>
              <a:t>users rarely </a:t>
            </a:r>
            <a:r>
              <a:rPr lang="en-GB" sz="4800" dirty="0">
                <a:solidFill>
                  <a:prstClr val="black"/>
                </a:solidFill>
              </a:rPr>
              <a:t>have direct access to the </a:t>
            </a:r>
            <a:r>
              <a:rPr lang="en-GB" sz="4800" dirty="0" smtClean="0">
                <a:solidFill>
                  <a:prstClr val="black"/>
                </a:solidFill>
              </a:rPr>
              <a:t>debates</a:t>
            </a:r>
            <a:endParaRPr lang="en-GB" sz="4800"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8184" y="5445224"/>
            <a:ext cx="2448272" cy="12961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14772326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We are in a unique position</a:t>
            </a:r>
            <a:endParaRPr lang="en-GB" dirty="0"/>
          </a:p>
        </p:txBody>
      </p:sp>
      <p:sp>
        <p:nvSpPr>
          <p:cNvPr id="3" name="Content Placeholder 2"/>
          <p:cNvSpPr>
            <a:spLocks noGrp="1"/>
          </p:cNvSpPr>
          <p:nvPr>
            <p:ph idx="1"/>
          </p:nvPr>
        </p:nvSpPr>
        <p:spPr/>
        <p:txBody>
          <a:bodyPr>
            <a:normAutofit/>
          </a:bodyPr>
          <a:lstStyle/>
          <a:p>
            <a:r>
              <a:rPr lang="en-GB" dirty="0" smtClean="0"/>
              <a:t>We have our feet in academia and also in a respected profession</a:t>
            </a:r>
          </a:p>
          <a:p>
            <a:r>
              <a:rPr lang="en-GB" dirty="0" smtClean="0"/>
              <a:t>We are in a unique position provide public information, and to provoke and influence vital debate </a:t>
            </a:r>
          </a:p>
          <a:p>
            <a:r>
              <a:rPr lang="en-GB" dirty="0" smtClean="0"/>
              <a:t>Do we have a moral duty to share the results of scholarship?</a:t>
            </a:r>
            <a:endParaRPr lang="en-GB" dirty="0"/>
          </a:p>
        </p:txBody>
      </p:sp>
      <p:pic>
        <p:nvPicPr>
          <p:cNvPr id="8194" name="Picture 2" descr="http://4.bp.blogspot.com/-pysqWSqQixA/UL9zH5lX21I/AAAAAAAAAEo/WS5iZJ82f3Q/s300/Logo%2B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6216" y="5616843"/>
            <a:ext cx="2353444" cy="11374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65644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a:xfrm>
            <a:off x="457200" y="2492896"/>
            <a:ext cx="8229600" cy="3633267"/>
          </a:xfrm>
        </p:spPr>
        <p:txBody>
          <a:bodyPr/>
          <a:lstStyle/>
          <a:p>
            <a:pPr marL="0" indent="0">
              <a:buNone/>
            </a:pPr>
            <a:r>
              <a:rPr lang="en-GB" dirty="0" smtClean="0"/>
              <a:t>As a programme team and an academic department we have been experimenting with different ways of providing public information and opening up debate….</a:t>
            </a:r>
            <a:endParaRPr lang="en-GB" dirty="0"/>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13700" y="116632"/>
            <a:ext cx="3528392" cy="18995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20072" y="4869160"/>
            <a:ext cx="3379967" cy="1728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15276490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a:xfrm>
            <a:off x="457200" y="2492896"/>
            <a:ext cx="8229600" cy="3633267"/>
          </a:xfrm>
        </p:spPr>
        <p:txBody>
          <a:bodyPr>
            <a:normAutofit/>
          </a:bodyPr>
          <a:lstStyle/>
          <a:p>
            <a:pPr marL="0" indent="0">
              <a:buNone/>
            </a:pPr>
            <a:r>
              <a:rPr lang="en-GB" sz="4400" dirty="0" smtClean="0"/>
              <a:t>...such as a blog, a Twitter feed,  contributing to DCP public information materials, and pub talks </a:t>
            </a:r>
            <a:endParaRPr lang="en-GB" sz="4400" dirty="0"/>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13700" y="116632"/>
            <a:ext cx="3528392" cy="18995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20072" y="4869160"/>
            <a:ext cx="3379967" cy="1728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11168472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8600" y="44624"/>
            <a:ext cx="12601400" cy="7200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586035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6632" y="188640"/>
            <a:ext cx="12801600" cy="7200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412906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6912" y="188640"/>
            <a:ext cx="16459200" cy="9258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651934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6000" b="1" dirty="0" smtClean="0"/>
              <a:t>We focus on: </a:t>
            </a:r>
            <a:endParaRPr lang="en-GB" sz="6000" b="1" dirty="0"/>
          </a:p>
        </p:txBody>
      </p:sp>
      <p:sp>
        <p:nvSpPr>
          <p:cNvPr id="3" name="Content Placeholder 2"/>
          <p:cNvSpPr>
            <a:spLocks noGrp="1"/>
          </p:cNvSpPr>
          <p:nvPr>
            <p:ph idx="1"/>
          </p:nvPr>
        </p:nvSpPr>
        <p:spPr>
          <a:xfrm>
            <a:off x="457200" y="1484784"/>
            <a:ext cx="8229600" cy="3600399"/>
          </a:xfrm>
        </p:spPr>
        <p:txBody>
          <a:bodyPr>
            <a:normAutofit fontScale="70000" lnSpcReduction="20000"/>
          </a:bodyPr>
          <a:lstStyle/>
          <a:p>
            <a:pPr marL="400050" lvl="1" indent="0">
              <a:buNone/>
            </a:pPr>
            <a:r>
              <a:rPr lang="en-GB" sz="5000" dirty="0" smtClean="0">
                <a:solidFill>
                  <a:prstClr val="black"/>
                </a:solidFill>
              </a:rPr>
              <a:t>•	Clinical/diagnostic syndromes e.g. 	depression</a:t>
            </a:r>
          </a:p>
          <a:p>
            <a:pPr marL="400050" lvl="1" indent="0">
              <a:buNone/>
            </a:pPr>
            <a:r>
              <a:rPr lang="en-GB" sz="5000" dirty="0" smtClean="0">
                <a:solidFill>
                  <a:prstClr val="black"/>
                </a:solidFill>
              </a:rPr>
              <a:t>•	Identified </a:t>
            </a:r>
            <a:r>
              <a:rPr lang="en-GB" sz="5000" dirty="0">
                <a:solidFill>
                  <a:prstClr val="black"/>
                </a:solidFill>
              </a:rPr>
              <a:t>clinical </a:t>
            </a:r>
            <a:r>
              <a:rPr lang="en-GB" sz="5000" dirty="0" smtClean="0">
                <a:solidFill>
                  <a:prstClr val="black"/>
                </a:solidFill>
              </a:rPr>
              <a:t>problems e.g. 	</a:t>
            </a:r>
            <a:r>
              <a:rPr lang="en-GB" sz="5000" dirty="0" err="1" smtClean="0">
                <a:solidFill>
                  <a:prstClr val="black"/>
                </a:solidFill>
              </a:rPr>
              <a:t>suicidality</a:t>
            </a:r>
            <a:endParaRPr lang="en-GB" sz="5000" dirty="0">
              <a:solidFill>
                <a:prstClr val="black"/>
              </a:solidFill>
            </a:endParaRPr>
          </a:p>
          <a:p>
            <a:pPr marL="400050" lvl="1" indent="0">
              <a:buNone/>
            </a:pPr>
            <a:r>
              <a:rPr lang="en-GB" sz="5000" dirty="0" smtClean="0">
                <a:solidFill>
                  <a:prstClr val="black"/>
                </a:solidFill>
              </a:rPr>
              <a:t>•	Policy </a:t>
            </a:r>
            <a:r>
              <a:rPr lang="en-GB" sz="5000" dirty="0">
                <a:solidFill>
                  <a:prstClr val="black"/>
                </a:solidFill>
              </a:rPr>
              <a:t>issues relating to care in the NHS </a:t>
            </a:r>
            <a:endParaRPr lang="en-GB" sz="5000" dirty="0" smtClean="0">
              <a:solidFill>
                <a:prstClr val="black"/>
              </a:solidFill>
            </a:endParaRPr>
          </a:p>
          <a:p>
            <a:pPr marL="400050" lvl="1" indent="0">
              <a:buNone/>
            </a:pPr>
            <a:r>
              <a:rPr lang="en-GB" sz="5000" dirty="0" smtClean="0">
                <a:solidFill>
                  <a:prstClr val="black"/>
                </a:solidFill>
              </a:rPr>
              <a:t>•	Ideological </a:t>
            </a:r>
            <a:r>
              <a:rPr lang="en-GB" sz="5000" dirty="0">
                <a:solidFill>
                  <a:prstClr val="black"/>
                </a:solidFill>
              </a:rPr>
              <a:t>debates affecting clinical </a:t>
            </a:r>
            <a:r>
              <a:rPr lang="en-GB" sz="5000" dirty="0" smtClean="0">
                <a:solidFill>
                  <a:prstClr val="black"/>
                </a:solidFill>
              </a:rPr>
              <a:t>	care.</a:t>
            </a:r>
            <a:endParaRPr lang="en-GB" sz="5000" dirty="0">
              <a:solidFill>
                <a:prstClr val="black"/>
              </a:solidFill>
            </a:endParaRPr>
          </a:p>
        </p:txBody>
      </p:sp>
      <p:pic>
        <p:nvPicPr>
          <p:cNvPr id="4" name="Picture 2" descr="http://4.bp.blogspot.com/-pysqWSqQixA/UL9zH5lX21I/AAAAAAAAAEo/WS5iZJ82f3Q/s300/Logo%2B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6216" y="5616843"/>
            <a:ext cx="2353444" cy="1137498"/>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2753468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4800" dirty="0" smtClean="0"/>
              <a:t>Provoking Debate within the Profession</a:t>
            </a:r>
            <a:endParaRPr lang="en-GB" sz="4800" dirty="0"/>
          </a:p>
        </p:txBody>
      </p:sp>
      <p:sp>
        <p:nvSpPr>
          <p:cNvPr id="3" name="Content Placeholder 2"/>
          <p:cNvSpPr>
            <a:spLocks noGrp="1"/>
          </p:cNvSpPr>
          <p:nvPr>
            <p:ph idx="1"/>
          </p:nvPr>
        </p:nvSpPr>
        <p:spPr>
          <a:xfrm>
            <a:off x="1403648" y="2060848"/>
            <a:ext cx="7283152" cy="4065315"/>
          </a:xfrm>
        </p:spPr>
        <p:txBody>
          <a:bodyPr/>
          <a:lstStyle/>
          <a:p>
            <a:endParaRPr lang="en-GB"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043608" y="1700808"/>
            <a:ext cx="7046396" cy="48245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384638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6000" b="1" dirty="0" smtClean="0"/>
              <a:t>An Example: DSM 5</a:t>
            </a:r>
            <a:endParaRPr lang="en-GB" sz="6000" b="1" dirty="0"/>
          </a:p>
        </p:txBody>
      </p:sp>
      <p:pic>
        <p:nvPicPr>
          <p:cNvPr id="5" name="Content Placeholder 4"/>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835696" y="1772816"/>
            <a:ext cx="5472608" cy="4392487"/>
          </a:xfrm>
          <a:prstGeom prst="rect">
            <a:avLst/>
          </a:prstGeom>
          <a:noFill/>
          <a:ln>
            <a:noFill/>
          </a:ln>
        </p:spPr>
      </p:pic>
    </p:spTree>
    <p:custDataLst>
      <p:tags r:id="rId1"/>
    </p:custDataLst>
    <p:extLst>
      <p:ext uri="{BB962C8B-B14F-4D97-AF65-F5344CB8AC3E}">
        <p14:creationId xmlns:p14="http://schemas.microsoft.com/office/powerpoint/2010/main" val="30686924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0000" y="0"/>
            <a:ext cx="21564872" cy="1028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100397375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6000" b="1" dirty="0" smtClean="0"/>
              <a:t>Challenges</a:t>
            </a:r>
            <a:endParaRPr lang="en-GB" sz="6000" b="1" dirty="0"/>
          </a:p>
        </p:txBody>
      </p:sp>
      <p:sp>
        <p:nvSpPr>
          <p:cNvPr id="3" name="Content Placeholder 2"/>
          <p:cNvSpPr>
            <a:spLocks noGrp="1"/>
          </p:cNvSpPr>
          <p:nvPr>
            <p:ph idx="1"/>
          </p:nvPr>
        </p:nvSpPr>
        <p:spPr/>
        <p:txBody>
          <a:bodyPr/>
          <a:lstStyle/>
          <a:p>
            <a:r>
              <a:rPr lang="en-GB" sz="5400" dirty="0" smtClean="0">
                <a:solidFill>
                  <a:prstClr val="black"/>
                </a:solidFill>
              </a:rPr>
              <a:t>Accessibility of the issues</a:t>
            </a:r>
          </a:p>
          <a:p>
            <a:r>
              <a:rPr lang="en-GB" sz="5400" dirty="0" smtClean="0">
                <a:solidFill>
                  <a:prstClr val="black"/>
                </a:solidFill>
              </a:rPr>
              <a:t>Clarity </a:t>
            </a:r>
            <a:r>
              <a:rPr lang="en-GB" sz="5400" dirty="0">
                <a:solidFill>
                  <a:prstClr val="black"/>
                </a:solidFill>
              </a:rPr>
              <a:t>of </a:t>
            </a:r>
            <a:r>
              <a:rPr lang="en-GB" sz="5400" dirty="0" smtClean="0">
                <a:solidFill>
                  <a:prstClr val="black"/>
                </a:solidFill>
              </a:rPr>
              <a:t>communication</a:t>
            </a:r>
          </a:p>
          <a:p>
            <a:endParaRPr lang="en-GB" dirty="0"/>
          </a:p>
        </p:txBody>
      </p:sp>
      <p:pic>
        <p:nvPicPr>
          <p:cNvPr id="7170" name="Picture 2" descr="http://4.bp.blogspot.com/-pysqWSqQixA/UL9zH5lX21I/AAAAAAAAAEo/WS5iZJ82f3Q/s300/Logo%2B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2160" y="5301208"/>
            <a:ext cx="2857500" cy="138112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57540040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20000" y="116631"/>
            <a:ext cx="4013296" cy="6064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5833784"/>
            <a:ext cx="2018313" cy="7645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48264" y="5680524"/>
            <a:ext cx="2042307" cy="9888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678705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116632"/>
            <a:ext cx="7772400" cy="2979762"/>
          </a:xfrm>
        </p:spPr>
        <p:txBody>
          <a:bodyPr/>
          <a:lstStyle/>
          <a:p>
            <a:r>
              <a:rPr lang="en-GB" dirty="0" smtClean="0"/>
              <a:t>Understanding Depression</a:t>
            </a:r>
            <a:br>
              <a:rPr lang="en-GB" dirty="0" smtClean="0"/>
            </a:br>
            <a:endParaRPr lang="en-GB" dirty="0"/>
          </a:p>
        </p:txBody>
      </p:sp>
      <p:pic>
        <p:nvPicPr>
          <p:cNvPr id="6146" name="Picture 2" descr="http://4.bp.blogspot.com/-pysqWSqQixA/UL9zH5lX21I/AAAAAAAAAEo/WS5iZJ82f3Q/s300/Logo%2B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56176" y="5373216"/>
            <a:ext cx="2857500" cy="1381125"/>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7544" y="5522192"/>
            <a:ext cx="3096344" cy="10831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ubtitle 3"/>
          <p:cNvSpPr>
            <a:spLocks noGrp="1"/>
          </p:cNvSpPr>
          <p:nvPr>
            <p:ph type="subTitle" idx="1"/>
          </p:nvPr>
        </p:nvSpPr>
        <p:spPr>
          <a:xfrm>
            <a:off x="1403648" y="2420888"/>
            <a:ext cx="6400800" cy="2736304"/>
          </a:xfrm>
        </p:spPr>
        <p:txBody>
          <a:bodyPr/>
          <a:lstStyle/>
          <a:p>
            <a:r>
              <a:rPr lang="en-GB" dirty="0" smtClean="0"/>
              <a:t>A report by the </a:t>
            </a:r>
          </a:p>
          <a:p>
            <a:r>
              <a:rPr lang="en-GB" dirty="0" smtClean="0"/>
              <a:t>British Psychological Society</a:t>
            </a:r>
          </a:p>
          <a:p>
            <a:r>
              <a:rPr lang="en-GB" dirty="0" smtClean="0"/>
              <a:t>Division of Clinical Psychology</a:t>
            </a:r>
            <a:endParaRPr lang="en-GB" dirty="0"/>
          </a:p>
        </p:txBody>
      </p:sp>
    </p:spTree>
    <p:custDataLst>
      <p:tags r:id="rId1"/>
    </p:custDataLst>
    <p:extLst>
      <p:ext uri="{BB962C8B-B14F-4D97-AF65-F5344CB8AC3E}">
        <p14:creationId xmlns:p14="http://schemas.microsoft.com/office/powerpoint/2010/main" val="370854168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0000" y="0"/>
            <a:ext cx="18288000" cy="1028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371555217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506290"/>
          </a:xfrm>
        </p:spPr>
        <p:txBody>
          <a:bodyPr>
            <a:normAutofit fontScale="90000"/>
          </a:bodyPr>
          <a:lstStyle/>
          <a:p>
            <a:r>
              <a:rPr lang="en-GB" sz="3600" dirty="0" smtClean="0">
                <a:hlinkClick r:id="rId2"/>
              </a:rPr>
              <a:t/>
            </a:r>
            <a:br>
              <a:rPr lang="en-GB" sz="3600" dirty="0" smtClean="0">
                <a:hlinkClick r:id="rId2"/>
              </a:rPr>
            </a:br>
            <a:r>
              <a:rPr lang="en-GB" sz="3600" dirty="0">
                <a:hlinkClick r:id="rId2"/>
              </a:rPr>
              <a:t/>
            </a:r>
            <a:br>
              <a:rPr lang="en-GB" sz="3600" dirty="0">
                <a:hlinkClick r:id="rId2"/>
              </a:rPr>
            </a:br>
            <a:r>
              <a:rPr lang="en-GB" sz="3600" dirty="0" smtClean="0">
                <a:hlinkClick r:id="rId2"/>
              </a:rPr>
              <a:t/>
            </a:r>
            <a:br>
              <a:rPr lang="en-GB" sz="3600" dirty="0" smtClean="0">
                <a:hlinkClick r:id="rId2"/>
              </a:rPr>
            </a:br>
            <a:r>
              <a:rPr lang="en-GB" sz="3600" dirty="0">
                <a:hlinkClick r:id="rId2"/>
              </a:rPr>
              <a:t/>
            </a:r>
            <a:br>
              <a:rPr lang="en-GB" sz="3600" dirty="0">
                <a:hlinkClick r:id="rId2"/>
              </a:rPr>
            </a:br>
            <a:r>
              <a:rPr lang="en-GB" sz="3600" dirty="0" smtClean="0">
                <a:hlinkClick r:id="rId2"/>
              </a:rPr>
              <a:t>anne.cooke@canterbury.ac.uk</a:t>
            </a:r>
            <a:r>
              <a:rPr lang="en-GB" sz="3600" dirty="0" smtClean="0"/>
              <a:t/>
            </a:r>
            <a:br>
              <a:rPr lang="en-GB" sz="3600" dirty="0" smtClean="0"/>
            </a:br>
            <a:r>
              <a:rPr lang="en-GB" sz="3600" dirty="0" smtClean="0"/>
              <a:t/>
            </a:r>
            <a:br>
              <a:rPr lang="en-GB" sz="3600" dirty="0" smtClean="0"/>
            </a:br>
            <a:r>
              <a:rPr lang="en-GB" sz="3600" u="sng" dirty="0" smtClean="0">
                <a:hlinkClick r:id="rId3"/>
              </a:rPr>
              <a:t>www.discursiveoftunbridgewells.blogspot.co.uk</a:t>
            </a:r>
            <a:r>
              <a:rPr lang="en-GB" sz="3200" dirty="0"/>
              <a:t/>
            </a:r>
            <a:br>
              <a:rPr lang="en-GB" sz="3200" dirty="0"/>
            </a:br>
            <a:r>
              <a:rPr lang="en-GB" sz="3200" dirty="0" smtClean="0"/>
              <a:t/>
            </a:r>
            <a:br>
              <a:rPr lang="en-GB" sz="3200" dirty="0" smtClean="0"/>
            </a:br>
            <a:r>
              <a:rPr lang="en-GB" sz="3200" dirty="0"/>
              <a:t/>
            </a:r>
            <a:br>
              <a:rPr lang="en-GB" sz="3200" dirty="0"/>
            </a:br>
            <a:r>
              <a:rPr lang="en-GB" sz="3200" dirty="0"/>
              <a:t/>
            </a:r>
            <a:br>
              <a:rPr lang="en-GB" sz="3200" dirty="0"/>
            </a:br>
            <a:endParaRPr lang="en-GB" sz="3200" dirty="0"/>
          </a:p>
        </p:txBody>
      </p:sp>
      <p:pic>
        <p:nvPicPr>
          <p:cNvPr id="3" name="Picture 2" descr="http://4.bp.blogspot.com/-pysqWSqQixA/UL9zH5lX21I/AAAAAAAAAEo/WS5iZJ82f3Q/s300/Logo%2B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28184" y="5476875"/>
            <a:ext cx="2857500" cy="138112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11560" y="2413338"/>
            <a:ext cx="7920880" cy="3539430"/>
          </a:xfrm>
          <a:prstGeom prst="rect">
            <a:avLst/>
          </a:prstGeom>
        </p:spPr>
        <p:txBody>
          <a:bodyPr wrap="square">
            <a:spAutoFit/>
          </a:bodyPr>
          <a:lstStyle/>
          <a:p>
            <a:pPr algn="ctr"/>
            <a:endParaRPr lang="en-GB" sz="3200" u="sng" dirty="0" smtClean="0">
              <a:hlinkClick r:id="rId5"/>
            </a:endParaRPr>
          </a:p>
          <a:p>
            <a:pPr algn="ctr"/>
            <a:r>
              <a:rPr lang="en-GB" sz="3200" u="sng" dirty="0">
                <a:hlinkClick r:id="rId6"/>
              </a:rPr>
              <a:t>http://www.facebook.com/pages/Canterbury-Christ-Church-University-Applied-Psychology/264266386939444?fref=ts</a:t>
            </a:r>
            <a:endParaRPr lang="en-GB" sz="3200" dirty="0"/>
          </a:p>
          <a:p>
            <a:pPr algn="ctr"/>
            <a:endParaRPr lang="en-GB" sz="3200" u="sng" dirty="0" smtClean="0"/>
          </a:p>
          <a:p>
            <a:pPr algn="ctr"/>
            <a:r>
              <a:rPr lang="en-GB" sz="3200" u="sng" dirty="0" smtClean="0">
                <a:hlinkClick r:id="rId7"/>
              </a:rPr>
              <a:t>https</a:t>
            </a:r>
            <a:r>
              <a:rPr lang="en-GB" sz="3200" u="sng" dirty="0">
                <a:hlinkClick r:id="rId7"/>
              </a:rPr>
              <a:t>://twitter.com/CCCUAppPsy</a:t>
            </a:r>
            <a:endParaRPr lang="en-GB" sz="3200" dirty="0"/>
          </a:p>
          <a:p>
            <a:pPr algn="ctr"/>
            <a:r>
              <a:rPr lang="en-GB" sz="3200" dirty="0"/>
              <a:t> </a:t>
            </a:r>
            <a:endParaRPr lang="en-GB" sz="3200" dirty="0"/>
          </a:p>
        </p:txBody>
      </p:sp>
    </p:spTree>
    <p:extLst>
      <p:ext uri="{BB962C8B-B14F-4D97-AF65-F5344CB8AC3E}">
        <p14:creationId xmlns:p14="http://schemas.microsoft.com/office/powerpoint/2010/main" val="38475456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1628801"/>
            <a:ext cx="7772400" cy="1971650"/>
          </a:xfrm>
        </p:spPr>
        <p:txBody>
          <a:bodyPr/>
          <a:lstStyle/>
          <a:p>
            <a:pPr eaLnBrk="1" hangingPunct="1"/>
            <a:r>
              <a:rPr lang="en-GB" altLang="en-US" dirty="0" smtClean="0"/>
              <a:t>British clinical psychology past, present and future</a:t>
            </a:r>
          </a:p>
        </p:txBody>
      </p:sp>
      <p:sp>
        <p:nvSpPr>
          <p:cNvPr id="2051" name="Rectangle 3"/>
          <p:cNvSpPr>
            <a:spLocks noGrp="1" noChangeArrowheads="1"/>
          </p:cNvSpPr>
          <p:nvPr>
            <p:ph type="subTitle" idx="1"/>
          </p:nvPr>
        </p:nvSpPr>
        <p:spPr/>
        <p:txBody>
          <a:bodyPr/>
          <a:lstStyle/>
          <a:p>
            <a:pPr eaLnBrk="1" hangingPunct="1"/>
            <a:r>
              <a:rPr lang="en-GB" altLang="en-US" dirty="0" smtClean="0"/>
              <a:t>David Pilgrim PhD</a:t>
            </a:r>
          </a:p>
          <a:p>
            <a:pPr eaLnBrk="1" hangingPunct="1"/>
            <a:r>
              <a:rPr lang="en-GB" altLang="en-US" dirty="0" smtClean="0"/>
              <a:t>Professor of Health &amp; Social Policy, University of Liverpool</a:t>
            </a:r>
          </a:p>
        </p:txBody>
      </p:sp>
    </p:spTree>
    <p:extLst>
      <p:ext uri="{BB962C8B-B14F-4D97-AF65-F5344CB8AC3E}">
        <p14:creationId xmlns:p14="http://schemas.microsoft.com/office/powerpoint/2010/main" val="38504749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685800" y="609600"/>
            <a:ext cx="7772400" cy="457200"/>
          </a:xfrm>
        </p:spPr>
        <p:txBody>
          <a:bodyPr/>
          <a:lstStyle/>
          <a:p>
            <a:pPr eaLnBrk="1" hangingPunct="1"/>
            <a:r>
              <a:rPr lang="en-GB" altLang="en-US" sz="3200" smtClean="0"/>
              <a:t/>
            </a:r>
            <a:br>
              <a:rPr lang="en-GB" altLang="en-US" sz="3200" smtClean="0"/>
            </a:br>
            <a:r>
              <a:rPr lang="en-GB" altLang="en-US" sz="3600" smtClean="0"/>
              <a:t>What are clinical psychologists for? </a:t>
            </a:r>
            <a:br>
              <a:rPr lang="en-GB" altLang="en-US" sz="3600" smtClean="0"/>
            </a:br>
            <a:r>
              <a:rPr lang="en-GB" altLang="en-US" sz="3600" smtClean="0"/>
              <a:t>Revisiting our core values</a:t>
            </a:r>
          </a:p>
        </p:txBody>
      </p:sp>
      <p:sp>
        <p:nvSpPr>
          <p:cNvPr id="2051" name="Rectangle 3"/>
          <p:cNvSpPr>
            <a:spLocks noGrp="1" noChangeArrowheads="1"/>
          </p:cNvSpPr>
          <p:nvPr>
            <p:ph type="body" idx="1"/>
          </p:nvPr>
        </p:nvSpPr>
        <p:spPr>
          <a:xfrm>
            <a:off x="685800" y="2667000"/>
            <a:ext cx="7772400" cy="3429000"/>
          </a:xfrm>
        </p:spPr>
        <p:txBody>
          <a:bodyPr/>
          <a:lstStyle/>
          <a:p>
            <a:pPr eaLnBrk="1" hangingPunct="1">
              <a:buFontTx/>
              <a:buNone/>
            </a:pPr>
            <a:endParaRPr lang="en-GB" altLang="en-US" smtClean="0"/>
          </a:p>
          <a:p>
            <a:pPr eaLnBrk="1" hangingPunct="1">
              <a:buFontTx/>
              <a:buNone/>
            </a:pPr>
            <a:r>
              <a:rPr lang="en-GB" altLang="en-US" smtClean="0"/>
              <a:t>                     Lucy Johnstone</a:t>
            </a:r>
          </a:p>
          <a:p>
            <a:pPr eaLnBrk="1" hangingPunct="1">
              <a:buFontTx/>
              <a:buNone/>
            </a:pPr>
            <a:r>
              <a:rPr lang="en-GB" altLang="en-US" smtClean="0"/>
              <a:t>           Consultant Clinical Psychologist</a:t>
            </a:r>
          </a:p>
          <a:p>
            <a:pPr algn="ctr" eaLnBrk="1" hangingPunct="1">
              <a:buFontTx/>
              <a:buNone/>
            </a:pPr>
            <a:r>
              <a:rPr lang="en-GB" altLang="en-US" sz="2800" smtClean="0">
                <a:hlinkClick r:id="rId2"/>
              </a:rPr>
              <a:t>LucyJohnstone16@blueyonder.co.uk</a:t>
            </a:r>
            <a:endParaRPr lang="en-GB" altLang="en-US" sz="2800" smtClean="0"/>
          </a:p>
          <a:p>
            <a:pPr algn="ctr" eaLnBrk="1" hangingPunct="1">
              <a:buFontTx/>
              <a:buNone/>
            </a:pPr>
            <a:r>
              <a:rPr lang="en-GB" altLang="en-US" sz="2800" smtClean="0"/>
              <a:t>@clinpsychLucy</a:t>
            </a:r>
          </a:p>
          <a:p>
            <a:pPr algn="ctr" eaLnBrk="1" hangingPunct="1">
              <a:buFontTx/>
              <a:buNone/>
            </a:pPr>
            <a:r>
              <a:rPr lang="en-GB" altLang="en-US" sz="2800" smtClean="0"/>
              <a:t>Blog at www.madinamerica.com</a:t>
            </a:r>
          </a:p>
        </p:txBody>
      </p:sp>
    </p:spTree>
    <p:extLst>
      <p:ext uri="{BB962C8B-B14F-4D97-AF65-F5344CB8AC3E}">
        <p14:creationId xmlns:p14="http://schemas.microsoft.com/office/powerpoint/2010/main" val="29488948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folHlink"/>
        </a:solidFill>
        <a:effectLst/>
      </p:bgPr>
    </p:bg>
    <p:spTree>
      <p:nvGrpSpPr>
        <p:cNvPr id="1" name=""/>
        <p:cNvGrpSpPr/>
        <p:nvPr/>
      </p:nvGrpSpPr>
      <p:grpSpPr>
        <a:xfrm>
          <a:off x="0" y="0"/>
          <a:ext cx="0" cy="0"/>
          <a:chOff x="0" y="0"/>
          <a:chExt cx="0" cy="0"/>
        </a:xfrm>
      </p:grpSpPr>
      <p:pic>
        <p:nvPicPr>
          <p:cNvPr id="2050" name="Picture 5" descr="403_question%20mark"/>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051" name="Rectangle 2"/>
          <p:cNvSpPr>
            <a:spLocks noGrp="1" noChangeArrowheads="1"/>
          </p:cNvSpPr>
          <p:nvPr>
            <p:ph type="ctrTitle"/>
          </p:nvPr>
        </p:nvSpPr>
        <p:spPr/>
        <p:txBody>
          <a:bodyPr/>
          <a:lstStyle/>
          <a:p>
            <a:pPr eaLnBrk="1" hangingPunct="1"/>
            <a:r>
              <a:rPr lang="en-GB" altLang="en-US" sz="8000" smtClean="0"/>
              <a:t>What next for the profession after IAPT?</a:t>
            </a:r>
            <a:endParaRPr lang="en-US" altLang="en-US" sz="8000" smtClean="0"/>
          </a:p>
        </p:txBody>
      </p:sp>
      <p:sp>
        <p:nvSpPr>
          <p:cNvPr id="2052" name="Rectangle 3"/>
          <p:cNvSpPr>
            <a:spLocks noGrp="1" noChangeArrowheads="1"/>
          </p:cNvSpPr>
          <p:nvPr>
            <p:ph type="subTitle" idx="1"/>
          </p:nvPr>
        </p:nvSpPr>
        <p:spPr>
          <a:xfrm>
            <a:off x="1371600" y="4652963"/>
            <a:ext cx="6400800" cy="985837"/>
          </a:xfrm>
        </p:spPr>
        <p:txBody>
          <a:bodyPr/>
          <a:lstStyle/>
          <a:p>
            <a:pPr eaLnBrk="1" hangingPunct="1">
              <a:lnSpc>
                <a:spcPct val="80000"/>
              </a:lnSpc>
            </a:pPr>
            <a:r>
              <a:rPr lang="en-GB" altLang="en-US" sz="2400" b="1" smtClean="0"/>
              <a:t>Anne Cooke</a:t>
            </a:r>
          </a:p>
          <a:p>
            <a:pPr eaLnBrk="1" hangingPunct="1">
              <a:lnSpc>
                <a:spcPct val="80000"/>
              </a:lnSpc>
            </a:pPr>
            <a:r>
              <a:rPr lang="en-GB" altLang="en-US" sz="2400" b="1" smtClean="0"/>
              <a:t>Paul Gilbert</a:t>
            </a:r>
          </a:p>
          <a:p>
            <a:pPr eaLnBrk="1" hangingPunct="1">
              <a:lnSpc>
                <a:spcPct val="80000"/>
              </a:lnSpc>
            </a:pPr>
            <a:r>
              <a:rPr lang="en-GB" altLang="en-US" sz="2400" b="1" smtClean="0"/>
              <a:t>John McGowan</a:t>
            </a:r>
          </a:p>
          <a:p>
            <a:pPr eaLnBrk="1" hangingPunct="1">
              <a:lnSpc>
                <a:spcPct val="80000"/>
              </a:lnSpc>
            </a:pPr>
            <a:r>
              <a:rPr lang="en-GB" altLang="en-US" sz="2400" b="1" smtClean="0"/>
              <a:t>Dave Harper</a:t>
            </a:r>
          </a:p>
          <a:p>
            <a:pPr eaLnBrk="1" hangingPunct="1">
              <a:lnSpc>
                <a:spcPct val="80000"/>
              </a:lnSpc>
            </a:pPr>
            <a:r>
              <a:rPr lang="en-GB" altLang="en-US" sz="2400" b="1" smtClean="0"/>
              <a:t>Derek Mowbray</a:t>
            </a:r>
          </a:p>
          <a:p>
            <a:pPr eaLnBrk="1" hangingPunct="1">
              <a:lnSpc>
                <a:spcPct val="80000"/>
              </a:lnSpc>
            </a:pPr>
            <a:endParaRPr lang="en-US" altLang="en-US" sz="2400" smtClean="0"/>
          </a:p>
        </p:txBody>
      </p:sp>
    </p:spTree>
    <p:extLst>
      <p:ext uri="{BB962C8B-B14F-4D97-AF65-F5344CB8AC3E}">
        <p14:creationId xmlns:p14="http://schemas.microsoft.com/office/powerpoint/2010/main" val="28702135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5" descr="htsquad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1963" y="260350"/>
            <a:ext cx="5033962" cy="561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131344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403_question%20mark"/>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6147" name="Rectangle 3"/>
          <p:cNvSpPr>
            <a:spLocks noGrp="1" noChangeArrowheads="1"/>
          </p:cNvSpPr>
          <p:nvPr>
            <p:ph type="ctrTitle"/>
          </p:nvPr>
        </p:nvSpPr>
        <p:spPr/>
        <p:txBody>
          <a:bodyPr/>
          <a:lstStyle/>
          <a:p>
            <a:pPr eaLnBrk="1" hangingPunct="1"/>
            <a:r>
              <a:rPr lang="en-GB" altLang="en-US" sz="8800" dirty="0" smtClean="0"/>
              <a:t>2020</a:t>
            </a:r>
            <a:endParaRPr lang="en-US" altLang="en-US" sz="8800" dirty="0" smtClean="0"/>
          </a:p>
        </p:txBody>
      </p:sp>
      <p:sp>
        <p:nvSpPr>
          <p:cNvPr id="6148" name="Rectangle 4"/>
          <p:cNvSpPr>
            <a:spLocks noGrp="1" noChangeArrowheads="1"/>
          </p:cNvSpPr>
          <p:nvPr>
            <p:ph type="subTitle" idx="1"/>
          </p:nvPr>
        </p:nvSpPr>
        <p:spPr>
          <a:xfrm>
            <a:off x="1371600" y="4652963"/>
            <a:ext cx="6400800" cy="985837"/>
          </a:xfrm>
        </p:spPr>
        <p:txBody>
          <a:bodyPr/>
          <a:lstStyle/>
          <a:p>
            <a:pPr eaLnBrk="1" hangingPunct="1">
              <a:lnSpc>
                <a:spcPct val="80000"/>
              </a:lnSpc>
            </a:pPr>
            <a:r>
              <a:rPr lang="en-GB" altLang="en-US" sz="4000" b="1" smtClean="0"/>
              <a:t>What will clinical psychologists be doing</a:t>
            </a:r>
            <a:r>
              <a:rPr lang="en-GB" altLang="en-US" sz="2800" b="1" smtClean="0"/>
              <a:t>?</a:t>
            </a:r>
          </a:p>
          <a:p>
            <a:pPr eaLnBrk="1" hangingPunct="1">
              <a:lnSpc>
                <a:spcPct val="80000"/>
              </a:lnSpc>
            </a:pPr>
            <a:endParaRPr lang="en-US" altLang="en-US" sz="2800" smtClean="0"/>
          </a:p>
        </p:txBody>
      </p:sp>
    </p:spTree>
    <p:extLst>
      <p:ext uri="{BB962C8B-B14F-4D97-AF65-F5344CB8AC3E}">
        <p14:creationId xmlns:p14="http://schemas.microsoft.com/office/powerpoint/2010/main" val="6518807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8800" y="116632"/>
            <a:ext cx="18288000" cy="1028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663663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6000" b="1" dirty="0" smtClean="0"/>
              <a:t>Public Information and Debate</a:t>
            </a:r>
            <a:endParaRPr lang="en-GB" sz="6000" b="1" dirty="0"/>
          </a:p>
        </p:txBody>
      </p:sp>
      <p:sp>
        <p:nvSpPr>
          <p:cNvPr id="3" name="Content Placeholder 2"/>
          <p:cNvSpPr>
            <a:spLocks noGrp="1"/>
          </p:cNvSpPr>
          <p:nvPr>
            <p:ph idx="1"/>
          </p:nvPr>
        </p:nvSpPr>
        <p:spPr>
          <a:xfrm>
            <a:off x="457200" y="1196752"/>
            <a:ext cx="8229600" cy="3888431"/>
          </a:xfrm>
        </p:spPr>
        <p:txBody>
          <a:bodyPr>
            <a:normAutofit/>
          </a:bodyPr>
          <a:lstStyle/>
          <a:p>
            <a:endParaRPr lang="en-GB" sz="5400" dirty="0" smtClean="0">
              <a:solidFill>
                <a:prstClr val="black"/>
              </a:solidFill>
            </a:endParaRPr>
          </a:p>
          <a:p>
            <a:r>
              <a:rPr lang="en-GB" sz="5400" dirty="0" smtClean="0">
                <a:solidFill>
                  <a:prstClr val="black"/>
                </a:solidFill>
              </a:rPr>
              <a:t>Lack of clear information about mental health based on scholarship</a:t>
            </a:r>
          </a:p>
        </p:txBody>
      </p:sp>
      <p:pic>
        <p:nvPicPr>
          <p:cNvPr id="3074" name="Picture 2" descr="http://4.bp.blogspot.com/-pysqWSqQixA/UL9zH5lX21I/AAAAAAAAAEo/WS5iZJ82f3Q/s300/Logo%2B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4088" y="5013176"/>
            <a:ext cx="2857500" cy="138112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10061408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0.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7.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8.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9.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
      <a:dk1>
        <a:srgbClr val="000000"/>
      </a:dk1>
      <a:lt1>
        <a:srgbClr val="FFFFFF"/>
      </a:lt1>
      <a:dk2>
        <a:srgbClr val="000000"/>
      </a:dk2>
      <a:lt2>
        <a:srgbClr val="808080"/>
      </a:lt2>
      <a:accent1>
        <a:srgbClr val="99FFCC"/>
      </a:accent1>
      <a:accent2>
        <a:srgbClr val="3333CC"/>
      </a:accent2>
      <a:accent3>
        <a:srgbClr val="FFFFFF"/>
      </a:accent3>
      <a:accent4>
        <a:srgbClr val="000000"/>
      </a:accent4>
      <a:accent5>
        <a:srgbClr val="CAFFE2"/>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313</TotalTime>
  <Words>447</Words>
  <Application>Microsoft Office PowerPoint</Application>
  <PresentationFormat>On-screen Show (4:3)</PresentationFormat>
  <Paragraphs>77</Paragraphs>
  <Slides>26</Slides>
  <Notes>9</Notes>
  <HiddenSlides>0</HiddenSlides>
  <MMClips>0</MMClips>
  <ScaleCrop>false</ScaleCrop>
  <HeadingPairs>
    <vt:vector size="4" baseType="variant">
      <vt:variant>
        <vt:lpstr>Theme</vt:lpstr>
      </vt:variant>
      <vt:variant>
        <vt:i4>4</vt:i4>
      </vt:variant>
      <vt:variant>
        <vt:lpstr>Slide Titles</vt:lpstr>
      </vt:variant>
      <vt:variant>
        <vt:i4>26</vt:i4>
      </vt:variant>
    </vt:vector>
  </HeadingPairs>
  <TitlesOfParts>
    <vt:vector size="30" baseType="lpstr">
      <vt:lpstr>Office Theme</vt:lpstr>
      <vt:lpstr>Default Design</vt:lpstr>
      <vt:lpstr>1_Default Design</vt:lpstr>
      <vt:lpstr>2_Default Design</vt:lpstr>
      <vt:lpstr> Getting Stuck In  Programmes as Provokers of Professional and Public Debate</vt:lpstr>
      <vt:lpstr>Provoking Debate within the Profession</vt:lpstr>
      <vt:lpstr>British clinical psychology past, present and future</vt:lpstr>
      <vt:lpstr> What are clinical psychologists for?  Revisiting our core values</vt:lpstr>
      <vt:lpstr>What next for the profession after IAPT?</vt:lpstr>
      <vt:lpstr>PowerPoint Presentation</vt:lpstr>
      <vt:lpstr>2020</vt:lpstr>
      <vt:lpstr>PowerPoint Presentation</vt:lpstr>
      <vt:lpstr>Public Information and Debate</vt:lpstr>
      <vt:lpstr>Public Information and Debate</vt:lpstr>
      <vt:lpstr>‘Depression is an illness with probable biological causes’    Prozac.com</vt:lpstr>
      <vt:lpstr>Mental Health is a Contested Area </vt:lpstr>
      <vt:lpstr>We are in a unique position</vt:lpstr>
      <vt:lpstr>PowerPoint Presentation</vt:lpstr>
      <vt:lpstr>PowerPoint Presentation</vt:lpstr>
      <vt:lpstr>PowerPoint Presentation</vt:lpstr>
      <vt:lpstr>PowerPoint Presentation</vt:lpstr>
      <vt:lpstr>PowerPoint Presentation</vt:lpstr>
      <vt:lpstr>We focus on: </vt:lpstr>
      <vt:lpstr>An Example: DSM 5</vt:lpstr>
      <vt:lpstr>PowerPoint Presentation</vt:lpstr>
      <vt:lpstr>Challenges</vt:lpstr>
      <vt:lpstr>PowerPoint Presentation</vt:lpstr>
      <vt:lpstr>Understanding Depression </vt:lpstr>
      <vt:lpstr>PowerPoint Presentation</vt:lpstr>
      <vt:lpstr>    anne.cooke@canterbury.ac.uk  www.discursiveoftunbridgewells.blogspot.co.uk    </vt:lpstr>
    </vt:vector>
  </TitlesOfParts>
  <Company>Canterbury Christ Church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Getting Stuck In  Programmes as Provokers of Professional and Public Debate</dc:title>
  <dc:creator>Cooke, Anne (anne.cooke@canterbury.ac.uk)</dc:creator>
  <cp:lastModifiedBy>Cooke, Anne (anne.cooke@canterbury.ac.uk)</cp:lastModifiedBy>
  <cp:revision>37</cp:revision>
  <dcterms:created xsi:type="dcterms:W3CDTF">2013-10-20T16:09:51Z</dcterms:created>
  <dcterms:modified xsi:type="dcterms:W3CDTF">2013-10-28T10:21:16Z</dcterms:modified>
</cp:coreProperties>
</file>