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73" r:id="rId5"/>
    <p:sldId id="266" r:id="rId6"/>
    <p:sldId id="276" r:id="rId7"/>
    <p:sldId id="280" r:id="rId8"/>
    <p:sldId id="268" r:id="rId9"/>
    <p:sldId id="281" r:id="rId10"/>
    <p:sldId id="282" r:id="rId11"/>
    <p:sldId id="270" r:id="rId12"/>
    <p:sldId id="274" r:id="rId13"/>
    <p:sldId id="275" r:id="rId14"/>
    <p:sldId id="271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4F9BCE-2A8E-544B-9121-2FAF535A9D66}">
          <p14:sldIdLst>
            <p14:sldId id="256"/>
            <p14:sldId id="261"/>
            <p14:sldId id="262"/>
            <p14:sldId id="273"/>
            <p14:sldId id="266"/>
            <p14:sldId id="276"/>
            <p14:sldId id="280"/>
            <p14:sldId id="268"/>
            <p14:sldId id="281"/>
            <p14:sldId id="282"/>
            <p14:sldId id="270"/>
            <p14:sldId id="274"/>
            <p14:sldId id="275"/>
            <p14:sldId id="271"/>
            <p14:sldId id="277"/>
          </p14:sldIdLst>
        </p14:section>
        <p14:section name="Untitled Section" id="{A8531E6F-8695-2A48-836D-1EB61468C6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Sheet1!$H$19:$H$26</c:f>
              <c:strCache>
                <c:ptCount val="8"/>
                <c:pt idx="0">
                  <c:v>PBL Interesting </c:v>
                </c:pt>
                <c:pt idx="1">
                  <c:v>PBL enjoyable</c:v>
                </c:pt>
                <c:pt idx="2">
                  <c:v>PBL increase relevance</c:v>
                </c:pt>
                <c:pt idx="3">
                  <c:v>Learned from peers</c:v>
                </c:pt>
                <c:pt idx="4">
                  <c:v>PBL make technical easier</c:v>
                </c:pt>
                <c:pt idx="5">
                  <c:v>Learned as much as lecture</c:v>
                </c:pt>
                <c:pt idx="6">
                  <c:v>Thoroughness of learning</c:v>
                </c:pt>
                <c:pt idx="7">
                  <c:v>Time compared to other</c:v>
                </c:pt>
              </c:strCache>
            </c:strRef>
          </c:cat>
          <c:val>
            <c:numRef>
              <c:f>Sheet1!$I$19:$I$26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8A6D-4C5C-9B7E-ED9238569A1C}"/>
            </c:ext>
          </c:extLst>
        </c:ser>
        <c:ser>
          <c:idx val="1"/>
          <c:order val="1"/>
          <c:invertIfNegative val="0"/>
          <c:cat>
            <c:strRef>
              <c:f>Sheet1!$H$19:$H$26</c:f>
              <c:strCache>
                <c:ptCount val="8"/>
                <c:pt idx="0">
                  <c:v>PBL Interesting </c:v>
                </c:pt>
                <c:pt idx="1">
                  <c:v>PBL enjoyable</c:v>
                </c:pt>
                <c:pt idx="2">
                  <c:v>PBL increase relevance</c:v>
                </c:pt>
                <c:pt idx="3">
                  <c:v>Learned from peers</c:v>
                </c:pt>
                <c:pt idx="4">
                  <c:v>PBL make technical easier</c:v>
                </c:pt>
                <c:pt idx="5">
                  <c:v>Learned as much as lecture</c:v>
                </c:pt>
                <c:pt idx="6">
                  <c:v>Thoroughness of learning</c:v>
                </c:pt>
                <c:pt idx="7">
                  <c:v>Time compared to other</c:v>
                </c:pt>
              </c:strCache>
            </c:strRef>
          </c:cat>
          <c:val>
            <c:numRef>
              <c:f>Sheet1!$J$19:$J$26</c:f>
              <c:numCache>
                <c:formatCode>General</c:formatCode>
                <c:ptCount val="8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</c:v>
                </c:pt>
                <c:pt idx="6">
                  <c:v>4.5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D-4C5C-9B7E-ED9238569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997464"/>
        <c:axId val="-2058333576"/>
      </c:barChart>
      <c:catAx>
        <c:axId val="-208299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8333576"/>
        <c:crosses val="autoZero"/>
        <c:auto val="1"/>
        <c:lblAlgn val="ctr"/>
        <c:lblOffset val="100"/>
        <c:noMultiLvlLbl val="0"/>
      </c:catAx>
      <c:valAx>
        <c:axId val="-2058333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2997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Sheet1!$A$2:$A$8</c:f>
              <c:numCache>
                <c:formatCode>General</c:formatCode>
                <c:ptCount val="7"/>
                <c:pt idx="0">
                  <c:v>4.43</c:v>
                </c:pt>
                <c:pt idx="1">
                  <c:v>4.43</c:v>
                </c:pt>
                <c:pt idx="2">
                  <c:v>4.7699999999999987</c:v>
                </c:pt>
                <c:pt idx="3">
                  <c:v>4.8599999999999994</c:v>
                </c:pt>
                <c:pt idx="4">
                  <c:v>4.4000000000000004</c:v>
                </c:pt>
                <c:pt idx="5">
                  <c:v>4.37</c:v>
                </c:pt>
                <c:pt idx="6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E-4449-8CC4-E7E5277222EB}"/>
            </c:ext>
          </c:extLst>
        </c:ser>
        <c:ser>
          <c:idx val="1"/>
          <c:order val="1"/>
          <c:invertIfNegative val="0"/>
          <c:val>
            <c:numRef>
              <c:f>Sheet1!$B$2:$B$8</c:f>
              <c:numCache>
                <c:formatCode>General</c:formatCode>
                <c:ptCount val="7"/>
                <c:pt idx="0">
                  <c:v>5.09</c:v>
                </c:pt>
                <c:pt idx="1">
                  <c:v>4.9400000000000004</c:v>
                </c:pt>
                <c:pt idx="2">
                  <c:v>5.57</c:v>
                </c:pt>
                <c:pt idx="3">
                  <c:v>5.14</c:v>
                </c:pt>
                <c:pt idx="4">
                  <c:v>4.9400000000000004</c:v>
                </c:pt>
                <c:pt idx="5">
                  <c:v>4.9400000000000004</c:v>
                </c:pt>
                <c:pt idx="6">
                  <c:v>4.6899999999999986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E-4449-8CC4-E7E52772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2991032"/>
        <c:axId val="-2063473464"/>
      </c:barChart>
      <c:catAx>
        <c:axId val="-2062991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3473464"/>
        <c:crosses val="autoZero"/>
        <c:auto val="1"/>
        <c:lblAlgn val="ctr"/>
        <c:lblOffset val="100"/>
        <c:noMultiLvlLbl val="0"/>
      </c:catAx>
      <c:valAx>
        <c:axId val="-2063473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2991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7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05C0-6DA0-A642-94BD-7109DC414A3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590-71DC-F84F-BE35-2C3DDD0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Problem Based Learning (PBL) in Cybersecurity</a:t>
            </a:r>
            <a:r>
              <a:rPr lang="en-GB" dirty="0" smtClean="0">
                <a:effectLst/>
              </a:rPr>
              <a:t> </a:t>
            </a:r>
            <a:br>
              <a:rPr lang="en-GB" dirty="0" smtClean="0">
                <a:effectLst/>
              </a:rPr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915" y="3886200"/>
            <a:ext cx="7904285" cy="1752600"/>
          </a:xfrm>
        </p:spPr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GEN1222</a:t>
            </a:r>
          </a:p>
          <a:p>
            <a:r>
              <a:rPr lang="en-US" sz="2400" dirty="0" smtClean="0"/>
              <a:t>Alastair Irons, Harjinder Lallie, Paula Thomas, Paul Stephens</a:t>
            </a:r>
            <a:endParaRPr lang="en-US" sz="2400" dirty="0"/>
          </a:p>
        </p:txBody>
      </p:sp>
      <p:pic>
        <p:nvPicPr>
          <p:cNvPr id="4" name="Picture 6" descr="logo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15" y="5686289"/>
            <a:ext cx="182376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569" y="5857881"/>
            <a:ext cx="200977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519" y="5638800"/>
            <a:ext cx="149542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944" y="5596231"/>
            <a:ext cx="2018827" cy="1001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71" y="332435"/>
            <a:ext cx="1828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8" y="386862"/>
            <a:ext cx="8906079" cy="5343648"/>
          </a:xfrm>
        </p:spPr>
      </p:pic>
    </p:spTree>
    <p:extLst>
      <p:ext uri="{BB962C8B-B14F-4D97-AF65-F5344CB8AC3E}">
        <p14:creationId xmlns:p14="http://schemas.microsoft.com/office/powerpoint/2010/main" val="73554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Trying to measure effectiveness of PBL </a:t>
            </a:r>
          </a:p>
          <a:p>
            <a:pPr lvl="1"/>
            <a:r>
              <a:rPr lang="en-US" dirty="0" smtClean="0"/>
              <a:t>Summative performance</a:t>
            </a:r>
          </a:p>
          <a:p>
            <a:pPr lvl="1"/>
            <a:r>
              <a:rPr lang="en-US" dirty="0" smtClean="0"/>
              <a:t>Student engagement</a:t>
            </a:r>
          </a:p>
          <a:p>
            <a:pPr lvl="2"/>
            <a:r>
              <a:rPr lang="en-US" dirty="0" smtClean="0"/>
              <a:t>Formative / summative</a:t>
            </a:r>
          </a:p>
          <a:p>
            <a:pPr lvl="1"/>
            <a:r>
              <a:rPr lang="en-US" dirty="0" smtClean="0"/>
              <a:t>Student confidence</a:t>
            </a:r>
          </a:p>
          <a:p>
            <a:pPr lvl="1"/>
            <a:r>
              <a:rPr lang="en-US" dirty="0" smtClean="0"/>
              <a:t>Smiley face – this is common across 4 partners</a:t>
            </a:r>
          </a:p>
          <a:p>
            <a:r>
              <a:rPr lang="en-US" dirty="0" smtClean="0"/>
              <a:t>Collecting data at different levels from level 4 to 7</a:t>
            </a:r>
          </a:p>
          <a:p>
            <a:r>
              <a:rPr lang="en-US" dirty="0" smtClean="0"/>
              <a:t>Range of PBL interventions</a:t>
            </a:r>
          </a:p>
          <a:p>
            <a:pPr lvl="1"/>
            <a:r>
              <a:rPr lang="en-US" dirty="0" smtClean="0"/>
              <a:t>Single session (component of module)</a:t>
            </a:r>
          </a:p>
          <a:p>
            <a:pPr lvl="1"/>
            <a:r>
              <a:rPr lang="en-US" dirty="0" smtClean="0"/>
              <a:t>Week long activity (component of module)</a:t>
            </a:r>
          </a:p>
          <a:p>
            <a:pPr lvl="1"/>
            <a:r>
              <a:rPr lang="en-US" dirty="0" smtClean="0"/>
              <a:t>Longer period (3 weeks-</a:t>
            </a:r>
            <a:r>
              <a:rPr lang="en-US" dirty="0" err="1" smtClean="0"/>
              <a:t>ish</a:t>
            </a:r>
            <a:r>
              <a:rPr lang="en-US" dirty="0" smtClean="0"/>
              <a:t>) (component of module) </a:t>
            </a:r>
          </a:p>
          <a:p>
            <a:pPr lvl="1"/>
            <a:r>
              <a:rPr lang="en-US" dirty="0" smtClean="0"/>
              <a:t>Semester (module)</a:t>
            </a:r>
          </a:p>
          <a:p>
            <a:pPr lvl="1"/>
            <a:r>
              <a:rPr lang="en-US" dirty="0" smtClean="0"/>
              <a:t>Complete level / year</a:t>
            </a:r>
          </a:p>
          <a:p>
            <a:pPr lvl="1"/>
            <a:r>
              <a:rPr lang="en-US" dirty="0" smtClean="0"/>
              <a:t>Whole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Warwick </a:t>
            </a:r>
          </a:p>
          <a:p>
            <a:pPr lvl="1"/>
            <a:r>
              <a:rPr lang="en-US" dirty="0" smtClean="0"/>
              <a:t>Use of standard module feedback and indication that scenario based PBL exercise was supportive of exercise</a:t>
            </a:r>
          </a:p>
          <a:p>
            <a:r>
              <a:rPr lang="en-US" dirty="0" smtClean="0"/>
              <a:t>Gloucester</a:t>
            </a:r>
          </a:p>
          <a:p>
            <a:pPr lvl="1"/>
            <a:r>
              <a:rPr lang="en-US" dirty="0" smtClean="0"/>
              <a:t>See graph</a:t>
            </a:r>
          </a:p>
          <a:p>
            <a:r>
              <a:rPr lang="en-US" dirty="0" smtClean="0"/>
              <a:t>Sunderland </a:t>
            </a:r>
          </a:p>
          <a:p>
            <a:pPr lvl="1"/>
            <a:r>
              <a:rPr lang="en-US" dirty="0" smtClean="0"/>
              <a:t>See graph</a:t>
            </a:r>
          </a:p>
          <a:p>
            <a:r>
              <a:rPr lang="en-US" dirty="0" smtClean="0"/>
              <a:t>Canterbury</a:t>
            </a:r>
          </a:p>
          <a:p>
            <a:pPr lvl="1"/>
            <a:r>
              <a:rPr lang="en-US" dirty="0" smtClean="0"/>
              <a:t>Longitudinal data collection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Review - Gloucester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598163"/>
              </p:ext>
            </p:extLst>
          </p:nvPr>
        </p:nvGraphicFramePr>
        <p:xfrm>
          <a:off x="457200" y="1417638"/>
          <a:ext cx="8051800" cy="500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974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Confidence Measure pre and post PBL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47947"/>
              </p:ext>
            </p:extLst>
          </p:nvPr>
        </p:nvGraphicFramePr>
        <p:xfrm>
          <a:off x="762000" y="1133476"/>
          <a:ext cx="7467600" cy="511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158468"/>
            <a:ext cx="9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</a:t>
            </a:r>
          </a:p>
          <a:p>
            <a:r>
              <a:rPr lang="en-US" dirty="0" smtClean="0"/>
              <a:t>Solving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0218" y="6172537"/>
            <a:ext cx="95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Skills</a:t>
            </a:r>
          </a:p>
          <a:p>
            <a:r>
              <a:rPr lang="en-US" dirty="0" smtClean="0"/>
              <a:t>Develop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7600" y="6133068"/>
            <a:ext cx="1246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9540" y="61728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6158468"/>
            <a:ext cx="1392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</a:t>
            </a:r>
          </a:p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2063" y="6133068"/>
            <a:ext cx="72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</a:t>
            </a:r>
          </a:p>
          <a:p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0636" y="6133068"/>
            <a:ext cx="853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PBL </a:t>
            </a:r>
          </a:p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4243" y="6172537"/>
            <a:ext cx="78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0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took time to get started so now looking at finish later in 2017</a:t>
            </a:r>
          </a:p>
          <a:p>
            <a:r>
              <a:rPr lang="en-US" dirty="0" smtClean="0"/>
              <a:t>Initial findings are that PBL helps students learn in a different way</a:t>
            </a:r>
          </a:p>
          <a:p>
            <a:r>
              <a:rPr lang="en-US" dirty="0" smtClean="0"/>
              <a:t>Initial findings suggest that PBL facilitates deeper learning</a:t>
            </a:r>
          </a:p>
          <a:p>
            <a:r>
              <a:rPr lang="en-US" dirty="0" smtClean="0"/>
              <a:t>Takes time to get students used to approach</a:t>
            </a:r>
          </a:p>
          <a:p>
            <a:r>
              <a:rPr lang="en-US" dirty="0" smtClean="0"/>
              <a:t>PBL tools appear to be “common sense” but actually quite difficult for students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1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Share the findings of the HEA project</a:t>
            </a:r>
          </a:p>
          <a:p>
            <a:pPr lvl="1"/>
            <a:r>
              <a:rPr lang="en-US" dirty="0" smtClean="0"/>
              <a:t>Rationale for using PBL</a:t>
            </a:r>
          </a:p>
          <a:p>
            <a:pPr lvl="1"/>
            <a:r>
              <a:rPr lang="en-US" dirty="0" smtClean="0"/>
              <a:t>Changes to student learning</a:t>
            </a:r>
          </a:p>
          <a:p>
            <a:pPr lvl="1"/>
            <a:r>
              <a:rPr lang="en-US" dirty="0" smtClean="0"/>
              <a:t>Pragmatics</a:t>
            </a:r>
          </a:p>
          <a:p>
            <a:pPr lvl="1"/>
            <a:r>
              <a:rPr lang="en-US" dirty="0" smtClean="0"/>
              <a:t>Ongoing research to gather views from stakeholders (students, educationalists, practitioners employers)  on the effective use of PBL </a:t>
            </a:r>
          </a:p>
          <a:p>
            <a:r>
              <a:rPr lang="en-US" dirty="0" smtClean="0"/>
              <a:t>Still time to get involved</a:t>
            </a:r>
          </a:p>
          <a:p>
            <a:pPr lvl="1"/>
            <a:r>
              <a:rPr lang="en-US" dirty="0" smtClean="0"/>
              <a:t>Final workshops</a:t>
            </a:r>
          </a:p>
          <a:p>
            <a:pPr lvl="1"/>
            <a:r>
              <a:rPr lang="en-US" dirty="0" smtClean="0"/>
              <a:t>Using / testing /evaluating PBL materials</a:t>
            </a:r>
          </a:p>
          <a:p>
            <a:pPr lvl="1"/>
            <a:r>
              <a:rPr lang="en-US" dirty="0" smtClean="0"/>
              <a:t>Provide feedback to inform model</a:t>
            </a:r>
          </a:p>
          <a:p>
            <a:pPr lvl="1"/>
            <a:r>
              <a:rPr lang="en-US" dirty="0" smtClean="0"/>
              <a:t>Due to be completed Sept 1</a:t>
            </a:r>
            <a:r>
              <a:rPr lang="en-US" baseline="30000" dirty="0" smtClean="0"/>
              <a:t>st</a:t>
            </a:r>
            <a:r>
              <a:rPr lang="en-US" dirty="0" smtClean="0"/>
              <a:t> 2017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1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6"/>
            <a:ext cx="8229600" cy="534352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 provide shared PBL materials for HEI cyber security </a:t>
            </a:r>
            <a:r>
              <a:rPr lang="en-GB" dirty="0" smtClean="0"/>
              <a:t>community</a:t>
            </a:r>
          </a:p>
          <a:p>
            <a:pPr lvl="1"/>
            <a:r>
              <a:rPr lang="en-US" dirty="0" smtClean="0"/>
              <a:t>Develop and share resources to be used in PBL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contribute to the current </a:t>
            </a:r>
            <a:r>
              <a:rPr lang="en-GB" dirty="0" err="1" smtClean="0"/>
              <a:t>cybersecurity</a:t>
            </a:r>
            <a:r>
              <a:rPr lang="en-GB" dirty="0" smtClean="0"/>
              <a:t> </a:t>
            </a:r>
            <a:r>
              <a:rPr lang="en-GB" dirty="0"/>
              <a:t>curriculum debate by developing and disseminating guidance on effective pedagogy</a:t>
            </a:r>
          </a:p>
          <a:p>
            <a:r>
              <a:rPr lang="en-GB" dirty="0" smtClean="0"/>
              <a:t>To </a:t>
            </a:r>
            <a:r>
              <a:rPr lang="en-GB" dirty="0"/>
              <a:t>evaluate PBL as a method in teaching and learning in </a:t>
            </a:r>
            <a:r>
              <a:rPr lang="en-GB" dirty="0" err="1"/>
              <a:t>cybersecurity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explore opportunities for future collaboration</a:t>
            </a:r>
          </a:p>
          <a:p>
            <a:r>
              <a:rPr lang="en-GB" dirty="0" smtClean="0"/>
              <a:t>To </a:t>
            </a:r>
            <a:r>
              <a:rPr lang="en-GB" dirty="0"/>
              <a:t>provide a forum for discussion and debate in teaching and learning issues and opportunities in </a:t>
            </a:r>
            <a:r>
              <a:rPr lang="en-GB" dirty="0" err="1" smtClean="0"/>
              <a:t>cybersecurity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7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PBL in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37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appreciate that the </a:t>
            </a:r>
            <a:r>
              <a:rPr lang="en-US" dirty="0"/>
              <a:t>transition from conventional </a:t>
            </a:r>
            <a:r>
              <a:rPr lang="en-US" dirty="0" smtClean="0"/>
              <a:t>teacher </a:t>
            </a:r>
            <a:r>
              <a:rPr lang="en-US" dirty="0" err="1" smtClean="0"/>
              <a:t>centred</a:t>
            </a:r>
            <a:r>
              <a:rPr lang="en-US" dirty="0" smtClean="0"/>
              <a:t> </a:t>
            </a:r>
            <a:r>
              <a:rPr lang="en-US" dirty="0"/>
              <a:t>education to problem-based learning can be </a:t>
            </a:r>
            <a:r>
              <a:rPr lang="en-US" dirty="0" smtClean="0"/>
              <a:t>tricky</a:t>
            </a:r>
          </a:p>
          <a:p>
            <a:r>
              <a:rPr lang="en-US" dirty="0"/>
              <a:t>A true understanding of PBL will only come with time and by </a:t>
            </a:r>
            <a:r>
              <a:rPr lang="en-US" dirty="0" smtClean="0"/>
              <a:t>students and academics engaging </a:t>
            </a:r>
            <a:r>
              <a:rPr lang="en-US" dirty="0"/>
              <a:t>in the process </a:t>
            </a:r>
            <a:endParaRPr lang="en-US" dirty="0" smtClean="0"/>
          </a:p>
          <a:p>
            <a:r>
              <a:rPr lang="en-US" dirty="0" smtClean="0"/>
              <a:t>Our use of PBL </a:t>
            </a:r>
            <a:r>
              <a:rPr lang="en-US" dirty="0"/>
              <a:t>is designed to improve the efficiency of </a:t>
            </a:r>
            <a:r>
              <a:rPr lang="en-US" dirty="0" err="1" smtClean="0"/>
              <a:t>cybersecurity</a:t>
            </a:r>
            <a:r>
              <a:rPr lang="en-US" dirty="0" smtClean="0"/>
              <a:t> </a:t>
            </a:r>
            <a:r>
              <a:rPr lang="en-US" dirty="0"/>
              <a:t>education and to help students develop the wide range of skills needed to </a:t>
            </a:r>
            <a:r>
              <a:rPr lang="en-US" dirty="0" smtClean="0"/>
              <a:t>be a </a:t>
            </a:r>
            <a:r>
              <a:rPr lang="en-US" dirty="0" err="1" smtClean="0"/>
              <a:t>cybersecurity</a:t>
            </a:r>
            <a:r>
              <a:rPr lang="en-US" dirty="0" smtClean="0"/>
              <a:t> professional </a:t>
            </a:r>
          </a:p>
          <a:p>
            <a:pPr lvl="1"/>
            <a:r>
              <a:rPr lang="en-US" dirty="0" smtClean="0">
                <a:effectLst/>
              </a:rPr>
              <a:t>Including team work, making judgments and developing as life long learners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Using PBL in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Reduce ‘information overload’ and stop students from learning huge amounts of unnecessary theoretical detail </a:t>
            </a:r>
          </a:p>
          <a:p>
            <a:r>
              <a:rPr lang="en-US" dirty="0" smtClean="0"/>
              <a:t>Address perceived weakness in traditional ‘didactic’ teaching methods</a:t>
            </a:r>
            <a:endParaRPr lang="en-US" dirty="0" smtClean="0">
              <a:effectLst/>
            </a:endParaRPr>
          </a:p>
          <a:p>
            <a:r>
              <a:rPr lang="en-US" dirty="0" smtClean="0"/>
              <a:t>Improve students’ control over their learning by providing more opportunity to be self directed, to locate what they need to know and give them possession of their learning </a:t>
            </a:r>
            <a:endParaRPr lang="en-US" dirty="0" smtClean="0">
              <a:effectLst/>
            </a:endParaRPr>
          </a:p>
          <a:p>
            <a:r>
              <a:rPr lang="en-US" dirty="0" smtClean="0"/>
              <a:t>Improve students’ interpersonal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7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 professionally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/>
              <a:t>Make undergraduate education a platform for life long learning </a:t>
            </a:r>
          </a:p>
          <a:p>
            <a:pPr lvl="1"/>
            <a:r>
              <a:rPr lang="en-US" sz="6000" dirty="0" err="1"/>
              <a:t>Cybersecurity</a:t>
            </a:r>
            <a:r>
              <a:rPr lang="en-US" sz="6000" dirty="0"/>
              <a:t> is a field where professionals will need to continually build on and update their knowledge in accordance with ongoing developments in </a:t>
            </a:r>
            <a:r>
              <a:rPr lang="en-US" sz="6000" dirty="0" smtClean="0"/>
              <a:t>technology</a:t>
            </a:r>
          </a:p>
          <a:p>
            <a:r>
              <a:rPr lang="en-US" sz="6700" dirty="0" err="1" smtClean="0"/>
              <a:t>Cybersecurity</a:t>
            </a:r>
            <a:r>
              <a:rPr lang="en-US" sz="6700" dirty="0" smtClean="0"/>
              <a:t> professionals </a:t>
            </a:r>
            <a:r>
              <a:rPr lang="en-US" sz="6700" dirty="0"/>
              <a:t>must be able </a:t>
            </a:r>
            <a:r>
              <a:rPr lang="en-US" sz="6700" dirty="0" smtClean="0"/>
              <a:t>to</a:t>
            </a:r>
          </a:p>
          <a:p>
            <a:pPr lvl="1"/>
            <a:r>
              <a:rPr lang="en-US" sz="6300" dirty="0" smtClean="0"/>
              <a:t>make judgments </a:t>
            </a:r>
            <a:r>
              <a:rPr lang="en-US" sz="6300" dirty="0"/>
              <a:t>when faced with </a:t>
            </a:r>
            <a:r>
              <a:rPr lang="en-US" sz="6300" dirty="0" smtClean="0"/>
              <a:t>uncertainty</a:t>
            </a:r>
          </a:p>
          <a:p>
            <a:pPr lvl="1"/>
            <a:r>
              <a:rPr lang="en-US" sz="6300" dirty="0"/>
              <a:t>h</a:t>
            </a:r>
            <a:r>
              <a:rPr lang="en-US" sz="6300" dirty="0" smtClean="0"/>
              <a:t>ave the confidence to react quickly to situations </a:t>
            </a:r>
          </a:p>
          <a:p>
            <a:pPr lvl="1"/>
            <a:r>
              <a:rPr lang="en-US" sz="6300" dirty="0" smtClean="0"/>
              <a:t>be </a:t>
            </a:r>
            <a:r>
              <a:rPr lang="en-US" sz="6300" dirty="0"/>
              <a:t>able to work both as part of a team and independently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40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Alternate Approach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has decided to use approach to embed PBL in existing contextualised modules </a:t>
            </a:r>
          </a:p>
          <a:p>
            <a:r>
              <a:rPr lang="en-GB" dirty="0" smtClean="0"/>
              <a:t>Alternate approach discussed at workshops started with generic PBL module and tried to fit cybersecurity into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8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Case studies for PBL in </a:t>
            </a:r>
            <a:r>
              <a:rPr lang="en-US" dirty="0" err="1" smtClean="0"/>
              <a:t>cybersecurity</a:t>
            </a:r>
            <a:endParaRPr lang="en-US" dirty="0" smtClean="0"/>
          </a:p>
          <a:p>
            <a:r>
              <a:rPr lang="en-US" dirty="0" smtClean="0"/>
              <a:t>Scenarios for PBL </a:t>
            </a:r>
            <a:r>
              <a:rPr lang="en-US" dirty="0" err="1" smtClean="0"/>
              <a:t>cybersecurity</a:t>
            </a:r>
            <a:endParaRPr lang="en-US" dirty="0" smtClean="0"/>
          </a:p>
          <a:p>
            <a:r>
              <a:rPr lang="en-US" dirty="0" smtClean="0"/>
              <a:t>Teaching guide in using PBL in </a:t>
            </a:r>
            <a:r>
              <a:rPr lang="en-US" dirty="0" err="1" smtClean="0"/>
              <a:t>cybersecurity</a:t>
            </a:r>
            <a:endParaRPr lang="en-US" dirty="0" smtClean="0"/>
          </a:p>
          <a:p>
            <a:pPr lvl="1"/>
            <a:r>
              <a:rPr lang="en-US" dirty="0" smtClean="0"/>
              <a:t>To use materials</a:t>
            </a:r>
          </a:p>
          <a:p>
            <a:pPr lvl="1"/>
            <a:r>
              <a:rPr lang="en-US" dirty="0" smtClean="0"/>
              <a:t>To develop own materials</a:t>
            </a:r>
          </a:p>
          <a:p>
            <a:pPr lvl="1"/>
            <a:r>
              <a:rPr lang="en-US" dirty="0" smtClean="0"/>
              <a:t>To create learning environments</a:t>
            </a:r>
          </a:p>
          <a:p>
            <a:r>
              <a:rPr lang="en-US" dirty="0" smtClean="0"/>
              <a:t>Student learning guide to PBL as a learning tool</a:t>
            </a:r>
          </a:p>
          <a:p>
            <a:r>
              <a:rPr lang="en-US" dirty="0" smtClean="0"/>
              <a:t>VX Walkthroughs</a:t>
            </a:r>
          </a:p>
          <a:p>
            <a:r>
              <a:rPr lang="en-US" dirty="0" smtClean="0"/>
              <a:t>Accessible through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2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" y="536331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17432</TotalTime>
  <Words>644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Problem Based Learning (PBL) in Cybersecurity   </vt:lpstr>
      <vt:lpstr>Background Presentation</vt:lpstr>
      <vt:lpstr>Objectives of Project</vt:lpstr>
      <vt:lpstr>Using PBL in Cybersecurity</vt:lpstr>
      <vt:lpstr>Rationale for Using PBL in Cybersecurity</vt:lpstr>
      <vt:lpstr>Why important professionally ?</vt:lpstr>
      <vt:lpstr>Alternate Approach </vt:lpstr>
      <vt:lpstr>Materials</vt:lpstr>
      <vt:lpstr>PowerPoint Presentation</vt:lpstr>
      <vt:lpstr>PowerPoint Presentation</vt:lpstr>
      <vt:lpstr>Collection of Data</vt:lpstr>
      <vt:lpstr>Initial Feedback from Students</vt:lpstr>
      <vt:lpstr>Component Review - Gloucester</vt:lpstr>
      <vt:lpstr>Confidence Measure pre and post PBL </vt:lpstr>
      <vt:lpstr>Summary</vt:lpstr>
    </vt:vector>
  </TitlesOfParts>
  <Company>University of Sunderland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Irons</dc:creator>
  <cp:lastModifiedBy>Alastair Irons</cp:lastModifiedBy>
  <cp:revision>19</cp:revision>
  <dcterms:created xsi:type="dcterms:W3CDTF">2017-04-03T07:17:44Z</dcterms:created>
  <dcterms:modified xsi:type="dcterms:W3CDTF">2017-07-05T07:46:29Z</dcterms:modified>
</cp:coreProperties>
</file>