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sldIdLst>
    <p:sldId id="256" r:id="rId2"/>
    <p:sldId id="295" r:id="rId3"/>
    <p:sldId id="258" r:id="rId4"/>
    <p:sldId id="274" r:id="rId5"/>
    <p:sldId id="299" r:id="rId6"/>
    <p:sldId id="275" r:id="rId7"/>
    <p:sldId id="297" r:id="rId8"/>
    <p:sldId id="296" r:id="rId9"/>
    <p:sldId id="298" r:id="rId10"/>
    <p:sldId id="329" r:id="rId11"/>
    <p:sldId id="260" r:id="rId12"/>
    <p:sldId id="301" r:id="rId13"/>
    <p:sldId id="314" r:id="rId14"/>
    <p:sldId id="315" r:id="rId15"/>
    <p:sldId id="316" r:id="rId16"/>
    <p:sldId id="317" r:id="rId17"/>
    <p:sldId id="318" r:id="rId18"/>
    <p:sldId id="319" r:id="rId19"/>
    <p:sldId id="338" r:id="rId20"/>
    <p:sldId id="340" r:id="rId21"/>
    <p:sldId id="341" r:id="rId22"/>
    <p:sldId id="359" r:id="rId23"/>
    <p:sldId id="344" r:id="rId24"/>
    <p:sldId id="345" r:id="rId25"/>
    <p:sldId id="352" r:id="rId26"/>
    <p:sldId id="350" r:id="rId27"/>
    <p:sldId id="331" r:id="rId28"/>
    <p:sldId id="291" r:id="rId29"/>
    <p:sldId id="357" r:id="rId30"/>
    <p:sldId id="286" r:id="rId31"/>
    <p:sldId id="285" r:id="rId32"/>
    <p:sldId id="287" r:id="rId33"/>
    <p:sldId id="288" r:id="rId34"/>
    <p:sldId id="289" r:id="rId35"/>
    <p:sldId id="358" r:id="rId36"/>
    <p:sldId id="290" r:id="rId37"/>
    <p:sldId id="262" r:id="rId38"/>
    <p:sldId id="320" r:id="rId39"/>
    <p:sldId id="294" r:id="rId40"/>
    <p:sldId id="321" r:id="rId41"/>
    <p:sldId id="324" r:id="rId42"/>
    <p:sldId id="325" r:id="rId43"/>
    <p:sldId id="327" r:id="rId44"/>
    <p:sldId id="326" r:id="rId45"/>
    <p:sldId id="322" r:id="rId46"/>
    <p:sldId id="292" r:id="rId47"/>
    <p:sldId id="334"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3015" autoAdjust="0"/>
    <p:restoredTop sz="94660"/>
  </p:normalViewPr>
  <p:slideViewPr>
    <p:cSldViewPr snapToGrid="0">
      <p:cViewPr varScale="1">
        <p:scale>
          <a:sx n="73" d="100"/>
          <a:sy n="73" d="100"/>
        </p:scale>
        <p:origin x="294" y="78"/>
      </p:cViewPr>
      <p:guideLst/>
    </p:cSldViewPr>
  </p:slideViewPr>
  <p:notesTextViewPr>
    <p:cViewPr>
      <p:scale>
        <a:sx n="1" d="1"/>
        <a:sy n="1" d="1"/>
      </p:scale>
      <p:origin x="0" y="0"/>
    </p:cViewPr>
  </p:notesTextViewPr>
  <p:sorterViewPr>
    <p:cViewPr varScale="1">
      <p:scale>
        <a:sx n="1" d="1"/>
        <a:sy n="1" d="1"/>
      </p:scale>
      <p:origin x="0" y="-1915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E914E1-2A4B-4A02-9B5E-D3BBB2B9C07B}" type="doc">
      <dgm:prSet loTypeId="urn:microsoft.com/office/officeart/2008/layout/RadialCluster" loCatId="cycle" qsTypeId="urn:microsoft.com/office/officeart/2005/8/quickstyle/simple3" qsCatId="simple" csTypeId="urn:microsoft.com/office/officeart/2005/8/colors/accent3_3" csCatId="accent3" phldr="1"/>
      <dgm:spPr/>
      <dgm:t>
        <a:bodyPr/>
        <a:lstStyle/>
        <a:p>
          <a:endParaRPr lang="en-US"/>
        </a:p>
      </dgm:t>
    </dgm:pt>
    <dgm:pt modelId="{A35DF6BE-352B-4FCD-96A0-66F02E8291C6}">
      <dgm:prSet phldrT="[Text]"/>
      <dgm:spPr/>
      <dgm:t>
        <a:bodyPr/>
        <a:lstStyle/>
        <a:p>
          <a:r>
            <a:rPr lang="en-US" dirty="0" smtClean="0"/>
            <a:t>Factors Affecting Outcomes in CBT</a:t>
          </a:r>
          <a:endParaRPr lang="en-US" dirty="0"/>
        </a:p>
      </dgm:t>
    </dgm:pt>
    <dgm:pt modelId="{0204C2C2-C688-405E-8AE6-9B01B7B3D52F}" type="parTrans" cxnId="{7F13680D-0CEF-4025-937A-4A570EC59D7E}">
      <dgm:prSet/>
      <dgm:spPr/>
      <dgm:t>
        <a:bodyPr/>
        <a:lstStyle/>
        <a:p>
          <a:endParaRPr lang="en-US"/>
        </a:p>
      </dgm:t>
    </dgm:pt>
    <dgm:pt modelId="{26B5BE38-541D-4BC7-9FF5-0438C1816661}" type="sibTrans" cxnId="{7F13680D-0CEF-4025-937A-4A570EC59D7E}">
      <dgm:prSet/>
      <dgm:spPr/>
      <dgm:t>
        <a:bodyPr/>
        <a:lstStyle/>
        <a:p>
          <a:endParaRPr lang="en-US"/>
        </a:p>
      </dgm:t>
    </dgm:pt>
    <dgm:pt modelId="{0540FD3A-017B-413A-978C-10DC93C86BFD}">
      <dgm:prSet phldrT="[Text]"/>
      <dgm:spPr/>
      <dgm:t>
        <a:bodyPr/>
        <a:lstStyle/>
        <a:p>
          <a:r>
            <a:rPr lang="en-US" dirty="0" smtClean="0"/>
            <a:t>Clients</a:t>
          </a:r>
          <a:endParaRPr lang="en-US" dirty="0"/>
        </a:p>
      </dgm:t>
    </dgm:pt>
    <dgm:pt modelId="{A4589802-9211-453D-B338-9CF499B928C0}" type="parTrans" cxnId="{6BF64B85-BB75-42DA-BD4B-31D9F6D5CF84}">
      <dgm:prSet/>
      <dgm:spPr/>
      <dgm:t>
        <a:bodyPr/>
        <a:lstStyle/>
        <a:p>
          <a:endParaRPr lang="en-US"/>
        </a:p>
      </dgm:t>
    </dgm:pt>
    <dgm:pt modelId="{435BD6AF-32BF-4BAE-8D18-8CB089ACCF0D}" type="sibTrans" cxnId="{6BF64B85-BB75-42DA-BD4B-31D9F6D5CF84}">
      <dgm:prSet/>
      <dgm:spPr/>
      <dgm:t>
        <a:bodyPr/>
        <a:lstStyle/>
        <a:p>
          <a:endParaRPr lang="en-US"/>
        </a:p>
      </dgm:t>
    </dgm:pt>
    <dgm:pt modelId="{D82F24FC-F6E9-4AB1-9F60-AC5EFE77576F}">
      <dgm:prSet phldrT="[Text]"/>
      <dgm:spPr/>
      <dgm:t>
        <a:bodyPr/>
        <a:lstStyle/>
        <a:p>
          <a:r>
            <a:rPr lang="en-US" dirty="0" smtClean="0"/>
            <a:t>Practice</a:t>
          </a:r>
          <a:endParaRPr lang="en-US" dirty="0"/>
        </a:p>
      </dgm:t>
    </dgm:pt>
    <dgm:pt modelId="{9C793A00-64C8-496D-A5B0-B2BC669DE157}" type="parTrans" cxnId="{0E1F7F75-B9D1-4996-917E-454B3743CB58}">
      <dgm:prSet/>
      <dgm:spPr/>
      <dgm:t>
        <a:bodyPr/>
        <a:lstStyle/>
        <a:p>
          <a:endParaRPr lang="en-US"/>
        </a:p>
      </dgm:t>
    </dgm:pt>
    <dgm:pt modelId="{92AD5B13-55CC-4E06-B6D7-542D137658D6}" type="sibTrans" cxnId="{0E1F7F75-B9D1-4996-917E-454B3743CB58}">
      <dgm:prSet/>
      <dgm:spPr/>
      <dgm:t>
        <a:bodyPr/>
        <a:lstStyle/>
        <a:p>
          <a:endParaRPr lang="en-US"/>
        </a:p>
      </dgm:t>
    </dgm:pt>
    <dgm:pt modelId="{3B0D168D-6061-45A1-B4D2-4506AEFF6AB8}">
      <dgm:prSet phldrT="[Text]"/>
      <dgm:spPr/>
      <dgm:t>
        <a:bodyPr/>
        <a:lstStyle/>
        <a:p>
          <a:r>
            <a:rPr lang="en-US" dirty="0" smtClean="0"/>
            <a:t>Training</a:t>
          </a:r>
          <a:endParaRPr lang="en-US" dirty="0"/>
        </a:p>
      </dgm:t>
    </dgm:pt>
    <dgm:pt modelId="{7927E6BC-321A-4F9D-A687-6E000ED2B953}" type="parTrans" cxnId="{83E6F2E1-D244-4AC2-BE04-EE40C3330525}">
      <dgm:prSet/>
      <dgm:spPr/>
      <dgm:t>
        <a:bodyPr/>
        <a:lstStyle/>
        <a:p>
          <a:endParaRPr lang="en-US"/>
        </a:p>
      </dgm:t>
    </dgm:pt>
    <dgm:pt modelId="{293F3A0F-288F-4395-B96A-1502188FC652}" type="sibTrans" cxnId="{83E6F2E1-D244-4AC2-BE04-EE40C3330525}">
      <dgm:prSet/>
      <dgm:spPr/>
      <dgm:t>
        <a:bodyPr/>
        <a:lstStyle/>
        <a:p>
          <a:endParaRPr lang="en-US"/>
        </a:p>
      </dgm:t>
    </dgm:pt>
    <dgm:pt modelId="{694FEFD6-55F6-4436-B27B-8A44B386E473}" type="pres">
      <dgm:prSet presAssocID="{1FE914E1-2A4B-4A02-9B5E-D3BBB2B9C07B}" presName="Name0" presStyleCnt="0">
        <dgm:presLayoutVars>
          <dgm:chMax val="1"/>
          <dgm:chPref val="1"/>
          <dgm:dir/>
          <dgm:animOne val="branch"/>
          <dgm:animLvl val="lvl"/>
        </dgm:presLayoutVars>
      </dgm:prSet>
      <dgm:spPr/>
      <dgm:t>
        <a:bodyPr/>
        <a:lstStyle/>
        <a:p>
          <a:endParaRPr lang="en-US"/>
        </a:p>
      </dgm:t>
    </dgm:pt>
    <dgm:pt modelId="{D5E87BE1-75C2-4920-B668-5B43AE5EABE3}" type="pres">
      <dgm:prSet presAssocID="{A35DF6BE-352B-4FCD-96A0-66F02E8291C6}" presName="singleCycle" presStyleCnt="0"/>
      <dgm:spPr/>
    </dgm:pt>
    <dgm:pt modelId="{6A6C7E5C-D7FF-43C9-A5CD-202FC279C167}" type="pres">
      <dgm:prSet presAssocID="{A35DF6BE-352B-4FCD-96A0-66F02E8291C6}" presName="singleCenter" presStyleLbl="node1" presStyleIdx="0" presStyleCnt="4">
        <dgm:presLayoutVars>
          <dgm:chMax val="7"/>
          <dgm:chPref val="7"/>
        </dgm:presLayoutVars>
      </dgm:prSet>
      <dgm:spPr/>
      <dgm:t>
        <a:bodyPr/>
        <a:lstStyle/>
        <a:p>
          <a:endParaRPr lang="en-US"/>
        </a:p>
      </dgm:t>
    </dgm:pt>
    <dgm:pt modelId="{515B1A20-0ED6-493D-A4BD-283DF2C8762C}" type="pres">
      <dgm:prSet presAssocID="{A4589802-9211-453D-B338-9CF499B928C0}" presName="Name56" presStyleLbl="parChTrans1D2" presStyleIdx="0" presStyleCnt="3"/>
      <dgm:spPr/>
      <dgm:t>
        <a:bodyPr/>
        <a:lstStyle/>
        <a:p>
          <a:endParaRPr lang="en-US"/>
        </a:p>
      </dgm:t>
    </dgm:pt>
    <dgm:pt modelId="{B706D505-53B0-42F7-BAF9-D8AA95283A9A}" type="pres">
      <dgm:prSet presAssocID="{0540FD3A-017B-413A-978C-10DC93C86BFD}" presName="text0" presStyleLbl="node1" presStyleIdx="1" presStyleCnt="4">
        <dgm:presLayoutVars>
          <dgm:bulletEnabled val="1"/>
        </dgm:presLayoutVars>
      </dgm:prSet>
      <dgm:spPr/>
      <dgm:t>
        <a:bodyPr/>
        <a:lstStyle/>
        <a:p>
          <a:endParaRPr lang="en-US"/>
        </a:p>
      </dgm:t>
    </dgm:pt>
    <dgm:pt modelId="{C61F5599-53D9-4AE0-8D51-2ED33EB4569C}" type="pres">
      <dgm:prSet presAssocID="{9C793A00-64C8-496D-A5B0-B2BC669DE157}" presName="Name56" presStyleLbl="parChTrans1D2" presStyleIdx="1" presStyleCnt="3"/>
      <dgm:spPr/>
      <dgm:t>
        <a:bodyPr/>
        <a:lstStyle/>
        <a:p>
          <a:endParaRPr lang="en-US"/>
        </a:p>
      </dgm:t>
    </dgm:pt>
    <dgm:pt modelId="{2D1D3C01-F701-4070-A9F7-9580E73D7FB2}" type="pres">
      <dgm:prSet presAssocID="{D82F24FC-F6E9-4AB1-9F60-AC5EFE77576F}" presName="text0" presStyleLbl="node1" presStyleIdx="2" presStyleCnt="4">
        <dgm:presLayoutVars>
          <dgm:bulletEnabled val="1"/>
        </dgm:presLayoutVars>
      </dgm:prSet>
      <dgm:spPr/>
      <dgm:t>
        <a:bodyPr/>
        <a:lstStyle/>
        <a:p>
          <a:endParaRPr lang="en-US"/>
        </a:p>
      </dgm:t>
    </dgm:pt>
    <dgm:pt modelId="{25EFE15C-44C3-4286-AF45-25828A2520AF}" type="pres">
      <dgm:prSet presAssocID="{7927E6BC-321A-4F9D-A687-6E000ED2B953}" presName="Name56" presStyleLbl="parChTrans1D2" presStyleIdx="2" presStyleCnt="3"/>
      <dgm:spPr/>
      <dgm:t>
        <a:bodyPr/>
        <a:lstStyle/>
        <a:p>
          <a:endParaRPr lang="en-US"/>
        </a:p>
      </dgm:t>
    </dgm:pt>
    <dgm:pt modelId="{AB399A62-62AE-4960-BACC-0B996FE97C8D}" type="pres">
      <dgm:prSet presAssocID="{3B0D168D-6061-45A1-B4D2-4506AEFF6AB8}" presName="text0" presStyleLbl="node1" presStyleIdx="3" presStyleCnt="4">
        <dgm:presLayoutVars>
          <dgm:bulletEnabled val="1"/>
        </dgm:presLayoutVars>
      </dgm:prSet>
      <dgm:spPr/>
      <dgm:t>
        <a:bodyPr/>
        <a:lstStyle/>
        <a:p>
          <a:endParaRPr lang="en-US"/>
        </a:p>
      </dgm:t>
    </dgm:pt>
  </dgm:ptLst>
  <dgm:cxnLst>
    <dgm:cxn modelId="{83E6F2E1-D244-4AC2-BE04-EE40C3330525}" srcId="{A35DF6BE-352B-4FCD-96A0-66F02E8291C6}" destId="{3B0D168D-6061-45A1-B4D2-4506AEFF6AB8}" srcOrd="2" destOrd="0" parTransId="{7927E6BC-321A-4F9D-A687-6E000ED2B953}" sibTransId="{293F3A0F-288F-4395-B96A-1502188FC652}"/>
    <dgm:cxn modelId="{0E1F7F75-B9D1-4996-917E-454B3743CB58}" srcId="{A35DF6BE-352B-4FCD-96A0-66F02E8291C6}" destId="{D82F24FC-F6E9-4AB1-9F60-AC5EFE77576F}" srcOrd="1" destOrd="0" parTransId="{9C793A00-64C8-496D-A5B0-B2BC669DE157}" sibTransId="{92AD5B13-55CC-4E06-B6D7-542D137658D6}"/>
    <dgm:cxn modelId="{672AF6D1-72F4-4610-B92A-F5C113CB8F66}" type="presOf" srcId="{3B0D168D-6061-45A1-B4D2-4506AEFF6AB8}" destId="{AB399A62-62AE-4960-BACC-0B996FE97C8D}" srcOrd="0" destOrd="0" presId="urn:microsoft.com/office/officeart/2008/layout/RadialCluster"/>
    <dgm:cxn modelId="{28C6FCAA-0274-4822-80DB-B416D5004D0F}" type="presOf" srcId="{A4589802-9211-453D-B338-9CF499B928C0}" destId="{515B1A20-0ED6-493D-A4BD-283DF2C8762C}" srcOrd="0" destOrd="0" presId="urn:microsoft.com/office/officeart/2008/layout/RadialCluster"/>
    <dgm:cxn modelId="{4D9052DA-B4DA-4630-BA5C-00556C66AFE0}" type="presOf" srcId="{A35DF6BE-352B-4FCD-96A0-66F02E8291C6}" destId="{6A6C7E5C-D7FF-43C9-A5CD-202FC279C167}" srcOrd="0" destOrd="0" presId="urn:microsoft.com/office/officeart/2008/layout/RadialCluster"/>
    <dgm:cxn modelId="{E6CCA57B-C8F2-481F-826C-DBA40A342B4D}" type="presOf" srcId="{D82F24FC-F6E9-4AB1-9F60-AC5EFE77576F}" destId="{2D1D3C01-F701-4070-A9F7-9580E73D7FB2}" srcOrd="0" destOrd="0" presId="urn:microsoft.com/office/officeart/2008/layout/RadialCluster"/>
    <dgm:cxn modelId="{B267229A-1C2B-4A1C-8487-0C6EE78DCF14}" type="presOf" srcId="{1FE914E1-2A4B-4A02-9B5E-D3BBB2B9C07B}" destId="{694FEFD6-55F6-4436-B27B-8A44B386E473}" srcOrd="0" destOrd="0" presId="urn:microsoft.com/office/officeart/2008/layout/RadialCluster"/>
    <dgm:cxn modelId="{C77B8D45-D6C5-4E3D-840C-33F0D43044E5}" type="presOf" srcId="{7927E6BC-321A-4F9D-A687-6E000ED2B953}" destId="{25EFE15C-44C3-4286-AF45-25828A2520AF}" srcOrd="0" destOrd="0" presId="urn:microsoft.com/office/officeart/2008/layout/RadialCluster"/>
    <dgm:cxn modelId="{6BF64B85-BB75-42DA-BD4B-31D9F6D5CF84}" srcId="{A35DF6BE-352B-4FCD-96A0-66F02E8291C6}" destId="{0540FD3A-017B-413A-978C-10DC93C86BFD}" srcOrd="0" destOrd="0" parTransId="{A4589802-9211-453D-B338-9CF499B928C0}" sibTransId="{435BD6AF-32BF-4BAE-8D18-8CB089ACCF0D}"/>
    <dgm:cxn modelId="{7F13680D-0CEF-4025-937A-4A570EC59D7E}" srcId="{1FE914E1-2A4B-4A02-9B5E-D3BBB2B9C07B}" destId="{A35DF6BE-352B-4FCD-96A0-66F02E8291C6}" srcOrd="0" destOrd="0" parTransId="{0204C2C2-C688-405E-8AE6-9B01B7B3D52F}" sibTransId="{26B5BE38-541D-4BC7-9FF5-0438C1816661}"/>
    <dgm:cxn modelId="{BAFC0152-2543-40F5-A79C-88EE3575BA58}" type="presOf" srcId="{9C793A00-64C8-496D-A5B0-B2BC669DE157}" destId="{C61F5599-53D9-4AE0-8D51-2ED33EB4569C}" srcOrd="0" destOrd="0" presId="urn:microsoft.com/office/officeart/2008/layout/RadialCluster"/>
    <dgm:cxn modelId="{F5772931-AF2C-4B8D-9929-242C34F7696C}" type="presOf" srcId="{0540FD3A-017B-413A-978C-10DC93C86BFD}" destId="{B706D505-53B0-42F7-BAF9-D8AA95283A9A}" srcOrd="0" destOrd="0" presId="urn:microsoft.com/office/officeart/2008/layout/RadialCluster"/>
    <dgm:cxn modelId="{571D529C-5939-40B7-8A3A-431E5668A653}" type="presParOf" srcId="{694FEFD6-55F6-4436-B27B-8A44B386E473}" destId="{D5E87BE1-75C2-4920-B668-5B43AE5EABE3}" srcOrd="0" destOrd="0" presId="urn:microsoft.com/office/officeart/2008/layout/RadialCluster"/>
    <dgm:cxn modelId="{140BEB04-E1EC-4A1D-9ABE-2D1518145451}" type="presParOf" srcId="{D5E87BE1-75C2-4920-B668-5B43AE5EABE3}" destId="{6A6C7E5C-D7FF-43C9-A5CD-202FC279C167}" srcOrd="0" destOrd="0" presId="urn:microsoft.com/office/officeart/2008/layout/RadialCluster"/>
    <dgm:cxn modelId="{2EFE1DD4-9217-415D-BBBA-4E373B48C2EC}" type="presParOf" srcId="{D5E87BE1-75C2-4920-B668-5B43AE5EABE3}" destId="{515B1A20-0ED6-493D-A4BD-283DF2C8762C}" srcOrd="1" destOrd="0" presId="urn:microsoft.com/office/officeart/2008/layout/RadialCluster"/>
    <dgm:cxn modelId="{4ED1B337-D570-461D-B975-25E3757841B5}" type="presParOf" srcId="{D5E87BE1-75C2-4920-B668-5B43AE5EABE3}" destId="{B706D505-53B0-42F7-BAF9-D8AA95283A9A}" srcOrd="2" destOrd="0" presId="urn:microsoft.com/office/officeart/2008/layout/RadialCluster"/>
    <dgm:cxn modelId="{71D1C7CC-0524-4EEC-B235-AF63E5110D5B}" type="presParOf" srcId="{D5E87BE1-75C2-4920-B668-5B43AE5EABE3}" destId="{C61F5599-53D9-4AE0-8D51-2ED33EB4569C}" srcOrd="3" destOrd="0" presId="urn:microsoft.com/office/officeart/2008/layout/RadialCluster"/>
    <dgm:cxn modelId="{8A073ED4-3023-43E7-9A64-6570E3497E2F}" type="presParOf" srcId="{D5E87BE1-75C2-4920-B668-5B43AE5EABE3}" destId="{2D1D3C01-F701-4070-A9F7-9580E73D7FB2}" srcOrd="4" destOrd="0" presId="urn:microsoft.com/office/officeart/2008/layout/RadialCluster"/>
    <dgm:cxn modelId="{73397472-82F9-471B-BF81-3D3442ADD657}" type="presParOf" srcId="{D5E87BE1-75C2-4920-B668-5B43AE5EABE3}" destId="{25EFE15C-44C3-4286-AF45-25828A2520AF}" srcOrd="5" destOrd="0" presId="urn:microsoft.com/office/officeart/2008/layout/RadialCluster"/>
    <dgm:cxn modelId="{B29798DB-57F6-441B-BD43-0452DFAB2E67}" type="presParOf" srcId="{D5E87BE1-75C2-4920-B668-5B43AE5EABE3}" destId="{AB399A62-62AE-4960-BACC-0B996FE97C8D}"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2F4851-E18A-473D-9132-745CAC32B7F3}"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530ADCD4-419D-4FA9-B705-568807657604}">
      <dgm:prSet phldrT="[Text]"/>
      <dgm:spPr/>
      <dgm:t>
        <a:bodyPr/>
        <a:lstStyle/>
        <a:p>
          <a:r>
            <a:rPr lang="en-US" dirty="0" smtClean="0"/>
            <a:t>Qualitative</a:t>
          </a:r>
          <a:endParaRPr lang="en-US" dirty="0"/>
        </a:p>
      </dgm:t>
    </dgm:pt>
    <dgm:pt modelId="{2310D28C-CEA1-4F89-8E12-9D1D94D11421}" type="parTrans" cxnId="{2A049A9F-A8EE-41F4-9A89-52FEDEB2BF81}">
      <dgm:prSet/>
      <dgm:spPr/>
      <dgm:t>
        <a:bodyPr/>
        <a:lstStyle/>
        <a:p>
          <a:endParaRPr lang="en-US"/>
        </a:p>
      </dgm:t>
    </dgm:pt>
    <dgm:pt modelId="{17B41B57-222A-4795-A202-A21FB8BAAF37}" type="sibTrans" cxnId="{2A049A9F-A8EE-41F4-9A89-52FEDEB2BF81}">
      <dgm:prSet/>
      <dgm:spPr/>
      <dgm:t>
        <a:bodyPr/>
        <a:lstStyle/>
        <a:p>
          <a:endParaRPr lang="en-US"/>
        </a:p>
      </dgm:t>
    </dgm:pt>
    <dgm:pt modelId="{3C8DCDCA-CE0D-404F-8C08-7E1619737C39}">
      <dgm:prSet phldrT="[Text]"/>
      <dgm:spPr/>
      <dgm:t>
        <a:bodyPr/>
        <a:lstStyle/>
        <a:p>
          <a:r>
            <a:rPr lang="en-US" dirty="0" smtClean="0"/>
            <a:t>Exploratory</a:t>
          </a:r>
          <a:endParaRPr lang="en-US" dirty="0"/>
        </a:p>
      </dgm:t>
    </dgm:pt>
    <dgm:pt modelId="{AAE9BF44-6A75-4664-9BC8-05D732973E8B}" type="parTrans" cxnId="{C69BD137-F170-491D-AC25-E0798C6BB437}">
      <dgm:prSet/>
      <dgm:spPr/>
      <dgm:t>
        <a:bodyPr/>
        <a:lstStyle/>
        <a:p>
          <a:endParaRPr lang="en-US"/>
        </a:p>
      </dgm:t>
    </dgm:pt>
    <dgm:pt modelId="{6461A932-3070-4583-AFA2-E241B5FA0128}" type="sibTrans" cxnId="{C69BD137-F170-491D-AC25-E0798C6BB437}">
      <dgm:prSet/>
      <dgm:spPr/>
      <dgm:t>
        <a:bodyPr/>
        <a:lstStyle/>
        <a:p>
          <a:endParaRPr lang="en-US"/>
        </a:p>
      </dgm:t>
    </dgm:pt>
    <dgm:pt modelId="{6E49ABF5-6C91-44CD-9FEE-61200B00D6D5}">
      <dgm:prSet phldrT="[Text]"/>
      <dgm:spPr/>
      <dgm:t>
        <a:bodyPr/>
        <a:lstStyle/>
        <a:p>
          <a:r>
            <a:rPr lang="en-US" dirty="0" smtClean="0"/>
            <a:t>Constructivist</a:t>
          </a:r>
          <a:endParaRPr lang="en-US" dirty="0"/>
        </a:p>
      </dgm:t>
    </dgm:pt>
    <dgm:pt modelId="{15C64165-E69D-4076-9322-CEC589843507}" type="parTrans" cxnId="{E76C5614-990C-4A5D-9B1C-090DA9C64626}">
      <dgm:prSet/>
      <dgm:spPr/>
      <dgm:t>
        <a:bodyPr/>
        <a:lstStyle/>
        <a:p>
          <a:endParaRPr lang="en-US"/>
        </a:p>
      </dgm:t>
    </dgm:pt>
    <dgm:pt modelId="{EBF153DD-6D00-40C0-A948-E5DDC4F71CFC}" type="sibTrans" cxnId="{E76C5614-990C-4A5D-9B1C-090DA9C64626}">
      <dgm:prSet/>
      <dgm:spPr/>
      <dgm:t>
        <a:bodyPr/>
        <a:lstStyle/>
        <a:p>
          <a:endParaRPr lang="en-US"/>
        </a:p>
      </dgm:t>
    </dgm:pt>
    <dgm:pt modelId="{2EEAC6C0-27BD-4DC5-AF3D-C7337D1A7CAE}">
      <dgm:prSet phldrT="[Text]"/>
      <dgm:spPr/>
      <dgm:t>
        <a:bodyPr/>
        <a:lstStyle/>
        <a:p>
          <a:r>
            <a:rPr lang="en-US" dirty="0" smtClean="0"/>
            <a:t>Tool is created</a:t>
          </a:r>
          <a:endParaRPr lang="en-US" dirty="0"/>
        </a:p>
      </dgm:t>
    </dgm:pt>
    <dgm:pt modelId="{76EFD49E-5810-4B74-9640-D82CF98AB435}" type="parTrans" cxnId="{DC936BE9-7671-4A46-8B7B-51F7B27A7BBE}">
      <dgm:prSet/>
      <dgm:spPr/>
      <dgm:t>
        <a:bodyPr/>
        <a:lstStyle/>
        <a:p>
          <a:endParaRPr lang="en-US"/>
        </a:p>
      </dgm:t>
    </dgm:pt>
    <dgm:pt modelId="{DD847DF0-213B-448F-967C-4876CC62772A}" type="sibTrans" cxnId="{DC936BE9-7671-4A46-8B7B-51F7B27A7BBE}">
      <dgm:prSet/>
      <dgm:spPr/>
      <dgm:t>
        <a:bodyPr/>
        <a:lstStyle/>
        <a:p>
          <a:endParaRPr lang="en-US"/>
        </a:p>
      </dgm:t>
    </dgm:pt>
    <dgm:pt modelId="{EB27C0D1-F752-4F34-959A-429FAD632E3B}">
      <dgm:prSet phldrT="[Text]"/>
      <dgm:spPr/>
      <dgm:t>
        <a:bodyPr/>
        <a:lstStyle/>
        <a:p>
          <a:r>
            <a:rPr lang="en-US" dirty="0" smtClean="0"/>
            <a:t>Post-positivist</a:t>
          </a:r>
          <a:endParaRPr lang="en-US" dirty="0"/>
        </a:p>
      </dgm:t>
    </dgm:pt>
    <dgm:pt modelId="{4C223C4D-9B74-456A-BDB8-4762BEF36C85}" type="parTrans" cxnId="{5D5E3F06-48DF-47ED-A0B4-4462B52F18A9}">
      <dgm:prSet/>
      <dgm:spPr/>
      <dgm:t>
        <a:bodyPr/>
        <a:lstStyle/>
        <a:p>
          <a:endParaRPr lang="en-US"/>
        </a:p>
      </dgm:t>
    </dgm:pt>
    <dgm:pt modelId="{FF394679-D3CD-4E2D-81C1-3F5BD5EE6F6E}" type="sibTrans" cxnId="{5D5E3F06-48DF-47ED-A0B4-4462B52F18A9}">
      <dgm:prSet/>
      <dgm:spPr/>
      <dgm:t>
        <a:bodyPr/>
        <a:lstStyle/>
        <a:p>
          <a:endParaRPr lang="en-US"/>
        </a:p>
      </dgm:t>
    </dgm:pt>
    <dgm:pt modelId="{B7A69D74-6CF5-486E-95F6-63B9087B546C}">
      <dgm:prSet phldrT="[Text]"/>
      <dgm:spPr/>
      <dgm:t>
        <a:bodyPr/>
        <a:lstStyle/>
        <a:p>
          <a:r>
            <a:rPr lang="en-GB" noProof="0" dirty="0" smtClean="0"/>
            <a:t>Generalisations</a:t>
          </a:r>
          <a:endParaRPr lang="en-GB" noProof="0" dirty="0"/>
        </a:p>
      </dgm:t>
    </dgm:pt>
    <dgm:pt modelId="{383EB49E-61DD-4957-8DAA-152CB84499BA}" type="parTrans" cxnId="{23C9D76B-871B-40F2-9EB6-FBA6F1161E5C}">
      <dgm:prSet/>
      <dgm:spPr/>
      <dgm:t>
        <a:bodyPr/>
        <a:lstStyle/>
        <a:p>
          <a:endParaRPr lang="en-US"/>
        </a:p>
      </dgm:t>
    </dgm:pt>
    <dgm:pt modelId="{DF53CE2B-96E7-4D7F-81D6-091D171B260C}" type="sibTrans" cxnId="{23C9D76B-871B-40F2-9EB6-FBA6F1161E5C}">
      <dgm:prSet/>
      <dgm:spPr/>
      <dgm:t>
        <a:bodyPr/>
        <a:lstStyle/>
        <a:p>
          <a:endParaRPr lang="en-US"/>
        </a:p>
      </dgm:t>
    </dgm:pt>
    <dgm:pt modelId="{DBA1DA27-A0D9-4895-A915-D8AEA866AC5B}">
      <dgm:prSet phldrT="[Text]"/>
      <dgm:spPr/>
      <dgm:t>
        <a:bodyPr/>
        <a:lstStyle/>
        <a:p>
          <a:r>
            <a:rPr lang="en-US" dirty="0" smtClean="0"/>
            <a:t>Connect phase 1 and 2</a:t>
          </a:r>
          <a:endParaRPr lang="en-US" dirty="0"/>
        </a:p>
      </dgm:t>
    </dgm:pt>
    <dgm:pt modelId="{AFC0F0BD-6AF6-4CE2-AF2A-F28535CA8B57}" type="parTrans" cxnId="{5569BAD3-4036-41A3-BBDB-46026C0D67EC}">
      <dgm:prSet/>
      <dgm:spPr/>
      <dgm:t>
        <a:bodyPr/>
        <a:lstStyle/>
        <a:p>
          <a:endParaRPr lang="en-US"/>
        </a:p>
      </dgm:t>
    </dgm:pt>
    <dgm:pt modelId="{11561D43-035C-4CC0-BFE5-546E086F2DA3}" type="sibTrans" cxnId="{5569BAD3-4036-41A3-BBDB-46026C0D67EC}">
      <dgm:prSet/>
      <dgm:spPr/>
      <dgm:t>
        <a:bodyPr/>
        <a:lstStyle/>
        <a:p>
          <a:endParaRPr lang="en-US"/>
        </a:p>
      </dgm:t>
    </dgm:pt>
    <dgm:pt modelId="{905FF013-689D-4199-A5D3-131F76BB8ED6}">
      <dgm:prSet/>
      <dgm:spPr/>
      <dgm:t>
        <a:bodyPr/>
        <a:lstStyle/>
        <a:p>
          <a:r>
            <a:rPr lang="en-US" dirty="0" smtClean="0"/>
            <a:t>Follow-Up</a:t>
          </a:r>
          <a:endParaRPr lang="en-US" dirty="0"/>
        </a:p>
      </dgm:t>
    </dgm:pt>
    <dgm:pt modelId="{A00C1B99-A737-460E-A0AC-B1E3F29D0CE1}" type="parTrans" cxnId="{15459F05-22C7-4FE1-88F3-85215A8DEE93}">
      <dgm:prSet/>
      <dgm:spPr/>
      <dgm:t>
        <a:bodyPr/>
        <a:lstStyle/>
        <a:p>
          <a:endParaRPr lang="en-US"/>
        </a:p>
      </dgm:t>
    </dgm:pt>
    <dgm:pt modelId="{D5EE9DB9-F041-4C78-B5A5-CE947A472DBF}" type="sibTrans" cxnId="{15459F05-22C7-4FE1-88F3-85215A8DEE93}">
      <dgm:prSet/>
      <dgm:spPr/>
      <dgm:t>
        <a:bodyPr/>
        <a:lstStyle/>
        <a:p>
          <a:endParaRPr lang="en-US"/>
        </a:p>
      </dgm:t>
    </dgm:pt>
    <dgm:pt modelId="{4A051E58-3F94-4BA2-9A07-5B0AB670813E}">
      <dgm:prSet/>
      <dgm:spPr/>
      <dgm:t>
        <a:bodyPr/>
        <a:lstStyle/>
        <a:p>
          <a:r>
            <a:rPr lang="en-US" dirty="0" smtClean="0"/>
            <a:t>Emergent theory</a:t>
          </a:r>
          <a:endParaRPr lang="en-US" dirty="0"/>
        </a:p>
      </dgm:t>
    </dgm:pt>
    <dgm:pt modelId="{1A697A73-8AA2-4E3E-B1B3-719F8B364740}" type="parTrans" cxnId="{F2797244-8112-4603-A84B-A52D7D84A6D9}">
      <dgm:prSet/>
      <dgm:spPr/>
      <dgm:t>
        <a:bodyPr/>
        <a:lstStyle/>
        <a:p>
          <a:endParaRPr lang="en-US"/>
        </a:p>
      </dgm:t>
    </dgm:pt>
    <dgm:pt modelId="{09F1ADB0-1188-4739-9B9A-A82523D5F532}" type="sibTrans" cxnId="{F2797244-8112-4603-A84B-A52D7D84A6D9}">
      <dgm:prSet/>
      <dgm:spPr/>
      <dgm:t>
        <a:bodyPr/>
        <a:lstStyle/>
        <a:p>
          <a:endParaRPr lang="en-US"/>
        </a:p>
      </dgm:t>
    </dgm:pt>
    <dgm:pt modelId="{6932503C-84AB-4A66-AB56-8AF6277E171D}">
      <dgm:prSet/>
      <dgm:spPr/>
      <dgm:t>
        <a:bodyPr/>
        <a:lstStyle/>
        <a:p>
          <a:r>
            <a:rPr lang="en-US" dirty="0" smtClean="0"/>
            <a:t>Informs next stage</a:t>
          </a:r>
          <a:endParaRPr lang="en-US" dirty="0"/>
        </a:p>
      </dgm:t>
    </dgm:pt>
    <dgm:pt modelId="{3A282517-3412-4D70-8FB1-E4E5311FD532}" type="parTrans" cxnId="{8664A5C5-6F90-4B24-BDA4-16EA96D13696}">
      <dgm:prSet/>
      <dgm:spPr/>
      <dgm:t>
        <a:bodyPr/>
        <a:lstStyle/>
        <a:p>
          <a:endParaRPr lang="en-US"/>
        </a:p>
      </dgm:t>
    </dgm:pt>
    <dgm:pt modelId="{094C8F28-479B-4DFD-BDCF-D8433AE47E69}" type="sibTrans" cxnId="{8664A5C5-6F90-4B24-BDA4-16EA96D13696}">
      <dgm:prSet/>
      <dgm:spPr/>
      <dgm:t>
        <a:bodyPr/>
        <a:lstStyle/>
        <a:p>
          <a:endParaRPr lang="en-US"/>
        </a:p>
      </dgm:t>
    </dgm:pt>
    <dgm:pt modelId="{0A2C8307-F0DF-40B6-8484-6C8021EE1BCE}">
      <dgm:prSet phldrT="[Text]"/>
      <dgm:spPr/>
      <dgm:t>
        <a:bodyPr/>
        <a:lstStyle/>
        <a:p>
          <a:r>
            <a:rPr lang="en-US" dirty="0" smtClean="0"/>
            <a:t>Large scale</a:t>
          </a:r>
          <a:endParaRPr lang="en-US" dirty="0"/>
        </a:p>
      </dgm:t>
    </dgm:pt>
    <dgm:pt modelId="{C57378FD-6EB4-46C4-82FB-250FFC1925EE}" type="parTrans" cxnId="{5397D784-3BCD-4386-AB2C-C65C78511D84}">
      <dgm:prSet/>
      <dgm:spPr/>
      <dgm:t>
        <a:bodyPr/>
        <a:lstStyle/>
        <a:p>
          <a:endParaRPr lang="en-US"/>
        </a:p>
      </dgm:t>
    </dgm:pt>
    <dgm:pt modelId="{276824D3-C7A8-4377-B763-42C7171C18B9}" type="sibTrans" cxnId="{5397D784-3BCD-4386-AB2C-C65C78511D84}">
      <dgm:prSet/>
      <dgm:spPr/>
      <dgm:t>
        <a:bodyPr/>
        <a:lstStyle/>
        <a:p>
          <a:endParaRPr lang="en-US"/>
        </a:p>
      </dgm:t>
    </dgm:pt>
    <dgm:pt modelId="{1D229C9F-B988-4D36-B254-269076E60117}">
      <dgm:prSet phldrT="[Text]"/>
      <dgm:spPr/>
      <dgm:t>
        <a:bodyPr/>
        <a:lstStyle/>
        <a:p>
          <a:r>
            <a:rPr lang="en-US" dirty="0" smtClean="0"/>
            <a:t>Interpretation</a:t>
          </a:r>
          <a:endParaRPr lang="en-US" dirty="0"/>
        </a:p>
      </dgm:t>
    </dgm:pt>
    <dgm:pt modelId="{3FE976FE-721E-4FA3-A699-0F4A602AAA73}" type="sibTrans" cxnId="{35607595-5714-4CCA-8D8E-E9134A6E3B0E}">
      <dgm:prSet/>
      <dgm:spPr/>
      <dgm:t>
        <a:bodyPr/>
        <a:lstStyle/>
        <a:p>
          <a:endParaRPr lang="en-US"/>
        </a:p>
      </dgm:t>
    </dgm:pt>
    <dgm:pt modelId="{165BCFD4-0BD7-4555-AA01-55200CFFC8CD}" type="parTrans" cxnId="{35607595-5714-4CCA-8D8E-E9134A6E3B0E}">
      <dgm:prSet/>
      <dgm:spPr/>
      <dgm:t>
        <a:bodyPr/>
        <a:lstStyle/>
        <a:p>
          <a:endParaRPr lang="en-US"/>
        </a:p>
      </dgm:t>
    </dgm:pt>
    <dgm:pt modelId="{70367620-4CD5-4E53-ADB9-24CF1370040E}">
      <dgm:prSet phldrT="[Text]"/>
      <dgm:spPr/>
      <dgm:t>
        <a:bodyPr/>
        <a:lstStyle/>
        <a:p>
          <a:r>
            <a:rPr lang="en-US" dirty="0" smtClean="0"/>
            <a:t>Quantitative</a:t>
          </a:r>
          <a:endParaRPr lang="en-US" dirty="0"/>
        </a:p>
      </dgm:t>
    </dgm:pt>
    <dgm:pt modelId="{D15D15F0-1BE0-42DA-AEDC-BEB4A2E29B4D}" type="sibTrans" cxnId="{19971388-2245-4461-AB81-3F8BFD613B30}">
      <dgm:prSet/>
      <dgm:spPr/>
      <dgm:t>
        <a:bodyPr/>
        <a:lstStyle/>
        <a:p>
          <a:endParaRPr lang="en-US"/>
        </a:p>
      </dgm:t>
    </dgm:pt>
    <dgm:pt modelId="{B81FB54B-6B98-4359-8598-5C5072C8B7A1}" type="parTrans" cxnId="{19971388-2245-4461-AB81-3F8BFD613B30}">
      <dgm:prSet/>
      <dgm:spPr/>
      <dgm:t>
        <a:bodyPr/>
        <a:lstStyle/>
        <a:p>
          <a:endParaRPr lang="en-US"/>
        </a:p>
      </dgm:t>
    </dgm:pt>
    <dgm:pt modelId="{C36E203A-8CE6-4F07-9A8C-6C413BFDB55B}">
      <dgm:prSet phldrT="[Text]"/>
      <dgm:spPr/>
      <dgm:t>
        <a:bodyPr/>
        <a:lstStyle/>
        <a:p>
          <a:r>
            <a:rPr lang="en-US" dirty="0" smtClean="0"/>
            <a:t>Rich data</a:t>
          </a:r>
          <a:endParaRPr lang="en-US" dirty="0"/>
        </a:p>
      </dgm:t>
    </dgm:pt>
    <dgm:pt modelId="{AA48D865-EB16-4908-9B5F-5662BBC986B5}" type="parTrans" cxnId="{9C2FD08C-E895-4093-9369-194D5C588AB3}">
      <dgm:prSet/>
      <dgm:spPr/>
      <dgm:t>
        <a:bodyPr/>
        <a:lstStyle/>
        <a:p>
          <a:endParaRPr lang="en-US"/>
        </a:p>
      </dgm:t>
    </dgm:pt>
    <dgm:pt modelId="{0F29F775-4E43-4A00-ADB8-DCF830F64DD6}" type="sibTrans" cxnId="{9C2FD08C-E895-4093-9369-194D5C588AB3}">
      <dgm:prSet/>
      <dgm:spPr/>
      <dgm:t>
        <a:bodyPr/>
        <a:lstStyle/>
        <a:p>
          <a:endParaRPr lang="en-US"/>
        </a:p>
      </dgm:t>
    </dgm:pt>
    <dgm:pt modelId="{AAF6C9CE-F928-4FD0-ADCB-04180154168D}" type="pres">
      <dgm:prSet presAssocID="{1E2F4851-E18A-473D-9132-745CAC32B7F3}" presName="Name0" presStyleCnt="0">
        <dgm:presLayoutVars>
          <dgm:dir/>
          <dgm:animLvl val="lvl"/>
          <dgm:resizeHandles val="exact"/>
        </dgm:presLayoutVars>
      </dgm:prSet>
      <dgm:spPr/>
      <dgm:t>
        <a:bodyPr/>
        <a:lstStyle/>
        <a:p>
          <a:endParaRPr lang="en-US"/>
        </a:p>
      </dgm:t>
    </dgm:pt>
    <dgm:pt modelId="{CF9B9472-C311-4FBE-9521-2C6A1F20DA2D}" type="pres">
      <dgm:prSet presAssocID="{1E2F4851-E18A-473D-9132-745CAC32B7F3}" presName="tSp" presStyleCnt="0"/>
      <dgm:spPr/>
    </dgm:pt>
    <dgm:pt modelId="{17DDE989-5D68-45B1-A954-9C7F1B06650F}" type="pres">
      <dgm:prSet presAssocID="{1E2F4851-E18A-473D-9132-745CAC32B7F3}" presName="bSp" presStyleCnt="0"/>
      <dgm:spPr/>
    </dgm:pt>
    <dgm:pt modelId="{71F1E2F2-A3BF-43C7-ADF2-18A09B5136C9}" type="pres">
      <dgm:prSet presAssocID="{1E2F4851-E18A-473D-9132-745CAC32B7F3}" presName="process" presStyleCnt="0"/>
      <dgm:spPr/>
    </dgm:pt>
    <dgm:pt modelId="{00DF3461-5B0F-47A2-BC04-F58443741759}" type="pres">
      <dgm:prSet presAssocID="{530ADCD4-419D-4FA9-B705-568807657604}" presName="composite1" presStyleCnt="0"/>
      <dgm:spPr/>
    </dgm:pt>
    <dgm:pt modelId="{5DC51513-DAB4-46E4-B1A0-5E1219F253D1}" type="pres">
      <dgm:prSet presAssocID="{530ADCD4-419D-4FA9-B705-568807657604}" presName="dummyNode1" presStyleLbl="node1" presStyleIdx="0" presStyleCnt="4"/>
      <dgm:spPr/>
    </dgm:pt>
    <dgm:pt modelId="{7B2270E4-D5D8-44F6-B098-9610DE83C07A}" type="pres">
      <dgm:prSet presAssocID="{530ADCD4-419D-4FA9-B705-568807657604}" presName="childNode1" presStyleLbl="bgAcc1" presStyleIdx="0" presStyleCnt="4">
        <dgm:presLayoutVars>
          <dgm:bulletEnabled val="1"/>
        </dgm:presLayoutVars>
      </dgm:prSet>
      <dgm:spPr/>
      <dgm:t>
        <a:bodyPr/>
        <a:lstStyle/>
        <a:p>
          <a:endParaRPr lang="en-US"/>
        </a:p>
      </dgm:t>
    </dgm:pt>
    <dgm:pt modelId="{9CB8BB6C-1B6E-4089-B224-9BC977939CB2}" type="pres">
      <dgm:prSet presAssocID="{530ADCD4-419D-4FA9-B705-568807657604}" presName="childNode1tx" presStyleLbl="bgAcc1" presStyleIdx="0" presStyleCnt="4">
        <dgm:presLayoutVars>
          <dgm:bulletEnabled val="1"/>
        </dgm:presLayoutVars>
      </dgm:prSet>
      <dgm:spPr/>
      <dgm:t>
        <a:bodyPr/>
        <a:lstStyle/>
        <a:p>
          <a:endParaRPr lang="en-US"/>
        </a:p>
      </dgm:t>
    </dgm:pt>
    <dgm:pt modelId="{2FF7125C-1449-4049-B6B6-A9745886AAC1}" type="pres">
      <dgm:prSet presAssocID="{530ADCD4-419D-4FA9-B705-568807657604}" presName="parentNode1" presStyleLbl="node1" presStyleIdx="0" presStyleCnt="4">
        <dgm:presLayoutVars>
          <dgm:chMax val="1"/>
          <dgm:bulletEnabled val="1"/>
        </dgm:presLayoutVars>
      </dgm:prSet>
      <dgm:spPr/>
      <dgm:t>
        <a:bodyPr/>
        <a:lstStyle/>
        <a:p>
          <a:endParaRPr lang="en-US"/>
        </a:p>
      </dgm:t>
    </dgm:pt>
    <dgm:pt modelId="{A217D4F6-B518-4339-8185-8A94787A5EAC}" type="pres">
      <dgm:prSet presAssocID="{530ADCD4-419D-4FA9-B705-568807657604}" presName="connSite1" presStyleCnt="0"/>
      <dgm:spPr/>
    </dgm:pt>
    <dgm:pt modelId="{4F73FEA4-2532-4A50-8C71-FA031578AD4A}" type="pres">
      <dgm:prSet presAssocID="{17B41B57-222A-4795-A202-A21FB8BAAF37}" presName="Name9" presStyleLbl="sibTrans2D1" presStyleIdx="0" presStyleCnt="3"/>
      <dgm:spPr/>
      <dgm:t>
        <a:bodyPr/>
        <a:lstStyle/>
        <a:p>
          <a:endParaRPr lang="en-US"/>
        </a:p>
      </dgm:t>
    </dgm:pt>
    <dgm:pt modelId="{BF490609-A468-4B38-8814-4707290DDF31}" type="pres">
      <dgm:prSet presAssocID="{905FF013-689D-4199-A5D3-131F76BB8ED6}" presName="composite2" presStyleCnt="0"/>
      <dgm:spPr/>
    </dgm:pt>
    <dgm:pt modelId="{3C0BFB1E-638A-4FF6-ABFC-AE7A08FF7CE4}" type="pres">
      <dgm:prSet presAssocID="{905FF013-689D-4199-A5D3-131F76BB8ED6}" presName="dummyNode2" presStyleLbl="node1" presStyleIdx="0" presStyleCnt="4"/>
      <dgm:spPr/>
    </dgm:pt>
    <dgm:pt modelId="{A57D8EDC-F350-4C2A-8C95-D05F1AAA3541}" type="pres">
      <dgm:prSet presAssocID="{905FF013-689D-4199-A5D3-131F76BB8ED6}" presName="childNode2" presStyleLbl="bgAcc1" presStyleIdx="1" presStyleCnt="4">
        <dgm:presLayoutVars>
          <dgm:bulletEnabled val="1"/>
        </dgm:presLayoutVars>
      </dgm:prSet>
      <dgm:spPr/>
      <dgm:t>
        <a:bodyPr/>
        <a:lstStyle/>
        <a:p>
          <a:endParaRPr lang="en-US"/>
        </a:p>
      </dgm:t>
    </dgm:pt>
    <dgm:pt modelId="{65AA35F5-22E7-481D-B458-0A04A1986EAE}" type="pres">
      <dgm:prSet presAssocID="{905FF013-689D-4199-A5D3-131F76BB8ED6}" presName="childNode2tx" presStyleLbl="bgAcc1" presStyleIdx="1" presStyleCnt="4">
        <dgm:presLayoutVars>
          <dgm:bulletEnabled val="1"/>
        </dgm:presLayoutVars>
      </dgm:prSet>
      <dgm:spPr/>
      <dgm:t>
        <a:bodyPr/>
        <a:lstStyle/>
        <a:p>
          <a:endParaRPr lang="en-US"/>
        </a:p>
      </dgm:t>
    </dgm:pt>
    <dgm:pt modelId="{5D05F853-4B98-48CC-968F-81180CD62FE3}" type="pres">
      <dgm:prSet presAssocID="{905FF013-689D-4199-A5D3-131F76BB8ED6}" presName="parentNode2" presStyleLbl="node1" presStyleIdx="1" presStyleCnt="4">
        <dgm:presLayoutVars>
          <dgm:chMax val="0"/>
          <dgm:bulletEnabled val="1"/>
        </dgm:presLayoutVars>
      </dgm:prSet>
      <dgm:spPr/>
      <dgm:t>
        <a:bodyPr/>
        <a:lstStyle/>
        <a:p>
          <a:endParaRPr lang="en-US"/>
        </a:p>
      </dgm:t>
    </dgm:pt>
    <dgm:pt modelId="{F21E0C55-2C23-44AD-AE3E-EDBD5F412E77}" type="pres">
      <dgm:prSet presAssocID="{905FF013-689D-4199-A5D3-131F76BB8ED6}" presName="connSite2" presStyleCnt="0"/>
      <dgm:spPr/>
    </dgm:pt>
    <dgm:pt modelId="{CCEEF486-F833-47A7-830F-70D3C61B3102}" type="pres">
      <dgm:prSet presAssocID="{D5EE9DB9-F041-4C78-B5A5-CE947A472DBF}" presName="Name18" presStyleLbl="sibTrans2D1" presStyleIdx="1" presStyleCnt="3"/>
      <dgm:spPr/>
      <dgm:t>
        <a:bodyPr/>
        <a:lstStyle/>
        <a:p>
          <a:endParaRPr lang="en-US"/>
        </a:p>
      </dgm:t>
    </dgm:pt>
    <dgm:pt modelId="{E05A18C4-22B9-4896-A7C8-9D64CACA3C15}" type="pres">
      <dgm:prSet presAssocID="{70367620-4CD5-4E53-ADB9-24CF1370040E}" presName="composite1" presStyleCnt="0"/>
      <dgm:spPr/>
    </dgm:pt>
    <dgm:pt modelId="{EF8B7233-A530-4A28-9224-77274080E60B}" type="pres">
      <dgm:prSet presAssocID="{70367620-4CD5-4E53-ADB9-24CF1370040E}" presName="dummyNode1" presStyleLbl="node1" presStyleIdx="1" presStyleCnt="4"/>
      <dgm:spPr/>
    </dgm:pt>
    <dgm:pt modelId="{BA63B10C-6D08-4370-A77B-FF04B66E2D4E}" type="pres">
      <dgm:prSet presAssocID="{70367620-4CD5-4E53-ADB9-24CF1370040E}" presName="childNode1" presStyleLbl="bgAcc1" presStyleIdx="2" presStyleCnt="4">
        <dgm:presLayoutVars>
          <dgm:bulletEnabled val="1"/>
        </dgm:presLayoutVars>
      </dgm:prSet>
      <dgm:spPr/>
      <dgm:t>
        <a:bodyPr/>
        <a:lstStyle/>
        <a:p>
          <a:endParaRPr lang="en-US"/>
        </a:p>
      </dgm:t>
    </dgm:pt>
    <dgm:pt modelId="{63D6211F-0948-49B1-8C7C-E9BA9BE8FE0A}" type="pres">
      <dgm:prSet presAssocID="{70367620-4CD5-4E53-ADB9-24CF1370040E}" presName="childNode1tx" presStyleLbl="bgAcc1" presStyleIdx="2" presStyleCnt="4">
        <dgm:presLayoutVars>
          <dgm:bulletEnabled val="1"/>
        </dgm:presLayoutVars>
      </dgm:prSet>
      <dgm:spPr/>
      <dgm:t>
        <a:bodyPr/>
        <a:lstStyle/>
        <a:p>
          <a:endParaRPr lang="en-US"/>
        </a:p>
      </dgm:t>
    </dgm:pt>
    <dgm:pt modelId="{DEF1BB23-B34B-49D5-A969-0574C632F78D}" type="pres">
      <dgm:prSet presAssocID="{70367620-4CD5-4E53-ADB9-24CF1370040E}" presName="parentNode1" presStyleLbl="node1" presStyleIdx="2" presStyleCnt="4">
        <dgm:presLayoutVars>
          <dgm:chMax val="1"/>
          <dgm:bulletEnabled val="1"/>
        </dgm:presLayoutVars>
      </dgm:prSet>
      <dgm:spPr/>
      <dgm:t>
        <a:bodyPr/>
        <a:lstStyle/>
        <a:p>
          <a:endParaRPr lang="en-US"/>
        </a:p>
      </dgm:t>
    </dgm:pt>
    <dgm:pt modelId="{DD150A3F-1BA2-4967-BC72-2358E1617DDB}" type="pres">
      <dgm:prSet presAssocID="{70367620-4CD5-4E53-ADB9-24CF1370040E}" presName="connSite1" presStyleCnt="0"/>
      <dgm:spPr/>
    </dgm:pt>
    <dgm:pt modelId="{5C4A9DEE-552E-484B-8C80-1CC8BAE418FD}" type="pres">
      <dgm:prSet presAssocID="{D15D15F0-1BE0-42DA-AEDC-BEB4A2E29B4D}" presName="Name9" presStyleLbl="sibTrans2D1" presStyleIdx="2" presStyleCnt="3"/>
      <dgm:spPr/>
      <dgm:t>
        <a:bodyPr/>
        <a:lstStyle/>
        <a:p>
          <a:endParaRPr lang="en-US"/>
        </a:p>
      </dgm:t>
    </dgm:pt>
    <dgm:pt modelId="{EF83E8C6-08BB-42C0-9265-CB505C4E9107}" type="pres">
      <dgm:prSet presAssocID="{1D229C9F-B988-4D36-B254-269076E60117}" presName="composite2" presStyleCnt="0"/>
      <dgm:spPr/>
    </dgm:pt>
    <dgm:pt modelId="{9318B6C9-C9FB-45C1-B139-1C587BA00142}" type="pres">
      <dgm:prSet presAssocID="{1D229C9F-B988-4D36-B254-269076E60117}" presName="dummyNode2" presStyleLbl="node1" presStyleIdx="2" presStyleCnt="4"/>
      <dgm:spPr/>
    </dgm:pt>
    <dgm:pt modelId="{5D37A10C-03A5-4597-B5DF-DDBE9C92CB0F}" type="pres">
      <dgm:prSet presAssocID="{1D229C9F-B988-4D36-B254-269076E60117}" presName="childNode2" presStyleLbl="bgAcc1" presStyleIdx="3" presStyleCnt="4">
        <dgm:presLayoutVars>
          <dgm:bulletEnabled val="1"/>
        </dgm:presLayoutVars>
      </dgm:prSet>
      <dgm:spPr/>
      <dgm:t>
        <a:bodyPr/>
        <a:lstStyle/>
        <a:p>
          <a:endParaRPr lang="en-US"/>
        </a:p>
      </dgm:t>
    </dgm:pt>
    <dgm:pt modelId="{DE817198-425A-46AB-B935-6C4EE80A9399}" type="pres">
      <dgm:prSet presAssocID="{1D229C9F-B988-4D36-B254-269076E60117}" presName="childNode2tx" presStyleLbl="bgAcc1" presStyleIdx="3" presStyleCnt="4">
        <dgm:presLayoutVars>
          <dgm:bulletEnabled val="1"/>
        </dgm:presLayoutVars>
      </dgm:prSet>
      <dgm:spPr/>
      <dgm:t>
        <a:bodyPr/>
        <a:lstStyle/>
        <a:p>
          <a:endParaRPr lang="en-US"/>
        </a:p>
      </dgm:t>
    </dgm:pt>
    <dgm:pt modelId="{D3C6F4FC-A68C-4C0A-9139-525B77552A59}" type="pres">
      <dgm:prSet presAssocID="{1D229C9F-B988-4D36-B254-269076E60117}" presName="parentNode2" presStyleLbl="node1" presStyleIdx="3" presStyleCnt="4">
        <dgm:presLayoutVars>
          <dgm:chMax val="0"/>
          <dgm:bulletEnabled val="1"/>
        </dgm:presLayoutVars>
      </dgm:prSet>
      <dgm:spPr/>
      <dgm:t>
        <a:bodyPr/>
        <a:lstStyle/>
        <a:p>
          <a:endParaRPr lang="en-US"/>
        </a:p>
      </dgm:t>
    </dgm:pt>
    <dgm:pt modelId="{6C90315C-FD84-46B6-9C34-6C8D914D7B9D}" type="pres">
      <dgm:prSet presAssocID="{1D229C9F-B988-4D36-B254-269076E60117}" presName="connSite2" presStyleCnt="0"/>
      <dgm:spPr/>
    </dgm:pt>
  </dgm:ptLst>
  <dgm:cxnLst>
    <dgm:cxn modelId="{4FD4179D-8E56-49DC-932E-481E28853391}" type="presOf" srcId="{3C8DCDCA-CE0D-404F-8C08-7E1619737C39}" destId="{7B2270E4-D5D8-44F6-B098-9610DE83C07A}" srcOrd="0" destOrd="0" presId="urn:microsoft.com/office/officeart/2005/8/layout/hProcess4"/>
    <dgm:cxn modelId="{ABB904EE-9B4A-47F4-9FA3-18439A8FA8C0}" type="presOf" srcId="{6E49ABF5-6C91-44CD-9FEE-61200B00D6D5}" destId="{9CB8BB6C-1B6E-4089-B224-9BC977939CB2}" srcOrd="1" destOrd="1" presId="urn:microsoft.com/office/officeart/2005/8/layout/hProcess4"/>
    <dgm:cxn modelId="{EE8707C6-C0DE-421F-876B-51F697249B66}" type="presOf" srcId="{905FF013-689D-4199-A5D3-131F76BB8ED6}" destId="{5D05F853-4B98-48CC-968F-81180CD62FE3}" srcOrd="0" destOrd="0" presId="urn:microsoft.com/office/officeart/2005/8/layout/hProcess4"/>
    <dgm:cxn modelId="{DC936BE9-7671-4A46-8B7B-51F7B27A7BBE}" srcId="{70367620-4CD5-4E53-ADB9-24CF1370040E}" destId="{2EEAC6C0-27BD-4DC5-AF3D-C7337D1A7CAE}" srcOrd="0" destOrd="0" parTransId="{76EFD49E-5810-4B74-9640-D82CF98AB435}" sibTransId="{DD847DF0-213B-448F-967C-4876CC62772A}"/>
    <dgm:cxn modelId="{593F3A0B-60A4-4A7F-B1E6-9F6FED187DF2}" type="presOf" srcId="{2EEAC6C0-27BD-4DC5-AF3D-C7337D1A7CAE}" destId="{BA63B10C-6D08-4370-A77B-FF04B66E2D4E}" srcOrd="0" destOrd="0" presId="urn:microsoft.com/office/officeart/2005/8/layout/hProcess4"/>
    <dgm:cxn modelId="{2461FA05-6455-4FF4-9B15-F4E95FBDC9B6}" type="presOf" srcId="{1E2F4851-E18A-473D-9132-745CAC32B7F3}" destId="{AAF6C9CE-F928-4FD0-ADCB-04180154168D}" srcOrd="0" destOrd="0" presId="urn:microsoft.com/office/officeart/2005/8/layout/hProcess4"/>
    <dgm:cxn modelId="{5397D784-3BCD-4386-AB2C-C65C78511D84}" srcId="{70367620-4CD5-4E53-ADB9-24CF1370040E}" destId="{0A2C8307-F0DF-40B6-8484-6C8021EE1BCE}" srcOrd="1" destOrd="0" parTransId="{C57378FD-6EB4-46C4-82FB-250FFC1925EE}" sibTransId="{276824D3-C7A8-4377-B763-42C7171C18B9}"/>
    <dgm:cxn modelId="{2A049A9F-A8EE-41F4-9A89-52FEDEB2BF81}" srcId="{1E2F4851-E18A-473D-9132-745CAC32B7F3}" destId="{530ADCD4-419D-4FA9-B705-568807657604}" srcOrd="0" destOrd="0" parTransId="{2310D28C-CEA1-4F89-8E12-9D1D94D11421}" sibTransId="{17B41B57-222A-4795-A202-A21FB8BAAF37}"/>
    <dgm:cxn modelId="{0F0DF2B4-BDB1-4560-A516-0D94E3C38858}" type="presOf" srcId="{D15D15F0-1BE0-42DA-AEDC-BEB4A2E29B4D}" destId="{5C4A9DEE-552E-484B-8C80-1CC8BAE418FD}" srcOrd="0" destOrd="0" presId="urn:microsoft.com/office/officeart/2005/8/layout/hProcess4"/>
    <dgm:cxn modelId="{46B5227C-9350-4A59-AED0-9FF516612159}" type="presOf" srcId="{DBA1DA27-A0D9-4895-A915-D8AEA866AC5B}" destId="{DE817198-425A-46AB-B935-6C4EE80A9399}" srcOrd="1" destOrd="1" presId="urn:microsoft.com/office/officeart/2005/8/layout/hProcess4"/>
    <dgm:cxn modelId="{9B0F41BB-9079-4FFC-BC9C-7D42FBFE4E25}" type="presOf" srcId="{DBA1DA27-A0D9-4895-A915-D8AEA866AC5B}" destId="{5D37A10C-03A5-4597-B5DF-DDBE9C92CB0F}" srcOrd="0" destOrd="1" presId="urn:microsoft.com/office/officeart/2005/8/layout/hProcess4"/>
    <dgm:cxn modelId="{C69BD137-F170-491D-AC25-E0798C6BB437}" srcId="{530ADCD4-419D-4FA9-B705-568807657604}" destId="{3C8DCDCA-CE0D-404F-8C08-7E1619737C39}" srcOrd="0" destOrd="0" parTransId="{AAE9BF44-6A75-4664-9BC8-05D732973E8B}" sibTransId="{6461A932-3070-4583-AFA2-E241B5FA0128}"/>
    <dgm:cxn modelId="{8664A5C5-6F90-4B24-BDA4-16EA96D13696}" srcId="{905FF013-689D-4199-A5D3-131F76BB8ED6}" destId="{6932503C-84AB-4A66-AB56-8AF6277E171D}" srcOrd="1" destOrd="0" parTransId="{3A282517-3412-4D70-8FB1-E4E5311FD532}" sibTransId="{094C8F28-479B-4DFD-BDCF-D8433AE47E69}"/>
    <dgm:cxn modelId="{5CBB0331-84AC-43D4-8BBE-199746424C03}" type="presOf" srcId="{C36E203A-8CE6-4F07-9A8C-6C413BFDB55B}" destId="{9CB8BB6C-1B6E-4089-B224-9BC977939CB2}" srcOrd="1" destOrd="2" presId="urn:microsoft.com/office/officeart/2005/8/layout/hProcess4"/>
    <dgm:cxn modelId="{34C094A7-434C-4CAF-8DA2-F89C5B0F019D}" type="presOf" srcId="{6932503C-84AB-4A66-AB56-8AF6277E171D}" destId="{65AA35F5-22E7-481D-B458-0A04A1986EAE}" srcOrd="1" destOrd="1" presId="urn:microsoft.com/office/officeart/2005/8/layout/hProcess4"/>
    <dgm:cxn modelId="{3706A1AF-89AA-45AB-AF54-9FCEDBE5918A}" type="presOf" srcId="{0A2C8307-F0DF-40B6-8484-6C8021EE1BCE}" destId="{BA63B10C-6D08-4370-A77B-FF04B66E2D4E}" srcOrd="0" destOrd="1" presId="urn:microsoft.com/office/officeart/2005/8/layout/hProcess4"/>
    <dgm:cxn modelId="{19971388-2245-4461-AB81-3F8BFD613B30}" srcId="{1E2F4851-E18A-473D-9132-745CAC32B7F3}" destId="{70367620-4CD5-4E53-ADB9-24CF1370040E}" srcOrd="2" destOrd="0" parTransId="{B81FB54B-6B98-4359-8598-5C5072C8B7A1}" sibTransId="{D15D15F0-1BE0-42DA-AEDC-BEB4A2E29B4D}"/>
    <dgm:cxn modelId="{639BCDCA-F016-4572-B9E6-8A321810AD98}" type="presOf" srcId="{17B41B57-222A-4795-A202-A21FB8BAAF37}" destId="{4F73FEA4-2532-4A50-8C71-FA031578AD4A}" srcOrd="0" destOrd="0" presId="urn:microsoft.com/office/officeart/2005/8/layout/hProcess4"/>
    <dgm:cxn modelId="{E76C5614-990C-4A5D-9B1C-090DA9C64626}" srcId="{530ADCD4-419D-4FA9-B705-568807657604}" destId="{6E49ABF5-6C91-44CD-9FEE-61200B00D6D5}" srcOrd="1" destOrd="0" parTransId="{15C64165-E69D-4076-9322-CEC589843507}" sibTransId="{EBF153DD-6D00-40C0-A948-E5DDC4F71CFC}"/>
    <dgm:cxn modelId="{23C9D76B-871B-40F2-9EB6-FBA6F1161E5C}" srcId="{1D229C9F-B988-4D36-B254-269076E60117}" destId="{B7A69D74-6CF5-486E-95F6-63B9087B546C}" srcOrd="0" destOrd="0" parTransId="{383EB49E-61DD-4957-8DAA-152CB84499BA}" sibTransId="{DF53CE2B-96E7-4D7F-81D6-091D171B260C}"/>
    <dgm:cxn modelId="{C201493E-DF8F-4DA4-8551-E2EAF7768404}" type="presOf" srcId="{C36E203A-8CE6-4F07-9A8C-6C413BFDB55B}" destId="{7B2270E4-D5D8-44F6-B098-9610DE83C07A}" srcOrd="0" destOrd="2" presId="urn:microsoft.com/office/officeart/2005/8/layout/hProcess4"/>
    <dgm:cxn modelId="{EA2AFCD1-8E19-426B-9ED6-007CFC73DCF8}" type="presOf" srcId="{6932503C-84AB-4A66-AB56-8AF6277E171D}" destId="{A57D8EDC-F350-4C2A-8C95-D05F1AAA3541}" srcOrd="0" destOrd="1" presId="urn:microsoft.com/office/officeart/2005/8/layout/hProcess4"/>
    <dgm:cxn modelId="{A2D81DA5-FDAF-4CB5-AA77-DB16E5F10970}" type="presOf" srcId="{2EEAC6C0-27BD-4DC5-AF3D-C7337D1A7CAE}" destId="{63D6211F-0948-49B1-8C7C-E9BA9BE8FE0A}" srcOrd="1" destOrd="0" presId="urn:microsoft.com/office/officeart/2005/8/layout/hProcess4"/>
    <dgm:cxn modelId="{6C603405-0EE0-48A6-8651-25C99A0A945C}" type="presOf" srcId="{1D229C9F-B988-4D36-B254-269076E60117}" destId="{D3C6F4FC-A68C-4C0A-9139-525B77552A59}" srcOrd="0" destOrd="0" presId="urn:microsoft.com/office/officeart/2005/8/layout/hProcess4"/>
    <dgm:cxn modelId="{1F0EB27A-0F47-45BA-88F0-C743B82C3508}" type="presOf" srcId="{4A051E58-3F94-4BA2-9A07-5B0AB670813E}" destId="{A57D8EDC-F350-4C2A-8C95-D05F1AAA3541}" srcOrd="0" destOrd="0" presId="urn:microsoft.com/office/officeart/2005/8/layout/hProcess4"/>
    <dgm:cxn modelId="{7A58AE24-8D85-4EDB-BCE9-5470FECCA5F7}" type="presOf" srcId="{70367620-4CD5-4E53-ADB9-24CF1370040E}" destId="{DEF1BB23-B34B-49D5-A969-0574C632F78D}" srcOrd="0" destOrd="0" presId="urn:microsoft.com/office/officeart/2005/8/layout/hProcess4"/>
    <dgm:cxn modelId="{20517FED-7395-4D55-A108-D5CC123C1314}" type="presOf" srcId="{3C8DCDCA-CE0D-404F-8C08-7E1619737C39}" destId="{9CB8BB6C-1B6E-4089-B224-9BC977939CB2}" srcOrd="1" destOrd="0" presId="urn:microsoft.com/office/officeart/2005/8/layout/hProcess4"/>
    <dgm:cxn modelId="{15459F05-22C7-4FE1-88F3-85215A8DEE93}" srcId="{1E2F4851-E18A-473D-9132-745CAC32B7F3}" destId="{905FF013-689D-4199-A5D3-131F76BB8ED6}" srcOrd="1" destOrd="0" parTransId="{A00C1B99-A737-460E-A0AC-B1E3F29D0CE1}" sibTransId="{D5EE9DB9-F041-4C78-B5A5-CE947A472DBF}"/>
    <dgm:cxn modelId="{CECD85E1-1A07-463F-A2C7-82307279A510}" type="presOf" srcId="{530ADCD4-419D-4FA9-B705-568807657604}" destId="{2FF7125C-1449-4049-B6B6-A9745886AAC1}" srcOrd="0" destOrd="0" presId="urn:microsoft.com/office/officeart/2005/8/layout/hProcess4"/>
    <dgm:cxn modelId="{F0CA6800-82E3-4992-BCD5-067A6F176C42}" type="presOf" srcId="{D5EE9DB9-F041-4C78-B5A5-CE947A472DBF}" destId="{CCEEF486-F833-47A7-830F-70D3C61B3102}" srcOrd="0" destOrd="0" presId="urn:microsoft.com/office/officeart/2005/8/layout/hProcess4"/>
    <dgm:cxn modelId="{F2797244-8112-4603-A84B-A52D7D84A6D9}" srcId="{905FF013-689D-4199-A5D3-131F76BB8ED6}" destId="{4A051E58-3F94-4BA2-9A07-5B0AB670813E}" srcOrd="0" destOrd="0" parTransId="{1A697A73-8AA2-4E3E-B1B3-719F8B364740}" sibTransId="{09F1ADB0-1188-4739-9B9A-A82523D5F532}"/>
    <dgm:cxn modelId="{C8416302-00D2-4C5B-BA27-2519422AB741}" type="presOf" srcId="{B7A69D74-6CF5-486E-95F6-63B9087B546C}" destId="{DE817198-425A-46AB-B935-6C4EE80A9399}" srcOrd="1" destOrd="0" presId="urn:microsoft.com/office/officeart/2005/8/layout/hProcess4"/>
    <dgm:cxn modelId="{5D5E3F06-48DF-47ED-A0B4-4462B52F18A9}" srcId="{70367620-4CD5-4E53-ADB9-24CF1370040E}" destId="{EB27C0D1-F752-4F34-959A-429FAD632E3B}" srcOrd="2" destOrd="0" parTransId="{4C223C4D-9B74-456A-BDB8-4762BEF36C85}" sibTransId="{FF394679-D3CD-4E2D-81C1-3F5BD5EE6F6E}"/>
    <dgm:cxn modelId="{35607595-5714-4CCA-8D8E-E9134A6E3B0E}" srcId="{1E2F4851-E18A-473D-9132-745CAC32B7F3}" destId="{1D229C9F-B988-4D36-B254-269076E60117}" srcOrd="3" destOrd="0" parTransId="{165BCFD4-0BD7-4555-AA01-55200CFFC8CD}" sibTransId="{3FE976FE-721E-4FA3-A699-0F4A602AAA73}"/>
    <dgm:cxn modelId="{BE142455-2DBC-4B6A-9287-D984E2088445}" type="presOf" srcId="{0A2C8307-F0DF-40B6-8484-6C8021EE1BCE}" destId="{63D6211F-0948-49B1-8C7C-E9BA9BE8FE0A}" srcOrd="1" destOrd="1" presId="urn:microsoft.com/office/officeart/2005/8/layout/hProcess4"/>
    <dgm:cxn modelId="{77692526-071C-4254-A3EE-C2158D02E9E6}" type="presOf" srcId="{EB27C0D1-F752-4F34-959A-429FAD632E3B}" destId="{63D6211F-0948-49B1-8C7C-E9BA9BE8FE0A}" srcOrd="1" destOrd="2" presId="urn:microsoft.com/office/officeart/2005/8/layout/hProcess4"/>
    <dgm:cxn modelId="{1FC76ABF-18C7-4F3C-A252-5EE305AA9308}" type="presOf" srcId="{B7A69D74-6CF5-486E-95F6-63B9087B546C}" destId="{5D37A10C-03A5-4597-B5DF-DDBE9C92CB0F}" srcOrd="0" destOrd="0" presId="urn:microsoft.com/office/officeart/2005/8/layout/hProcess4"/>
    <dgm:cxn modelId="{6087CD24-578F-494F-AA96-0B66007D1BF9}" type="presOf" srcId="{4A051E58-3F94-4BA2-9A07-5B0AB670813E}" destId="{65AA35F5-22E7-481D-B458-0A04A1986EAE}" srcOrd="1" destOrd="0" presId="urn:microsoft.com/office/officeart/2005/8/layout/hProcess4"/>
    <dgm:cxn modelId="{561D69ED-F758-409A-9905-9F149D81F0FF}" type="presOf" srcId="{6E49ABF5-6C91-44CD-9FEE-61200B00D6D5}" destId="{7B2270E4-D5D8-44F6-B098-9610DE83C07A}" srcOrd="0" destOrd="1" presId="urn:microsoft.com/office/officeart/2005/8/layout/hProcess4"/>
    <dgm:cxn modelId="{6A0708C1-B6CB-41C7-A39B-B17D99164C40}" type="presOf" srcId="{EB27C0D1-F752-4F34-959A-429FAD632E3B}" destId="{BA63B10C-6D08-4370-A77B-FF04B66E2D4E}" srcOrd="0" destOrd="2" presId="urn:microsoft.com/office/officeart/2005/8/layout/hProcess4"/>
    <dgm:cxn modelId="{9C2FD08C-E895-4093-9369-194D5C588AB3}" srcId="{530ADCD4-419D-4FA9-B705-568807657604}" destId="{C36E203A-8CE6-4F07-9A8C-6C413BFDB55B}" srcOrd="2" destOrd="0" parTransId="{AA48D865-EB16-4908-9B5F-5662BBC986B5}" sibTransId="{0F29F775-4E43-4A00-ADB8-DCF830F64DD6}"/>
    <dgm:cxn modelId="{5569BAD3-4036-41A3-BBDB-46026C0D67EC}" srcId="{1D229C9F-B988-4D36-B254-269076E60117}" destId="{DBA1DA27-A0D9-4895-A915-D8AEA866AC5B}" srcOrd="1" destOrd="0" parTransId="{AFC0F0BD-6AF6-4CE2-AF2A-F28535CA8B57}" sibTransId="{11561D43-035C-4CC0-BFE5-546E086F2DA3}"/>
    <dgm:cxn modelId="{86411855-327E-4CC1-8A1D-7E3DFE9B5EC5}" type="presParOf" srcId="{AAF6C9CE-F928-4FD0-ADCB-04180154168D}" destId="{CF9B9472-C311-4FBE-9521-2C6A1F20DA2D}" srcOrd="0" destOrd="0" presId="urn:microsoft.com/office/officeart/2005/8/layout/hProcess4"/>
    <dgm:cxn modelId="{1F4F5AA6-651D-4D4E-B868-BC5A6936C0A6}" type="presParOf" srcId="{AAF6C9CE-F928-4FD0-ADCB-04180154168D}" destId="{17DDE989-5D68-45B1-A954-9C7F1B06650F}" srcOrd="1" destOrd="0" presId="urn:microsoft.com/office/officeart/2005/8/layout/hProcess4"/>
    <dgm:cxn modelId="{024166A2-788D-4934-AE5E-ABF6B9953E23}" type="presParOf" srcId="{AAF6C9CE-F928-4FD0-ADCB-04180154168D}" destId="{71F1E2F2-A3BF-43C7-ADF2-18A09B5136C9}" srcOrd="2" destOrd="0" presId="urn:microsoft.com/office/officeart/2005/8/layout/hProcess4"/>
    <dgm:cxn modelId="{5EBC336F-8256-4AC8-95A1-D593592C20C0}" type="presParOf" srcId="{71F1E2F2-A3BF-43C7-ADF2-18A09B5136C9}" destId="{00DF3461-5B0F-47A2-BC04-F58443741759}" srcOrd="0" destOrd="0" presId="urn:microsoft.com/office/officeart/2005/8/layout/hProcess4"/>
    <dgm:cxn modelId="{B036AE66-BA45-46B1-8384-27A96B001C8F}" type="presParOf" srcId="{00DF3461-5B0F-47A2-BC04-F58443741759}" destId="{5DC51513-DAB4-46E4-B1A0-5E1219F253D1}" srcOrd="0" destOrd="0" presId="urn:microsoft.com/office/officeart/2005/8/layout/hProcess4"/>
    <dgm:cxn modelId="{3F6B037C-5519-438E-803E-942F363E47B3}" type="presParOf" srcId="{00DF3461-5B0F-47A2-BC04-F58443741759}" destId="{7B2270E4-D5D8-44F6-B098-9610DE83C07A}" srcOrd="1" destOrd="0" presId="urn:microsoft.com/office/officeart/2005/8/layout/hProcess4"/>
    <dgm:cxn modelId="{D144C331-B3A4-48B8-9F89-7D2AE9DCE6E5}" type="presParOf" srcId="{00DF3461-5B0F-47A2-BC04-F58443741759}" destId="{9CB8BB6C-1B6E-4089-B224-9BC977939CB2}" srcOrd="2" destOrd="0" presId="urn:microsoft.com/office/officeart/2005/8/layout/hProcess4"/>
    <dgm:cxn modelId="{C1EDBF81-AD9A-48F5-A061-ABE27FE43576}" type="presParOf" srcId="{00DF3461-5B0F-47A2-BC04-F58443741759}" destId="{2FF7125C-1449-4049-B6B6-A9745886AAC1}" srcOrd="3" destOrd="0" presId="urn:microsoft.com/office/officeart/2005/8/layout/hProcess4"/>
    <dgm:cxn modelId="{5D0A1931-35F0-4CFB-BAB0-323D479113AE}" type="presParOf" srcId="{00DF3461-5B0F-47A2-BC04-F58443741759}" destId="{A217D4F6-B518-4339-8185-8A94787A5EAC}" srcOrd="4" destOrd="0" presId="urn:microsoft.com/office/officeart/2005/8/layout/hProcess4"/>
    <dgm:cxn modelId="{35C4E4E6-7E5B-4FF4-A5F3-D91B9D51D521}" type="presParOf" srcId="{71F1E2F2-A3BF-43C7-ADF2-18A09B5136C9}" destId="{4F73FEA4-2532-4A50-8C71-FA031578AD4A}" srcOrd="1" destOrd="0" presId="urn:microsoft.com/office/officeart/2005/8/layout/hProcess4"/>
    <dgm:cxn modelId="{D4FFAC84-78AB-4402-87AA-CC9A13FDB64D}" type="presParOf" srcId="{71F1E2F2-A3BF-43C7-ADF2-18A09B5136C9}" destId="{BF490609-A468-4B38-8814-4707290DDF31}" srcOrd="2" destOrd="0" presId="urn:microsoft.com/office/officeart/2005/8/layout/hProcess4"/>
    <dgm:cxn modelId="{5B77FDDF-FEF2-43DD-8697-74BE26A8C22F}" type="presParOf" srcId="{BF490609-A468-4B38-8814-4707290DDF31}" destId="{3C0BFB1E-638A-4FF6-ABFC-AE7A08FF7CE4}" srcOrd="0" destOrd="0" presId="urn:microsoft.com/office/officeart/2005/8/layout/hProcess4"/>
    <dgm:cxn modelId="{A2AFD905-E97D-41C1-B665-FF8054656519}" type="presParOf" srcId="{BF490609-A468-4B38-8814-4707290DDF31}" destId="{A57D8EDC-F350-4C2A-8C95-D05F1AAA3541}" srcOrd="1" destOrd="0" presId="urn:microsoft.com/office/officeart/2005/8/layout/hProcess4"/>
    <dgm:cxn modelId="{4DF2BEDC-81B0-42F7-9DF3-4D4754CBB04A}" type="presParOf" srcId="{BF490609-A468-4B38-8814-4707290DDF31}" destId="{65AA35F5-22E7-481D-B458-0A04A1986EAE}" srcOrd="2" destOrd="0" presId="urn:microsoft.com/office/officeart/2005/8/layout/hProcess4"/>
    <dgm:cxn modelId="{98698126-3B79-4266-8504-026B60E87605}" type="presParOf" srcId="{BF490609-A468-4B38-8814-4707290DDF31}" destId="{5D05F853-4B98-48CC-968F-81180CD62FE3}" srcOrd="3" destOrd="0" presId="urn:microsoft.com/office/officeart/2005/8/layout/hProcess4"/>
    <dgm:cxn modelId="{BC3639C4-690A-4895-B955-48B6084CDA8E}" type="presParOf" srcId="{BF490609-A468-4B38-8814-4707290DDF31}" destId="{F21E0C55-2C23-44AD-AE3E-EDBD5F412E77}" srcOrd="4" destOrd="0" presId="urn:microsoft.com/office/officeart/2005/8/layout/hProcess4"/>
    <dgm:cxn modelId="{4E8D3AF5-39F2-4FC2-BB75-0E615D900278}" type="presParOf" srcId="{71F1E2F2-A3BF-43C7-ADF2-18A09B5136C9}" destId="{CCEEF486-F833-47A7-830F-70D3C61B3102}" srcOrd="3" destOrd="0" presId="urn:microsoft.com/office/officeart/2005/8/layout/hProcess4"/>
    <dgm:cxn modelId="{1E4800AD-BE1C-4B45-98F7-53EC24A86AD0}" type="presParOf" srcId="{71F1E2F2-A3BF-43C7-ADF2-18A09B5136C9}" destId="{E05A18C4-22B9-4896-A7C8-9D64CACA3C15}" srcOrd="4" destOrd="0" presId="urn:microsoft.com/office/officeart/2005/8/layout/hProcess4"/>
    <dgm:cxn modelId="{61902739-648D-41CA-BCE9-8433D35E5597}" type="presParOf" srcId="{E05A18C4-22B9-4896-A7C8-9D64CACA3C15}" destId="{EF8B7233-A530-4A28-9224-77274080E60B}" srcOrd="0" destOrd="0" presId="urn:microsoft.com/office/officeart/2005/8/layout/hProcess4"/>
    <dgm:cxn modelId="{1F6C6B50-D94B-4127-B33F-F402F9B0C531}" type="presParOf" srcId="{E05A18C4-22B9-4896-A7C8-9D64CACA3C15}" destId="{BA63B10C-6D08-4370-A77B-FF04B66E2D4E}" srcOrd="1" destOrd="0" presId="urn:microsoft.com/office/officeart/2005/8/layout/hProcess4"/>
    <dgm:cxn modelId="{C9CFA02E-4250-451F-A5D5-391BCE9FD7AC}" type="presParOf" srcId="{E05A18C4-22B9-4896-A7C8-9D64CACA3C15}" destId="{63D6211F-0948-49B1-8C7C-E9BA9BE8FE0A}" srcOrd="2" destOrd="0" presId="urn:microsoft.com/office/officeart/2005/8/layout/hProcess4"/>
    <dgm:cxn modelId="{B6DECF9C-FCC8-4BEB-9477-54B10897CCAA}" type="presParOf" srcId="{E05A18C4-22B9-4896-A7C8-9D64CACA3C15}" destId="{DEF1BB23-B34B-49D5-A969-0574C632F78D}" srcOrd="3" destOrd="0" presId="urn:microsoft.com/office/officeart/2005/8/layout/hProcess4"/>
    <dgm:cxn modelId="{BDECC250-EF6D-4BC9-A56D-C6BD6B611C96}" type="presParOf" srcId="{E05A18C4-22B9-4896-A7C8-9D64CACA3C15}" destId="{DD150A3F-1BA2-4967-BC72-2358E1617DDB}" srcOrd="4" destOrd="0" presId="urn:microsoft.com/office/officeart/2005/8/layout/hProcess4"/>
    <dgm:cxn modelId="{6D9BB0C5-E07C-4EC6-BF85-578F423A5AD6}" type="presParOf" srcId="{71F1E2F2-A3BF-43C7-ADF2-18A09B5136C9}" destId="{5C4A9DEE-552E-484B-8C80-1CC8BAE418FD}" srcOrd="5" destOrd="0" presId="urn:microsoft.com/office/officeart/2005/8/layout/hProcess4"/>
    <dgm:cxn modelId="{0D994272-F1D0-42D7-B5FF-63CD806088B7}" type="presParOf" srcId="{71F1E2F2-A3BF-43C7-ADF2-18A09B5136C9}" destId="{EF83E8C6-08BB-42C0-9265-CB505C4E9107}" srcOrd="6" destOrd="0" presId="urn:microsoft.com/office/officeart/2005/8/layout/hProcess4"/>
    <dgm:cxn modelId="{6A8D185E-4DCB-4AEA-980F-AFEBD8DFC792}" type="presParOf" srcId="{EF83E8C6-08BB-42C0-9265-CB505C4E9107}" destId="{9318B6C9-C9FB-45C1-B139-1C587BA00142}" srcOrd="0" destOrd="0" presId="urn:microsoft.com/office/officeart/2005/8/layout/hProcess4"/>
    <dgm:cxn modelId="{15A7EBF8-2C43-4032-AE22-294F76D85987}" type="presParOf" srcId="{EF83E8C6-08BB-42C0-9265-CB505C4E9107}" destId="{5D37A10C-03A5-4597-B5DF-DDBE9C92CB0F}" srcOrd="1" destOrd="0" presId="urn:microsoft.com/office/officeart/2005/8/layout/hProcess4"/>
    <dgm:cxn modelId="{BA202B8D-21F8-41FD-B6D2-C08E9B13C87D}" type="presParOf" srcId="{EF83E8C6-08BB-42C0-9265-CB505C4E9107}" destId="{DE817198-425A-46AB-B935-6C4EE80A9399}" srcOrd="2" destOrd="0" presId="urn:microsoft.com/office/officeart/2005/8/layout/hProcess4"/>
    <dgm:cxn modelId="{E11440D6-8F36-4409-88A3-DBC451C69CF9}" type="presParOf" srcId="{EF83E8C6-08BB-42C0-9265-CB505C4E9107}" destId="{D3C6F4FC-A68C-4C0A-9139-525B77552A59}" srcOrd="3" destOrd="0" presId="urn:microsoft.com/office/officeart/2005/8/layout/hProcess4"/>
    <dgm:cxn modelId="{091FE228-CCAC-4EDD-A959-11887235D746}" type="presParOf" srcId="{EF83E8C6-08BB-42C0-9265-CB505C4E9107}" destId="{6C90315C-FD84-46B6-9C34-6C8D914D7B9D}"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6C7E5C-D7FF-43C9-A5CD-202FC279C167}">
      <dsp:nvSpPr>
        <dsp:cNvPr id="0" name=""/>
        <dsp:cNvSpPr/>
      </dsp:nvSpPr>
      <dsp:spPr>
        <a:xfrm>
          <a:off x="3251199" y="2520950"/>
          <a:ext cx="1625600" cy="1625600"/>
        </a:xfrm>
        <a:prstGeom prst="roundRect">
          <a:avLst/>
        </a:prstGeom>
        <a:gradFill rotWithShape="0">
          <a:gsLst>
            <a:gs pos="0">
              <a:schemeClr val="accent3">
                <a:shade val="80000"/>
                <a:hueOff val="0"/>
                <a:satOff val="0"/>
                <a:lumOff val="0"/>
                <a:alphaOff val="0"/>
                <a:lumMod val="110000"/>
                <a:satMod val="105000"/>
                <a:tint val="67000"/>
              </a:schemeClr>
            </a:gs>
            <a:gs pos="50000">
              <a:schemeClr val="accent3">
                <a:shade val="80000"/>
                <a:hueOff val="0"/>
                <a:satOff val="0"/>
                <a:lumOff val="0"/>
                <a:alphaOff val="0"/>
                <a:lumMod val="105000"/>
                <a:satMod val="103000"/>
                <a:tint val="73000"/>
              </a:schemeClr>
            </a:gs>
            <a:gs pos="100000">
              <a:schemeClr val="accent3">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kern="1200" dirty="0" smtClean="0"/>
            <a:t>Factors Affecting Outcomes in CBT</a:t>
          </a:r>
          <a:endParaRPr lang="en-US" sz="2400" kern="1200" dirty="0"/>
        </a:p>
      </dsp:txBody>
      <dsp:txXfrm>
        <a:off x="3330554" y="2600305"/>
        <a:ext cx="1466890" cy="1466890"/>
      </dsp:txXfrm>
    </dsp:sp>
    <dsp:sp modelId="{515B1A20-0ED6-493D-A4BD-283DF2C8762C}">
      <dsp:nvSpPr>
        <dsp:cNvPr id="0" name=""/>
        <dsp:cNvSpPr/>
      </dsp:nvSpPr>
      <dsp:spPr>
        <a:xfrm rot="16200000">
          <a:off x="3493854" y="1950804"/>
          <a:ext cx="1140290" cy="0"/>
        </a:xfrm>
        <a:custGeom>
          <a:avLst/>
          <a:gdLst/>
          <a:ahLst/>
          <a:cxnLst/>
          <a:rect l="0" t="0" r="0" b="0"/>
          <a:pathLst>
            <a:path>
              <a:moveTo>
                <a:pt x="0" y="0"/>
              </a:moveTo>
              <a:lnTo>
                <a:pt x="1140290" y="0"/>
              </a:lnTo>
            </a:path>
          </a:pathLst>
        </a:custGeom>
        <a:noFill/>
        <a:ln w="12700" cap="flat" cmpd="sng" algn="ctr">
          <a:solidFill>
            <a:schemeClr val="accent3">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06D505-53B0-42F7-BAF9-D8AA95283A9A}">
      <dsp:nvSpPr>
        <dsp:cNvPr id="0" name=""/>
        <dsp:cNvSpPr/>
      </dsp:nvSpPr>
      <dsp:spPr>
        <a:xfrm>
          <a:off x="3519423" y="291507"/>
          <a:ext cx="1089152" cy="1089152"/>
        </a:xfrm>
        <a:prstGeom prst="roundRect">
          <a:avLst/>
        </a:prstGeom>
        <a:gradFill rotWithShape="0">
          <a:gsLst>
            <a:gs pos="0">
              <a:schemeClr val="accent3">
                <a:shade val="80000"/>
                <a:hueOff val="0"/>
                <a:satOff val="0"/>
                <a:lumOff val="6364"/>
                <a:alphaOff val="0"/>
                <a:lumMod val="110000"/>
                <a:satMod val="105000"/>
                <a:tint val="67000"/>
              </a:schemeClr>
            </a:gs>
            <a:gs pos="50000">
              <a:schemeClr val="accent3">
                <a:shade val="80000"/>
                <a:hueOff val="0"/>
                <a:satOff val="0"/>
                <a:lumOff val="6364"/>
                <a:alphaOff val="0"/>
                <a:lumMod val="105000"/>
                <a:satMod val="103000"/>
                <a:tint val="73000"/>
              </a:schemeClr>
            </a:gs>
            <a:gs pos="100000">
              <a:schemeClr val="accent3">
                <a:shade val="80000"/>
                <a:hueOff val="0"/>
                <a:satOff val="0"/>
                <a:lumOff val="636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kern="1200" dirty="0" smtClean="0"/>
            <a:t>Clients</a:t>
          </a:r>
          <a:endParaRPr lang="en-US" sz="2400" kern="1200" dirty="0"/>
        </a:p>
      </dsp:txBody>
      <dsp:txXfrm>
        <a:off x="3572591" y="344675"/>
        <a:ext cx="982816" cy="982816"/>
      </dsp:txXfrm>
    </dsp:sp>
    <dsp:sp modelId="{C61F5599-53D9-4AE0-8D51-2ED33EB4569C}">
      <dsp:nvSpPr>
        <dsp:cNvPr id="0" name=""/>
        <dsp:cNvSpPr/>
      </dsp:nvSpPr>
      <dsp:spPr>
        <a:xfrm rot="1800000">
          <a:off x="4814481" y="4035596"/>
          <a:ext cx="930303" cy="0"/>
        </a:xfrm>
        <a:custGeom>
          <a:avLst/>
          <a:gdLst/>
          <a:ahLst/>
          <a:cxnLst/>
          <a:rect l="0" t="0" r="0" b="0"/>
          <a:pathLst>
            <a:path>
              <a:moveTo>
                <a:pt x="0" y="0"/>
              </a:moveTo>
              <a:lnTo>
                <a:pt x="930303" y="0"/>
              </a:lnTo>
            </a:path>
          </a:pathLst>
        </a:custGeom>
        <a:noFill/>
        <a:ln w="12700" cap="flat" cmpd="sng" algn="ctr">
          <a:solidFill>
            <a:schemeClr val="accent3">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1D3C01-F701-4070-A9F7-9580E73D7FB2}">
      <dsp:nvSpPr>
        <dsp:cNvPr id="0" name=""/>
        <dsp:cNvSpPr/>
      </dsp:nvSpPr>
      <dsp:spPr>
        <a:xfrm>
          <a:off x="5682466" y="4038007"/>
          <a:ext cx="1089152" cy="1089152"/>
        </a:xfrm>
        <a:prstGeom prst="roundRect">
          <a:avLst/>
        </a:prstGeom>
        <a:gradFill rotWithShape="0">
          <a:gsLst>
            <a:gs pos="0">
              <a:schemeClr val="accent3">
                <a:shade val="80000"/>
                <a:hueOff val="0"/>
                <a:satOff val="0"/>
                <a:lumOff val="12728"/>
                <a:alphaOff val="0"/>
                <a:lumMod val="110000"/>
                <a:satMod val="105000"/>
                <a:tint val="67000"/>
              </a:schemeClr>
            </a:gs>
            <a:gs pos="50000">
              <a:schemeClr val="accent3">
                <a:shade val="80000"/>
                <a:hueOff val="0"/>
                <a:satOff val="0"/>
                <a:lumOff val="12728"/>
                <a:alphaOff val="0"/>
                <a:lumMod val="105000"/>
                <a:satMod val="103000"/>
                <a:tint val="73000"/>
              </a:schemeClr>
            </a:gs>
            <a:gs pos="100000">
              <a:schemeClr val="accent3">
                <a:shade val="80000"/>
                <a:hueOff val="0"/>
                <a:satOff val="0"/>
                <a:lumOff val="127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n-US" sz="2100" kern="1200" dirty="0" smtClean="0"/>
            <a:t>Practice</a:t>
          </a:r>
          <a:endParaRPr lang="en-US" sz="2100" kern="1200" dirty="0"/>
        </a:p>
      </dsp:txBody>
      <dsp:txXfrm>
        <a:off x="5735634" y="4091175"/>
        <a:ext cx="982816" cy="982816"/>
      </dsp:txXfrm>
    </dsp:sp>
    <dsp:sp modelId="{25EFE15C-44C3-4286-AF45-25828A2520AF}">
      <dsp:nvSpPr>
        <dsp:cNvPr id="0" name=""/>
        <dsp:cNvSpPr/>
      </dsp:nvSpPr>
      <dsp:spPr>
        <a:xfrm rot="9000000">
          <a:off x="2383214" y="4035596"/>
          <a:ext cx="930303" cy="0"/>
        </a:xfrm>
        <a:custGeom>
          <a:avLst/>
          <a:gdLst/>
          <a:ahLst/>
          <a:cxnLst/>
          <a:rect l="0" t="0" r="0" b="0"/>
          <a:pathLst>
            <a:path>
              <a:moveTo>
                <a:pt x="0" y="0"/>
              </a:moveTo>
              <a:lnTo>
                <a:pt x="930303" y="0"/>
              </a:lnTo>
            </a:path>
          </a:pathLst>
        </a:custGeom>
        <a:noFill/>
        <a:ln w="12700" cap="flat" cmpd="sng" algn="ctr">
          <a:solidFill>
            <a:schemeClr val="accent3">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399A62-62AE-4960-BACC-0B996FE97C8D}">
      <dsp:nvSpPr>
        <dsp:cNvPr id="0" name=""/>
        <dsp:cNvSpPr/>
      </dsp:nvSpPr>
      <dsp:spPr>
        <a:xfrm>
          <a:off x="1356381" y="4038007"/>
          <a:ext cx="1089152" cy="1089152"/>
        </a:xfrm>
        <a:prstGeom prst="roundRect">
          <a:avLst/>
        </a:prstGeom>
        <a:gradFill rotWithShape="0">
          <a:gsLst>
            <a:gs pos="0">
              <a:schemeClr val="accent3">
                <a:shade val="80000"/>
                <a:hueOff val="0"/>
                <a:satOff val="0"/>
                <a:lumOff val="19092"/>
                <a:alphaOff val="0"/>
                <a:lumMod val="110000"/>
                <a:satMod val="105000"/>
                <a:tint val="67000"/>
              </a:schemeClr>
            </a:gs>
            <a:gs pos="50000">
              <a:schemeClr val="accent3">
                <a:shade val="80000"/>
                <a:hueOff val="0"/>
                <a:satOff val="0"/>
                <a:lumOff val="19092"/>
                <a:alphaOff val="0"/>
                <a:lumMod val="105000"/>
                <a:satMod val="103000"/>
                <a:tint val="73000"/>
              </a:schemeClr>
            </a:gs>
            <a:gs pos="100000">
              <a:schemeClr val="accent3">
                <a:shade val="80000"/>
                <a:hueOff val="0"/>
                <a:satOff val="0"/>
                <a:lumOff val="1909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n-US" sz="2100" kern="1200" dirty="0" smtClean="0"/>
            <a:t>Training</a:t>
          </a:r>
          <a:endParaRPr lang="en-US" sz="2100" kern="1200" dirty="0"/>
        </a:p>
      </dsp:txBody>
      <dsp:txXfrm>
        <a:off x="1409549" y="4091175"/>
        <a:ext cx="982816" cy="9828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2270E4-D5D8-44F6-B098-9610DE83C07A}">
      <dsp:nvSpPr>
        <dsp:cNvPr id="0" name=""/>
        <dsp:cNvSpPr/>
      </dsp:nvSpPr>
      <dsp:spPr>
        <a:xfrm>
          <a:off x="548" y="1194226"/>
          <a:ext cx="1981437" cy="163427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Exploratory</a:t>
          </a:r>
          <a:endParaRPr lang="en-US" sz="1900" kern="1200" dirty="0"/>
        </a:p>
        <a:p>
          <a:pPr marL="171450" lvl="1" indent="-171450" algn="l" defTabSz="844550">
            <a:lnSpc>
              <a:spcPct val="90000"/>
            </a:lnSpc>
            <a:spcBef>
              <a:spcPct val="0"/>
            </a:spcBef>
            <a:spcAft>
              <a:spcPct val="15000"/>
            </a:spcAft>
            <a:buChar char="••"/>
          </a:pPr>
          <a:r>
            <a:rPr lang="en-US" sz="1900" kern="1200" dirty="0" smtClean="0"/>
            <a:t>Constructivist</a:t>
          </a:r>
          <a:endParaRPr lang="en-US" sz="1900" kern="1200" dirty="0"/>
        </a:p>
        <a:p>
          <a:pPr marL="171450" lvl="1" indent="-171450" algn="l" defTabSz="844550">
            <a:lnSpc>
              <a:spcPct val="90000"/>
            </a:lnSpc>
            <a:spcBef>
              <a:spcPct val="0"/>
            </a:spcBef>
            <a:spcAft>
              <a:spcPct val="15000"/>
            </a:spcAft>
            <a:buChar char="••"/>
          </a:pPr>
          <a:r>
            <a:rPr lang="en-US" sz="1900" kern="1200" dirty="0" smtClean="0"/>
            <a:t>Rich data</a:t>
          </a:r>
          <a:endParaRPr lang="en-US" sz="1900" kern="1200" dirty="0"/>
        </a:p>
      </dsp:txBody>
      <dsp:txXfrm>
        <a:off x="38157" y="1231835"/>
        <a:ext cx="1906219" cy="1208852"/>
      </dsp:txXfrm>
    </dsp:sp>
    <dsp:sp modelId="{4F73FEA4-2532-4A50-8C71-FA031578AD4A}">
      <dsp:nvSpPr>
        <dsp:cNvPr id="0" name=""/>
        <dsp:cNvSpPr/>
      </dsp:nvSpPr>
      <dsp:spPr>
        <a:xfrm>
          <a:off x="1087219" y="1487043"/>
          <a:ext cx="2327592" cy="2327592"/>
        </a:xfrm>
        <a:prstGeom prst="leftCircularArrow">
          <a:avLst>
            <a:gd name="adj1" fmla="val 3762"/>
            <a:gd name="adj2" fmla="val 469716"/>
            <a:gd name="adj3" fmla="val 2245226"/>
            <a:gd name="adj4" fmla="val 9024489"/>
            <a:gd name="adj5" fmla="val 438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FF7125C-1449-4049-B6B6-A9745886AAC1}">
      <dsp:nvSpPr>
        <dsp:cNvPr id="0" name=""/>
        <dsp:cNvSpPr/>
      </dsp:nvSpPr>
      <dsp:spPr>
        <a:xfrm>
          <a:off x="440867" y="2478297"/>
          <a:ext cx="1761277" cy="700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Qualitative</a:t>
          </a:r>
          <a:endParaRPr lang="en-US" sz="2200" kern="1200" dirty="0"/>
        </a:p>
      </dsp:txBody>
      <dsp:txXfrm>
        <a:off x="461381" y="2498811"/>
        <a:ext cx="1720249" cy="659373"/>
      </dsp:txXfrm>
    </dsp:sp>
    <dsp:sp modelId="{A57D8EDC-F350-4C2A-8C95-D05F1AAA3541}">
      <dsp:nvSpPr>
        <dsp:cNvPr id="0" name=""/>
        <dsp:cNvSpPr/>
      </dsp:nvSpPr>
      <dsp:spPr>
        <a:xfrm>
          <a:off x="2619117" y="1194226"/>
          <a:ext cx="1981437" cy="163427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Emergent theory</a:t>
          </a:r>
          <a:endParaRPr lang="en-US" sz="1900" kern="1200" dirty="0"/>
        </a:p>
        <a:p>
          <a:pPr marL="171450" lvl="1" indent="-171450" algn="l" defTabSz="844550">
            <a:lnSpc>
              <a:spcPct val="90000"/>
            </a:lnSpc>
            <a:spcBef>
              <a:spcPct val="0"/>
            </a:spcBef>
            <a:spcAft>
              <a:spcPct val="15000"/>
            </a:spcAft>
            <a:buChar char="••"/>
          </a:pPr>
          <a:r>
            <a:rPr lang="en-US" sz="1900" kern="1200" dirty="0" smtClean="0"/>
            <a:t>Informs next stage</a:t>
          </a:r>
          <a:endParaRPr lang="en-US" sz="1900" kern="1200" dirty="0"/>
        </a:p>
      </dsp:txBody>
      <dsp:txXfrm>
        <a:off x="2656726" y="1582036"/>
        <a:ext cx="1906219" cy="1208852"/>
      </dsp:txXfrm>
    </dsp:sp>
    <dsp:sp modelId="{CCEEF486-F833-47A7-830F-70D3C61B3102}">
      <dsp:nvSpPr>
        <dsp:cNvPr id="0" name=""/>
        <dsp:cNvSpPr/>
      </dsp:nvSpPr>
      <dsp:spPr>
        <a:xfrm>
          <a:off x="3689275" y="144010"/>
          <a:ext cx="2580776" cy="2580776"/>
        </a:xfrm>
        <a:prstGeom prst="circularArrow">
          <a:avLst>
            <a:gd name="adj1" fmla="val 3393"/>
            <a:gd name="adj2" fmla="val 419913"/>
            <a:gd name="adj3" fmla="val 19404576"/>
            <a:gd name="adj4" fmla="val 12575511"/>
            <a:gd name="adj5" fmla="val 395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05F853-4B98-48CC-968F-81180CD62FE3}">
      <dsp:nvSpPr>
        <dsp:cNvPr id="0" name=""/>
        <dsp:cNvSpPr/>
      </dsp:nvSpPr>
      <dsp:spPr>
        <a:xfrm>
          <a:off x="3059436" y="844025"/>
          <a:ext cx="1761277" cy="700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Follow-Up</a:t>
          </a:r>
          <a:endParaRPr lang="en-US" sz="2200" kern="1200" dirty="0"/>
        </a:p>
      </dsp:txBody>
      <dsp:txXfrm>
        <a:off x="3079950" y="864539"/>
        <a:ext cx="1720249" cy="659373"/>
      </dsp:txXfrm>
    </dsp:sp>
    <dsp:sp modelId="{BA63B10C-6D08-4370-A77B-FF04B66E2D4E}">
      <dsp:nvSpPr>
        <dsp:cNvPr id="0" name=""/>
        <dsp:cNvSpPr/>
      </dsp:nvSpPr>
      <dsp:spPr>
        <a:xfrm>
          <a:off x="5237685" y="1194226"/>
          <a:ext cx="1981437" cy="163427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Tool is created</a:t>
          </a:r>
          <a:endParaRPr lang="en-US" sz="1900" kern="1200" dirty="0"/>
        </a:p>
        <a:p>
          <a:pPr marL="171450" lvl="1" indent="-171450" algn="l" defTabSz="844550">
            <a:lnSpc>
              <a:spcPct val="90000"/>
            </a:lnSpc>
            <a:spcBef>
              <a:spcPct val="0"/>
            </a:spcBef>
            <a:spcAft>
              <a:spcPct val="15000"/>
            </a:spcAft>
            <a:buChar char="••"/>
          </a:pPr>
          <a:r>
            <a:rPr lang="en-US" sz="1900" kern="1200" dirty="0" smtClean="0"/>
            <a:t>Large scale</a:t>
          </a:r>
          <a:endParaRPr lang="en-US" sz="1900" kern="1200" dirty="0"/>
        </a:p>
        <a:p>
          <a:pPr marL="171450" lvl="1" indent="-171450" algn="l" defTabSz="844550">
            <a:lnSpc>
              <a:spcPct val="90000"/>
            </a:lnSpc>
            <a:spcBef>
              <a:spcPct val="0"/>
            </a:spcBef>
            <a:spcAft>
              <a:spcPct val="15000"/>
            </a:spcAft>
            <a:buChar char="••"/>
          </a:pPr>
          <a:r>
            <a:rPr lang="en-US" sz="1900" kern="1200" dirty="0" smtClean="0"/>
            <a:t>Post-positivist</a:t>
          </a:r>
          <a:endParaRPr lang="en-US" sz="1900" kern="1200" dirty="0"/>
        </a:p>
      </dsp:txBody>
      <dsp:txXfrm>
        <a:off x="5275294" y="1231835"/>
        <a:ext cx="1906219" cy="1208852"/>
      </dsp:txXfrm>
    </dsp:sp>
    <dsp:sp modelId="{5C4A9DEE-552E-484B-8C80-1CC8BAE418FD}">
      <dsp:nvSpPr>
        <dsp:cNvPr id="0" name=""/>
        <dsp:cNvSpPr/>
      </dsp:nvSpPr>
      <dsp:spPr>
        <a:xfrm>
          <a:off x="6324356" y="1487043"/>
          <a:ext cx="2327592" cy="2327592"/>
        </a:xfrm>
        <a:prstGeom prst="leftCircularArrow">
          <a:avLst>
            <a:gd name="adj1" fmla="val 3762"/>
            <a:gd name="adj2" fmla="val 469716"/>
            <a:gd name="adj3" fmla="val 2245226"/>
            <a:gd name="adj4" fmla="val 9024489"/>
            <a:gd name="adj5" fmla="val 438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F1BB23-B34B-49D5-A969-0574C632F78D}">
      <dsp:nvSpPr>
        <dsp:cNvPr id="0" name=""/>
        <dsp:cNvSpPr/>
      </dsp:nvSpPr>
      <dsp:spPr>
        <a:xfrm>
          <a:off x="5678005" y="2478297"/>
          <a:ext cx="1761277" cy="700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Quantitative</a:t>
          </a:r>
          <a:endParaRPr lang="en-US" sz="2200" kern="1200" dirty="0"/>
        </a:p>
      </dsp:txBody>
      <dsp:txXfrm>
        <a:off x="5698519" y="2498811"/>
        <a:ext cx="1720249" cy="659373"/>
      </dsp:txXfrm>
    </dsp:sp>
    <dsp:sp modelId="{5D37A10C-03A5-4597-B5DF-DDBE9C92CB0F}">
      <dsp:nvSpPr>
        <dsp:cNvPr id="0" name=""/>
        <dsp:cNvSpPr/>
      </dsp:nvSpPr>
      <dsp:spPr>
        <a:xfrm>
          <a:off x="7856254" y="1194226"/>
          <a:ext cx="1981437" cy="163427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l" defTabSz="844550">
            <a:lnSpc>
              <a:spcPct val="90000"/>
            </a:lnSpc>
            <a:spcBef>
              <a:spcPct val="0"/>
            </a:spcBef>
            <a:spcAft>
              <a:spcPct val="15000"/>
            </a:spcAft>
            <a:buChar char="••"/>
          </a:pPr>
          <a:r>
            <a:rPr lang="en-GB" sz="1900" kern="1200" noProof="0" dirty="0" smtClean="0"/>
            <a:t>Generalisations</a:t>
          </a:r>
          <a:endParaRPr lang="en-GB" sz="1900" kern="1200" noProof="0" dirty="0"/>
        </a:p>
        <a:p>
          <a:pPr marL="171450" lvl="1" indent="-171450" algn="l" defTabSz="844550">
            <a:lnSpc>
              <a:spcPct val="90000"/>
            </a:lnSpc>
            <a:spcBef>
              <a:spcPct val="0"/>
            </a:spcBef>
            <a:spcAft>
              <a:spcPct val="15000"/>
            </a:spcAft>
            <a:buChar char="••"/>
          </a:pPr>
          <a:r>
            <a:rPr lang="en-US" sz="1900" kern="1200" dirty="0" smtClean="0"/>
            <a:t>Connect phase 1 and 2</a:t>
          </a:r>
          <a:endParaRPr lang="en-US" sz="1900" kern="1200" dirty="0"/>
        </a:p>
      </dsp:txBody>
      <dsp:txXfrm>
        <a:off x="7893863" y="1582036"/>
        <a:ext cx="1906219" cy="1208852"/>
      </dsp:txXfrm>
    </dsp:sp>
    <dsp:sp modelId="{D3C6F4FC-A68C-4C0A-9139-525B77552A59}">
      <dsp:nvSpPr>
        <dsp:cNvPr id="0" name=""/>
        <dsp:cNvSpPr/>
      </dsp:nvSpPr>
      <dsp:spPr>
        <a:xfrm>
          <a:off x="8296573" y="844025"/>
          <a:ext cx="1761277" cy="700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Interpretation</a:t>
          </a:r>
          <a:endParaRPr lang="en-US" sz="2200" kern="1200" dirty="0"/>
        </a:p>
      </dsp:txBody>
      <dsp:txXfrm>
        <a:off x="8317087" y="864539"/>
        <a:ext cx="1720249" cy="659373"/>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CC1B020-8504-4516-9093-F924B5B3AA89}" type="datetimeFigureOut">
              <a:rPr lang="en-GB" smtClean="0"/>
              <a:t>04/04/2017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1D707-CB79-4FC9-B447-8EF91CE0027E}" type="slidenum">
              <a:rPr lang="en-GB" smtClean="0"/>
              <a:t>‹#›</a:t>
            </a:fld>
            <a:endParaRPr lang="en-GB"/>
          </a:p>
        </p:txBody>
      </p:sp>
    </p:spTree>
    <p:extLst>
      <p:ext uri="{BB962C8B-B14F-4D97-AF65-F5344CB8AC3E}">
        <p14:creationId xmlns:p14="http://schemas.microsoft.com/office/powerpoint/2010/main" val="414035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C1B020-8504-4516-9093-F924B5B3AA89}" type="datetimeFigureOut">
              <a:rPr lang="en-GB" smtClean="0"/>
              <a:t>04/04/2017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1D707-CB79-4FC9-B447-8EF91CE0027E}" type="slidenum">
              <a:rPr lang="en-GB" smtClean="0"/>
              <a:t>‹#›</a:t>
            </a:fld>
            <a:endParaRPr lang="en-GB"/>
          </a:p>
        </p:txBody>
      </p:sp>
    </p:spTree>
    <p:extLst>
      <p:ext uri="{BB962C8B-B14F-4D97-AF65-F5344CB8AC3E}">
        <p14:creationId xmlns:p14="http://schemas.microsoft.com/office/powerpoint/2010/main" val="1848743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C1B020-8504-4516-9093-F924B5B3AA89}" type="datetimeFigureOut">
              <a:rPr lang="en-GB" smtClean="0"/>
              <a:t>04/04/2017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1D707-CB79-4FC9-B447-8EF91CE0027E}" type="slidenum">
              <a:rPr lang="en-GB" smtClean="0"/>
              <a:t>‹#›</a:t>
            </a:fld>
            <a:endParaRPr lang="en-GB"/>
          </a:p>
        </p:txBody>
      </p:sp>
    </p:spTree>
    <p:extLst>
      <p:ext uri="{BB962C8B-B14F-4D97-AF65-F5344CB8AC3E}">
        <p14:creationId xmlns:p14="http://schemas.microsoft.com/office/powerpoint/2010/main" val="4152216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C1B020-8504-4516-9093-F924B5B3AA89}" type="datetimeFigureOut">
              <a:rPr lang="en-GB" smtClean="0"/>
              <a:t>04/04/2017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1D707-CB79-4FC9-B447-8EF91CE0027E}" type="slidenum">
              <a:rPr lang="en-GB" smtClean="0"/>
              <a:t>‹#›</a:t>
            </a:fld>
            <a:endParaRPr lang="en-GB"/>
          </a:p>
        </p:txBody>
      </p:sp>
    </p:spTree>
    <p:extLst>
      <p:ext uri="{BB962C8B-B14F-4D97-AF65-F5344CB8AC3E}">
        <p14:creationId xmlns:p14="http://schemas.microsoft.com/office/powerpoint/2010/main" val="3442116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CC1B020-8504-4516-9093-F924B5B3AA89}" type="datetimeFigureOut">
              <a:rPr lang="en-GB" smtClean="0"/>
              <a:t>04/04/2017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1D707-CB79-4FC9-B447-8EF91CE0027E}" type="slidenum">
              <a:rPr lang="en-GB" smtClean="0"/>
              <a:t>‹#›</a:t>
            </a:fld>
            <a:endParaRPr lang="en-GB"/>
          </a:p>
        </p:txBody>
      </p:sp>
    </p:spTree>
    <p:extLst>
      <p:ext uri="{BB962C8B-B14F-4D97-AF65-F5344CB8AC3E}">
        <p14:creationId xmlns:p14="http://schemas.microsoft.com/office/powerpoint/2010/main" val="1587825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CC1B020-8504-4516-9093-F924B5B3AA89}" type="datetimeFigureOut">
              <a:rPr lang="en-GB" smtClean="0"/>
              <a:t>04/04/2017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21D707-CB79-4FC9-B447-8EF91CE0027E}" type="slidenum">
              <a:rPr lang="en-GB" smtClean="0"/>
              <a:t>‹#›</a:t>
            </a:fld>
            <a:endParaRPr lang="en-GB"/>
          </a:p>
        </p:txBody>
      </p:sp>
    </p:spTree>
    <p:extLst>
      <p:ext uri="{BB962C8B-B14F-4D97-AF65-F5344CB8AC3E}">
        <p14:creationId xmlns:p14="http://schemas.microsoft.com/office/powerpoint/2010/main" val="553256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CC1B020-8504-4516-9093-F924B5B3AA89}" type="datetimeFigureOut">
              <a:rPr lang="en-GB" smtClean="0"/>
              <a:t>04/04/2017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21D707-CB79-4FC9-B447-8EF91CE0027E}" type="slidenum">
              <a:rPr lang="en-GB" smtClean="0"/>
              <a:t>‹#›</a:t>
            </a:fld>
            <a:endParaRPr lang="en-GB"/>
          </a:p>
        </p:txBody>
      </p:sp>
    </p:spTree>
    <p:extLst>
      <p:ext uri="{BB962C8B-B14F-4D97-AF65-F5344CB8AC3E}">
        <p14:creationId xmlns:p14="http://schemas.microsoft.com/office/powerpoint/2010/main" val="1967547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CC1B020-8504-4516-9093-F924B5B3AA89}" type="datetimeFigureOut">
              <a:rPr lang="en-GB" smtClean="0"/>
              <a:t>04/04/2017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21D707-CB79-4FC9-B447-8EF91CE0027E}" type="slidenum">
              <a:rPr lang="en-GB" smtClean="0"/>
              <a:t>‹#›</a:t>
            </a:fld>
            <a:endParaRPr lang="en-GB"/>
          </a:p>
        </p:txBody>
      </p:sp>
    </p:spTree>
    <p:extLst>
      <p:ext uri="{BB962C8B-B14F-4D97-AF65-F5344CB8AC3E}">
        <p14:creationId xmlns:p14="http://schemas.microsoft.com/office/powerpoint/2010/main" val="1135471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C1B020-8504-4516-9093-F924B5B3AA89}" type="datetimeFigureOut">
              <a:rPr lang="en-GB" smtClean="0"/>
              <a:t>04/04/2017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21D707-CB79-4FC9-B447-8EF91CE0027E}" type="slidenum">
              <a:rPr lang="en-GB" smtClean="0"/>
              <a:t>‹#›</a:t>
            </a:fld>
            <a:endParaRPr lang="en-GB"/>
          </a:p>
        </p:txBody>
      </p:sp>
    </p:spTree>
    <p:extLst>
      <p:ext uri="{BB962C8B-B14F-4D97-AF65-F5344CB8AC3E}">
        <p14:creationId xmlns:p14="http://schemas.microsoft.com/office/powerpoint/2010/main" val="508626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C1B020-8504-4516-9093-F924B5B3AA89}" type="datetimeFigureOut">
              <a:rPr lang="en-GB" smtClean="0"/>
              <a:t>04/04/2017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21D707-CB79-4FC9-B447-8EF91CE0027E}" type="slidenum">
              <a:rPr lang="en-GB" smtClean="0"/>
              <a:t>‹#›</a:t>
            </a:fld>
            <a:endParaRPr lang="en-GB"/>
          </a:p>
        </p:txBody>
      </p:sp>
    </p:spTree>
    <p:extLst>
      <p:ext uri="{BB962C8B-B14F-4D97-AF65-F5344CB8AC3E}">
        <p14:creationId xmlns:p14="http://schemas.microsoft.com/office/powerpoint/2010/main" val="3477197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C1B020-8504-4516-9093-F924B5B3AA89}" type="datetimeFigureOut">
              <a:rPr lang="en-GB" smtClean="0"/>
              <a:t>04/04/2017</a:t>
            </a:fld>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21D707-CB79-4FC9-B447-8EF91CE0027E}" type="slidenum">
              <a:rPr lang="en-GB" smtClean="0"/>
              <a:t>‹#›</a:t>
            </a:fld>
            <a:endParaRPr lang="en-GB"/>
          </a:p>
        </p:txBody>
      </p:sp>
    </p:spTree>
    <p:extLst>
      <p:ext uri="{BB962C8B-B14F-4D97-AF65-F5344CB8AC3E}">
        <p14:creationId xmlns:p14="http://schemas.microsoft.com/office/powerpoint/2010/main" val="2993322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C1B020-8504-4516-9093-F924B5B3AA89}" type="datetimeFigureOut">
              <a:rPr lang="en-GB" smtClean="0"/>
              <a:t>04/04/2017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1D707-CB79-4FC9-B447-8EF91CE0027E}" type="slidenum">
              <a:rPr lang="en-GB" smtClean="0"/>
              <a:t>‹#›</a:t>
            </a:fld>
            <a:endParaRPr lang="en-GB"/>
          </a:p>
        </p:txBody>
      </p:sp>
    </p:spTree>
    <p:extLst>
      <p:ext uri="{BB962C8B-B14F-4D97-AF65-F5344CB8AC3E}">
        <p14:creationId xmlns:p14="http://schemas.microsoft.com/office/powerpoint/2010/main" val="3985064192"/>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online.liverpool.ac.uk/programmes/doctorates/resource/whats-the-difference-between-a-professional-doctorate-and-a-phd#oiT1XKYLjrZPCjWF.99"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61106"/>
            <a:ext cx="9144000" cy="2387600"/>
          </a:xfrm>
        </p:spPr>
        <p:txBody>
          <a:bodyPr>
            <a:normAutofit/>
          </a:bodyPr>
          <a:lstStyle/>
          <a:p>
            <a:r>
              <a:rPr lang="en-GB" sz="5400" b="1" dirty="0" smtClean="0">
                <a:effectLst>
                  <a:outerShdw blurRad="38100" dist="38100" dir="2700000" algn="tl">
                    <a:srgbClr val="000000">
                      <a:alpha val="43137"/>
                    </a:srgbClr>
                  </a:outerShdw>
                </a:effectLst>
              </a:rPr>
              <a:t>PhD in Professional Practice: Psychological Perspectives</a:t>
            </a:r>
            <a:endParaRPr lang="en-GB" sz="54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fontScale="92500" lnSpcReduction="10000"/>
          </a:bodyPr>
          <a:lstStyle/>
          <a:p>
            <a:r>
              <a:rPr lang="en-US" sz="2800" dirty="0" smtClean="0">
                <a:solidFill>
                  <a:schemeClr val="tx1">
                    <a:lumMod val="50000"/>
                    <a:lumOff val="50000"/>
                  </a:schemeClr>
                </a:solidFill>
              </a:rPr>
              <a:t>3rd International Conference on Developments in Doctoral Education &amp; Training </a:t>
            </a:r>
          </a:p>
          <a:p>
            <a:r>
              <a:rPr lang="en-US" sz="2800" dirty="0" smtClean="0">
                <a:solidFill>
                  <a:schemeClr val="tx1">
                    <a:lumMod val="50000"/>
                    <a:lumOff val="50000"/>
                  </a:schemeClr>
                </a:solidFill>
              </a:rPr>
              <a:t>3-4 April 2017</a:t>
            </a:r>
          </a:p>
          <a:p>
            <a:r>
              <a:rPr lang="en-US" sz="2800" dirty="0" smtClean="0">
                <a:solidFill>
                  <a:schemeClr val="tx1">
                    <a:lumMod val="50000"/>
                    <a:lumOff val="50000"/>
                  </a:schemeClr>
                </a:solidFill>
              </a:rPr>
              <a:t>Stratford-Upon-Avon </a:t>
            </a:r>
          </a:p>
          <a:p>
            <a:endParaRPr lang="en-GB" dirty="0"/>
          </a:p>
        </p:txBody>
      </p:sp>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4583" y="5396018"/>
            <a:ext cx="3171290" cy="1288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3"/>
          <p:cNvSpPr txBox="1">
            <a:spLocks noChangeArrowheads="1"/>
          </p:cNvSpPr>
          <p:nvPr/>
        </p:nvSpPr>
        <p:spPr bwMode="auto">
          <a:xfrm>
            <a:off x="6974267" y="5484665"/>
            <a:ext cx="5040138" cy="1200329"/>
          </a:xfrm>
          <a:prstGeom prst="rect">
            <a:avLst/>
          </a:prstGeom>
          <a:noFill/>
          <a:ln w="9525">
            <a:noFill/>
            <a:miter lim="800000"/>
            <a:headEnd/>
            <a:tailEnd/>
          </a:ln>
          <a:effectLst/>
        </p:spPr>
        <p:txBody>
          <a:bodyPr wrap="square">
            <a:spAutoFit/>
          </a:bodyPr>
          <a:lstStyle/>
          <a:p>
            <a:pPr algn="r" fontAlgn="base">
              <a:spcBef>
                <a:spcPct val="50000"/>
              </a:spcBef>
              <a:spcAft>
                <a:spcPct val="0"/>
              </a:spcAft>
              <a:defRPr/>
            </a:pPr>
            <a:r>
              <a:rPr lang="en-GB" b="1" dirty="0">
                <a:solidFill>
                  <a:srgbClr val="000000"/>
                </a:solidFill>
                <a:effectLst>
                  <a:outerShdw blurRad="38100" dist="38100" dir="2700000" algn="tl">
                    <a:srgbClr val="C0C0C0"/>
                  </a:outerShdw>
                </a:effectLst>
                <a:cs typeface="Times New Roman" pitchFamily="18" charset="0"/>
              </a:rPr>
              <a:t>Dr Alex Hassett</a:t>
            </a:r>
          </a:p>
          <a:p>
            <a:pPr algn="r" fontAlgn="base">
              <a:spcBef>
                <a:spcPct val="50000"/>
              </a:spcBef>
              <a:spcAft>
                <a:spcPct val="0"/>
              </a:spcAft>
              <a:defRPr/>
            </a:pPr>
            <a:r>
              <a:rPr lang="en-GB" b="1" dirty="0">
                <a:solidFill>
                  <a:srgbClr val="000000"/>
                </a:solidFill>
                <a:effectLst>
                  <a:outerShdw blurRad="38100" dist="38100" dir="2700000" algn="tl">
                    <a:srgbClr val="C0C0C0"/>
                  </a:outerShdw>
                </a:effectLst>
              </a:rPr>
              <a:t>Principal Lecturer </a:t>
            </a:r>
            <a:r>
              <a:rPr lang="en-GB" b="1" dirty="0" smtClean="0">
                <a:solidFill>
                  <a:srgbClr val="000000"/>
                </a:solidFill>
                <a:effectLst>
                  <a:outerShdw blurRad="38100" dist="38100" dir="2700000" algn="tl">
                    <a:srgbClr val="C0C0C0"/>
                  </a:outerShdw>
                </a:effectLst>
              </a:rPr>
              <a:t>and </a:t>
            </a:r>
            <a:r>
              <a:rPr lang="en-GB" b="1" dirty="0" smtClean="0">
                <a:solidFill>
                  <a:srgbClr val="000000"/>
                </a:solidFill>
                <a:effectLst>
                  <a:outerShdw blurRad="38100" dist="38100" dir="2700000" algn="tl">
                    <a:srgbClr val="C0C0C0"/>
                  </a:outerShdw>
                </a:effectLst>
                <a:cs typeface="Times New Roman" pitchFamily="18" charset="0"/>
              </a:rPr>
              <a:t>Senior Consultant</a:t>
            </a:r>
            <a:endParaRPr lang="en-GB" b="1" dirty="0">
              <a:solidFill>
                <a:srgbClr val="000000"/>
              </a:solidFill>
              <a:effectLst>
                <a:outerShdw blurRad="38100" dist="38100" dir="2700000" algn="tl">
                  <a:srgbClr val="C0C0C0"/>
                </a:outerShdw>
              </a:effectLst>
              <a:cs typeface="Times New Roman" pitchFamily="18" charset="0"/>
            </a:endParaRPr>
          </a:p>
          <a:p>
            <a:pPr algn="r" fontAlgn="base">
              <a:spcBef>
                <a:spcPct val="50000"/>
              </a:spcBef>
              <a:spcAft>
                <a:spcPct val="0"/>
              </a:spcAft>
              <a:defRPr/>
            </a:pPr>
            <a:r>
              <a:rPr lang="en-GB" b="1" dirty="0" smtClean="0">
                <a:solidFill>
                  <a:srgbClr val="FF0000"/>
                </a:solidFill>
                <a:effectLst>
                  <a:outerShdw blurRad="38100" dist="38100" dir="2700000" algn="tl">
                    <a:srgbClr val="C0C0C0"/>
                  </a:outerShdw>
                </a:effectLst>
              </a:rPr>
              <a:t>Salomons </a:t>
            </a:r>
            <a:r>
              <a:rPr lang="en-GB" b="1" dirty="0">
                <a:solidFill>
                  <a:srgbClr val="FF0000"/>
                </a:solidFill>
                <a:effectLst>
                  <a:outerShdw blurRad="38100" dist="38100" dir="2700000" algn="tl">
                    <a:srgbClr val="C0C0C0"/>
                  </a:outerShdw>
                </a:effectLst>
              </a:rPr>
              <a:t>Centre for Applied Psychology</a:t>
            </a:r>
            <a:endParaRPr lang="en-GB" b="1" dirty="0">
              <a:solidFill>
                <a:srgbClr val="FF0000"/>
              </a:solidFill>
              <a:effectLst>
                <a:outerShdw blurRad="38100" dist="38100" dir="2700000" algn="tl">
                  <a:srgbClr val="C0C0C0"/>
                </a:outerShdw>
              </a:effectLst>
              <a:cs typeface="Times New Roman" pitchFamily="18" charset="0"/>
            </a:endParaRPr>
          </a:p>
        </p:txBody>
      </p:sp>
    </p:spTree>
    <p:extLst>
      <p:ext uri="{BB962C8B-B14F-4D97-AF65-F5344CB8AC3E}">
        <p14:creationId xmlns:p14="http://schemas.microsoft.com/office/powerpoint/2010/main" val="3184878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Research degree by thesis</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GB" b="1" dirty="0">
                <a:effectLst>
                  <a:outerShdw blurRad="38100" dist="38100" dir="2700000" algn="tl">
                    <a:srgbClr val="000000">
                      <a:alpha val="43137"/>
                    </a:srgbClr>
                  </a:outerShdw>
                </a:effectLst>
              </a:rPr>
              <a:t>The Graduate </a:t>
            </a:r>
            <a:r>
              <a:rPr lang="en-GB" b="1" dirty="0" smtClean="0">
                <a:effectLst>
                  <a:outerShdw blurRad="38100" dist="38100" dir="2700000" algn="tl">
                    <a:srgbClr val="000000">
                      <a:alpha val="43137"/>
                    </a:srgbClr>
                  </a:outerShdw>
                </a:effectLst>
              </a:rPr>
              <a:t>School</a:t>
            </a:r>
          </a:p>
          <a:p>
            <a:r>
              <a:rPr lang="en-GB" dirty="0" smtClean="0"/>
              <a:t>Responsible for all research degrees by thesis</a:t>
            </a:r>
          </a:p>
          <a:p>
            <a:r>
              <a:rPr lang="en-GB" dirty="0" smtClean="0"/>
              <a:t>The PhD comes under this framework – subject in the PhD framework </a:t>
            </a:r>
          </a:p>
          <a:p>
            <a:r>
              <a:rPr lang="en-GB" dirty="0"/>
              <a:t>5 years + 6 months for </a:t>
            </a:r>
            <a:r>
              <a:rPr lang="en-GB" dirty="0" smtClean="0"/>
              <a:t>viva part-time – however early submission is possible</a:t>
            </a:r>
          </a:p>
          <a:p>
            <a:r>
              <a:rPr lang="en-GB" dirty="0" smtClean="0"/>
              <a:t>MPhil / PhD</a:t>
            </a:r>
          </a:p>
          <a:p>
            <a:r>
              <a:rPr lang="en-US" dirty="0"/>
              <a:t>Research Degrees by Thesis students are required to follow a programme of advanced study under </a:t>
            </a:r>
            <a:r>
              <a:rPr lang="en-ZA" dirty="0"/>
              <a:t>guidance of a supervisory panel and supported by a programme of researcher development</a:t>
            </a:r>
          </a:p>
          <a:p>
            <a:endParaRPr lang="en-GB" dirty="0"/>
          </a:p>
        </p:txBody>
      </p:sp>
    </p:spTree>
    <p:custDataLst>
      <p:tags r:id="rId1"/>
    </p:custDataLst>
    <p:extLst>
      <p:ext uri="{BB962C8B-B14F-4D97-AF65-F5344CB8AC3E}">
        <p14:creationId xmlns:p14="http://schemas.microsoft.com/office/powerpoint/2010/main" val="276096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Structure: </a:t>
            </a:r>
            <a:r>
              <a:rPr lang="en-GB" b="1" dirty="0">
                <a:effectLst>
                  <a:outerShdw blurRad="38100" dist="38100" dir="2700000" algn="tl">
                    <a:srgbClr val="000000">
                      <a:alpha val="43137"/>
                    </a:srgbClr>
                  </a:outerShdw>
                </a:effectLst>
              </a:rPr>
              <a:t>Learning </a:t>
            </a:r>
            <a:r>
              <a:rPr lang="en-GB" b="1" dirty="0" smtClean="0">
                <a:effectLst>
                  <a:outerShdw blurRad="38100" dist="38100" dir="2700000" algn="tl">
                    <a:srgbClr val="000000">
                      <a:alpha val="43137"/>
                    </a:srgbClr>
                  </a:outerShdw>
                </a:effectLst>
              </a:rPr>
              <a:t>Plan</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smtClean="0"/>
              <a:t>The candidate applies with a draft outline for their learning plan – offering a broad thematic area of study and how the various elements of the portfolio will fit</a:t>
            </a:r>
          </a:p>
          <a:p>
            <a:r>
              <a:rPr lang="en-GB" dirty="0" smtClean="0"/>
              <a:t>The </a:t>
            </a:r>
            <a:r>
              <a:rPr lang="en-GB" dirty="0"/>
              <a:t>individual learning plan </a:t>
            </a:r>
            <a:r>
              <a:rPr lang="en-GB" dirty="0" smtClean="0"/>
              <a:t>is collaboratively redesigned </a:t>
            </a:r>
            <a:r>
              <a:rPr lang="en-GB" dirty="0"/>
              <a:t>by the candidate and </a:t>
            </a:r>
            <a:r>
              <a:rPr lang="en-GB" dirty="0" smtClean="0"/>
              <a:t>supervisory panel </a:t>
            </a:r>
            <a:r>
              <a:rPr lang="en-GB" dirty="0"/>
              <a:t>to advance the candidate’s academic and research development. </a:t>
            </a:r>
            <a:endParaRPr lang="en-GB" dirty="0" smtClean="0"/>
          </a:p>
          <a:p>
            <a:r>
              <a:rPr lang="en-GB" dirty="0" smtClean="0"/>
              <a:t>In </a:t>
            </a:r>
            <a:r>
              <a:rPr lang="en-GB" dirty="0"/>
              <a:t>collaboration with their supervisor, areas in which the candidate wishes to advance their knowledge will be identified and they will be assisted to search for appropriate literature and a reading plan developed. </a:t>
            </a:r>
            <a:endParaRPr lang="en-GB" dirty="0" smtClean="0"/>
          </a:p>
          <a:p>
            <a:endParaRPr lang="en-GB" dirty="0"/>
          </a:p>
        </p:txBody>
      </p:sp>
    </p:spTree>
    <p:extLst>
      <p:ext uri="{BB962C8B-B14F-4D97-AF65-F5344CB8AC3E}">
        <p14:creationId xmlns:p14="http://schemas.microsoft.com/office/powerpoint/2010/main" val="1977500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a:effectLst>
                  <a:outerShdw blurRad="38100" dist="38100" dir="2700000" algn="tl">
                    <a:srgbClr val="000000">
                      <a:alpha val="43137"/>
                    </a:srgbClr>
                  </a:outerShdw>
                </a:effectLst>
              </a:rPr>
              <a:t>The Learning Plan and the Portfolio of Pieces of </a:t>
            </a:r>
            <a:r>
              <a:rPr lang="en-ZA" b="1" dirty="0" smtClean="0">
                <a:effectLst>
                  <a:outerShdw blurRad="38100" dist="38100" dir="2700000" algn="tl">
                    <a:srgbClr val="000000">
                      <a:alpha val="43137"/>
                    </a:srgbClr>
                  </a:outerShdw>
                </a:effectLst>
              </a:rPr>
              <a:t>Work</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10343" y="2090056"/>
            <a:ext cx="9378145" cy="4363279"/>
          </a:xfrm>
        </p:spPr>
        <p:txBody>
          <a:bodyPr>
            <a:normAutofit/>
          </a:bodyPr>
          <a:lstStyle/>
          <a:p>
            <a:r>
              <a:rPr lang="en-GB" dirty="0"/>
              <a:t>Critical Review of Literature </a:t>
            </a:r>
            <a:r>
              <a:rPr lang="en-GB" dirty="0" smtClean="0"/>
              <a:t>(10,000 </a:t>
            </a:r>
            <a:r>
              <a:rPr lang="en-GB" dirty="0"/>
              <a:t>words)</a:t>
            </a:r>
          </a:p>
          <a:p>
            <a:r>
              <a:rPr lang="en-GB" dirty="0" smtClean="0"/>
              <a:t>Small Scale </a:t>
            </a:r>
            <a:r>
              <a:rPr lang="en-GB" dirty="0"/>
              <a:t>R</a:t>
            </a:r>
            <a:r>
              <a:rPr lang="en-GB" dirty="0" smtClean="0"/>
              <a:t>esearch </a:t>
            </a:r>
            <a:r>
              <a:rPr lang="en-GB" dirty="0"/>
              <a:t>P</a:t>
            </a:r>
            <a:r>
              <a:rPr lang="en-GB" dirty="0" smtClean="0"/>
              <a:t>roject (10,000 </a:t>
            </a:r>
            <a:r>
              <a:rPr lang="en-GB" dirty="0"/>
              <a:t>words)</a:t>
            </a:r>
          </a:p>
          <a:p>
            <a:r>
              <a:rPr lang="en-GB" dirty="0"/>
              <a:t>Applied Research Project </a:t>
            </a:r>
            <a:r>
              <a:rPr lang="en-GB" dirty="0" smtClean="0"/>
              <a:t>(20,000 </a:t>
            </a:r>
            <a:r>
              <a:rPr lang="en-GB" dirty="0"/>
              <a:t>words)</a:t>
            </a:r>
          </a:p>
          <a:p>
            <a:r>
              <a:rPr lang="en-GB" dirty="0"/>
              <a:t>Report of Professional Practice </a:t>
            </a:r>
            <a:r>
              <a:rPr lang="en-GB" dirty="0" smtClean="0"/>
              <a:t>(10,000 </a:t>
            </a:r>
            <a:r>
              <a:rPr lang="en-GB" dirty="0"/>
              <a:t>words)</a:t>
            </a:r>
          </a:p>
          <a:p>
            <a:r>
              <a:rPr lang="en-GB" dirty="0"/>
              <a:t>Reflective </a:t>
            </a:r>
            <a:r>
              <a:rPr lang="en-GB" dirty="0" smtClean="0"/>
              <a:t>Account (intro and final chapter) (10,000 </a:t>
            </a:r>
            <a:r>
              <a:rPr lang="en-GB" dirty="0"/>
              <a:t>words</a:t>
            </a:r>
            <a:r>
              <a:rPr lang="en-GB" dirty="0" smtClean="0"/>
              <a:t>)</a:t>
            </a:r>
          </a:p>
          <a:p>
            <a:endParaRPr lang="en-GB" dirty="0"/>
          </a:p>
          <a:p>
            <a:endParaRPr lang="en-GB" dirty="0"/>
          </a:p>
        </p:txBody>
      </p:sp>
    </p:spTree>
    <p:custDataLst>
      <p:tags r:id="rId1"/>
    </p:custDataLst>
    <p:extLst>
      <p:ext uri="{BB962C8B-B14F-4D97-AF65-F5344CB8AC3E}">
        <p14:creationId xmlns:p14="http://schemas.microsoft.com/office/powerpoint/2010/main" val="2845563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effectLst>
                  <a:outerShdw blurRad="38100" dist="38100" dir="2700000" algn="tl">
                    <a:srgbClr val="000000">
                      <a:alpha val="43137"/>
                    </a:srgbClr>
                  </a:outerShdw>
                </a:effectLst>
              </a:rPr>
              <a:t>The PhD Portfolio</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smtClean="0"/>
              <a:t>These five elements make up the final PhD dissertation.</a:t>
            </a:r>
          </a:p>
          <a:p>
            <a:r>
              <a:rPr lang="en-GB" dirty="0" smtClean="0"/>
              <a:t>There </a:t>
            </a:r>
            <a:r>
              <a:rPr lang="en-GB" dirty="0"/>
              <a:t>is some flexibility with the word count for each element of the portfolio.  </a:t>
            </a:r>
            <a:endParaRPr lang="en-GB" dirty="0" smtClean="0"/>
          </a:p>
          <a:p>
            <a:r>
              <a:rPr lang="en-GB" dirty="0" smtClean="0"/>
              <a:t>This is </a:t>
            </a:r>
            <a:r>
              <a:rPr lang="en-GB" dirty="0"/>
              <a:t>agreed in </a:t>
            </a:r>
            <a:r>
              <a:rPr lang="en-GB" dirty="0" smtClean="0"/>
              <a:t>the </a:t>
            </a:r>
            <a:r>
              <a:rPr lang="en-GB" dirty="0"/>
              <a:t>learning plan with </a:t>
            </a:r>
            <a:r>
              <a:rPr lang="en-GB" dirty="0" smtClean="0"/>
              <a:t>the </a:t>
            </a:r>
            <a:r>
              <a:rPr lang="en-GB" dirty="0"/>
              <a:t>lead supervisor.  </a:t>
            </a:r>
            <a:endParaRPr lang="en-GB" dirty="0" smtClean="0"/>
          </a:p>
          <a:p>
            <a:r>
              <a:rPr lang="en-GB" dirty="0" smtClean="0"/>
              <a:t>The </a:t>
            </a:r>
            <a:r>
              <a:rPr lang="en-GB" dirty="0"/>
              <a:t>overall word count for the portfolio should be in the region of 50 to 70,000 words.</a:t>
            </a:r>
          </a:p>
          <a:p>
            <a:endParaRPr lang="en-GB" dirty="0"/>
          </a:p>
        </p:txBody>
      </p:sp>
    </p:spTree>
    <p:extLst>
      <p:ext uri="{BB962C8B-B14F-4D97-AF65-F5344CB8AC3E}">
        <p14:creationId xmlns:p14="http://schemas.microsoft.com/office/powerpoint/2010/main" val="1201990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effectLst>
                  <a:outerShdw blurRad="38100" dist="38100" dir="2700000" algn="tl">
                    <a:srgbClr val="000000">
                      <a:alpha val="43137"/>
                    </a:srgbClr>
                  </a:outerShdw>
                </a:effectLst>
              </a:rPr>
              <a:t>Critical Review of Literature</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GB" dirty="0"/>
              <a:t>The critical review of the literature is meant to provide a comprehensive and structured review of the literature that (1) addresses one or more research questions </a:t>
            </a:r>
            <a:r>
              <a:rPr lang="en-GB" i="1" dirty="0"/>
              <a:t>that can be answered by a literature review </a:t>
            </a:r>
            <a:r>
              <a:rPr lang="en-GB" dirty="0"/>
              <a:t>and (2) provides, as a result of the review, broad-based questions for future empirical research. </a:t>
            </a:r>
            <a:endParaRPr lang="en-GB" dirty="0" smtClean="0"/>
          </a:p>
          <a:p>
            <a:endParaRPr lang="en-GB" dirty="0"/>
          </a:p>
        </p:txBody>
      </p:sp>
    </p:spTree>
    <p:extLst>
      <p:ext uri="{BB962C8B-B14F-4D97-AF65-F5344CB8AC3E}">
        <p14:creationId xmlns:p14="http://schemas.microsoft.com/office/powerpoint/2010/main" val="32796874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effectLst>
                  <a:outerShdw blurRad="38100" dist="38100" dir="2700000" algn="tl">
                    <a:srgbClr val="000000">
                      <a:alpha val="43137"/>
                    </a:srgbClr>
                  </a:outerShdw>
                </a:effectLst>
              </a:rPr>
              <a:t>Small Scale Research </a:t>
            </a:r>
            <a:r>
              <a:rPr lang="en-ZA" b="1" dirty="0" smtClean="0">
                <a:effectLst>
                  <a:outerShdw blurRad="38100" dist="38100" dir="2700000" algn="tl">
                    <a:srgbClr val="000000">
                      <a:alpha val="43137"/>
                    </a:srgbClr>
                  </a:outerShdw>
                </a:effectLst>
              </a:rPr>
              <a:t>Project</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a:t>The completion of one small scale research </a:t>
            </a:r>
            <a:r>
              <a:rPr lang="en-GB" dirty="0" smtClean="0"/>
              <a:t>project – taking a variety of forms</a:t>
            </a:r>
          </a:p>
          <a:p>
            <a:r>
              <a:rPr lang="en-GB" dirty="0" smtClean="0"/>
              <a:t>This can be  </a:t>
            </a:r>
            <a:r>
              <a:rPr lang="en-GB" dirty="0"/>
              <a:t>designed to enhance professional practice associated with the organisation or delivery of services in the area of their specialism. </a:t>
            </a:r>
            <a:endParaRPr lang="en-GB" dirty="0" smtClean="0"/>
          </a:p>
          <a:p>
            <a:r>
              <a:rPr lang="en-GB" dirty="0"/>
              <a:t>I</a:t>
            </a:r>
            <a:r>
              <a:rPr lang="en-GB" dirty="0" smtClean="0"/>
              <a:t>t can also be used as a pilot study for, or integrated with, the larger Applied Research Project </a:t>
            </a:r>
          </a:p>
          <a:p>
            <a:r>
              <a:rPr lang="en-GB" dirty="0" smtClean="0"/>
              <a:t>Candidates submit a project proposal </a:t>
            </a:r>
            <a:endParaRPr lang="en-GB" dirty="0"/>
          </a:p>
          <a:p>
            <a:endParaRPr lang="en-GB" dirty="0"/>
          </a:p>
        </p:txBody>
      </p:sp>
    </p:spTree>
    <p:extLst>
      <p:ext uri="{BB962C8B-B14F-4D97-AF65-F5344CB8AC3E}">
        <p14:creationId xmlns:p14="http://schemas.microsoft.com/office/powerpoint/2010/main" val="1952684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effectLst>
                  <a:outerShdw blurRad="38100" dist="38100" dir="2700000" algn="tl">
                    <a:srgbClr val="000000">
                      <a:alpha val="43137"/>
                    </a:srgbClr>
                  </a:outerShdw>
                </a:effectLst>
              </a:rPr>
              <a:t>Applied Research Project</a:t>
            </a:r>
          </a:p>
        </p:txBody>
      </p:sp>
      <p:sp>
        <p:nvSpPr>
          <p:cNvPr id="3" name="Content Placeholder 2"/>
          <p:cNvSpPr>
            <a:spLocks noGrp="1"/>
          </p:cNvSpPr>
          <p:nvPr>
            <p:ph idx="1"/>
          </p:nvPr>
        </p:nvSpPr>
        <p:spPr/>
        <p:txBody>
          <a:bodyPr>
            <a:normAutofit/>
          </a:bodyPr>
          <a:lstStyle/>
          <a:p>
            <a:r>
              <a:rPr lang="en-GB" dirty="0"/>
              <a:t>A more substantial, theoretically driven investigative research project must be undertaken. </a:t>
            </a:r>
            <a:endParaRPr lang="en-GB" dirty="0" smtClean="0"/>
          </a:p>
          <a:p>
            <a:r>
              <a:rPr lang="en-GB" dirty="0" smtClean="0"/>
              <a:t>This </a:t>
            </a:r>
            <a:r>
              <a:rPr lang="en-GB" dirty="0"/>
              <a:t>piece of research needs to be designed to be an original contribution to the advancement of knowledge in an area related to the thematic focus of the learning plan as a whole. </a:t>
            </a:r>
            <a:endParaRPr lang="en-GB" dirty="0" smtClean="0"/>
          </a:p>
          <a:p>
            <a:r>
              <a:rPr lang="en-GB" dirty="0"/>
              <a:t>Candidates are required to submit a detailed proposal for their Research Dissertation and will be required to gain ethics approval for their research. </a:t>
            </a:r>
          </a:p>
        </p:txBody>
      </p:sp>
    </p:spTree>
    <p:extLst>
      <p:ext uri="{BB962C8B-B14F-4D97-AF65-F5344CB8AC3E}">
        <p14:creationId xmlns:p14="http://schemas.microsoft.com/office/powerpoint/2010/main" val="17111924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effectLst>
                  <a:outerShdw blurRad="38100" dist="38100" dir="2700000" algn="tl">
                    <a:srgbClr val="000000">
                      <a:alpha val="43137"/>
                    </a:srgbClr>
                  </a:outerShdw>
                </a:effectLst>
              </a:rPr>
              <a:t>Report of Professional </a:t>
            </a:r>
            <a:r>
              <a:rPr lang="en-ZA" b="1" dirty="0" smtClean="0">
                <a:effectLst>
                  <a:outerShdw blurRad="38100" dist="38100" dir="2700000" algn="tl">
                    <a:srgbClr val="000000">
                      <a:alpha val="43137"/>
                    </a:srgbClr>
                  </a:outerShdw>
                </a:effectLst>
              </a:rPr>
              <a:t>Practice</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lvl="0" indent="0">
              <a:buNone/>
            </a:pPr>
            <a:r>
              <a:rPr lang="en-GB" dirty="0" smtClean="0"/>
              <a:t>Case study or a more reflective piece on an area of practice within the thematic area</a:t>
            </a:r>
          </a:p>
          <a:p>
            <a:pPr lvl="0"/>
            <a:r>
              <a:rPr lang="en-GB" dirty="0" smtClean="0"/>
              <a:t>Integrate </a:t>
            </a:r>
            <a:r>
              <a:rPr lang="en-GB" dirty="0"/>
              <a:t>existing knowledge with practice</a:t>
            </a:r>
          </a:p>
          <a:p>
            <a:pPr lvl="0"/>
            <a:r>
              <a:rPr lang="en-GB" dirty="0"/>
              <a:t>Theoretical and practice links</a:t>
            </a:r>
          </a:p>
          <a:p>
            <a:pPr lvl="0"/>
            <a:r>
              <a:rPr lang="en-GB" dirty="0"/>
              <a:t>Change and develop practice</a:t>
            </a:r>
          </a:p>
          <a:p>
            <a:pPr lvl="0"/>
            <a:r>
              <a:rPr lang="en-GB" dirty="0"/>
              <a:t>Understanding best practice</a:t>
            </a:r>
          </a:p>
          <a:p>
            <a:pPr lvl="0"/>
            <a:r>
              <a:rPr lang="en-GB" dirty="0"/>
              <a:t>Applying the evidence to practice</a:t>
            </a:r>
          </a:p>
          <a:p>
            <a:pPr lvl="0"/>
            <a:r>
              <a:rPr lang="en-GB" dirty="0"/>
              <a:t>Applying an understanding of process in their practice</a:t>
            </a:r>
          </a:p>
          <a:p>
            <a:endParaRPr lang="en-GB" dirty="0"/>
          </a:p>
        </p:txBody>
      </p:sp>
    </p:spTree>
    <p:extLst>
      <p:ext uri="{BB962C8B-B14F-4D97-AF65-F5344CB8AC3E}">
        <p14:creationId xmlns:p14="http://schemas.microsoft.com/office/powerpoint/2010/main" val="6892690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effectLst>
                  <a:outerShdw blurRad="38100" dist="38100" dir="2700000" algn="tl">
                    <a:srgbClr val="000000">
                      <a:alpha val="43137"/>
                    </a:srgbClr>
                  </a:outerShdw>
                </a:effectLst>
              </a:rPr>
              <a:t>Reflective </a:t>
            </a:r>
            <a:r>
              <a:rPr lang="en-ZA" b="1" dirty="0" smtClean="0">
                <a:effectLst>
                  <a:outerShdw blurRad="38100" dist="38100" dir="2700000" algn="tl">
                    <a:srgbClr val="000000">
                      <a:alpha val="43137"/>
                    </a:srgbClr>
                  </a:outerShdw>
                </a:effectLst>
              </a:rPr>
              <a:t>Account</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a:t>This piece of work serves to integrate the various elements of the PhD portfolio.  It is divided into two sections.  </a:t>
            </a:r>
            <a:endParaRPr lang="en-GB" dirty="0" smtClean="0"/>
          </a:p>
          <a:p>
            <a:pPr marL="971550" lvl="1" indent="-514350">
              <a:buFont typeface="+mj-lt"/>
              <a:buAutoNum type="arabicPeriod"/>
            </a:pPr>
            <a:r>
              <a:rPr lang="en-GB" dirty="0" smtClean="0"/>
              <a:t>The </a:t>
            </a:r>
            <a:r>
              <a:rPr lang="en-GB" dirty="0"/>
              <a:t>first an introductory chapter sets the scene for the reader in terms of the four other pieces of work that make up the portfolio.  It also offers a rationale for the </a:t>
            </a:r>
            <a:r>
              <a:rPr lang="en-GB" dirty="0" smtClean="0"/>
              <a:t>research.  </a:t>
            </a:r>
          </a:p>
          <a:p>
            <a:pPr marL="971550" lvl="1" indent="-514350">
              <a:buFont typeface="+mj-lt"/>
              <a:buAutoNum type="arabicPeriod"/>
            </a:pPr>
            <a:r>
              <a:rPr lang="en-GB" dirty="0" smtClean="0"/>
              <a:t>The </a:t>
            </a:r>
            <a:r>
              <a:rPr lang="en-GB" dirty="0"/>
              <a:t>second is a final chapter that integrates the learning from the four </a:t>
            </a:r>
            <a:r>
              <a:rPr lang="en-GB" dirty="0" smtClean="0"/>
              <a:t>elements </a:t>
            </a:r>
            <a:r>
              <a:rPr lang="en-GB" dirty="0"/>
              <a:t>of the PhD portfolio, reflects on the limitations of the PhD portfolio, draws conclusions and offers implications for practice and research.</a:t>
            </a:r>
          </a:p>
          <a:p>
            <a:endParaRPr lang="en-GB" dirty="0"/>
          </a:p>
        </p:txBody>
      </p:sp>
    </p:spTree>
    <p:extLst>
      <p:ext uri="{BB962C8B-B14F-4D97-AF65-F5344CB8AC3E}">
        <p14:creationId xmlns:p14="http://schemas.microsoft.com/office/powerpoint/2010/main" val="107521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Development and Support</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GB" dirty="0"/>
              <a:t>The programme has been specifically designed so that practitioners may integrate the completion of the programme with their working lives, and both the work place and the individual will benefit from the outcomes. </a:t>
            </a:r>
            <a:endParaRPr lang="en-GB" dirty="0" smtClean="0"/>
          </a:p>
          <a:p>
            <a:r>
              <a:rPr lang="en-GB" dirty="0" smtClean="0"/>
              <a:t>Learning </a:t>
            </a:r>
            <a:r>
              <a:rPr lang="en-GB" dirty="0"/>
              <a:t>Sets</a:t>
            </a:r>
          </a:p>
          <a:p>
            <a:endParaRPr lang="en-GB" dirty="0"/>
          </a:p>
          <a:p>
            <a:r>
              <a:rPr lang="en-GB" dirty="0"/>
              <a:t>Group support sessions </a:t>
            </a:r>
          </a:p>
          <a:p>
            <a:endParaRPr lang="en-GB" dirty="0" smtClean="0"/>
          </a:p>
          <a:p>
            <a:r>
              <a:rPr lang="en-GB" dirty="0"/>
              <a:t>Supervision</a:t>
            </a:r>
          </a:p>
          <a:p>
            <a:endParaRPr lang="en-GB" dirty="0"/>
          </a:p>
          <a:p>
            <a:endParaRPr lang="en-GB" dirty="0"/>
          </a:p>
        </p:txBody>
      </p:sp>
    </p:spTree>
    <p:extLst>
      <p:ext uri="{BB962C8B-B14F-4D97-AF65-F5344CB8AC3E}">
        <p14:creationId xmlns:p14="http://schemas.microsoft.com/office/powerpoint/2010/main" val="2051690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Overview of the Presentation </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825624"/>
            <a:ext cx="10515600" cy="4731929"/>
          </a:xfrm>
        </p:spPr>
        <p:txBody>
          <a:bodyPr>
            <a:normAutofit fontScale="92500" lnSpcReduction="10000"/>
          </a:bodyPr>
          <a:lstStyle/>
          <a:p>
            <a:r>
              <a:rPr lang="en-GB" dirty="0" smtClean="0"/>
              <a:t>Background to the development of the PhD in Professional Practice</a:t>
            </a:r>
          </a:p>
          <a:p>
            <a:r>
              <a:rPr lang="en-GB" dirty="0" smtClean="0"/>
              <a:t>Where it sits in the degrees framework</a:t>
            </a:r>
          </a:p>
          <a:p>
            <a:r>
              <a:rPr lang="en-GB" dirty="0" smtClean="0"/>
              <a:t>PhD – Structure </a:t>
            </a:r>
          </a:p>
          <a:p>
            <a:pPr lvl="1"/>
            <a:r>
              <a:rPr lang="en-GB" dirty="0" smtClean="0"/>
              <a:t>Learning Plan</a:t>
            </a:r>
          </a:p>
          <a:p>
            <a:pPr lvl="1"/>
            <a:r>
              <a:rPr lang="en-GB" dirty="0" smtClean="0"/>
              <a:t>Portfolio</a:t>
            </a:r>
          </a:p>
          <a:p>
            <a:pPr lvl="1"/>
            <a:r>
              <a:rPr lang="en-GB" dirty="0" smtClean="0"/>
              <a:t>Learning Sets - Researcher </a:t>
            </a:r>
            <a:r>
              <a:rPr lang="en-GB" dirty="0"/>
              <a:t>Development </a:t>
            </a:r>
            <a:endParaRPr lang="en-GB" dirty="0" smtClean="0"/>
          </a:p>
          <a:p>
            <a:pPr lvl="1"/>
            <a:r>
              <a:rPr lang="en-GB" dirty="0" smtClean="0"/>
              <a:t>Supervision</a:t>
            </a:r>
          </a:p>
          <a:p>
            <a:r>
              <a:rPr lang="en-GB" dirty="0" smtClean="0"/>
              <a:t>Rationale for doing it this way</a:t>
            </a:r>
          </a:p>
          <a:p>
            <a:r>
              <a:rPr lang="en-GB" dirty="0" smtClean="0"/>
              <a:t>PhD </a:t>
            </a:r>
            <a:r>
              <a:rPr lang="en-GB" dirty="0"/>
              <a:t>or a Professional </a:t>
            </a:r>
            <a:r>
              <a:rPr lang="en-GB" dirty="0" smtClean="0"/>
              <a:t>Doctorate</a:t>
            </a:r>
          </a:p>
          <a:p>
            <a:r>
              <a:rPr lang="en-GB" dirty="0" smtClean="0"/>
              <a:t>Examples of Student Portfolios</a:t>
            </a:r>
          </a:p>
          <a:p>
            <a:r>
              <a:rPr lang="en-GB" dirty="0" smtClean="0"/>
              <a:t>Challenges</a:t>
            </a:r>
          </a:p>
          <a:p>
            <a:endParaRPr lang="en-GB" dirty="0"/>
          </a:p>
        </p:txBody>
      </p:sp>
    </p:spTree>
    <p:extLst>
      <p:ext uri="{BB962C8B-B14F-4D97-AF65-F5344CB8AC3E}">
        <p14:creationId xmlns:p14="http://schemas.microsoft.com/office/powerpoint/2010/main" val="4774013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effectLst>
                  <a:outerShdw blurRad="38100" dist="38100" dir="2700000" algn="tl">
                    <a:srgbClr val="000000">
                      <a:alpha val="43137"/>
                    </a:srgbClr>
                  </a:outerShdw>
                </a:effectLst>
              </a:rPr>
              <a:t>Researcher </a:t>
            </a:r>
            <a:r>
              <a:rPr lang="en-ZA" b="1" dirty="0" smtClean="0">
                <a:effectLst>
                  <a:outerShdw blurRad="38100" dist="38100" dir="2700000" algn="tl">
                    <a:srgbClr val="000000">
                      <a:alpha val="43137"/>
                    </a:srgbClr>
                  </a:outerShdw>
                </a:effectLst>
              </a:rPr>
              <a:t>Development</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567543"/>
            <a:ext cx="10515600" cy="4963886"/>
          </a:xfrm>
        </p:spPr>
        <p:txBody>
          <a:bodyPr>
            <a:normAutofit/>
          </a:bodyPr>
          <a:lstStyle/>
          <a:p>
            <a:r>
              <a:rPr lang="en-GB" dirty="0"/>
              <a:t>The Graduate School offers a dedicated Researcher Development Programme (RDP</a:t>
            </a:r>
            <a:r>
              <a:rPr lang="en-GB" dirty="0" smtClean="0"/>
              <a:t>). </a:t>
            </a:r>
          </a:p>
          <a:p>
            <a:endParaRPr lang="en-GB" dirty="0"/>
          </a:p>
          <a:p>
            <a:r>
              <a:rPr lang="en-GB" dirty="0" smtClean="0"/>
              <a:t>The </a:t>
            </a:r>
            <a:r>
              <a:rPr lang="en-GB" dirty="0"/>
              <a:t>Learning Sets attended by students </a:t>
            </a:r>
            <a:r>
              <a:rPr lang="en-GB" dirty="0" smtClean="0"/>
              <a:t>contributes </a:t>
            </a:r>
            <a:r>
              <a:rPr lang="en-GB" dirty="0"/>
              <a:t>to this researcher development. </a:t>
            </a:r>
          </a:p>
          <a:p>
            <a:pPr marL="0" indent="0">
              <a:buNone/>
            </a:pPr>
            <a:endParaRPr lang="en-GB" dirty="0"/>
          </a:p>
          <a:p>
            <a:r>
              <a:rPr lang="en-ZA" dirty="0"/>
              <a:t>Students can also access research methodology teaching on the Doctorate of Clinical Psychology </a:t>
            </a:r>
            <a:r>
              <a:rPr lang="en-ZA" dirty="0" smtClean="0"/>
              <a:t>Programme.</a:t>
            </a:r>
            <a:endParaRPr lang="en-GB" dirty="0"/>
          </a:p>
          <a:p>
            <a:endParaRPr lang="en-GB" dirty="0"/>
          </a:p>
        </p:txBody>
      </p:sp>
    </p:spTree>
    <p:extLst>
      <p:ext uri="{BB962C8B-B14F-4D97-AF65-F5344CB8AC3E}">
        <p14:creationId xmlns:p14="http://schemas.microsoft.com/office/powerpoint/2010/main" val="11841828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Learning Sets </a:t>
            </a:r>
            <a:endParaRPr lang="en-GB" b="1"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838200" y="1502229"/>
            <a:ext cx="10515600" cy="4976948"/>
          </a:xfrm>
        </p:spPr>
        <p:txBody>
          <a:bodyPr>
            <a:normAutofit/>
          </a:bodyPr>
          <a:lstStyle/>
          <a:p>
            <a:r>
              <a:rPr lang="en-GB" dirty="0"/>
              <a:t>Two study weeks (of 5 days each) a year. These will be made up of meetings of a small group of candidates working together as a Learning Set facilitated by the Programme Director or a member of the Salomons Centre for Applied Psychology staff. </a:t>
            </a:r>
          </a:p>
          <a:p>
            <a:r>
              <a:rPr lang="en-GB" dirty="0" smtClean="0"/>
              <a:t>These </a:t>
            </a:r>
            <a:r>
              <a:rPr lang="en-GB" dirty="0"/>
              <a:t>Learning Sets </a:t>
            </a:r>
            <a:r>
              <a:rPr lang="en-GB" dirty="0" smtClean="0"/>
              <a:t>include </a:t>
            </a:r>
            <a:r>
              <a:rPr lang="en-GB" dirty="0"/>
              <a:t>a series of workshops/lectures on research methodology and input on advanced research skills. </a:t>
            </a:r>
            <a:endParaRPr lang="en-GB" dirty="0" smtClean="0"/>
          </a:p>
          <a:p>
            <a:r>
              <a:rPr lang="en-GB" dirty="0" smtClean="0"/>
              <a:t>During </a:t>
            </a:r>
            <a:r>
              <a:rPr lang="en-GB" dirty="0"/>
              <a:t>these periods the cohort will have time for group and individual learning</a:t>
            </a:r>
            <a:r>
              <a:rPr lang="en-GB" dirty="0" smtClean="0"/>
              <a:t>.</a:t>
            </a:r>
          </a:p>
          <a:p>
            <a:pPr lvl="0"/>
            <a:r>
              <a:rPr lang="en-GB" dirty="0"/>
              <a:t>Learning sets may continue where candidates request this; facilitated by the candidates, but supported by the programme. These may be run through the virtual learning environment. </a:t>
            </a:r>
          </a:p>
          <a:p>
            <a:endParaRPr lang="en-GB" dirty="0"/>
          </a:p>
        </p:txBody>
      </p:sp>
    </p:spTree>
    <p:extLst>
      <p:ext uri="{BB962C8B-B14F-4D97-AF65-F5344CB8AC3E}">
        <p14:creationId xmlns:p14="http://schemas.microsoft.com/office/powerpoint/2010/main" val="36715560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8199296"/>
              </p:ext>
            </p:extLst>
          </p:nvPr>
        </p:nvGraphicFramePr>
        <p:xfrm>
          <a:off x="365760" y="182246"/>
          <a:ext cx="11612880" cy="6519672"/>
        </p:xfrm>
        <a:graphic>
          <a:graphicData uri="http://schemas.openxmlformats.org/drawingml/2006/table">
            <a:tbl>
              <a:tblPr firstRow="1" firstCol="1" bandRow="1">
                <a:tableStyleId>{5C22544A-7EE6-4342-B048-85BDC9FD1C3A}</a:tableStyleId>
              </a:tblPr>
              <a:tblGrid>
                <a:gridCol w="1672046">
                  <a:extLst>
                    <a:ext uri="{9D8B030D-6E8A-4147-A177-3AD203B41FA5}">
                      <a16:colId xmlns:a16="http://schemas.microsoft.com/office/drawing/2014/main" val="3478347488"/>
                    </a:ext>
                  </a:extLst>
                </a:gridCol>
                <a:gridCol w="3670663">
                  <a:extLst>
                    <a:ext uri="{9D8B030D-6E8A-4147-A177-3AD203B41FA5}">
                      <a16:colId xmlns:a16="http://schemas.microsoft.com/office/drawing/2014/main" val="1553516216"/>
                    </a:ext>
                  </a:extLst>
                </a:gridCol>
                <a:gridCol w="5073757">
                  <a:extLst>
                    <a:ext uri="{9D8B030D-6E8A-4147-A177-3AD203B41FA5}">
                      <a16:colId xmlns:a16="http://schemas.microsoft.com/office/drawing/2014/main" val="2595749664"/>
                    </a:ext>
                  </a:extLst>
                </a:gridCol>
                <a:gridCol w="1196414">
                  <a:extLst>
                    <a:ext uri="{9D8B030D-6E8A-4147-A177-3AD203B41FA5}">
                      <a16:colId xmlns:a16="http://schemas.microsoft.com/office/drawing/2014/main" val="1738694413"/>
                    </a:ext>
                  </a:extLst>
                </a:gridCol>
              </a:tblGrid>
              <a:tr h="324644">
                <a:tc>
                  <a:txBody>
                    <a:bodyPr/>
                    <a:lstStyle/>
                    <a:p>
                      <a:pPr algn="l">
                        <a:lnSpc>
                          <a:spcPct val="115000"/>
                        </a:lnSpc>
                        <a:spcAft>
                          <a:spcPts val="0"/>
                        </a:spcAft>
                      </a:pPr>
                      <a:r>
                        <a:rPr lang="en-GB" sz="1200">
                          <a:effectLst/>
                        </a:rPr>
                        <a:t>Element of the Portfolio</a:t>
                      </a:r>
                      <a:endParaRPr lang="en-GB" sz="1200">
                        <a:effectLst/>
                        <a:latin typeface="Arial" panose="020B0604020202020204" pitchFamily="34" charset="0"/>
                        <a:ea typeface="Calibri" panose="020F0502020204030204" pitchFamily="34" charset="0"/>
                      </a:endParaRPr>
                    </a:p>
                  </a:txBody>
                  <a:tcPr marL="47297" marR="47297" marT="0" marB="0"/>
                </a:tc>
                <a:tc>
                  <a:txBody>
                    <a:bodyPr/>
                    <a:lstStyle/>
                    <a:p>
                      <a:pPr algn="l">
                        <a:lnSpc>
                          <a:spcPct val="115000"/>
                        </a:lnSpc>
                        <a:spcAft>
                          <a:spcPts val="0"/>
                        </a:spcAft>
                      </a:pPr>
                      <a:r>
                        <a:rPr lang="en-GB" sz="1200">
                          <a:effectLst/>
                        </a:rPr>
                        <a:t>Learning Set</a:t>
                      </a:r>
                      <a:endParaRPr lang="en-GB" sz="1200">
                        <a:effectLst/>
                        <a:latin typeface="Arial" panose="020B0604020202020204" pitchFamily="34" charset="0"/>
                        <a:ea typeface="Calibri" panose="020F0502020204030204" pitchFamily="34" charset="0"/>
                      </a:endParaRPr>
                    </a:p>
                  </a:txBody>
                  <a:tcPr marL="47297" marR="47297" marT="0" marB="0"/>
                </a:tc>
                <a:tc>
                  <a:txBody>
                    <a:bodyPr/>
                    <a:lstStyle/>
                    <a:p>
                      <a:pPr algn="l">
                        <a:lnSpc>
                          <a:spcPct val="115000"/>
                        </a:lnSpc>
                        <a:spcAft>
                          <a:spcPts val="0"/>
                        </a:spcAft>
                      </a:pPr>
                      <a:r>
                        <a:rPr lang="en-GB" sz="1200">
                          <a:effectLst/>
                        </a:rPr>
                        <a:t>Competencies</a:t>
                      </a:r>
                      <a:endParaRPr lang="en-GB" sz="1200">
                        <a:effectLst/>
                        <a:latin typeface="Arial" panose="020B0604020202020204" pitchFamily="34" charset="0"/>
                        <a:ea typeface="Calibri" panose="020F0502020204030204" pitchFamily="34" charset="0"/>
                      </a:endParaRPr>
                    </a:p>
                  </a:txBody>
                  <a:tcPr marL="47297" marR="47297" marT="0" marB="0"/>
                </a:tc>
                <a:tc>
                  <a:txBody>
                    <a:bodyPr/>
                    <a:lstStyle/>
                    <a:p>
                      <a:pPr algn="l">
                        <a:lnSpc>
                          <a:spcPct val="115000"/>
                        </a:lnSpc>
                        <a:spcAft>
                          <a:spcPts val="0"/>
                        </a:spcAft>
                      </a:pPr>
                      <a:r>
                        <a:rPr lang="en-GB" sz="1200">
                          <a:effectLst/>
                        </a:rPr>
                        <a:t>Submission for Review date</a:t>
                      </a:r>
                      <a:endParaRPr lang="en-GB" sz="1200">
                        <a:effectLst/>
                        <a:latin typeface="Arial" panose="020B0604020202020204" pitchFamily="34" charset="0"/>
                        <a:ea typeface="Calibri" panose="020F0502020204030204" pitchFamily="34" charset="0"/>
                      </a:endParaRPr>
                    </a:p>
                  </a:txBody>
                  <a:tcPr marL="47297" marR="47297" marT="0" marB="0"/>
                </a:tc>
                <a:extLst>
                  <a:ext uri="{0D108BD9-81ED-4DB2-BD59-A6C34878D82A}">
                    <a16:rowId xmlns:a16="http://schemas.microsoft.com/office/drawing/2014/main" val="4022965268"/>
                  </a:ext>
                </a:extLst>
              </a:tr>
              <a:tr h="973931">
                <a:tc>
                  <a:txBody>
                    <a:bodyPr/>
                    <a:lstStyle/>
                    <a:p>
                      <a:pPr algn="l">
                        <a:lnSpc>
                          <a:spcPct val="115000"/>
                        </a:lnSpc>
                        <a:spcAft>
                          <a:spcPts val="0"/>
                        </a:spcAft>
                      </a:pPr>
                      <a:r>
                        <a:rPr lang="en-GB" sz="1200">
                          <a:effectLst/>
                        </a:rPr>
                        <a:t>Critical Review of Literature (10,000 words)</a:t>
                      </a:r>
                      <a:endParaRPr lang="en-GB" sz="1200">
                        <a:effectLst/>
                        <a:latin typeface="Arial" panose="020B0604020202020204" pitchFamily="34" charset="0"/>
                        <a:ea typeface="Calibri" panose="020F0502020204030204" pitchFamily="34" charset="0"/>
                      </a:endParaRPr>
                    </a:p>
                  </a:txBody>
                  <a:tcPr marL="47297" marR="47297" marT="0" marB="0"/>
                </a:tc>
                <a:tc>
                  <a:txBody>
                    <a:bodyPr/>
                    <a:lstStyle/>
                    <a:p>
                      <a:pPr algn="l">
                        <a:lnSpc>
                          <a:spcPct val="115000"/>
                        </a:lnSpc>
                        <a:spcAft>
                          <a:spcPts val="0"/>
                        </a:spcAft>
                      </a:pPr>
                      <a:r>
                        <a:rPr lang="en-GB" sz="1200">
                          <a:effectLst/>
                        </a:rPr>
                        <a:t>LS1 March 2016</a:t>
                      </a:r>
                    </a:p>
                    <a:p>
                      <a:pPr algn="l">
                        <a:lnSpc>
                          <a:spcPct val="115000"/>
                        </a:lnSpc>
                        <a:spcAft>
                          <a:spcPts val="0"/>
                        </a:spcAft>
                      </a:pPr>
                      <a:r>
                        <a:rPr lang="en-GB" sz="1200">
                          <a:effectLst/>
                        </a:rPr>
                        <a:t>Input on </a:t>
                      </a:r>
                    </a:p>
                    <a:p>
                      <a:pPr algn="l">
                        <a:lnSpc>
                          <a:spcPct val="115000"/>
                        </a:lnSpc>
                        <a:spcAft>
                          <a:spcPts val="0"/>
                        </a:spcAft>
                      </a:pPr>
                      <a:r>
                        <a:rPr lang="en-GB" sz="1200">
                          <a:effectLst/>
                        </a:rPr>
                        <a:t>The research process</a:t>
                      </a:r>
                    </a:p>
                    <a:p>
                      <a:pPr algn="l">
                        <a:lnSpc>
                          <a:spcPct val="115000"/>
                        </a:lnSpc>
                        <a:spcAft>
                          <a:spcPts val="0"/>
                        </a:spcAft>
                      </a:pPr>
                      <a:r>
                        <a:rPr lang="en-GB" sz="1200">
                          <a:effectLst/>
                        </a:rPr>
                        <a:t>Using on-line data bases</a:t>
                      </a:r>
                    </a:p>
                    <a:p>
                      <a:pPr algn="l">
                        <a:lnSpc>
                          <a:spcPct val="115000"/>
                        </a:lnSpc>
                        <a:spcAft>
                          <a:spcPts val="0"/>
                        </a:spcAft>
                      </a:pPr>
                      <a:r>
                        <a:rPr lang="en-GB" sz="1200">
                          <a:effectLst/>
                        </a:rPr>
                        <a:t>Research frameworks and appraising research</a:t>
                      </a:r>
                    </a:p>
                    <a:p>
                      <a:pPr algn="l">
                        <a:lnSpc>
                          <a:spcPct val="115000"/>
                        </a:lnSpc>
                        <a:spcAft>
                          <a:spcPts val="0"/>
                        </a:spcAft>
                      </a:pPr>
                      <a:r>
                        <a:rPr lang="en-GB" sz="1200">
                          <a:effectLst/>
                        </a:rPr>
                        <a:t>Evaluating evidence</a:t>
                      </a:r>
                      <a:endParaRPr lang="en-GB" sz="1200">
                        <a:effectLst/>
                        <a:latin typeface="Arial" panose="020B0604020202020204" pitchFamily="34" charset="0"/>
                        <a:ea typeface="Calibri" panose="020F0502020204030204" pitchFamily="34" charset="0"/>
                      </a:endParaRPr>
                    </a:p>
                  </a:txBody>
                  <a:tcPr marL="47297" marR="47297" marT="0" marB="0"/>
                </a:tc>
                <a:tc>
                  <a:txBody>
                    <a:bodyPr/>
                    <a:lstStyle/>
                    <a:p>
                      <a:pPr marL="342900" lvl="0" indent="-342900" algn="l">
                        <a:lnSpc>
                          <a:spcPct val="115000"/>
                        </a:lnSpc>
                        <a:spcAft>
                          <a:spcPts val="0"/>
                        </a:spcAft>
                        <a:buFont typeface="Symbol" panose="05050102010706020507" pitchFamily="18" charset="2"/>
                        <a:buChar char=""/>
                      </a:pPr>
                      <a:r>
                        <a:rPr lang="en-GB" sz="1200">
                          <a:effectLst/>
                        </a:rPr>
                        <a:t>Literature searching techniques, </a:t>
                      </a:r>
                    </a:p>
                    <a:p>
                      <a:pPr marL="342900" lvl="0" indent="-342900" algn="l">
                        <a:lnSpc>
                          <a:spcPct val="115000"/>
                        </a:lnSpc>
                        <a:spcAft>
                          <a:spcPts val="0"/>
                        </a:spcAft>
                        <a:buFont typeface="Symbol" panose="05050102010706020507" pitchFamily="18" charset="2"/>
                        <a:buChar char=""/>
                      </a:pPr>
                      <a:r>
                        <a:rPr lang="en-GB" sz="1200">
                          <a:effectLst/>
                        </a:rPr>
                        <a:t>Evaluating evidence</a:t>
                      </a:r>
                    </a:p>
                    <a:p>
                      <a:pPr marL="342900" lvl="0" indent="-342900" algn="l">
                        <a:lnSpc>
                          <a:spcPct val="115000"/>
                        </a:lnSpc>
                        <a:spcAft>
                          <a:spcPts val="0"/>
                        </a:spcAft>
                        <a:buFont typeface="Symbol" panose="05050102010706020507" pitchFamily="18" charset="2"/>
                        <a:buChar char=""/>
                      </a:pPr>
                      <a:r>
                        <a:rPr lang="en-GB" sz="1200">
                          <a:effectLst/>
                        </a:rPr>
                        <a:t>Reviewing and synthesising evidence</a:t>
                      </a:r>
                    </a:p>
                    <a:p>
                      <a:pPr marL="342900" lvl="0" indent="-342900" algn="l">
                        <a:lnSpc>
                          <a:spcPct val="115000"/>
                        </a:lnSpc>
                        <a:spcAft>
                          <a:spcPts val="0"/>
                        </a:spcAft>
                        <a:buFont typeface="Symbol" panose="05050102010706020507" pitchFamily="18" charset="2"/>
                        <a:buChar char=""/>
                      </a:pPr>
                      <a:r>
                        <a:rPr lang="en-GB" sz="1200">
                          <a:effectLst/>
                        </a:rPr>
                        <a:t>Writing a literature review</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47297" marR="47297" marT="0" marB="0"/>
                </a:tc>
                <a:tc>
                  <a:txBody>
                    <a:bodyPr/>
                    <a:lstStyle/>
                    <a:p>
                      <a:pPr algn="l">
                        <a:lnSpc>
                          <a:spcPct val="115000"/>
                        </a:lnSpc>
                        <a:spcAft>
                          <a:spcPts val="0"/>
                        </a:spcAft>
                      </a:pPr>
                      <a:r>
                        <a:rPr lang="en-GB" sz="1200">
                          <a:effectLst/>
                        </a:rPr>
                        <a:t>Nov 2016</a:t>
                      </a:r>
                      <a:endParaRPr lang="en-GB" sz="1200">
                        <a:effectLst/>
                        <a:latin typeface="Arial" panose="020B0604020202020204" pitchFamily="34" charset="0"/>
                        <a:ea typeface="Calibri" panose="020F0502020204030204" pitchFamily="34" charset="0"/>
                      </a:endParaRPr>
                    </a:p>
                  </a:txBody>
                  <a:tcPr marL="47297" marR="47297" marT="0" marB="0"/>
                </a:tc>
                <a:extLst>
                  <a:ext uri="{0D108BD9-81ED-4DB2-BD59-A6C34878D82A}">
                    <a16:rowId xmlns:a16="http://schemas.microsoft.com/office/drawing/2014/main" val="3190222076"/>
                  </a:ext>
                </a:extLst>
              </a:tr>
              <a:tr h="1460896">
                <a:tc>
                  <a:txBody>
                    <a:bodyPr/>
                    <a:lstStyle/>
                    <a:p>
                      <a:pPr algn="l">
                        <a:lnSpc>
                          <a:spcPct val="115000"/>
                        </a:lnSpc>
                        <a:spcAft>
                          <a:spcPts val="0"/>
                        </a:spcAft>
                      </a:pPr>
                      <a:r>
                        <a:rPr lang="en-ZA" sz="1200">
                          <a:effectLst/>
                        </a:rPr>
                        <a:t>Small Scale Research Project</a:t>
                      </a:r>
                      <a:endParaRPr lang="en-GB" sz="1200">
                        <a:effectLst/>
                      </a:endParaRPr>
                    </a:p>
                    <a:p>
                      <a:pPr algn="l">
                        <a:lnSpc>
                          <a:spcPct val="115000"/>
                        </a:lnSpc>
                        <a:spcAft>
                          <a:spcPts val="0"/>
                        </a:spcAft>
                      </a:pPr>
                      <a:r>
                        <a:rPr lang="en-GB" sz="1200">
                          <a:effectLst/>
                        </a:rPr>
                        <a:t>(Service Improvement Project) (10,000 words)</a:t>
                      </a:r>
                      <a:endParaRPr lang="en-GB" sz="1200">
                        <a:effectLst/>
                        <a:latin typeface="Arial" panose="020B0604020202020204" pitchFamily="34" charset="0"/>
                        <a:ea typeface="Calibri" panose="020F0502020204030204" pitchFamily="34" charset="0"/>
                      </a:endParaRPr>
                    </a:p>
                  </a:txBody>
                  <a:tcPr marL="47297" marR="47297" marT="0" marB="0"/>
                </a:tc>
                <a:tc>
                  <a:txBody>
                    <a:bodyPr/>
                    <a:lstStyle/>
                    <a:p>
                      <a:pPr algn="l">
                        <a:lnSpc>
                          <a:spcPct val="115000"/>
                        </a:lnSpc>
                        <a:spcAft>
                          <a:spcPts val="0"/>
                        </a:spcAft>
                      </a:pPr>
                      <a:r>
                        <a:rPr lang="en-GB" sz="1200">
                          <a:effectLst/>
                        </a:rPr>
                        <a:t>LS1 March 2016</a:t>
                      </a:r>
                    </a:p>
                    <a:p>
                      <a:pPr algn="l">
                        <a:lnSpc>
                          <a:spcPct val="115000"/>
                        </a:lnSpc>
                        <a:spcAft>
                          <a:spcPts val="0"/>
                        </a:spcAft>
                      </a:pPr>
                      <a:r>
                        <a:rPr lang="en-GB" sz="1200">
                          <a:effectLst/>
                        </a:rPr>
                        <a:t>Input on </a:t>
                      </a:r>
                    </a:p>
                    <a:p>
                      <a:pPr algn="l">
                        <a:lnSpc>
                          <a:spcPct val="115000"/>
                        </a:lnSpc>
                        <a:spcAft>
                          <a:spcPts val="0"/>
                        </a:spcAft>
                      </a:pPr>
                      <a:r>
                        <a:rPr lang="en-GB" sz="1200">
                          <a:effectLst/>
                        </a:rPr>
                        <a:t>The research process</a:t>
                      </a:r>
                    </a:p>
                    <a:p>
                      <a:pPr algn="l">
                        <a:lnSpc>
                          <a:spcPct val="115000"/>
                        </a:lnSpc>
                        <a:spcAft>
                          <a:spcPts val="0"/>
                        </a:spcAft>
                      </a:pPr>
                      <a:r>
                        <a:rPr lang="en-GB" sz="1200">
                          <a:effectLst/>
                        </a:rPr>
                        <a:t>Service Evaluation and Implementation</a:t>
                      </a:r>
                    </a:p>
                    <a:p>
                      <a:pPr algn="l">
                        <a:lnSpc>
                          <a:spcPct val="115000"/>
                        </a:lnSpc>
                        <a:spcAft>
                          <a:spcPts val="0"/>
                        </a:spcAft>
                      </a:pPr>
                      <a:r>
                        <a:rPr lang="en-GB" sz="1200">
                          <a:effectLst/>
                        </a:rPr>
                        <a:t>Research frameworks and appraising research</a:t>
                      </a:r>
                    </a:p>
                    <a:p>
                      <a:pPr algn="l">
                        <a:lnSpc>
                          <a:spcPct val="115000"/>
                        </a:lnSpc>
                        <a:spcAft>
                          <a:spcPts val="0"/>
                        </a:spcAft>
                      </a:pPr>
                      <a:r>
                        <a:rPr lang="en-GB" sz="1200">
                          <a:effectLst/>
                        </a:rPr>
                        <a:t> </a:t>
                      </a:r>
                    </a:p>
                    <a:p>
                      <a:pPr algn="l">
                        <a:lnSpc>
                          <a:spcPct val="115000"/>
                        </a:lnSpc>
                        <a:spcAft>
                          <a:spcPts val="0"/>
                        </a:spcAft>
                      </a:pPr>
                      <a:r>
                        <a:rPr lang="en-GB" sz="1200">
                          <a:effectLst/>
                        </a:rPr>
                        <a:t>LS2 Nov 2016</a:t>
                      </a:r>
                    </a:p>
                    <a:p>
                      <a:pPr algn="l">
                        <a:lnSpc>
                          <a:spcPct val="115000"/>
                        </a:lnSpc>
                        <a:spcAft>
                          <a:spcPts val="0"/>
                        </a:spcAft>
                      </a:pPr>
                      <a:r>
                        <a:rPr lang="en-GB" sz="1200">
                          <a:effectLst/>
                        </a:rPr>
                        <a:t>Present proposed Small Scale Research Project</a:t>
                      </a:r>
                    </a:p>
                    <a:p>
                      <a:pPr algn="l">
                        <a:lnSpc>
                          <a:spcPct val="115000"/>
                        </a:lnSpc>
                        <a:spcAft>
                          <a:spcPts val="0"/>
                        </a:spcAft>
                      </a:pPr>
                      <a:r>
                        <a:rPr lang="en-GB" sz="1200">
                          <a:effectLst/>
                        </a:rPr>
                        <a:t> </a:t>
                      </a:r>
                      <a:endParaRPr lang="en-GB" sz="1200">
                        <a:effectLst/>
                        <a:latin typeface="Arial" panose="020B0604020202020204" pitchFamily="34" charset="0"/>
                        <a:ea typeface="Calibri" panose="020F0502020204030204" pitchFamily="34" charset="0"/>
                      </a:endParaRPr>
                    </a:p>
                  </a:txBody>
                  <a:tcPr marL="47297" marR="47297" marT="0" marB="0"/>
                </a:tc>
                <a:tc>
                  <a:txBody>
                    <a:bodyPr/>
                    <a:lstStyle/>
                    <a:p>
                      <a:pPr marL="342900" lvl="0" indent="-342900" algn="l">
                        <a:lnSpc>
                          <a:spcPct val="115000"/>
                        </a:lnSpc>
                        <a:spcAft>
                          <a:spcPts val="0"/>
                        </a:spcAft>
                        <a:buFont typeface="Symbol" panose="05050102010706020507" pitchFamily="18" charset="2"/>
                        <a:buChar char=""/>
                      </a:pPr>
                      <a:r>
                        <a:rPr lang="en-GB" sz="1200">
                          <a:effectLst/>
                        </a:rPr>
                        <a:t>An advanced understanding of professional and service issues in the area of the candidate’s practice;</a:t>
                      </a:r>
                    </a:p>
                    <a:p>
                      <a:pPr marL="342900" lvl="0" indent="-342900" algn="l">
                        <a:lnSpc>
                          <a:spcPct val="115000"/>
                        </a:lnSpc>
                        <a:spcAft>
                          <a:spcPts val="0"/>
                        </a:spcAft>
                        <a:buFont typeface="Symbol" panose="05050102010706020507" pitchFamily="18" charset="2"/>
                        <a:buChar char=""/>
                      </a:pPr>
                      <a:r>
                        <a:rPr lang="en-GB" sz="1200">
                          <a:effectLst/>
                        </a:rPr>
                        <a:t>An advanced understanding of evidence-based practice in this area</a:t>
                      </a:r>
                    </a:p>
                    <a:p>
                      <a:pPr marL="342900" lvl="0" indent="-342900" algn="l">
                        <a:lnSpc>
                          <a:spcPct val="115000"/>
                        </a:lnSpc>
                        <a:spcAft>
                          <a:spcPts val="0"/>
                        </a:spcAft>
                        <a:buFont typeface="Symbol" panose="05050102010706020507" pitchFamily="18" charset="2"/>
                        <a:buChar char=""/>
                      </a:pPr>
                      <a:r>
                        <a:rPr lang="en-GB" sz="1200">
                          <a:effectLst/>
                        </a:rPr>
                        <a:t>An advanced understanding of approaches to service development and evaluation and associated methodologies</a:t>
                      </a:r>
                    </a:p>
                    <a:p>
                      <a:pPr marL="342900" lvl="0" indent="-342900" algn="l">
                        <a:lnSpc>
                          <a:spcPct val="115000"/>
                        </a:lnSpc>
                        <a:spcAft>
                          <a:spcPts val="0"/>
                        </a:spcAft>
                        <a:buFont typeface="Symbol" panose="05050102010706020507" pitchFamily="18" charset="2"/>
                        <a:buChar char=""/>
                      </a:pPr>
                      <a:r>
                        <a:rPr lang="en-GB" sz="1200">
                          <a:effectLst/>
                        </a:rPr>
                        <a:t>Project management skills, including planning, implementation and dissemination</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47297" marR="47297" marT="0" marB="0"/>
                </a:tc>
                <a:tc>
                  <a:txBody>
                    <a:bodyPr/>
                    <a:lstStyle/>
                    <a:p>
                      <a:pPr algn="l">
                        <a:lnSpc>
                          <a:spcPct val="115000"/>
                        </a:lnSpc>
                        <a:spcAft>
                          <a:spcPts val="0"/>
                        </a:spcAft>
                      </a:pPr>
                      <a:r>
                        <a:rPr lang="en-GB" sz="1200" dirty="0">
                          <a:effectLst/>
                        </a:rPr>
                        <a:t>March 2017</a:t>
                      </a:r>
                      <a:endParaRPr lang="en-GB" sz="1200" dirty="0">
                        <a:effectLst/>
                        <a:latin typeface="Arial" panose="020B0604020202020204" pitchFamily="34" charset="0"/>
                        <a:ea typeface="Calibri" panose="020F0502020204030204" pitchFamily="34" charset="0"/>
                      </a:endParaRPr>
                    </a:p>
                  </a:txBody>
                  <a:tcPr marL="47297" marR="47297" marT="0" marB="0"/>
                </a:tc>
                <a:extLst>
                  <a:ext uri="{0D108BD9-81ED-4DB2-BD59-A6C34878D82A}">
                    <a16:rowId xmlns:a16="http://schemas.microsoft.com/office/drawing/2014/main" val="315196788"/>
                  </a:ext>
                </a:extLst>
              </a:tr>
              <a:tr h="649288">
                <a:tc>
                  <a:txBody>
                    <a:bodyPr/>
                    <a:lstStyle/>
                    <a:p>
                      <a:pPr algn="l">
                        <a:lnSpc>
                          <a:spcPct val="115000"/>
                        </a:lnSpc>
                        <a:spcAft>
                          <a:spcPts val="0"/>
                        </a:spcAft>
                      </a:pPr>
                      <a:r>
                        <a:rPr lang="en-GB" sz="1200">
                          <a:effectLst/>
                        </a:rPr>
                        <a:t>Applied Research Project </a:t>
                      </a:r>
                    </a:p>
                    <a:p>
                      <a:pPr algn="l">
                        <a:lnSpc>
                          <a:spcPct val="115000"/>
                        </a:lnSpc>
                        <a:spcAft>
                          <a:spcPts val="0"/>
                        </a:spcAft>
                      </a:pPr>
                      <a:r>
                        <a:rPr lang="en-GB" sz="1200">
                          <a:effectLst/>
                        </a:rPr>
                        <a:t>Proposal (2,000 words)</a:t>
                      </a:r>
                      <a:endParaRPr lang="en-GB" sz="1200">
                        <a:effectLst/>
                        <a:latin typeface="Arial" panose="020B0604020202020204" pitchFamily="34" charset="0"/>
                        <a:ea typeface="Calibri" panose="020F0502020204030204" pitchFamily="34" charset="0"/>
                      </a:endParaRPr>
                    </a:p>
                  </a:txBody>
                  <a:tcPr marL="47297" marR="47297" marT="0" marB="0"/>
                </a:tc>
                <a:tc>
                  <a:txBody>
                    <a:bodyPr/>
                    <a:lstStyle/>
                    <a:p>
                      <a:pPr algn="l">
                        <a:lnSpc>
                          <a:spcPct val="115000"/>
                        </a:lnSpc>
                        <a:spcAft>
                          <a:spcPts val="0"/>
                        </a:spcAft>
                      </a:pPr>
                      <a:r>
                        <a:rPr lang="en-GB" sz="1200">
                          <a:effectLst/>
                        </a:rPr>
                        <a:t>LS2 Nov 2016</a:t>
                      </a:r>
                    </a:p>
                    <a:p>
                      <a:pPr algn="l">
                        <a:lnSpc>
                          <a:spcPct val="115000"/>
                        </a:lnSpc>
                        <a:spcAft>
                          <a:spcPts val="0"/>
                        </a:spcAft>
                      </a:pPr>
                      <a:r>
                        <a:rPr lang="en-GB" sz="1200">
                          <a:effectLst/>
                        </a:rPr>
                        <a:t>Input on </a:t>
                      </a:r>
                    </a:p>
                    <a:p>
                      <a:pPr algn="l">
                        <a:lnSpc>
                          <a:spcPct val="115000"/>
                        </a:lnSpc>
                        <a:spcAft>
                          <a:spcPts val="0"/>
                        </a:spcAft>
                      </a:pPr>
                      <a:r>
                        <a:rPr lang="en-GB" sz="1200">
                          <a:effectLst/>
                        </a:rPr>
                        <a:t>Proposal writing</a:t>
                      </a:r>
                    </a:p>
                    <a:p>
                      <a:pPr algn="l">
                        <a:lnSpc>
                          <a:spcPct val="115000"/>
                        </a:lnSpc>
                        <a:spcAft>
                          <a:spcPts val="0"/>
                        </a:spcAft>
                      </a:pPr>
                      <a:r>
                        <a:rPr lang="en-GB" sz="1200">
                          <a:effectLst/>
                        </a:rPr>
                        <a:t> </a:t>
                      </a:r>
                      <a:endParaRPr lang="en-GB" sz="1200">
                        <a:effectLst/>
                        <a:latin typeface="Arial" panose="020B0604020202020204" pitchFamily="34" charset="0"/>
                        <a:ea typeface="Calibri" panose="020F0502020204030204" pitchFamily="34" charset="0"/>
                      </a:endParaRPr>
                    </a:p>
                  </a:txBody>
                  <a:tcPr marL="47297" marR="47297" marT="0" marB="0"/>
                </a:tc>
                <a:tc rowSpan="3">
                  <a:txBody>
                    <a:bodyPr/>
                    <a:lstStyle/>
                    <a:p>
                      <a:pPr marL="342900" lvl="0" indent="-342900" algn="l">
                        <a:lnSpc>
                          <a:spcPct val="115000"/>
                        </a:lnSpc>
                        <a:spcAft>
                          <a:spcPts val="0"/>
                        </a:spcAft>
                        <a:buFont typeface="Symbol" panose="05050102010706020507" pitchFamily="18" charset="2"/>
                        <a:buChar char=""/>
                      </a:pPr>
                      <a:r>
                        <a:rPr lang="en-GB" sz="1200">
                          <a:effectLst/>
                        </a:rPr>
                        <a:t>Advanced research literature searching techniques</a:t>
                      </a:r>
                    </a:p>
                    <a:p>
                      <a:pPr marL="342900" lvl="0" indent="-342900" algn="l">
                        <a:lnSpc>
                          <a:spcPct val="115000"/>
                        </a:lnSpc>
                        <a:spcAft>
                          <a:spcPts val="0"/>
                        </a:spcAft>
                        <a:buFont typeface="Symbol" panose="05050102010706020507" pitchFamily="18" charset="2"/>
                        <a:buChar char=""/>
                      </a:pPr>
                      <a:r>
                        <a:rPr lang="en-GB" sz="1200">
                          <a:effectLst/>
                        </a:rPr>
                        <a:t>Evaluating and critiquing research designs, methodologies and findings </a:t>
                      </a:r>
                    </a:p>
                    <a:p>
                      <a:pPr marL="342900" lvl="0" indent="-342900" algn="l">
                        <a:lnSpc>
                          <a:spcPct val="115000"/>
                        </a:lnSpc>
                        <a:spcAft>
                          <a:spcPts val="0"/>
                        </a:spcAft>
                        <a:buFont typeface="Symbol" panose="05050102010706020507" pitchFamily="18" charset="2"/>
                        <a:buChar char=""/>
                      </a:pPr>
                      <a:r>
                        <a:rPr lang="en-GB" sz="1200">
                          <a:effectLst/>
                        </a:rPr>
                        <a:t>A rich knowledge of the existing research in relation to the area of enquiry.</a:t>
                      </a:r>
                    </a:p>
                    <a:p>
                      <a:pPr marL="342900" lvl="0" indent="-342900" algn="l">
                        <a:lnSpc>
                          <a:spcPct val="115000"/>
                        </a:lnSpc>
                        <a:spcAft>
                          <a:spcPts val="0"/>
                        </a:spcAft>
                        <a:buFont typeface="Symbol" panose="05050102010706020507" pitchFamily="18" charset="2"/>
                        <a:buChar char=""/>
                      </a:pPr>
                      <a:r>
                        <a:rPr lang="en-GB" sz="1200">
                          <a:effectLst/>
                        </a:rPr>
                        <a:t>A comprehensive understanding of research design and methodologies</a:t>
                      </a:r>
                    </a:p>
                    <a:p>
                      <a:pPr marL="342900" lvl="0" indent="-342900" algn="l">
                        <a:lnSpc>
                          <a:spcPct val="115000"/>
                        </a:lnSpc>
                        <a:spcAft>
                          <a:spcPts val="0"/>
                        </a:spcAft>
                        <a:buFont typeface="Symbol" panose="05050102010706020507" pitchFamily="18" charset="2"/>
                        <a:buChar char=""/>
                      </a:pPr>
                      <a:r>
                        <a:rPr lang="en-GB" sz="1200">
                          <a:effectLst/>
                        </a:rPr>
                        <a:t>A rich and practiced understanding of the research methodology applied in the project</a:t>
                      </a:r>
                    </a:p>
                    <a:p>
                      <a:pPr marL="342900" lvl="0" indent="-342900" algn="l">
                        <a:lnSpc>
                          <a:spcPct val="115000"/>
                        </a:lnSpc>
                        <a:spcAft>
                          <a:spcPts val="0"/>
                        </a:spcAft>
                        <a:buFont typeface="Symbol" panose="05050102010706020507" pitchFamily="18" charset="2"/>
                        <a:buChar char=""/>
                      </a:pPr>
                      <a:r>
                        <a:rPr lang="en-GB" sz="1200">
                          <a:effectLst/>
                        </a:rPr>
                        <a:t>Writing for publication and dissemination of research findings</a:t>
                      </a:r>
                    </a:p>
                    <a:p>
                      <a:pPr marL="342900" lvl="0" indent="-342900" algn="l">
                        <a:lnSpc>
                          <a:spcPct val="115000"/>
                        </a:lnSpc>
                        <a:spcAft>
                          <a:spcPts val="0"/>
                        </a:spcAft>
                        <a:buFont typeface="Symbol" panose="05050102010706020507" pitchFamily="18" charset="2"/>
                        <a:buChar char=""/>
                      </a:pPr>
                      <a:r>
                        <a:rPr lang="en-GB" sz="1200">
                          <a:effectLst/>
                        </a:rPr>
                        <a:t>Research project management including proposal writing, costing, ethical approval, and organisational access</a:t>
                      </a:r>
                      <a:endParaRPr lang="en-GB" sz="1200">
                        <a:effectLst/>
                        <a:latin typeface="Arial" panose="020B0604020202020204" pitchFamily="34" charset="0"/>
                        <a:ea typeface="Calibri" panose="020F0502020204030204" pitchFamily="34" charset="0"/>
                      </a:endParaRPr>
                    </a:p>
                  </a:txBody>
                  <a:tcPr marL="47297" marR="47297" marT="0" marB="0"/>
                </a:tc>
                <a:tc>
                  <a:txBody>
                    <a:bodyPr/>
                    <a:lstStyle/>
                    <a:p>
                      <a:pPr algn="l">
                        <a:lnSpc>
                          <a:spcPct val="115000"/>
                        </a:lnSpc>
                        <a:spcAft>
                          <a:spcPts val="0"/>
                        </a:spcAft>
                      </a:pPr>
                      <a:r>
                        <a:rPr lang="en-GB" sz="1200">
                          <a:effectLst/>
                        </a:rPr>
                        <a:t>March 2017 present proposal to the groups and review panel</a:t>
                      </a:r>
                      <a:endParaRPr lang="en-GB" sz="1200">
                        <a:effectLst/>
                        <a:latin typeface="Arial" panose="020B0604020202020204" pitchFamily="34" charset="0"/>
                        <a:ea typeface="Calibri" panose="020F0502020204030204" pitchFamily="34" charset="0"/>
                      </a:endParaRPr>
                    </a:p>
                  </a:txBody>
                  <a:tcPr marL="47297" marR="47297" marT="0" marB="0"/>
                </a:tc>
                <a:extLst>
                  <a:ext uri="{0D108BD9-81ED-4DB2-BD59-A6C34878D82A}">
                    <a16:rowId xmlns:a16="http://schemas.microsoft.com/office/drawing/2014/main" val="905496751"/>
                  </a:ext>
                </a:extLst>
              </a:tr>
              <a:tr h="649288">
                <a:tc>
                  <a:txBody>
                    <a:bodyPr/>
                    <a:lstStyle/>
                    <a:p>
                      <a:pPr algn="l">
                        <a:lnSpc>
                          <a:spcPct val="115000"/>
                        </a:lnSpc>
                        <a:spcAft>
                          <a:spcPts val="0"/>
                        </a:spcAft>
                      </a:pPr>
                      <a:r>
                        <a:rPr lang="en-GB" sz="1200">
                          <a:effectLst/>
                        </a:rPr>
                        <a:t>Applied Research Project </a:t>
                      </a:r>
                    </a:p>
                    <a:p>
                      <a:pPr algn="l">
                        <a:lnSpc>
                          <a:spcPct val="115000"/>
                        </a:lnSpc>
                        <a:spcAft>
                          <a:spcPts val="0"/>
                        </a:spcAft>
                      </a:pPr>
                      <a:r>
                        <a:rPr lang="en-GB" sz="1200">
                          <a:effectLst/>
                        </a:rPr>
                        <a:t>Ethics Approval (2,000 words)</a:t>
                      </a:r>
                      <a:endParaRPr lang="en-GB" sz="1200">
                        <a:effectLst/>
                        <a:latin typeface="Arial" panose="020B0604020202020204" pitchFamily="34" charset="0"/>
                        <a:ea typeface="Calibri" panose="020F0502020204030204" pitchFamily="34" charset="0"/>
                      </a:endParaRPr>
                    </a:p>
                  </a:txBody>
                  <a:tcPr marL="47297" marR="47297" marT="0" marB="0"/>
                </a:tc>
                <a:tc>
                  <a:txBody>
                    <a:bodyPr/>
                    <a:lstStyle/>
                    <a:p>
                      <a:pPr algn="l">
                        <a:lnSpc>
                          <a:spcPct val="115000"/>
                        </a:lnSpc>
                        <a:spcAft>
                          <a:spcPts val="0"/>
                        </a:spcAft>
                      </a:pPr>
                      <a:r>
                        <a:rPr lang="en-GB" sz="1200">
                          <a:effectLst/>
                        </a:rPr>
                        <a:t>LS2 Nov 2016</a:t>
                      </a:r>
                    </a:p>
                    <a:p>
                      <a:pPr algn="l">
                        <a:lnSpc>
                          <a:spcPct val="115000"/>
                        </a:lnSpc>
                        <a:spcAft>
                          <a:spcPts val="0"/>
                        </a:spcAft>
                      </a:pPr>
                      <a:r>
                        <a:rPr lang="en-GB" sz="1200">
                          <a:effectLst/>
                        </a:rPr>
                        <a:t>Input on </a:t>
                      </a:r>
                    </a:p>
                    <a:p>
                      <a:pPr algn="l">
                        <a:lnSpc>
                          <a:spcPct val="115000"/>
                        </a:lnSpc>
                        <a:spcAft>
                          <a:spcPts val="0"/>
                        </a:spcAft>
                      </a:pPr>
                      <a:r>
                        <a:rPr lang="en-GB" sz="1200">
                          <a:effectLst/>
                        </a:rPr>
                        <a:t>Ethics Committees – proposals and forms</a:t>
                      </a:r>
                    </a:p>
                    <a:p>
                      <a:pPr algn="l">
                        <a:lnSpc>
                          <a:spcPct val="115000"/>
                        </a:lnSpc>
                        <a:spcAft>
                          <a:spcPts val="0"/>
                        </a:spcAft>
                      </a:pPr>
                      <a:r>
                        <a:rPr lang="en-GB" sz="1200">
                          <a:effectLst/>
                        </a:rPr>
                        <a:t> </a:t>
                      </a:r>
                      <a:endParaRPr lang="en-GB" sz="1200">
                        <a:effectLst/>
                        <a:latin typeface="Arial" panose="020B0604020202020204" pitchFamily="34" charset="0"/>
                        <a:ea typeface="Calibri" panose="020F0502020204030204" pitchFamily="34" charset="0"/>
                      </a:endParaRPr>
                    </a:p>
                  </a:txBody>
                  <a:tcPr marL="47297" marR="47297" marT="0" marB="0"/>
                </a:tc>
                <a:tc vMerge="1">
                  <a:txBody>
                    <a:bodyPr/>
                    <a:lstStyle/>
                    <a:p>
                      <a:endParaRPr lang="en-GB"/>
                    </a:p>
                  </a:txBody>
                  <a:tcPr/>
                </a:tc>
                <a:tc>
                  <a:txBody>
                    <a:bodyPr/>
                    <a:lstStyle/>
                    <a:p>
                      <a:pPr algn="l">
                        <a:lnSpc>
                          <a:spcPct val="115000"/>
                        </a:lnSpc>
                        <a:spcAft>
                          <a:spcPts val="0"/>
                        </a:spcAft>
                      </a:pPr>
                      <a:r>
                        <a:rPr lang="en-GB" sz="1200">
                          <a:effectLst/>
                        </a:rPr>
                        <a:t>March 2017</a:t>
                      </a:r>
                      <a:endParaRPr lang="en-GB" sz="1200">
                        <a:effectLst/>
                        <a:latin typeface="Arial" panose="020B0604020202020204" pitchFamily="34" charset="0"/>
                        <a:ea typeface="Calibri" panose="020F0502020204030204" pitchFamily="34" charset="0"/>
                      </a:endParaRPr>
                    </a:p>
                  </a:txBody>
                  <a:tcPr marL="47297" marR="47297" marT="0" marB="0"/>
                </a:tc>
                <a:extLst>
                  <a:ext uri="{0D108BD9-81ED-4DB2-BD59-A6C34878D82A}">
                    <a16:rowId xmlns:a16="http://schemas.microsoft.com/office/drawing/2014/main" val="997200914"/>
                  </a:ext>
                </a:extLst>
              </a:tr>
              <a:tr h="973931">
                <a:tc>
                  <a:txBody>
                    <a:bodyPr/>
                    <a:lstStyle/>
                    <a:p>
                      <a:pPr algn="l">
                        <a:lnSpc>
                          <a:spcPct val="115000"/>
                        </a:lnSpc>
                        <a:spcAft>
                          <a:spcPts val="0"/>
                        </a:spcAft>
                      </a:pPr>
                      <a:r>
                        <a:rPr lang="en-GB" sz="1200" dirty="0">
                          <a:effectLst/>
                        </a:rPr>
                        <a:t>Applied Research Project </a:t>
                      </a:r>
                    </a:p>
                    <a:p>
                      <a:pPr algn="l">
                        <a:lnSpc>
                          <a:spcPct val="115000"/>
                        </a:lnSpc>
                        <a:spcAft>
                          <a:spcPts val="0"/>
                        </a:spcAft>
                      </a:pPr>
                      <a:r>
                        <a:rPr lang="en-GB" sz="1200" dirty="0">
                          <a:effectLst/>
                        </a:rPr>
                        <a:t>Report (20,000 words)</a:t>
                      </a:r>
                      <a:endParaRPr lang="en-GB" sz="1200" dirty="0">
                        <a:effectLst/>
                        <a:latin typeface="Arial" panose="020B0604020202020204" pitchFamily="34" charset="0"/>
                        <a:ea typeface="Calibri" panose="020F0502020204030204" pitchFamily="34" charset="0"/>
                      </a:endParaRPr>
                    </a:p>
                  </a:txBody>
                  <a:tcPr marL="47297" marR="47297" marT="0" marB="0"/>
                </a:tc>
                <a:tc>
                  <a:txBody>
                    <a:bodyPr/>
                    <a:lstStyle/>
                    <a:p>
                      <a:pPr algn="l">
                        <a:lnSpc>
                          <a:spcPct val="115000"/>
                        </a:lnSpc>
                        <a:spcAft>
                          <a:spcPts val="0"/>
                        </a:spcAft>
                      </a:pPr>
                      <a:r>
                        <a:rPr lang="en-GB" sz="1200" dirty="0" err="1">
                          <a:effectLst/>
                        </a:rPr>
                        <a:t>LS2</a:t>
                      </a:r>
                      <a:r>
                        <a:rPr lang="en-GB" sz="1200" dirty="0">
                          <a:effectLst/>
                        </a:rPr>
                        <a:t> Nov 2016, </a:t>
                      </a:r>
                      <a:r>
                        <a:rPr lang="en-GB" sz="1200" dirty="0" err="1">
                          <a:effectLst/>
                        </a:rPr>
                        <a:t>LS3</a:t>
                      </a:r>
                      <a:r>
                        <a:rPr lang="en-GB" sz="1200" dirty="0">
                          <a:effectLst/>
                        </a:rPr>
                        <a:t> March 2017 and </a:t>
                      </a:r>
                      <a:r>
                        <a:rPr lang="en-GB" sz="1200" dirty="0" err="1">
                          <a:effectLst/>
                        </a:rPr>
                        <a:t>LS4</a:t>
                      </a:r>
                      <a:r>
                        <a:rPr lang="en-GB" sz="1200" dirty="0">
                          <a:effectLst/>
                        </a:rPr>
                        <a:t> Nov 2017</a:t>
                      </a:r>
                    </a:p>
                    <a:p>
                      <a:pPr algn="l">
                        <a:lnSpc>
                          <a:spcPct val="115000"/>
                        </a:lnSpc>
                        <a:spcAft>
                          <a:spcPts val="0"/>
                        </a:spcAft>
                      </a:pPr>
                      <a:r>
                        <a:rPr lang="en-GB" sz="1200" dirty="0">
                          <a:effectLst/>
                        </a:rPr>
                        <a:t>Input on</a:t>
                      </a:r>
                    </a:p>
                    <a:p>
                      <a:pPr algn="l">
                        <a:lnSpc>
                          <a:spcPct val="115000"/>
                        </a:lnSpc>
                        <a:spcAft>
                          <a:spcPts val="0"/>
                        </a:spcAft>
                      </a:pPr>
                      <a:r>
                        <a:rPr lang="en-GB" sz="1200" dirty="0">
                          <a:effectLst/>
                        </a:rPr>
                        <a:t>Research Methods: more in-depth input on quantitative and qualitative methods</a:t>
                      </a:r>
                    </a:p>
                    <a:p>
                      <a:pPr algn="l">
                        <a:lnSpc>
                          <a:spcPct val="115000"/>
                        </a:lnSpc>
                        <a:spcAft>
                          <a:spcPts val="0"/>
                        </a:spcAft>
                      </a:pPr>
                      <a:r>
                        <a:rPr lang="en-GB" sz="1200" dirty="0">
                          <a:effectLst/>
                        </a:rPr>
                        <a:t>Dissertation Design </a:t>
                      </a:r>
                    </a:p>
                    <a:p>
                      <a:pPr algn="l">
                        <a:lnSpc>
                          <a:spcPct val="115000"/>
                        </a:lnSpc>
                        <a:spcAft>
                          <a:spcPts val="0"/>
                        </a:spcAft>
                      </a:pPr>
                      <a:r>
                        <a:rPr lang="en-GB" sz="1200" dirty="0">
                          <a:effectLst/>
                        </a:rPr>
                        <a:t>Specific input as requested</a:t>
                      </a:r>
                      <a:endParaRPr lang="en-GB" sz="1200" dirty="0">
                        <a:effectLst/>
                        <a:latin typeface="Arial" panose="020B0604020202020204" pitchFamily="34" charset="0"/>
                        <a:ea typeface="Calibri" panose="020F0502020204030204" pitchFamily="34" charset="0"/>
                      </a:endParaRPr>
                    </a:p>
                  </a:txBody>
                  <a:tcPr marL="47297" marR="47297" marT="0" marB="0"/>
                </a:tc>
                <a:tc vMerge="1">
                  <a:txBody>
                    <a:bodyPr/>
                    <a:lstStyle/>
                    <a:p>
                      <a:endParaRPr lang="en-GB"/>
                    </a:p>
                  </a:txBody>
                  <a:tcPr/>
                </a:tc>
                <a:tc>
                  <a:txBody>
                    <a:bodyPr/>
                    <a:lstStyle/>
                    <a:p>
                      <a:pPr algn="l">
                        <a:lnSpc>
                          <a:spcPct val="115000"/>
                        </a:lnSpc>
                        <a:spcAft>
                          <a:spcPts val="0"/>
                        </a:spcAft>
                      </a:pPr>
                      <a:r>
                        <a:rPr lang="en-GB" sz="1200" dirty="0">
                          <a:effectLst/>
                        </a:rPr>
                        <a:t>Nov 2018/19</a:t>
                      </a:r>
                      <a:endParaRPr lang="en-GB" sz="1200" dirty="0">
                        <a:effectLst/>
                        <a:latin typeface="Arial" panose="020B0604020202020204" pitchFamily="34" charset="0"/>
                        <a:ea typeface="Calibri" panose="020F0502020204030204" pitchFamily="34" charset="0"/>
                      </a:endParaRPr>
                    </a:p>
                  </a:txBody>
                  <a:tcPr marL="47297" marR="47297" marT="0" marB="0"/>
                </a:tc>
                <a:extLst>
                  <a:ext uri="{0D108BD9-81ED-4DB2-BD59-A6C34878D82A}">
                    <a16:rowId xmlns:a16="http://schemas.microsoft.com/office/drawing/2014/main" val="348146796"/>
                  </a:ext>
                </a:extLst>
              </a:tr>
            </a:tbl>
          </a:graphicData>
        </a:graphic>
      </p:graphicFrame>
    </p:spTree>
    <p:extLst>
      <p:ext uri="{BB962C8B-B14F-4D97-AF65-F5344CB8AC3E}">
        <p14:creationId xmlns:p14="http://schemas.microsoft.com/office/powerpoint/2010/main" val="7237188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Learning Sets </a:t>
            </a:r>
            <a:endParaRPr lang="en-GB" b="1"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p:txBody>
          <a:bodyPr>
            <a:normAutofit lnSpcReduction="10000"/>
          </a:bodyPr>
          <a:lstStyle/>
          <a:p>
            <a:pPr marL="0" indent="0" fontAlgn="t">
              <a:buNone/>
            </a:pPr>
            <a:r>
              <a:rPr lang="en-GB" b="1" dirty="0"/>
              <a:t>Element of the </a:t>
            </a:r>
            <a:r>
              <a:rPr lang="en-GB" b="1" dirty="0" smtClean="0"/>
              <a:t>Portfolio: Critical Review of Literature (10,000 words)</a:t>
            </a:r>
            <a:endParaRPr lang="en-GB" dirty="0"/>
          </a:p>
          <a:p>
            <a:pPr marL="0" indent="0" fontAlgn="t">
              <a:buNone/>
            </a:pPr>
            <a:r>
              <a:rPr lang="en-GB" dirty="0" smtClean="0"/>
              <a:t>Input </a:t>
            </a:r>
            <a:r>
              <a:rPr lang="en-GB" dirty="0"/>
              <a:t>on </a:t>
            </a:r>
          </a:p>
          <a:p>
            <a:pPr fontAlgn="t"/>
            <a:r>
              <a:rPr lang="en-GB" dirty="0"/>
              <a:t>The research process</a:t>
            </a:r>
          </a:p>
          <a:p>
            <a:pPr fontAlgn="t"/>
            <a:r>
              <a:rPr lang="en-GB" dirty="0" smtClean="0"/>
              <a:t>Research frameworks and appraising research</a:t>
            </a:r>
          </a:p>
          <a:p>
            <a:pPr fontAlgn="t"/>
            <a:r>
              <a:rPr lang="en-GB" dirty="0" smtClean="0"/>
              <a:t>Using </a:t>
            </a:r>
            <a:r>
              <a:rPr lang="en-GB" dirty="0"/>
              <a:t>on-line data bases</a:t>
            </a:r>
          </a:p>
          <a:p>
            <a:pPr fontAlgn="t"/>
            <a:r>
              <a:rPr lang="en-GB" dirty="0" smtClean="0"/>
              <a:t>Literature </a:t>
            </a:r>
            <a:r>
              <a:rPr lang="en-GB" dirty="0"/>
              <a:t>searching techniques, </a:t>
            </a:r>
          </a:p>
          <a:p>
            <a:pPr fontAlgn="t"/>
            <a:r>
              <a:rPr lang="en-GB" dirty="0" smtClean="0"/>
              <a:t>Evaluating evidence</a:t>
            </a:r>
          </a:p>
          <a:p>
            <a:pPr fontAlgn="t"/>
            <a:r>
              <a:rPr lang="en-GB" dirty="0" smtClean="0"/>
              <a:t>Reviewing </a:t>
            </a:r>
            <a:r>
              <a:rPr lang="en-GB" dirty="0"/>
              <a:t>and synthesising evidence</a:t>
            </a:r>
          </a:p>
          <a:p>
            <a:pPr fontAlgn="t"/>
            <a:r>
              <a:rPr lang="en-GB" dirty="0"/>
              <a:t>Writing a literature review</a:t>
            </a:r>
          </a:p>
          <a:p>
            <a:endParaRPr lang="en-GB" dirty="0"/>
          </a:p>
        </p:txBody>
      </p:sp>
    </p:spTree>
    <p:extLst>
      <p:ext uri="{BB962C8B-B14F-4D97-AF65-F5344CB8AC3E}">
        <p14:creationId xmlns:p14="http://schemas.microsoft.com/office/powerpoint/2010/main" val="24961305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effectLst>
                  <a:outerShdw blurRad="38100" dist="38100" dir="2700000" algn="tl">
                    <a:srgbClr val="000000">
                      <a:alpha val="43137"/>
                    </a:srgbClr>
                  </a:outerShdw>
                </a:effectLst>
              </a:rPr>
              <a:t>Supervision</a:t>
            </a:r>
            <a:endParaRPr lang="en-GB" dirty="0"/>
          </a:p>
        </p:txBody>
      </p:sp>
      <p:sp>
        <p:nvSpPr>
          <p:cNvPr id="3" name="Content Placeholder 2"/>
          <p:cNvSpPr>
            <a:spLocks noGrp="1"/>
          </p:cNvSpPr>
          <p:nvPr>
            <p:ph idx="1"/>
          </p:nvPr>
        </p:nvSpPr>
        <p:spPr/>
        <p:txBody>
          <a:bodyPr/>
          <a:lstStyle/>
          <a:p>
            <a:r>
              <a:rPr lang="en-GB" dirty="0"/>
              <a:t>Each candidate has a supervisory panel for the duration of their registration. </a:t>
            </a:r>
            <a:endParaRPr lang="en-GB" dirty="0" smtClean="0"/>
          </a:p>
          <a:p>
            <a:r>
              <a:rPr lang="en-GB" dirty="0" smtClean="0"/>
              <a:t>A </a:t>
            </a:r>
            <a:r>
              <a:rPr lang="en-GB" dirty="0"/>
              <a:t>learning plan of the intended programme of study will be agreed with the candidate's lead supervisor at the start of the Programme. </a:t>
            </a:r>
            <a:endParaRPr lang="en-GB" dirty="0" smtClean="0"/>
          </a:p>
          <a:p>
            <a:r>
              <a:rPr lang="en-GB" dirty="0" smtClean="0"/>
              <a:t>This </a:t>
            </a:r>
            <a:r>
              <a:rPr lang="en-GB" dirty="0"/>
              <a:t>plan will be reviewed throughout the Programme and adjusted as necessary. </a:t>
            </a:r>
            <a:endParaRPr lang="en-GB" dirty="0" smtClean="0"/>
          </a:p>
          <a:p>
            <a:r>
              <a:rPr lang="en-GB" dirty="0" smtClean="0"/>
              <a:t>The </a:t>
            </a:r>
            <a:r>
              <a:rPr lang="en-GB" dirty="0"/>
              <a:t>candidate will also have a second supervisor and a Supervisory Panel </a:t>
            </a:r>
            <a:r>
              <a:rPr lang="en-GB" dirty="0" smtClean="0"/>
              <a:t>Chair.</a:t>
            </a:r>
            <a:endParaRPr lang="en-GB" dirty="0"/>
          </a:p>
        </p:txBody>
      </p:sp>
    </p:spTree>
    <p:extLst>
      <p:ext uri="{BB962C8B-B14F-4D97-AF65-F5344CB8AC3E}">
        <p14:creationId xmlns:p14="http://schemas.microsoft.com/office/powerpoint/2010/main" val="24687563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Supervisor experience </a:t>
            </a:r>
            <a:endParaRPr lang="en-GB" dirty="0"/>
          </a:p>
        </p:txBody>
      </p:sp>
      <p:sp>
        <p:nvSpPr>
          <p:cNvPr id="3" name="Content Placeholder 2"/>
          <p:cNvSpPr>
            <a:spLocks noGrp="1"/>
          </p:cNvSpPr>
          <p:nvPr>
            <p:ph idx="1"/>
          </p:nvPr>
        </p:nvSpPr>
        <p:spPr>
          <a:xfrm>
            <a:off x="838200" y="1541416"/>
            <a:ext cx="10515600" cy="5016137"/>
          </a:xfrm>
        </p:spPr>
        <p:txBody>
          <a:bodyPr>
            <a:normAutofit lnSpcReduction="10000"/>
          </a:bodyPr>
          <a:lstStyle/>
          <a:p>
            <a:r>
              <a:rPr lang="en-GB" dirty="0" smtClean="0"/>
              <a:t>First supervisor – Have experience of supervising PhD to completion, and be research active i.e. published in peer review journals</a:t>
            </a:r>
          </a:p>
          <a:p>
            <a:endParaRPr lang="en-GB" dirty="0" smtClean="0"/>
          </a:p>
          <a:p>
            <a:r>
              <a:rPr lang="en-GB" dirty="0" smtClean="0"/>
              <a:t>Second supervisor – research active </a:t>
            </a:r>
          </a:p>
          <a:p>
            <a:endParaRPr lang="en-GB" dirty="0" smtClean="0"/>
          </a:p>
          <a:p>
            <a:r>
              <a:rPr lang="en-GB" dirty="0" smtClean="0"/>
              <a:t>Chair</a:t>
            </a:r>
            <a:r>
              <a:rPr lang="en-GB" dirty="0"/>
              <a:t> </a:t>
            </a:r>
            <a:r>
              <a:rPr lang="en-GB" dirty="0" smtClean="0"/>
              <a:t>–  Professor </a:t>
            </a:r>
            <a:r>
              <a:rPr lang="en-GB" dirty="0"/>
              <a:t>or </a:t>
            </a:r>
            <a:r>
              <a:rPr lang="en-GB" dirty="0" smtClean="0"/>
              <a:t>Reader </a:t>
            </a:r>
            <a:r>
              <a:rPr lang="en-GB" dirty="0"/>
              <a:t>and have experience of supervising PhD, to completion, as first supervisor </a:t>
            </a:r>
            <a:endParaRPr lang="en-GB" dirty="0" smtClean="0"/>
          </a:p>
          <a:p>
            <a:endParaRPr lang="en-GB" dirty="0"/>
          </a:p>
          <a:p>
            <a:r>
              <a:rPr lang="en-GB" dirty="0"/>
              <a:t>Supervision contracts with the Lead and Second Supervisors are drawn up in the first three months of the programme clearly outlining responsibilities and expectations of the supervisors and student.</a:t>
            </a:r>
            <a:endParaRPr lang="en-GB" dirty="0" smtClean="0"/>
          </a:p>
          <a:p>
            <a:endParaRPr lang="en-GB" dirty="0"/>
          </a:p>
        </p:txBody>
      </p:sp>
    </p:spTree>
    <p:extLst>
      <p:ext uri="{BB962C8B-B14F-4D97-AF65-F5344CB8AC3E}">
        <p14:creationId xmlns:p14="http://schemas.microsoft.com/office/powerpoint/2010/main" val="41150627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a:effectLst>
                  <a:outerShdw blurRad="38100" dist="38100" dir="2700000" algn="tl">
                    <a:srgbClr val="000000">
                      <a:alpha val="43137"/>
                    </a:srgbClr>
                  </a:outerShdw>
                </a:effectLst>
              </a:rPr>
              <a:t>Review </a:t>
            </a:r>
            <a:r>
              <a:rPr lang="en-ZA" b="1" dirty="0" smtClean="0">
                <a:effectLst>
                  <a:outerShdw blurRad="38100" dist="38100" dir="2700000" algn="tl">
                    <a:srgbClr val="000000">
                      <a:alpha val="43137"/>
                    </a:srgbClr>
                  </a:outerShdw>
                </a:effectLst>
              </a:rPr>
              <a:t>meetings</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87829" y="1600200"/>
            <a:ext cx="9622971" cy="4925144"/>
          </a:xfrm>
        </p:spPr>
        <p:txBody>
          <a:bodyPr>
            <a:normAutofit fontScale="85000" lnSpcReduction="20000"/>
          </a:bodyPr>
          <a:lstStyle/>
          <a:p>
            <a:pPr marL="0" indent="0">
              <a:buNone/>
            </a:pPr>
            <a:r>
              <a:rPr lang="en-ZA" sz="3400" b="1" dirty="0"/>
              <a:t>Happen yearly</a:t>
            </a:r>
          </a:p>
          <a:p>
            <a:r>
              <a:rPr lang="en-ZA" sz="3400" dirty="0" smtClean="0"/>
              <a:t>They </a:t>
            </a:r>
            <a:r>
              <a:rPr lang="en-ZA" sz="3400" dirty="0"/>
              <a:t>cannot be held without the 1st supervisor and the Chair </a:t>
            </a:r>
            <a:endParaRPr lang="en-GB" sz="3400" dirty="0"/>
          </a:p>
          <a:p>
            <a:r>
              <a:rPr lang="en-ZA" sz="3400" dirty="0"/>
              <a:t>The 1st supervisor should help the student prepare for the Review </a:t>
            </a:r>
            <a:endParaRPr lang="en-GB" sz="3400" dirty="0"/>
          </a:p>
          <a:p>
            <a:r>
              <a:rPr lang="en-ZA" sz="3400" dirty="0"/>
              <a:t>The two supervisors and the Chair must </a:t>
            </a:r>
            <a:r>
              <a:rPr lang="en-ZA" sz="3400" b="1" dirty="0"/>
              <a:t>each </a:t>
            </a:r>
            <a:r>
              <a:rPr lang="en-ZA" sz="3400" dirty="0"/>
              <a:t>provide an independent and substantially informative paragraph </a:t>
            </a:r>
            <a:endParaRPr lang="en-GB" sz="3400" dirty="0"/>
          </a:p>
          <a:p>
            <a:r>
              <a:rPr lang="en-ZA" sz="3400" dirty="0"/>
              <a:t>The final report must be compiled by the 1st supervisor and sent to the student and the Graduate School </a:t>
            </a:r>
            <a:endParaRPr lang="en-GB" sz="3400" dirty="0"/>
          </a:p>
          <a:p>
            <a:r>
              <a:rPr lang="en-ZA" sz="3400" dirty="0"/>
              <a:t>A Review meeting to consider upgrade must be held at least six months before the end of MPhil registration </a:t>
            </a:r>
            <a:endParaRPr lang="en-GB" sz="3400" dirty="0"/>
          </a:p>
          <a:p>
            <a:r>
              <a:rPr lang="en-ZA" sz="3400" dirty="0"/>
              <a:t>Possible examiners should be discussed with the student during a review meeting, and have been agreed in principle by the Final Review. </a:t>
            </a:r>
            <a:endParaRPr lang="en-GB" sz="3400" dirty="0"/>
          </a:p>
          <a:p>
            <a:endParaRPr lang="en-GB" dirty="0"/>
          </a:p>
        </p:txBody>
      </p:sp>
    </p:spTree>
    <p:custDataLst>
      <p:tags r:id="rId1"/>
    </p:custDataLst>
    <p:extLst>
      <p:ext uri="{BB962C8B-B14F-4D97-AF65-F5344CB8AC3E}">
        <p14:creationId xmlns:p14="http://schemas.microsoft.com/office/powerpoint/2010/main" val="41960003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effectLst>
                  <a:outerShdw blurRad="38100" dist="38100" dir="2700000" algn="tl">
                    <a:srgbClr val="000000">
                      <a:alpha val="43137"/>
                    </a:srgbClr>
                  </a:outerShdw>
                </a:effectLst>
              </a:rPr>
              <a:t>Rationale </a:t>
            </a:r>
            <a:r>
              <a:rPr lang="en-ZA" b="1" dirty="0">
                <a:effectLst>
                  <a:outerShdw blurRad="38100" dist="38100" dir="2700000" algn="tl">
                    <a:srgbClr val="000000">
                      <a:alpha val="43137"/>
                    </a:srgbClr>
                  </a:outerShdw>
                </a:effectLst>
              </a:rPr>
              <a:t>for doing it this way</a:t>
            </a:r>
          </a:p>
        </p:txBody>
      </p:sp>
      <p:sp>
        <p:nvSpPr>
          <p:cNvPr id="3" name="Content Placeholder 2"/>
          <p:cNvSpPr>
            <a:spLocks noGrp="1"/>
          </p:cNvSpPr>
          <p:nvPr>
            <p:ph idx="1"/>
          </p:nvPr>
        </p:nvSpPr>
        <p:spPr/>
        <p:txBody>
          <a:bodyPr>
            <a:normAutofit/>
          </a:bodyPr>
          <a:lstStyle/>
          <a:p>
            <a:r>
              <a:rPr lang="en-ZA" dirty="0" smtClean="0"/>
              <a:t>Practitioners – access to a process for developing their research skill and their theoretical and evidence based expertise</a:t>
            </a:r>
          </a:p>
          <a:p>
            <a:r>
              <a:rPr lang="en-ZA" dirty="0" smtClean="0"/>
              <a:t>Developmental Approach – 5 elements to the portfolio</a:t>
            </a:r>
          </a:p>
          <a:p>
            <a:r>
              <a:rPr lang="en-ZA" dirty="0" smtClean="0"/>
              <a:t>Making the teaching accessible </a:t>
            </a:r>
          </a:p>
          <a:p>
            <a:r>
              <a:rPr lang="en-ZA" dirty="0" smtClean="0"/>
              <a:t>Offering ongoing review and feedback as well as supervision</a:t>
            </a:r>
          </a:p>
          <a:p>
            <a:r>
              <a:rPr lang="en-US" dirty="0" smtClean="0"/>
              <a:t>Produces </a:t>
            </a:r>
            <a:r>
              <a:rPr lang="en-US" dirty="0"/>
              <a:t>high-quality research with a strong focus on application and real world implication</a:t>
            </a:r>
            <a:r>
              <a:rPr lang="en-US" dirty="0" smtClean="0"/>
              <a:t>. </a:t>
            </a:r>
            <a:endParaRPr lang="en-US" dirty="0"/>
          </a:p>
          <a:p>
            <a:endParaRPr lang="en-GB" dirty="0"/>
          </a:p>
        </p:txBody>
      </p:sp>
    </p:spTree>
    <p:custDataLst>
      <p:tags r:id="rId1"/>
    </p:custDataLst>
    <p:extLst>
      <p:ext uri="{BB962C8B-B14F-4D97-AF65-F5344CB8AC3E}">
        <p14:creationId xmlns:p14="http://schemas.microsoft.com/office/powerpoint/2010/main" val="1201181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Distinctions with a ‘traditional’ PhD route</a:t>
            </a:r>
            <a:r>
              <a:rPr lang="en-GB" b="1" dirty="0" smtClean="0"/>
              <a:t> </a:t>
            </a:r>
            <a:endParaRPr lang="en-GB" b="1" dirty="0"/>
          </a:p>
        </p:txBody>
      </p:sp>
      <p:sp>
        <p:nvSpPr>
          <p:cNvPr id="3" name="Content Placeholder 2"/>
          <p:cNvSpPr>
            <a:spLocks noGrp="1"/>
          </p:cNvSpPr>
          <p:nvPr>
            <p:ph idx="1"/>
          </p:nvPr>
        </p:nvSpPr>
        <p:spPr/>
        <p:txBody>
          <a:bodyPr/>
          <a:lstStyle/>
          <a:p>
            <a:r>
              <a:rPr lang="en-GB" dirty="0" smtClean="0"/>
              <a:t>Don’t submit a proposal rather a learning plan</a:t>
            </a:r>
          </a:p>
          <a:p>
            <a:endParaRPr lang="en-GB" dirty="0" smtClean="0"/>
          </a:p>
          <a:p>
            <a:r>
              <a:rPr lang="en-GB" dirty="0" smtClean="0"/>
              <a:t>Proposals for elements of portfolio are developed in first year</a:t>
            </a:r>
          </a:p>
          <a:p>
            <a:endParaRPr lang="en-GB" dirty="0" smtClean="0"/>
          </a:p>
          <a:p>
            <a:r>
              <a:rPr lang="en-GB" dirty="0" smtClean="0"/>
              <a:t>Developmental approach</a:t>
            </a:r>
          </a:p>
          <a:p>
            <a:endParaRPr lang="en-GB" dirty="0" smtClean="0"/>
          </a:p>
          <a:p>
            <a:r>
              <a:rPr lang="en-GB" dirty="0" smtClean="0"/>
              <a:t>Researcher development includes learning sets </a:t>
            </a:r>
          </a:p>
          <a:p>
            <a:endParaRPr lang="en-GB" dirty="0"/>
          </a:p>
        </p:txBody>
      </p:sp>
    </p:spTree>
    <p:extLst>
      <p:ext uri="{BB962C8B-B14F-4D97-AF65-F5344CB8AC3E}">
        <p14:creationId xmlns:p14="http://schemas.microsoft.com/office/powerpoint/2010/main" val="269120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a:effectLst>
                  <a:outerShdw blurRad="38100" dist="38100" dir="2700000" algn="tl">
                    <a:srgbClr val="000000">
                      <a:alpha val="43137"/>
                    </a:srgbClr>
                  </a:outerShdw>
                </a:effectLst>
              </a:rPr>
              <a:t>PhD or a Professional Doctorate? </a:t>
            </a:r>
            <a:endParaRPr lang="en-GB" dirty="0"/>
          </a:p>
        </p:txBody>
      </p:sp>
      <p:sp>
        <p:nvSpPr>
          <p:cNvPr id="5" name="Text Placeholder 4"/>
          <p:cNvSpPr>
            <a:spLocks noGrp="1"/>
          </p:cNvSpPr>
          <p:nvPr>
            <p:ph type="body" idx="1"/>
          </p:nvPr>
        </p:nvSpPr>
        <p:spPr/>
        <p:txBody>
          <a:bodyPr>
            <a:normAutofit/>
          </a:bodyPr>
          <a:lstStyle/>
          <a:p>
            <a:pPr algn="ctr"/>
            <a:r>
              <a:rPr lang="en-GB" sz="4000" dirty="0" smtClean="0"/>
              <a:t>The debate</a:t>
            </a:r>
            <a:endParaRPr lang="en-GB" sz="4000" dirty="0"/>
          </a:p>
        </p:txBody>
      </p:sp>
    </p:spTree>
    <p:extLst>
      <p:ext uri="{BB962C8B-B14F-4D97-AF65-F5344CB8AC3E}">
        <p14:creationId xmlns:p14="http://schemas.microsoft.com/office/powerpoint/2010/main" val="2345578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Background to the development of the programme</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en-GB" dirty="0" smtClean="0"/>
          </a:p>
          <a:p>
            <a:r>
              <a:rPr lang="en-GB" dirty="0" smtClean="0"/>
              <a:t>Salomons Centre for Applied Psychology</a:t>
            </a:r>
          </a:p>
          <a:p>
            <a:endParaRPr lang="en-GB" dirty="0" smtClean="0"/>
          </a:p>
          <a:p>
            <a:r>
              <a:rPr lang="en-GB" dirty="0" smtClean="0"/>
              <a:t>Knowledge Exchange Activity</a:t>
            </a:r>
          </a:p>
          <a:p>
            <a:endParaRPr lang="en-GB" dirty="0" smtClean="0"/>
          </a:p>
          <a:p>
            <a:r>
              <a:rPr lang="en-GB" dirty="0" smtClean="0"/>
              <a:t>Practitioners</a:t>
            </a:r>
          </a:p>
          <a:p>
            <a:endParaRPr lang="en-GB" dirty="0"/>
          </a:p>
          <a:p>
            <a:r>
              <a:rPr lang="en-GB" dirty="0" smtClean="0"/>
              <a:t>Developing research skills</a:t>
            </a:r>
          </a:p>
          <a:p>
            <a:endParaRPr lang="en-GB" dirty="0"/>
          </a:p>
        </p:txBody>
      </p:sp>
      <p:pic>
        <p:nvPicPr>
          <p:cNvPr id="4" name="Picture 3" descr="Runcie Court 2"/>
          <p:cNvPicPr/>
          <p:nvPr/>
        </p:nvPicPr>
        <p:blipFill>
          <a:blip r:embed="rId2">
            <a:extLst>
              <a:ext uri="{28A0092B-C50C-407E-A947-70E740481C1C}">
                <a14:useLocalDpi xmlns:a14="http://schemas.microsoft.com/office/drawing/2010/main" val="0"/>
              </a:ext>
            </a:extLst>
          </a:blip>
          <a:srcRect/>
          <a:stretch>
            <a:fillRect/>
          </a:stretch>
        </p:blipFill>
        <p:spPr bwMode="auto">
          <a:xfrm>
            <a:off x="6074229" y="3239589"/>
            <a:ext cx="6117771" cy="3618411"/>
          </a:xfrm>
          <a:prstGeom prst="rect">
            <a:avLst/>
          </a:prstGeom>
          <a:noFill/>
          <a:ln>
            <a:noFill/>
          </a:ln>
        </p:spPr>
      </p:pic>
    </p:spTree>
    <p:extLst>
      <p:ext uri="{BB962C8B-B14F-4D97-AF65-F5344CB8AC3E}">
        <p14:creationId xmlns:p14="http://schemas.microsoft.com/office/powerpoint/2010/main" val="7170104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446" y="247559"/>
            <a:ext cx="10515600" cy="1325563"/>
          </a:xfrm>
        </p:spPr>
        <p:txBody>
          <a:bodyPr>
            <a:normAutofit/>
          </a:bodyPr>
          <a:lstStyle/>
          <a:p>
            <a:r>
              <a:rPr lang="en-GB" b="1" dirty="0" smtClean="0">
                <a:effectLst>
                  <a:outerShdw blurRad="38100" dist="38100" dir="2700000" algn="tl">
                    <a:srgbClr val="000000">
                      <a:alpha val="43137"/>
                    </a:srgbClr>
                  </a:outerShdw>
                </a:effectLst>
              </a:rPr>
              <a:t>Liverpool University </a:t>
            </a:r>
            <a:endParaRPr lang="en-GB" b="1" dirty="0">
              <a:effectLst>
                <a:outerShdw blurRad="38100" dist="38100" dir="2700000" algn="tl">
                  <a:srgbClr val="000000">
                    <a:alpha val="43137"/>
                  </a:srgbClr>
                </a:outerShdw>
              </a:effectLs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64739867"/>
              </p:ext>
            </p:extLst>
          </p:nvPr>
        </p:nvGraphicFramePr>
        <p:xfrm>
          <a:off x="1306285" y="1690688"/>
          <a:ext cx="8904516" cy="4040678"/>
        </p:xfrm>
        <a:graphic>
          <a:graphicData uri="http://schemas.openxmlformats.org/drawingml/2006/table">
            <a:tbl>
              <a:tblPr firstRow="1" firstCol="1" bandRow="1"/>
              <a:tblGrid>
                <a:gridCol w="4452258">
                  <a:extLst>
                    <a:ext uri="{9D8B030D-6E8A-4147-A177-3AD203B41FA5}">
                      <a16:colId xmlns:a16="http://schemas.microsoft.com/office/drawing/2014/main" val="3112299680"/>
                    </a:ext>
                  </a:extLst>
                </a:gridCol>
                <a:gridCol w="4452258">
                  <a:extLst>
                    <a:ext uri="{9D8B030D-6E8A-4147-A177-3AD203B41FA5}">
                      <a16:colId xmlns:a16="http://schemas.microsoft.com/office/drawing/2014/main" val="884473290"/>
                    </a:ext>
                  </a:extLst>
                </a:gridCol>
              </a:tblGrid>
              <a:tr h="309627">
                <a:tc>
                  <a:txBody>
                    <a:bodyPr/>
                    <a:lstStyle/>
                    <a:p>
                      <a:pPr>
                        <a:lnSpc>
                          <a:spcPct val="107000"/>
                        </a:lnSpc>
                        <a:spcAft>
                          <a:spcPts val="0"/>
                        </a:spcAft>
                      </a:pPr>
                      <a:r>
                        <a:rPr lang="en-GB" sz="2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Professional doctorates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a:lnSpc>
                          <a:spcPct val="107000"/>
                        </a:lnSpc>
                        <a:spcAft>
                          <a:spcPts val="0"/>
                        </a:spcAft>
                      </a:pPr>
                      <a:r>
                        <a:rPr lang="en-GB"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PhDs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45887079"/>
                  </a:ext>
                </a:extLst>
              </a:tr>
              <a:tr h="1238503">
                <a:tc>
                  <a:txBody>
                    <a:bodyPr/>
                    <a:lstStyle/>
                    <a:p>
                      <a:pP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Designed for students who wish to advance their professional practice and further their career</a:t>
                      </a:r>
                    </a:p>
                    <a:p>
                      <a:pP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Suitable for students who want to pursue a career in academia</a:t>
                      </a:r>
                    </a:p>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0631452"/>
                  </a:ext>
                </a:extLst>
              </a:tr>
              <a:tr h="619251">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Aims to develop researching professionals</a:t>
                      </a:r>
                    </a:p>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Intended to develop academic researchers</a:t>
                      </a:r>
                    </a:p>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039663"/>
                  </a:ext>
                </a:extLst>
              </a:tr>
              <a:tr h="909873">
                <a:tc>
                  <a:txBody>
                    <a:bodyPr/>
                    <a:lstStyle/>
                    <a:p>
                      <a:pP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Holder has the title ‘doctor’</a:t>
                      </a:r>
                    </a:p>
                    <a:p>
                      <a:pP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Holder has the title ‘doctor’</a:t>
                      </a:r>
                    </a:p>
                    <a:p>
                      <a:pP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4792971"/>
                  </a:ext>
                </a:extLst>
              </a:tr>
            </a:tbl>
          </a:graphicData>
        </a:graphic>
      </p:graphicFrame>
      <p:sp>
        <p:nvSpPr>
          <p:cNvPr id="3" name="TextBox 2"/>
          <p:cNvSpPr txBox="1"/>
          <p:nvPr/>
        </p:nvSpPr>
        <p:spPr>
          <a:xfrm>
            <a:off x="1449977" y="6048103"/>
            <a:ext cx="9522823" cy="646331"/>
          </a:xfrm>
          <a:prstGeom prst="rect">
            <a:avLst/>
          </a:prstGeom>
          <a:noFill/>
        </p:spPr>
        <p:txBody>
          <a:bodyPr wrap="square" rtlCol="0">
            <a:spAutoFit/>
          </a:bodyPr>
          <a:lstStyle/>
          <a:p>
            <a:r>
              <a:rPr lang="en-GB"/>
              <a:t>https://www.online.liverpool.ac.uk/programmes/doctorates/resource/whats-the-difference-between-a-professional-doctorate-and-a-phd</a:t>
            </a:r>
            <a:endParaRPr lang="en-GB" dirty="0"/>
          </a:p>
        </p:txBody>
      </p:sp>
    </p:spTree>
    <p:extLst>
      <p:ext uri="{BB962C8B-B14F-4D97-AF65-F5344CB8AC3E}">
        <p14:creationId xmlns:p14="http://schemas.microsoft.com/office/powerpoint/2010/main" val="22963100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effectLst>
                  <a:outerShdw blurRad="38100" dist="38100" dir="2700000" algn="tl">
                    <a:srgbClr val="000000">
                      <a:alpha val="43137"/>
                    </a:srgbClr>
                  </a:outerShdw>
                </a:effectLst>
              </a:rPr>
              <a:t>Capella University </a:t>
            </a:r>
            <a:endParaRPr lang="en-GB" b="1"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5395118"/>
              </p:ext>
            </p:extLst>
          </p:nvPr>
        </p:nvGraphicFramePr>
        <p:xfrm>
          <a:off x="1110344" y="1690688"/>
          <a:ext cx="9562011" cy="4604877"/>
        </p:xfrm>
        <a:graphic>
          <a:graphicData uri="http://schemas.openxmlformats.org/drawingml/2006/table">
            <a:tbl>
              <a:tblPr firstRow="1" firstCol="1" bandRow="1">
                <a:tableStyleId>{5C22544A-7EE6-4342-B048-85BDC9FD1C3A}</a:tableStyleId>
              </a:tblPr>
              <a:tblGrid>
                <a:gridCol w="1898880">
                  <a:extLst>
                    <a:ext uri="{9D8B030D-6E8A-4147-A177-3AD203B41FA5}">
                      <a16:colId xmlns:a16="http://schemas.microsoft.com/office/drawing/2014/main" val="1416123537"/>
                    </a:ext>
                  </a:extLst>
                </a:gridCol>
                <a:gridCol w="3797762">
                  <a:extLst>
                    <a:ext uri="{9D8B030D-6E8A-4147-A177-3AD203B41FA5}">
                      <a16:colId xmlns:a16="http://schemas.microsoft.com/office/drawing/2014/main" val="1135306131"/>
                    </a:ext>
                  </a:extLst>
                </a:gridCol>
                <a:gridCol w="3797762">
                  <a:extLst>
                    <a:ext uri="{9D8B030D-6E8A-4147-A177-3AD203B41FA5}">
                      <a16:colId xmlns:a16="http://schemas.microsoft.com/office/drawing/2014/main" val="330140244"/>
                    </a:ext>
                  </a:extLst>
                </a:gridCol>
                <a:gridCol w="67607">
                  <a:extLst>
                    <a:ext uri="{9D8B030D-6E8A-4147-A177-3AD203B41FA5}">
                      <a16:colId xmlns:a16="http://schemas.microsoft.com/office/drawing/2014/main" val="1796794439"/>
                    </a:ext>
                  </a:extLst>
                </a:gridCol>
              </a:tblGrid>
              <a:tr h="836023">
                <a:tc>
                  <a:txBody>
                    <a:bodyPr/>
                    <a:lstStyle/>
                    <a:p>
                      <a:pPr>
                        <a:lnSpc>
                          <a:spcPct val="107000"/>
                        </a:lnSpc>
                      </a:pPr>
                      <a:endParaRPr lang="en-GB" sz="2000" dirty="0">
                        <a:effectLst/>
                        <a:latin typeface="Calibri" panose="020F0502020204030204" pitchFamily="34" charset="0"/>
                        <a:cs typeface="Times New Roman" panose="02020603050405020304" pitchFamily="18" charset="0"/>
                      </a:endParaRPr>
                    </a:p>
                  </a:txBody>
                  <a:tcPr marL="0" marR="0" marT="0" marB="0" anchor="ctr">
                    <a:solidFill>
                      <a:schemeClr val="bg1">
                        <a:lumMod val="50000"/>
                      </a:schemeClr>
                    </a:solidFill>
                  </a:tcPr>
                </a:tc>
                <a:tc>
                  <a:txBody>
                    <a:bodyPr/>
                    <a:lstStyle/>
                    <a:p>
                      <a:pPr algn="ctr">
                        <a:lnSpc>
                          <a:spcPct val="107000"/>
                        </a:lnSpc>
                        <a:spcAft>
                          <a:spcPts val="0"/>
                        </a:spcAft>
                      </a:pPr>
                      <a:r>
                        <a:rPr lang="en-GB" sz="2000" cap="all" spc="5" dirty="0" smtClean="0">
                          <a:effectLst/>
                        </a:rPr>
                        <a:t>PhD</a:t>
                      </a:r>
                      <a:endParaRPr lang="en-GB" sz="2000" dirty="0">
                        <a:effectLst/>
                      </a:endParaRPr>
                    </a:p>
                    <a:p>
                      <a:pPr algn="ctr">
                        <a:lnSpc>
                          <a:spcPct val="107000"/>
                        </a:lnSpc>
                        <a:spcAft>
                          <a:spcPts val="75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nchor="ctr">
                    <a:solidFill>
                      <a:schemeClr val="bg1">
                        <a:lumMod val="50000"/>
                      </a:schemeClr>
                    </a:solidFill>
                  </a:tcPr>
                </a:tc>
                <a:tc>
                  <a:txBody>
                    <a:bodyPr/>
                    <a:lstStyle/>
                    <a:p>
                      <a:pPr algn="ctr">
                        <a:lnSpc>
                          <a:spcPct val="107000"/>
                        </a:lnSpc>
                        <a:spcAft>
                          <a:spcPts val="0"/>
                        </a:spcAft>
                      </a:pPr>
                      <a:r>
                        <a:rPr lang="en-GB" sz="2000" cap="all" spc="5">
                          <a:effectLst/>
                        </a:rPr>
                        <a:t>PROFESSIONAL DOCTORATE</a:t>
                      </a:r>
                      <a:endParaRPr lang="en-GB" sz="2000">
                        <a:effectLst/>
                      </a:endParaRPr>
                    </a:p>
                    <a:p>
                      <a:pPr algn="ctr">
                        <a:lnSpc>
                          <a:spcPct val="107000"/>
                        </a:lnSpc>
                        <a:spcAft>
                          <a:spcPts val="750"/>
                        </a:spcAft>
                      </a:pPr>
                      <a:r>
                        <a:rPr lang="en-GB" sz="2000">
                          <a:effectLst/>
                        </a:rPr>
                        <a: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nchor="ctr">
                    <a:solidFill>
                      <a:schemeClr val="bg1">
                        <a:lumMod val="50000"/>
                      </a:schemeClr>
                    </a:solidFill>
                  </a:tcPr>
                </a:tc>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marL="0" marR="0" marT="0" marB="0" anchor="ctr">
                    <a:solidFill>
                      <a:schemeClr val="bg1">
                        <a:lumMod val="50000"/>
                      </a:schemeClr>
                    </a:solidFill>
                  </a:tcPr>
                </a:tc>
                <a:extLst>
                  <a:ext uri="{0D108BD9-81ED-4DB2-BD59-A6C34878D82A}">
                    <a16:rowId xmlns:a16="http://schemas.microsoft.com/office/drawing/2014/main" val="2450797721"/>
                  </a:ext>
                </a:extLst>
              </a:tr>
              <a:tr h="1254035">
                <a:tc>
                  <a:txBody>
                    <a:bodyPr/>
                    <a:lstStyle/>
                    <a:p>
                      <a:pPr algn="ctr">
                        <a:lnSpc>
                          <a:spcPct val="107000"/>
                        </a:lnSpc>
                        <a:spcAft>
                          <a:spcPts val="0"/>
                        </a:spcAft>
                      </a:pPr>
                      <a:r>
                        <a:rPr lang="en-GB" sz="2000" cap="all" spc="5">
                          <a:effectLst/>
                        </a:rPr>
                        <a:t>DEGREE FOCUS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nchor="ctr">
                    <a:solidFill>
                      <a:schemeClr val="bg1">
                        <a:lumMod val="50000"/>
                      </a:schemeClr>
                    </a:solidFill>
                  </a:tcPr>
                </a:tc>
                <a:tc>
                  <a:txBody>
                    <a:bodyPr/>
                    <a:lstStyle/>
                    <a:p>
                      <a:pPr algn="ctr">
                        <a:lnSpc>
                          <a:spcPct val="107000"/>
                        </a:lnSpc>
                        <a:spcAft>
                          <a:spcPts val="0"/>
                        </a:spcAft>
                      </a:pPr>
                      <a:r>
                        <a:rPr lang="en-GB" sz="2000" dirty="0">
                          <a:effectLst/>
                        </a:rPr>
                        <a:t>Contribute new knowledge aimed at solving real-world problems.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nchor="ctr">
                    <a:solidFill>
                      <a:schemeClr val="bg1">
                        <a:lumMod val="75000"/>
                      </a:schemeClr>
                    </a:solidFill>
                  </a:tcPr>
                </a:tc>
                <a:tc>
                  <a:txBody>
                    <a:bodyPr/>
                    <a:lstStyle/>
                    <a:p>
                      <a:pPr algn="ctr">
                        <a:lnSpc>
                          <a:spcPct val="107000"/>
                        </a:lnSpc>
                        <a:spcAft>
                          <a:spcPts val="0"/>
                        </a:spcAft>
                      </a:pPr>
                      <a:r>
                        <a:rPr lang="en-GB" sz="2000" dirty="0">
                          <a:effectLst/>
                        </a:rPr>
                        <a:t>Apply existing knowledge aimed at solving real-world problems.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nchor="ctr">
                    <a:solidFill>
                      <a:schemeClr val="bg1">
                        <a:lumMod val="75000"/>
                      </a:schemeClr>
                    </a:solidFill>
                  </a:tcPr>
                </a:tc>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marL="9525" marR="9525" marT="9525" marB="238125" anchor="ctr"/>
                </a:tc>
                <a:extLst>
                  <a:ext uri="{0D108BD9-81ED-4DB2-BD59-A6C34878D82A}">
                    <a16:rowId xmlns:a16="http://schemas.microsoft.com/office/drawing/2014/main" val="2904183384"/>
                  </a:ext>
                </a:extLst>
              </a:tr>
              <a:tr h="1254035">
                <a:tc>
                  <a:txBody>
                    <a:bodyPr/>
                    <a:lstStyle/>
                    <a:p>
                      <a:pPr algn="ctr">
                        <a:lnSpc>
                          <a:spcPct val="107000"/>
                        </a:lnSpc>
                        <a:spcAft>
                          <a:spcPts val="0"/>
                        </a:spcAft>
                      </a:pPr>
                      <a:r>
                        <a:rPr lang="en-GB" sz="2000" cap="all" spc="5">
                          <a:effectLst/>
                        </a:rPr>
                        <a:t>INDEPENDENT RESEARCH PROJECT</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nchor="ctr">
                    <a:solidFill>
                      <a:schemeClr val="bg1">
                        <a:lumMod val="50000"/>
                      </a:schemeClr>
                    </a:solidFill>
                  </a:tcPr>
                </a:tc>
                <a:tc>
                  <a:txBody>
                    <a:bodyPr/>
                    <a:lstStyle/>
                    <a:p>
                      <a:pPr algn="ctr">
                        <a:lnSpc>
                          <a:spcPct val="107000"/>
                        </a:lnSpc>
                        <a:spcAft>
                          <a:spcPts val="0"/>
                        </a:spcAft>
                      </a:pPr>
                      <a:r>
                        <a:rPr lang="en-GB" sz="2000" dirty="0">
                          <a:effectLst/>
                        </a:rPr>
                        <a:t>Five-chapter dissertation.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nchor="ctr">
                    <a:solidFill>
                      <a:schemeClr val="bg1">
                        <a:lumMod val="95000"/>
                      </a:schemeClr>
                    </a:solidFill>
                  </a:tcPr>
                </a:tc>
                <a:tc>
                  <a:txBody>
                    <a:bodyPr/>
                    <a:lstStyle/>
                    <a:p>
                      <a:pPr algn="ctr">
                        <a:lnSpc>
                          <a:spcPct val="107000"/>
                        </a:lnSpc>
                        <a:spcAft>
                          <a:spcPts val="0"/>
                        </a:spcAft>
                      </a:pPr>
                      <a:r>
                        <a:rPr lang="en-GB" sz="2000" dirty="0">
                          <a:effectLst/>
                        </a:rPr>
                        <a:t>Five-chapter applied dissertation or paper, product, or portfolio.</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nchor="ctr">
                    <a:solidFill>
                      <a:schemeClr val="bg1">
                        <a:lumMod val="95000"/>
                      </a:schemeClr>
                    </a:solidFill>
                  </a:tcPr>
                </a:tc>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marL="9525" marR="9525" marT="9525" marB="238125" anchor="ctr"/>
                </a:tc>
                <a:extLst>
                  <a:ext uri="{0D108BD9-81ED-4DB2-BD59-A6C34878D82A}">
                    <a16:rowId xmlns:a16="http://schemas.microsoft.com/office/drawing/2014/main" val="1561193046"/>
                  </a:ext>
                </a:extLst>
              </a:tr>
              <a:tr h="1254035">
                <a:tc>
                  <a:txBody>
                    <a:bodyPr/>
                    <a:lstStyle/>
                    <a:p>
                      <a:pPr algn="ctr">
                        <a:lnSpc>
                          <a:spcPct val="107000"/>
                        </a:lnSpc>
                        <a:spcAft>
                          <a:spcPts val="0"/>
                        </a:spcAft>
                      </a:pPr>
                      <a:r>
                        <a:rPr lang="en-GB" sz="2000" cap="all" spc="5" dirty="0">
                          <a:effectLst/>
                        </a:rPr>
                        <a:t>CAREER INTENTION*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nchor="ctr">
                    <a:solidFill>
                      <a:schemeClr val="bg1">
                        <a:lumMod val="50000"/>
                      </a:schemeClr>
                    </a:solidFill>
                  </a:tcPr>
                </a:tc>
                <a:tc>
                  <a:txBody>
                    <a:bodyPr/>
                    <a:lstStyle/>
                    <a:p>
                      <a:pPr algn="ctr">
                        <a:lnSpc>
                          <a:spcPct val="107000"/>
                        </a:lnSpc>
                        <a:spcAft>
                          <a:spcPts val="0"/>
                        </a:spcAft>
                      </a:pPr>
                      <a:r>
                        <a:rPr lang="en-GB" sz="2000" dirty="0">
                          <a:effectLst/>
                        </a:rPr>
                        <a:t>More interest in consulting and/or conducting research.</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nchor="ctr">
                    <a:solidFill>
                      <a:schemeClr val="bg1">
                        <a:lumMod val="75000"/>
                      </a:schemeClr>
                    </a:solidFill>
                  </a:tcPr>
                </a:tc>
                <a:tc>
                  <a:txBody>
                    <a:bodyPr/>
                    <a:lstStyle/>
                    <a:p>
                      <a:pPr algn="ctr">
                        <a:lnSpc>
                          <a:spcPct val="107000"/>
                        </a:lnSpc>
                        <a:spcAft>
                          <a:spcPts val="0"/>
                        </a:spcAft>
                      </a:pPr>
                      <a:r>
                        <a:rPr lang="en-GB" sz="2000" dirty="0">
                          <a:effectLst/>
                        </a:rPr>
                        <a:t>More interest in practicing directly in the profession.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nchor="ctr">
                    <a:solidFill>
                      <a:schemeClr val="bg1">
                        <a:lumMod val="75000"/>
                      </a:schemeClr>
                    </a:solidFill>
                  </a:tcPr>
                </a:tc>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marL="9525" marR="9525" marT="9525" marB="238125" anchor="ctr"/>
                </a:tc>
                <a:extLst>
                  <a:ext uri="{0D108BD9-81ED-4DB2-BD59-A6C34878D82A}">
                    <a16:rowId xmlns:a16="http://schemas.microsoft.com/office/drawing/2014/main" val="3984758389"/>
                  </a:ext>
                </a:extLst>
              </a:tr>
            </a:tbl>
          </a:graphicData>
        </a:graphic>
      </p:graphicFrame>
      <p:sp>
        <p:nvSpPr>
          <p:cNvPr id="3" name="TextBox 2"/>
          <p:cNvSpPr txBox="1"/>
          <p:nvPr/>
        </p:nvSpPr>
        <p:spPr>
          <a:xfrm>
            <a:off x="3722914" y="6426926"/>
            <a:ext cx="7080069" cy="369332"/>
          </a:xfrm>
          <a:prstGeom prst="rect">
            <a:avLst/>
          </a:prstGeom>
          <a:noFill/>
        </p:spPr>
        <p:txBody>
          <a:bodyPr wrap="square" rtlCol="0">
            <a:spAutoFit/>
          </a:bodyPr>
          <a:lstStyle/>
          <a:p>
            <a:r>
              <a:rPr lang="en-GB"/>
              <a:t>http://www.capella.edu/blogs/cublog/phd-vs-doctorate-differences/</a:t>
            </a:r>
            <a:endParaRPr lang="en-GB" dirty="0"/>
          </a:p>
        </p:txBody>
      </p:sp>
    </p:spTree>
    <p:extLst>
      <p:ext uri="{BB962C8B-B14F-4D97-AF65-F5344CB8AC3E}">
        <p14:creationId xmlns:p14="http://schemas.microsoft.com/office/powerpoint/2010/main" val="18921323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effectLst>
                  <a:outerShdw blurRad="38100" dist="38100" dir="2700000" algn="tl">
                    <a:srgbClr val="000000">
                      <a:alpha val="43137"/>
                    </a:srgbClr>
                  </a:outerShdw>
                </a:effectLst>
              </a:rPr>
              <a:t>Northcentral University </a:t>
            </a:r>
            <a:endParaRPr lang="en-GB" b="1" dirty="0">
              <a:effectLst>
                <a:outerShdw blurRad="38100" dist="38100" dir="2700000" algn="tl">
                  <a:srgbClr val="000000">
                    <a:alpha val="43137"/>
                  </a:srgbClr>
                </a:outerShdw>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21954317"/>
              </p:ext>
            </p:extLst>
          </p:nvPr>
        </p:nvGraphicFramePr>
        <p:xfrm>
          <a:off x="1045026" y="1690688"/>
          <a:ext cx="10424162" cy="4156428"/>
        </p:xfrm>
        <a:graphic>
          <a:graphicData uri="http://schemas.openxmlformats.org/drawingml/2006/table">
            <a:tbl>
              <a:tblPr firstRow="1" firstCol="1" bandRow="1"/>
              <a:tblGrid>
                <a:gridCol w="5212081">
                  <a:extLst>
                    <a:ext uri="{9D8B030D-6E8A-4147-A177-3AD203B41FA5}">
                      <a16:colId xmlns:a16="http://schemas.microsoft.com/office/drawing/2014/main" val="695361189"/>
                    </a:ext>
                  </a:extLst>
                </a:gridCol>
                <a:gridCol w="5212081">
                  <a:extLst>
                    <a:ext uri="{9D8B030D-6E8A-4147-A177-3AD203B41FA5}">
                      <a16:colId xmlns:a16="http://schemas.microsoft.com/office/drawing/2014/main" val="182867483"/>
                    </a:ext>
                  </a:extLst>
                </a:gridCol>
              </a:tblGrid>
              <a:tr h="1091701">
                <a:tc>
                  <a:txBody>
                    <a:bodyPr/>
                    <a:lstStyle/>
                    <a:p>
                      <a:pPr>
                        <a:lnSpc>
                          <a:spcPct val="107000"/>
                        </a:lnSpc>
                        <a:spcAft>
                          <a:spcPts val="750"/>
                        </a:spcAft>
                      </a:pPr>
                      <a:r>
                        <a:rPr lang="en-GB" sz="2400" b="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WHY</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en-GB" sz="24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24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PhD</a:t>
                      </a:r>
                      <a:r>
                        <a:rPr lang="en-GB" sz="24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750"/>
                        </a:spcAft>
                      </a:pPr>
                      <a:r>
                        <a:rPr lang="en-GB" sz="2400" b="1"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HOW</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en-GB" sz="24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(Professional Doctorate</a:t>
                      </a:r>
                      <a:r>
                        <a:rPr lang="en-GB" sz="24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GB" sz="2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0700249"/>
                  </a:ext>
                </a:extLst>
              </a:tr>
              <a:tr h="1397725">
                <a:tc>
                  <a:txBody>
                    <a:bodyPr/>
                    <a:lstStyle/>
                    <a:p>
                      <a:pPr>
                        <a:lnSpc>
                          <a:spcPct val="107000"/>
                        </a:lnSpc>
                        <a:spcAft>
                          <a:spcPts val="750"/>
                        </a:spcAft>
                      </a:pPr>
                      <a:r>
                        <a:rPr lang="en-GB" sz="2400" b="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Motivation Behind the Research</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en-GB" sz="24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To contribute new knowledge and </a:t>
                      </a:r>
                      <a:r>
                        <a:rPr lang="en-GB" sz="24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theory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750"/>
                        </a:spcAft>
                      </a:pPr>
                      <a:r>
                        <a:rPr lang="en-GB" sz="2400" b="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Motivation Behind the Research</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en-GB" sz="24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Practical application of existing knowledge and </a:t>
                      </a:r>
                      <a:r>
                        <a:rPr lang="en-GB" sz="24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theory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3283824"/>
                  </a:ext>
                </a:extLst>
              </a:tr>
              <a:tr h="0">
                <a:tc>
                  <a:txBody>
                    <a:bodyPr/>
                    <a:lstStyle/>
                    <a:p>
                      <a:pPr>
                        <a:lnSpc>
                          <a:spcPct val="107000"/>
                        </a:lnSpc>
                        <a:spcAft>
                          <a:spcPts val="750"/>
                        </a:spcAft>
                      </a:pPr>
                      <a:r>
                        <a:rPr lang="en-GB" sz="2400" b="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Future Plans</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en-GB" sz="24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Continued research and analysis of new theories and </a:t>
                      </a:r>
                      <a:r>
                        <a:rPr lang="en-GB" sz="24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solutions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750"/>
                        </a:spcAft>
                      </a:pPr>
                      <a:r>
                        <a:rPr lang="en-GB" sz="2400" b="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Future Plans</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en-GB" sz="24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Continued work in the field, applying knowledge gained to make </a:t>
                      </a:r>
                      <a:r>
                        <a:rPr lang="en-GB" sz="24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improvements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102119"/>
                  </a:ext>
                </a:extLst>
              </a:tr>
            </a:tbl>
          </a:graphicData>
        </a:graphic>
      </p:graphicFrame>
      <p:sp>
        <p:nvSpPr>
          <p:cNvPr id="3" name="TextBox 2"/>
          <p:cNvSpPr txBox="1"/>
          <p:nvPr/>
        </p:nvSpPr>
        <p:spPr>
          <a:xfrm>
            <a:off x="2599509" y="6152606"/>
            <a:ext cx="8987245" cy="369332"/>
          </a:xfrm>
          <a:prstGeom prst="rect">
            <a:avLst/>
          </a:prstGeom>
          <a:noFill/>
        </p:spPr>
        <p:txBody>
          <a:bodyPr wrap="square" rtlCol="0">
            <a:spAutoFit/>
          </a:bodyPr>
          <a:lstStyle/>
          <a:p>
            <a:r>
              <a:rPr lang="en-GB"/>
              <a:t>https://www.ncu.edu/blog/how-to-decide-between-a-phd-and-professional-doctorate</a:t>
            </a:r>
            <a:endParaRPr lang="en-GB" dirty="0"/>
          </a:p>
        </p:txBody>
      </p:sp>
    </p:spTree>
    <p:extLst>
      <p:ext uri="{BB962C8B-B14F-4D97-AF65-F5344CB8AC3E}">
        <p14:creationId xmlns:p14="http://schemas.microsoft.com/office/powerpoint/2010/main" val="33524051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6658"/>
          </a:xfrm>
        </p:spPr>
        <p:txBody>
          <a:bodyPr>
            <a:normAutofit/>
          </a:bodyPr>
          <a:lstStyle/>
          <a:p>
            <a:r>
              <a:rPr lang="en-GB" b="1" dirty="0" smtClean="0">
                <a:effectLst>
                  <a:outerShdw blurRad="38100" dist="38100" dir="2700000" algn="tl">
                    <a:srgbClr val="000000">
                      <a:alpha val="43137"/>
                    </a:srgbClr>
                  </a:outerShdw>
                </a:effectLst>
              </a:rPr>
              <a:t>Lancaster University </a:t>
            </a:r>
            <a:endParaRPr lang="en-GB" b="1"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3112381"/>
              </p:ext>
            </p:extLst>
          </p:nvPr>
        </p:nvGraphicFramePr>
        <p:xfrm>
          <a:off x="610688" y="1324928"/>
          <a:ext cx="10970623" cy="4599625"/>
        </p:xfrm>
        <a:graphic>
          <a:graphicData uri="http://schemas.openxmlformats.org/drawingml/2006/table">
            <a:tbl>
              <a:tblPr firstRow="1" firstCol="1" bandRow="1">
                <a:tableStyleId>{5C22544A-7EE6-4342-B048-85BDC9FD1C3A}</a:tableStyleId>
              </a:tblPr>
              <a:tblGrid>
                <a:gridCol w="1714501">
                  <a:extLst>
                    <a:ext uri="{9D8B030D-6E8A-4147-A177-3AD203B41FA5}">
                      <a16:colId xmlns:a16="http://schemas.microsoft.com/office/drawing/2014/main" val="742127867"/>
                    </a:ext>
                  </a:extLst>
                </a:gridCol>
                <a:gridCol w="3085374">
                  <a:extLst>
                    <a:ext uri="{9D8B030D-6E8A-4147-A177-3AD203B41FA5}">
                      <a16:colId xmlns:a16="http://schemas.microsoft.com/office/drawing/2014/main" val="2335801817"/>
                    </a:ext>
                  </a:extLst>
                </a:gridCol>
                <a:gridCol w="3085374">
                  <a:extLst>
                    <a:ext uri="{9D8B030D-6E8A-4147-A177-3AD203B41FA5}">
                      <a16:colId xmlns:a16="http://schemas.microsoft.com/office/drawing/2014/main" val="4229046463"/>
                    </a:ext>
                  </a:extLst>
                </a:gridCol>
                <a:gridCol w="3085374">
                  <a:extLst>
                    <a:ext uri="{9D8B030D-6E8A-4147-A177-3AD203B41FA5}">
                      <a16:colId xmlns:a16="http://schemas.microsoft.com/office/drawing/2014/main" val="1659764262"/>
                    </a:ext>
                  </a:extLst>
                </a:gridCol>
              </a:tblGrid>
              <a:tr h="0">
                <a:tc>
                  <a:txBody>
                    <a:bodyPr/>
                    <a:lstStyle/>
                    <a:p>
                      <a:pPr>
                        <a:lnSpc>
                          <a:spcPct val="107000"/>
                        </a:lnSpc>
                        <a:spcAft>
                          <a:spcPts val="8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0" marB="76200"/>
                </a:tc>
                <a:tc>
                  <a:txBody>
                    <a:bodyPr/>
                    <a:lstStyle/>
                    <a:p>
                      <a:pPr>
                        <a:lnSpc>
                          <a:spcPct val="107000"/>
                        </a:lnSpc>
                        <a:spcAft>
                          <a:spcPts val="800"/>
                        </a:spcAft>
                      </a:pPr>
                      <a:r>
                        <a:rPr lang="en-GB" sz="1600">
                          <a:effectLst/>
                        </a:rPr>
                        <a:t>PhD</a:t>
                      </a:r>
                      <a:br>
                        <a:rPr lang="en-GB" sz="1600">
                          <a:effectLst/>
                        </a:rPr>
                      </a:br>
                      <a:r>
                        <a:rPr lang="en-GB" sz="1600">
                          <a:effectLst/>
                        </a:rPr>
                        <a:t>*A research degree*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0" marB="76200"/>
                </a:tc>
                <a:tc>
                  <a:txBody>
                    <a:bodyPr/>
                    <a:lstStyle/>
                    <a:p>
                      <a:pPr>
                        <a:lnSpc>
                          <a:spcPct val="107000"/>
                        </a:lnSpc>
                        <a:spcAft>
                          <a:spcPts val="800"/>
                        </a:spcAft>
                      </a:pPr>
                      <a:r>
                        <a:rPr lang="en-GB" sz="1600" dirty="0" smtClean="0">
                          <a:effectLst/>
                        </a:rPr>
                        <a:t>Doctorate of Business Administration</a:t>
                      </a:r>
                      <a:r>
                        <a:rPr lang="en-GB" sz="1600" dirty="0">
                          <a:effectLst/>
                        </a:rPr>
                        <a:t> </a:t>
                      </a:r>
                      <a:br>
                        <a:rPr lang="en-GB" sz="1600" dirty="0">
                          <a:effectLst/>
                        </a:rPr>
                      </a:br>
                      <a:r>
                        <a:rPr lang="en-GB" sz="1600" dirty="0">
                          <a:effectLst/>
                        </a:rPr>
                        <a:t>*A practice-oriented degree*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0" marB="76200"/>
                </a:tc>
                <a:tc>
                  <a:txBody>
                    <a:bodyPr/>
                    <a:lstStyle/>
                    <a:p>
                      <a:pPr>
                        <a:lnSpc>
                          <a:spcPct val="107000"/>
                        </a:lnSpc>
                        <a:spcAft>
                          <a:spcPts val="800"/>
                        </a:spcAft>
                      </a:pPr>
                      <a:r>
                        <a:rPr lang="en-GB" sz="1600">
                          <a:effectLst/>
                        </a:rPr>
                        <a:t>Doctorate of Management</a:t>
                      </a:r>
                      <a:br>
                        <a:rPr lang="en-GB" sz="1600">
                          <a:effectLst/>
                        </a:rPr>
                      </a:br>
                      <a:r>
                        <a:rPr lang="en-GB" sz="1600">
                          <a:effectLst/>
                        </a:rPr>
                        <a:t>*A practice-oriented research degree*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0" marB="76200"/>
                </a:tc>
                <a:extLst>
                  <a:ext uri="{0D108BD9-81ED-4DB2-BD59-A6C34878D82A}">
                    <a16:rowId xmlns:a16="http://schemas.microsoft.com/office/drawing/2014/main" val="676506686"/>
                  </a:ext>
                </a:extLst>
              </a:tr>
              <a:tr h="0">
                <a:tc>
                  <a:txBody>
                    <a:bodyPr/>
                    <a:lstStyle/>
                    <a:p>
                      <a:pPr>
                        <a:lnSpc>
                          <a:spcPct val="107000"/>
                        </a:lnSpc>
                        <a:spcAft>
                          <a:spcPts val="800"/>
                        </a:spcAft>
                      </a:pPr>
                      <a:r>
                        <a:rPr lang="en-GB" sz="1600">
                          <a:effectLst/>
                        </a:rPr>
                        <a:t>Degree aims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ct val="107000"/>
                        </a:lnSpc>
                        <a:spcAft>
                          <a:spcPts val="800"/>
                        </a:spcAft>
                      </a:pPr>
                      <a:r>
                        <a:rPr lang="en-GB" sz="1600">
                          <a:effectLst/>
                        </a:rPr>
                        <a:t>To contribute to the body of academic literature and theory in your discipline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ct val="107000"/>
                        </a:lnSpc>
                        <a:spcAft>
                          <a:spcPts val="800"/>
                        </a:spcAft>
                      </a:pPr>
                      <a:r>
                        <a:rPr lang="en-GB" sz="1600">
                          <a:effectLst/>
                        </a:rPr>
                        <a:t>To contribute to your profession, community, and practice in the relevant area of focus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ct val="107000"/>
                        </a:lnSpc>
                        <a:spcAft>
                          <a:spcPts val="800"/>
                        </a:spcAft>
                      </a:pPr>
                      <a:r>
                        <a:rPr lang="en-GB" sz="1600">
                          <a:effectLst/>
                        </a:rPr>
                        <a:t>To contribute both to the academic discipline and the practice within your organisation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extLst>
                  <a:ext uri="{0D108BD9-81ED-4DB2-BD59-A6C34878D82A}">
                    <a16:rowId xmlns:a16="http://schemas.microsoft.com/office/drawing/2014/main" val="3368091430"/>
                  </a:ext>
                </a:extLst>
              </a:tr>
              <a:tr h="0">
                <a:tc>
                  <a:txBody>
                    <a:bodyPr/>
                    <a:lstStyle/>
                    <a:p>
                      <a:pPr>
                        <a:lnSpc>
                          <a:spcPct val="107000"/>
                        </a:lnSpc>
                        <a:spcAft>
                          <a:spcPts val="800"/>
                        </a:spcAft>
                      </a:pPr>
                      <a:r>
                        <a:rPr lang="en-GB" sz="1600">
                          <a:effectLst/>
                        </a:rPr>
                        <a:t>Research focus/project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ct val="107000"/>
                        </a:lnSpc>
                        <a:spcAft>
                          <a:spcPts val="800"/>
                        </a:spcAft>
                      </a:pPr>
                      <a:r>
                        <a:rPr lang="en-GB" sz="1600">
                          <a:effectLst/>
                        </a:rPr>
                        <a:t>Research is focused on key questions within the academic discipline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ct val="107000"/>
                        </a:lnSpc>
                        <a:spcAft>
                          <a:spcPts val="800"/>
                        </a:spcAft>
                      </a:pPr>
                      <a:r>
                        <a:rPr lang="en-GB" sz="1600">
                          <a:effectLst/>
                        </a:rPr>
                        <a:t>A combination of coursework and research, which is limited in scope and is practitioner focused</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ct val="107000"/>
                        </a:lnSpc>
                        <a:spcAft>
                          <a:spcPts val="800"/>
                        </a:spcAft>
                      </a:pPr>
                      <a:r>
                        <a:rPr lang="en-GB" sz="1600">
                          <a:effectLst/>
                        </a:rPr>
                        <a:t>Research contributes to the discipline and is focused on problems relevant to practice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extLst>
                  <a:ext uri="{0D108BD9-81ED-4DB2-BD59-A6C34878D82A}">
                    <a16:rowId xmlns:a16="http://schemas.microsoft.com/office/drawing/2014/main" val="3031437917"/>
                  </a:ext>
                </a:extLst>
              </a:tr>
              <a:tr h="0">
                <a:tc>
                  <a:txBody>
                    <a:bodyPr/>
                    <a:lstStyle/>
                    <a:p>
                      <a:pPr>
                        <a:lnSpc>
                          <a:spcPct val="107000"/>
                        </a:lnSpc>
                        <a:spcAft>
                          <a:spcPts val="800"/>
                        </a:spcAft>
                      </a:pPr>
                      <a:r>
                        <a:rPr lang="en-GB" sz="1600">
                          <a:effectLst/>
                        </a:rPr>
                        <a:t>Research process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ct val="107000"/>
                        </a:lnSpc>
                        <a:spcAft>
                          <a:spcPts val="800"/>
                        </a:spcAft>
                      </a:pPr>
                      <a:r>
                        <a:rPr lang="en-GB" sz="1600">
                          <a:effectLst/>
                        </a:rPr>
                        <a:t>A supervisor guides you to become an expert in research practice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ct val="107000"/>
                        </a:lnSpc>
                        <a:spcAft>
                          <a:spcPts val="800"/>
                        </a:spcAft>
                      </a:pPr>
                      <a:r>
                        <a:rPr lang="en-GB" sz="1600">
                          <a:effectLst/>
                        </a:rPr>
                        <a:t>A supervisor guides you to produce research appropriate to the needs of your practice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ct val="107000"/>
                        </a:lnSpc>
                        <a:spcAft>
                          <a:spcPts val="800"/>
                        </a:spcAft>
                      </a:pPr>
                      <a:r>
                        <a:rPr lang="en-GB" sz="1600">
                          <a:effectLst/>
                        </a:rPr>
                        <a:t>You and your supervisor co-create research as part of a research-practitioner community</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extLst>
                  <a:ext uri="{0D108BD9-81ED-4DB2-BD59-A6C34878D82A}">
                    <a16:rowId xmlns:a16="http://schemas.microsoft.com/office/drawing/2014/main" val="3741538433"/>
                  </a:ext>
                </a:extLst>
              </a:tr>
              <a:tr h="0">
                <a:tc>
                  <a:txBody>
                    <a:bodyPr/>
                    <a:lstStyle/>
                    <a:p>
                      <a:pPr>
                        <a:lnSpc>
                          <a:spcPct val="107000"/>
                        </a:lnSpc>
                        <a:spcAft>
                          <a:spcPts val="800"/>
                        </a:spcAft>
                      </a:pPr>
                      <a:r>
                        <a:rPr lang="en-GB" sz="1600" dirty="0">
                          <a:effectLst/>
                        </a:rPr>
                        <a:t>Career outcomes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ct val="107000"/>
                        </a:lnSpc>
                        <a:spcAft>
                          <a:spcPts val="800"/>
                        </a:spcAft>
                      </a:pPr>
                      <a:r>
                        <a:rPr lang="en-GB" sz="1600" dirty="0">
                          <a:effectLst/>
                        </a:rPr>
                        <a:t>To become a professional research practitioner (often as an academic)</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ct val="107000"/>
                        </a:lnSpc>
                        <a:spcAft>
                          <a:spcPts val="800"/>
                        </a:spcAft>
                      </a:pPr>
                      <a:r>
                        <a:rPr lang="en-GB" sz="1600" dirty="0">
                          <a:effectLst/>
                        </a:rPr>
                        <a:t>To become a more professional practitioner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ct val="107000"/>
                        </a:lnSpc>
                        <a:spcAft>
                          <a:spcPts val="800"/>
                        </a:spcAft>
                      </a:pPr>
                      <a:r>
                        <a:rPr lang="en-GB" sz="1600" dirty="0">
                          <a:effectLst/>
                        </a:rPr>
                        <a:t>To become a research-oriented practitioner who can bridge theory and practice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extLst>
                  <a:ext uri="{0D108BD9-81ED-4DB2-BD59-A6C34878D82A}">
                    <a16:rowId xmlns:a16="http://schemas.microsoft.com/office/drawing/2014/main" val="3375418644"/>
                  </a:ext>
                </a:extLst>
              </a:tr>
            </a:tbl>
          </a:graphicData>
        </a:graphic>
      </p:graphicFrame>
      <p:sp>
        <p:nvSpPr>
          <p:cNvPr id="3" name="TextBox 2"/>
          <p:cNvSpPr txBox="1"/>
          <p:nvPr/>
        </p:nvSpPr>
        <p:spPr>
          <a:xfrm>
            <a:off x="1384663" y="6139543"/>
            <a:ext cx="9679577" cy="369332"/>
          </a:xfrm>
          <a:prstGeom prst="rect">
            <a:avLst/>
          </a:prstGeom>
          <a:noFill/>
        </p:spPr>
        <p:txBody>
          <a:bodyPr wrap="square" rtlCol="0">
            <a:spAutoFit/>
          </a:bodyPr>
          <a:lstStyle/>
          <a:p>
            <a:r>
              <a:rPr lang="en-GB" dirty="0"/>
              <a:t>http://www.lancaster.ac.uk/lums/owt/research/phd/doctorate-of-management/doc-vs-phd/</a:t>
            </a:r>
          </a:p>
        </p:txBody>
      </p:sp>
    </p:spTree>
    <p:extLst>
      <p:ext uri="{BB962C8B-B14F-4D97-AF65-F5344CB8AC3E}">
        <p14:creationId xmlns:p14="http://schemas.microsoft.com/office/powerpoint/2010/main" val="15935729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effectLst>
                  <a:outerShdw blurRad="38100" dist="38100" dir="2700000" algn="tl">
                    <a:srgbClr val="000000">
                      <a:alpha val="43137"/>
                    </a:srgbClr>
                  </a:outerShdw>
                </a:effectLst>
              </a:rPr>
              <a:t>PhD or a Professional Doctorate? </a:t>
            </a:r>
            <a:endParaRPr lang="en-GB" dirty="0"/>
          </a:p>
        </p:txBody>
      </p:sp>
      <p:sp>
        <p:nvSpPr>
          <p:cNvPr id="3" name="Content Placeholder 2"/>
          <p:cNvSpPr>
            <a:spLocks noGrp="1"/>
          </p:cNvSpPr>
          <p:nvPr>
            <p:ph idx="1"/>
          </p:nvPr>
        </p:nvSpPr>
        <p:spPr/>
        <p:txBody>
          <a:bodyPr>
            <a:normAutofit fontScale="92500"/>
          </a:bodyPr>
          <a:lstStyle/>
          <a:p>
            <a:r>
              <a:rPr lang="en-US" dirty="0"/>
              <a:t>The main difference between a PhD and a professional doctorate lies in their orientation – one has an academic focus, the other a professional one</a:t>
            </a:r>
            <a:r>
              <a:rPr lang="en-US" dirty="0" smtClean="0"/>
              <a:t>.</a:t>
            </a:r>
          </a:p>
          <a:p>
            <a:r>
              <a:rPr lang="en-US" dirty="0" smtClean="0"/>
              <a:t>A </a:t>
            </a:r>
            <a:r>
              <a:rPr lang="en-US" dirty="0"/>
              <a:t>professional doctorate degree, such as a </a:t>
            </a:r>
            <a:r>
              <a:rPr lang="en-GB" dirty="0"/>
              <a:t>Doctor of Business </a:t>
            </a:r>
            <a:r>
              <a:rPr lang="en-GB" dirty="0" smtClean="0"/>
              <a:t>Administration </a:t>
            </a:r>
            <a:r>
              <a:rPr lang="en-US" dirty="0" smtClean="0"/>
              <a:t>or </a:t>
            </a:r>
            <a:r>
              <a:rPr lang="en-US" dirty="0"/>
              <a:t>an </a:t>
            </a:r>
            <a:r>
              <a:rPr lang="en-GB" dirty="0"/>
              <a:t>Doctor of Education</a:t>
            </a:r>
            <a:r>
              <a:rPr lang="en-US" dirty="0" smtClean="0"/>
              <a:t>, </a:t>
            </a:r>
            <a:r>
              <a:rPr lang="en-US" dirty="0"/>
              <a:t>is designed for professionals who wish to deepen and advance their professional </a:t>
            </a:r>
            <a:r>
              <a:rPr lang="en-US" dirty="0" smtClean="0"/>
              <a:t>practice </a:t>
            </a:r>
            <a:r>
              <a:rPr lang="en-US" dirty="0"/>
              <a:t>and career. </a:t>
            </a:r>
            <a:endParaRPr lang="en-US" dirty="0" smtClean="0"/>
          </a:p>
          <a:p>
            <a:r>
              <a:rPr lang="en-US" dirty="0" smtClean="0"/>
              <a:t>A </a:t>
            </a:r>
            <a:r>
              <a:rPr lang="en-US" dirty="0"/>
              <a:t>PhD, however, is suitable for students who want to explore theory, push back the frontiers of knowledge, and pursue a career in academia.</a:t>
            </a:r>
            <a:br>
              <a:rPr lang="en-US" dirty="0"/>
            </a:br>
            <a:endParaRPr lang="en-US" dirty="0" smtClean="0"/>
          </a:p>
          <a:p>
            <a:pPr marL="0" indent="0">
              <a:buNone/>
            </a:pPr>
            <a:r>
              <a:rPr lang="en-US" sz="1700" dirty="0" smtClean="0"/>
              <a:t>From: </a:t>
            </a:r>
            <a:r>
              <a:rPr lang="en-US" sz="1700" dirty="0" smtClean="0">
                <a:hlinkClick r:id="rId2"/>
              </a:rPr>
              <a:t>https</a:t>
            </a:r>
            <a:r>
              <a:rPr lang="en-US" sz="1700" dirty="0">
                <a:hlinkClick r:id="rId2"/>
              </a:rPr>
              <a:t>://</a:t>
            </a:r>
            <a:r>
              <a:rPr lang="en-US" sz="1700" dirty="0" smtClean="0">
                <a:hlinkClick r:id="rId2"/>
              </a:rPr>
              <a:t>www.online.liverpool.ac.uk/programmes/doctorates/resource/whats-the-difference-between-a-professional-doctorate-and-a-phd#oiT1XKYLjrZPCjWF.99</a:t>
            </a:r>
            <a:r>
              <a:rPr lang="en-US" sz="1700" dirty="0" smtClean="0"/>
              <a:t> </a:t>
            </a:r>
            <a:endParaRPr lang="en-GB" sz="1700" dirty="0"/>
          </a:p>
        </p:txBody>
      </p:sp>
    </p:spTree>
    <p:extLst>
      <p:ext uri="{BB962C8B-B14F-4D97-AF65-F5344CB8AC3E}">
        <p14:creationId xmlns:p14="http://schemas.microsoft.com/office/powerpoint/2010/main" val="34252359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6769290" y="1825625"/>
            <a:ext cx="2279175" cy="4506936"/>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p:cNvSpPr/>
          <p:nvPr/>
        </p:nvSpPr>
        <p:spPr>
          <a:xfrm>
            <a:off x="613954" y="1825625"/>
            <a:ext cx="4454435" cy="435133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4058194" y="1825625"/>
            <a:ext cx="4454435" cy="435133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7123611" y="1825625"/>
            <a:ext cx="4454435" cy="435133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691640" y="3031798"/>
            <a:ext cx="2299062" cy="1938992"/>
          </a:xfrm>
          <a:prstGeom prst="rect">
            <a:avLst/>
          </a:prstGeom>
          <a:noFill/>
        </p:spPr>
        <p:txBody>
          <a:bodyPr wrap="square" rtlCol="0">
            <a:spAutoFit/>
          </a:bodyPr>
          <a:lstStyle/>
          <a:p>
            <a:pPr algn="ctr"/>
            <a:r>
              <a:rPr lang="en-GB" sz="2400" b="1" dirty="0" smtClean="0"/>
              <a:t>Professional Doctorate leading to Professional Registration</a:t>
            </a:r>
            <a:endParaRPr lang="en-GB" sz="2400" b="1" dirty="0"/>
          </a:p>
        </p:txBody>
      </p:sp>
      <p:sp>
        <p:nvSpPr>
          <p:cNvPr id="8" name="TextBox 7"/>
          <p:cNvSpPr txBox="1"/>
          <p:nvPr/>
        </p:nvSpPr>
        <p:spPr>
          <a:xfrm>
            <a:off x="5068388" y="3585795"/>
            <a:ext cx="2299062" cy="830997"/>
          </a:xfrm>
          <a:prstGeom prst="rect">
            <a:avLst/>
          </a:prstGeom>
          <a:noFill/>
        </p:spPr>
        <p:txBody>
          <a:bodyPr wrap="square" rtlCol="0">
            <a:spAutoFit/>
          </a:bodyPr>
          <a:lstStyle/>
          <a:p>
            <a:pPr algn="ctr"/>
            <a:r>
              <a:rPr lang="en-GB" sz="2400" b="1" dirty="0" smtClean="0"/>
              <a:t>Professional Doctorate</a:t>
            </a:r>
            <a:endParaRPr lang="en-GB" sz="2400" b="1" dirty="0"/>
          </a:p>
        </p:txBody>
      </p:sp>
      <p:sp>
        <p:nvSpPr>
          <p:cNvPr id="9" name="TextBox 8"/>
          <p:cNvSpPr txBox="1"/>
          <p:nvPr/>
        </p:nvSpPr>
        <p:spPr>
          <a:xfrm>
            <a:off x="8273141" y="3770460"/>
            <a:ext cx="2299062" cy="461665"/>
          </a:xfrm>
          <a:prstGeom prst="rect">
            <a:avLst/>
          </a:prstGeom>
          <a:noFill/>
        </p:spPr>
        <p:txBody>
          <a:bodyPr wrap="square" rtlCol="0">
            <a:spAutoFit/>
          </a:bodyPr>
          <a:lstStyle/>
          <a:p>
            <a:pPr algn="ctr"/>
            <a:r>
              <a:rPr lang="en-GB" sz="2400" b="1" dirty="0" smtClean="0"/>
              <a:t>PhD</a:t>
            </a:r>
            <a:endParaRPr lang="en-GB" sz="2400" b="1" dirty="0"/>
          </a:p>
        </p:txBody>
      </p:sp>
      <p:sp>
        <p:nvSpPr>
          <p:cNvPr id="2" name="Title 1"/>
          <p:cNvSpPr>
            <a:spLocks noGrp="1"/>
          </p:cNvSpPr>
          <p:nvPr>
            <p:ph type="title"/>
          </p:nvPr>
        </p:nvSpPr>
        <p:spPr/>
        <p:txBody>
          <a:bodyPr>
            <a:normAutofit/>
          </a:bodyPr>
          <a:lstStyle/>
          <a:p>
            <a:r>
              <a:rPr lang="en-GB" sz="3600" b="1" dirty="0" smtClean="0"/>
              <a:t>Review of Professional Doctorates (Gillian </a:t>
            </a:r>
            <a:r>
              <a:rPr lang="en-GB" sz="3600" b="1" dirty="0" err="1"/>
              <a:t>McCay</a:t>
            </a:r>
            <a:r>
              <a:rPr lang="en-GB" sz="3600" b="1" dirty="0"/>
              <a:t>, </a:t>
            </a:r>
            <a:r>
              <a:rPr lang="en-GB" sz="3600" b="1" dirty="0" smtClean="0"/>
              <a:t>2010)</a:t>
            </a:r>
            <a:endParaRPr lang="en-GB" sz="3600" b="1" dirty="0"/>
          </a:p>
        </p:txBody>
      </p:sp>
      <p:sp>
        <p:nvSpPr>
          <p:cNvPr id="10" name="TextBox 9"/>
          <p:cNvSpPr txBox="1"/>
          <p:nvPr/>
        </p:nvSpPr>
        <p:spPr>
          <a:xfrm>
            <a:off x="2906973" y="6332561"/>
            <a:ext cx="9130352" cy="276999"/>
          </a:xfrm>
          <a:prstGeom prst="rect">
            <a:avLst/>
          </a:prstGeom>
          <a:noFill/>
        </p:spPr>
        <p:txBody>
          <a:bodyPr wrap="square" rtlCol="0">
            <a:spAutoFit/>
          </a:bodyPr>
          <a:lstStyle/>
          <a:p>
            <a:r>
              <a:rPr lang="en-GB" sz="1200" dirty="0"/>
              <a:t>http://citeseerx.ist.psu.edu/viewdoc/download;jsessionid=1CE47C4183090D04088740B4E46C4E2C?doi=10.1.1.695.6804&amp;rep=rep1&amp;type=pdf</a:t>
            </a:r>
          </a:p>
        </p:txBody>
      </p:sp>
    </p:spTree>
    <p:extLst>
      <p:ext uri="{BB962C8B-B14F-4D97-AF65-F5344CB8AC3E}">
        <p14:creationId xmlns:p14="http://schemas.microsoft.com/office/powerpoint/2010/main" val="1389365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Is this clear distinction necessary?</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smtClean="0"/>
              <a:t>Argument for a research degree that focuses on one’s practice.</a:t>
            </a:r>
          </a:p>
          <a:p>
            <a:r>
              <a:rPr lang="en-US" dirty="0" smtClean="0"/>
              <a:t>Depth </a:t>
            </a:r>
            <a:r>
              <a:rPr lang="en-US" dirty="0"/>
              <a:t>around one specific </a:t>
            </a:r>
            <a:r>
              <a:rPr lang="en-US" dirty="0" smtClean="0"/>
              <a:t>theme.</a:t>
            </a:r>
            <a:endParaRPr lang="en-US" dirty="0"/>
          </a:p>
          <a:p>
            <a:r>
              <a:rPr lang="en-US" dirty="0"/>
              <a:t>It is about depth and research skills within a professional context.</a:t>
            </a:r>
          </a:p>
          <a:p>
            <a:r>
              <a:rPr lang="en-GB" dirty="0" smtClean="0"/>
              <a:t>Focus </a:t>
            </a:r>
            <a:r>
              <a:rPr lang="en-GB" dirty="0"/>
              <a:t>on research skills and the process of being a researcher rather than developing their area of </a:t>
            </a:r>
            <a:r>
              <a:rPr lang="en-GB" dirty="0" smtClean="0"/>
              <a:t>practice.</a:t>
            </a:r>
            <a:endParaRPr lang="en-GB" dirty="0"/>
          </a:p>
          <a:p>
            <a:endParaRPr lang="en-GB" dirty="0"/>
          </a:p>
        </p:txBody>
      </p:sp>
    </p:spTree>
    <p:extLst>
      <p:ext uri="{BB962C8B-B14F-4D97-AF65-F5344CB8AC3E}">
        <p14:creationId xmlns:p14="http://schemas.microsoft.com/office/powerpoint/2010/main" val="26912423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Examples of Student Portfolios</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smtClean="0"/>
              <a:t>Dan</a:t>
            </a:r>
          </a:p>
          <a:p>
            <a:r>
              <a:rPr lang="en-GB" dirty="0" smtClean="0"/>
              <a:t>Chloe</a:t>
            </a:r>
          </a:p>
          <a:p>
            <a:r>
              <a:rPr lang="en-GB" dirty="0" smtClean="0"/>
              <a:t>Mandy</a:t>
            </a:r>
          </a:p>
          <a:p>
            <a:endParaRPr lang="en-GB" dirty="0"/>
          </a:p>
        </p:txBody>
      </p:sp>
      <p:pic>
        <p:nvPicPr>
          <p:cNvPr id="4" name="Picture 3"/>
          <p:cNvPicPr>
            <a:picLocks noChangeAspect="1"/>
          </p:cNvPicPr>
          <p:nvPr/>
        </p:nvPicPr>
        <p:blipFill>
          <a:blip r:embed="rId2"/>
          <a:stretch>
            <a:fillRect/>
          </a:stretch>
        </p:blipFill>
        <p:spPr>
          <a:xfrm>
            <a:off x="3969039" y="1969135"/>
            <a:ext cx="7228982" cy="4064318"/>
          </a:xfrm>
          <a:prstGeom prst="rect">
            <a:avLst/>
          </a:prstGeom>
          <a:ln w="25400">
            <a:solidFill>
              <a:schemeClr val="bg1">
                <a:lumMod val="65000"/>
              </a:schemeClr>
            </a:solidFill>
          </a:ln>
        </p:spPr>
      </p:pic>
    </p:spTree>
    <p:extLst>
      <p:ext uri="{BB962C8B-B14F-4D97-AF65-F5344CB8AC3E}">
        <p14:creationId xmlns:p14="http://schemas.microsoft.com/office/powerpoint/2010/main" val="1138128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Dan – Cognitive Behavioural Therapist </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Factors </a:t>
            </a:r>
            <a:r>
              <a:rPr lang="en-US" dirty="0"/>
              <a:t>Affecting Outcomes in </a:t>
            </a:r>
            <a:r>
              <a:rPr lang="en-US" dirty="0" smtClean="0"/>
              <a:t>Cognitive </a:t>
            </a:r>
            <a:r>
              <a:rPr lang="en-US" dirty="0" err="1" smtClean="0"/>
              <a:t>Behavioural</a:t>
            </a:r>
            <a:r>
              <a:rPr lang="en-US" dirty="0" smtClean="0"/>
              <a:t> Therapy (CBT)</a:t>
            </a:r>
          </a:p>
          <a:p>
            <a:endParaRPr lang="en-US" dirty="0" smtClean="0"/>
          </a:p>
          <a:p>
            <a:r>
              <a:rPr lang="en-US" dirty="0" smtClean="0"/>
              <a:t>Looking </a:t>
            </a:r>
            <a:r>
              <a:rPr lang="en-US" dirty="0"/>
              <a:t>at it from the perspectives </a:t>
            </a:r>
            <a:r>
              <a:rPr lang="en-US" dirty="0" smtClean="0"/>
              <a:t>of:</a:t>
            </a:r>
          </a:p>
          <a:p>
            <a:pPr lvl="1"/>
            <a:r>
              <a:rPr lang="en-US" dirty="0" smtClean="0"/>
              <a:t>client </a:t>
            </a:r>
            <a:r>
              <a:rPr lang="en-US" dirty="0"/>
              <a:t>factors (non clinical), </a:t>
            </a:r>
            <a:endParaRPr lang="en-US" dirty="0" smtClean="0"/>
          </a:p>
          <a:p>
            <a:pPr lvl="1"/>
            <a:r>
              <a:rPr lang="en-US" dirty="0" smtClean="0"/>
              <a:t>training </a:t>
            </a:r>
            <a:r>
              <a:rPr lang="en-US" dirty="0"/>
              <a:t>factors and </a:t>
            </a:r>
            <a:endParaRPr lang="en-US" dirty="0" smtClean="0"/>
          </a:p>
          <a:p>
            <a:pPr lvl="1"/>
            <a:r>
              <a:rPr lang="en-US" dirty="0" smtClean="0"/>
              <a:t>personal </a:t>
            </a:r>
            <a:r>
              <a:rPr lang="en-US" dirty="0"/>
              <a:t>practice and development  (self practice and self reflection model).</a:t>
            </a:r>
            <a:endParaRPr lang="en-GB" dirty="0"/>
          </a:p>
        </p:txBody>
      </p:sp>
    </p:spTree>
    <p:extLst>
      <p:ext uri="{BB962C8B-B14F-4D97-AF65-F5344CB8AC3E}">
        <p14:creationId xmlns:p14="http://schemas.microsoft.com/office/powerpoint/2010/main" val="32550048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59518721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a:xfrm>
            <a:off x="3226525" y="1031966"/>
            <a:ext cx="1123406" cy="10450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Literature Review</a:t>
            </a:r>
            <a:endParaRPr lang="en-GB" sz="1600" dirty="0"/>
          </a:p>
        </p:txBody>
      </p:sp>
      <p:sp>
        <p:nvSpPr>
          <p:cNvPr id="7" name="Rounded Rectangle 6"/>
          <p:cNvSpPr/>
          <p:nvPr/>
        </p:nvSpPr>
        <p:spPr>
          <a:xfrm>
            <a:off x="7859485" y="1031966"/>
            <a:ext cx="1123406" cy="10450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Applied Research project</a:t>
            </a:r>
            <a:endParaRPr lang="en-GB" sz="1600" dirty="0"/>
          </a:p>
        </p:txBody>
      </p:sp>
      <p:sp>
        <p:nvSpPr>
          <p:cNvPr id="8" name="Rounded Rectangle 7"/>
          <p:cNvSpPr/>
          <p:nvPr/>
        </p:nvSpPr>
        <p:spPr>
          <a:xfrm>
            <a:off x="1013097" y="3773713"/>
            <a:ext cx="1123406" cy="10450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Small Scale Research project</a:t>
            </a:r>
            <a:endParaRPr lang="en-GB" sz="1600" dirty="0"/>
          </a:p>
        </p:txBody>
      </p:sp>
      <p:sp>
        <p:nvSpPr>
          <p:cNvPr id="9" name="Rounded Rectangle 8"/>
          <p:cNvSpPr/>
          <p:nvPr/>
        </p:nvSpPr>
        <p:spPr>
          <a:xfrm>
            <a:off x="9894388" y="3769359"/>
            <a:ext cx="1389018" cy="10450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Report on Professional Practice</a:t>
            </a:r>
            <a:endParaRPr lang="en-GB" sz="1600" dirty="0"/>
          </a:p>
        </p:txBody>
      </p:sp>
      <p:cxnSp>
        <p:nvCxnSpPr>
          <p:cNvPr id="11" name="Straight Connector 10"/>
          <p:cNvCxnSpPr>
            <a:stCxn id="8" idx="3"/>
          </p:cNvCxnSpPr>
          <p:nvPr/>
        </p:nvCxnSpPr>
        <p:spPr>
          <a:xfrm>
            <a:off x="2136503" y="4296227"/>
            <a:ext cx="1233714" cy="97245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349931" y="1567543"/>
            <a:ext cx="1188720"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6648994" y="1567543"/>
            <a:ext cx="121049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9" idx="1"/>
          </p:cNvCxnSpPr>
          <p:nvPr/>
        </p:nvCxnSpPr>
        <p:spPr>
          <a:xfrm flipV="1">
            <a:off x="8804366" y="4291873"/>
            <a:ext cx="1090022" cy="976812"/>
          </a:xfrm>
          <a:prstGeom prst="line">
            <a:avLst/>
          </a:prstGeom>
        </p:spPr>
        <p:style>
          <a:lnRef idx="1">
            <a:schemeClr val="accent1"/>
          </a:lnRef>
          <a:fillRef idx="0">
            <a:schemeClr val="accent1"/>
          </a:fillRef>
          <a:effectRef idx="0">
            <a:schemeClr val="accent1"/>
          </a:effectRef>
          <a:fontRef idx="minor">
            <a:schemeClr val="tx1"/>
          </a:fontRef>
        </p:style>
      </p:cxnSp>
      <p:sp>
        <p:nvSpPr>
          <p:cNvPr id="2" name="Rounded Rectangle 1"/>
          <p:cNvSpPr/>
          <p:nvPr/>
        </p:nvSpPr>
        <p:spPr>
          <a:xfrm>
            <a:off x="809897" y="973183"/>
            <a:ext cx="2050869" cy="13389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r>
              <a:rPr lang="en-US" sz="1600" dirty="0"/>
              <a:t>haracteristics of non-clinical client factors affecting treatment outcomes</a:t>
            </a:r>
            <a:endParaRPr lang="en-GB" sz="1600" dirty="0"/>
          </a:p>
        </p:txBody>
      </p:sp>
      <p:sp>
        <p:nvSpPr>
          <p:cNvPr id="12" name="Rounded Rectangle 11"/>
          <p:cNvSpPr/>
          <p:nvPr/>
        </p:nvSpPr>
        <p:spPr>
          <a:xfrm>
            <a:off x="9686834" y="719666"/>
            <a:ext cx="2050869" cy="18014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t>Validating a measure developed by McLellan et al. (2016) on assessing suitability for </a:t>
            </a:r>
            <a:r>
              <a:rPr lang="en-GB" sz="1600" dirty="0" smtClean="0"/>
              <a:t>CBT</a:t>
            </a:r>
            <a:endParaRPr lang="en-GB" sz="1600" dirty="0"/>
          </a:p>
        </p:txBody>
      </p:sp>
      <p:sp>
        <p:nvSpPr>
          <p:cNvPr id="3" name="Rounded Rectangle 2"/>
          <p:cNvSpPr/>
          <p:nvPr/>
        </p:nvSpPr>
        <p:spPr>
          <a:xfrm>
            <a:off x="9300754" y="5268685"/>
            <a:ext cx="2436949" cy="11625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Reflective Practice Bennett-Levy (2006) will reflect on own practice </a:t>
            </a:r>
            <a:endParaRPr lang="en-GB" sz="1600" dirty="0"/>
          </a:p>
        </p:txBody>
      </p:sp>
      <p:sp>
        <p:nvSpPr>
          <p:cNvPr id="14" name="Rounded Rectangle 13"/>
          <p:cNvSpPr/>
          <p:nvPr/>
        </p:nvSpPr>
        <p:spPr>
          <a:xfrm>
            <a:off x="574766" y="5268685"/>
            <a:ext cx="2534194" cy="13411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Analysis of training with psychiatrists around understanding how to access suitability for CBT treatment </a:t>
            </a:r>
            <a:endParaRPr lang="en-GB" sz="1600" dirty="0"/>
          </a:p>
        </p:txBody>
      </p:sp>
      <p:cxnSp>
        <p:nvCxnSpPr>
          <p:cNvPr id="18" name="Straight Connector 17"/>
          <p:cNvCxnSpPr>
            <a:stCxn id="8" idx="2"/>
          </p:cNvCxnSpPr>
          <p:nvPr/>
        </p:nvCxnSpPr>
        <p:spPr>
          <a:xfrm>
            <a:off x="1574800" y="4818741"/>
            <a:ext cx="0" cy="449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9" idx="2"/>
          </p:cNvCxnSpPr>
          <p:nvPr/>
        </p:nvCxnSpPr>
        <p:spPr>
          <a:xfrm flipH="1">
            <a:off x="10565674" y="4814387"/>
            <a:ext cx="23223" cy="5036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2860766" y="1554480"/>
            <a:ext cx="36575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982891" y="1554480"/>
            <a:ext cx="70394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54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effectLst>
                  <a:outerShdw blurRad="38100" dist="38100" dir="2700000" algn="tl">
                    <a:srgbClr val="000000">
                      <a:alpha val="43137"/>
                    </a:srgbClr>
                  </a:outerShdw>
                </a:effectLst>
              </a:rPr>
              <a:t>What is it? </a:t>
            </a:r>
            <a:endParaRPr lang="en-GB" dirty="0"/>
          </a:p>
        </p:txBody>
      </p:sp>
      <p:sp>
        <p:nvSpPr>
          <p:cNvPr id="3" name="Content Placeholder 2"/>
          <p:cNvSpPr>
            <a:spLocks noGrp="1"/>
          </p:cNvSpPr>
          <p:nvPr>
            <p:ph idx="1"/>
          </p:nvPr>
        </p:nvSpPr>
        <p:spPr/>
        <p:txBody>
          <a:bodyPr>
            <a:normAutofit/>
          </a:bodyPr>
          <a:lstStyle/>
          <a:p>
            <a:r>
              <a:rPr lang="en-GB" dirty="0"/>
              <a:t>The PhD in Professional Practice is designed to enable participants to develop an individualised programme in an area of professional practice that is of interest to them. </a:t>
            </a:r>
            <a:endParaRPr lang="en-GB" dirty="0" smtClean="0"/>
          </a:p>
          <a:p>
            <a:r>
              <a:rPr lang="en-GB" dirty="0"/>
              <a:t>PhD made up of a portfolio of work around a particular thematic </a:t>
            </a:r>
            <a:r>
              <a:rPr lang="en-GB" dirty="0" smtClean="0"/>
              <a:t>focus.</a:t>
            </a:r>
            <a:endParaRPr lang="en-GB" dirty="0"/>
          </a:p>
          <a:p>
            <a:r>
              <a:rPr lang="en-GB" dirty="0" smtClean="0"/>
              <a:t>The </a:t>
            </a:r>
            <a:r>
              <a:rPr lang="en-GB" dirty="0"/>
              <a:t>different elements of the programme </a:t>
            </a:r>
            <a:r>
              <a:rPr lang="en-GB" dirty="0" smtClean="0"/>
              <a:t>are linked </a:t>
            </a:r>
            <a:r>
              <a:rPr lang="en-GB" dirty="0"/>
              <a:t>as investigations of different facets of a single topic or area. </a:t>
            </a:r>
          </a:p>
          <a:p>
            <a:endParaRPr lang="en-GB" dirty="0"/>
          </a:p>
        </p:txBody>
      </p:sp>
    </p:spTree>
    <p:extLst>
      <p:ext uri="{BB962C8B-B14F-4D97-AF65-F5344CB8AC3E}">
        <p14:creationId xmlns:p14="http://schemas.microsoft.com/office/powerpoint/2010/main" val="21451239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Chloe – academic (and a nurse)</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a:t>Psychological mechanisms to cope with the realities of healthcare associated anthropogenic global warming: an exploratory sequential study of nurses within the United Kingdom</a:t>
            </a:r>
          </a:p>
        </p:txBody>
      </p:sp>
    </p:spTree>
    <p:extLst>
      <p:ext uri="{BB962C8B-B14F-4D97-AF65-F5344CB8AC3E}">
        <p14:creationId xmlns:p14="http://schemas.microsoft.com/office/powerpoint/2010/main" val="33540550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Literature Review</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GB" dirty="0" smtClean="0"/>
              <a:t>What we know:</a:t>
            </a:r>
          </a:p>
          <a:p>
            <a:pPr lvl="1">
              <a:buFont typeface="Wingdings" panose="05000000000000000000" pitchFamily="2" charset="2"/>
              <a:buChar char="v"/>
            </a:pPr>
            <a:r>
              <a:rPr lang="en-GB" dirty="0" smtClean="0"/>
              <a:t>There are physical barriers preventing nurses from being sustainable…</a:t>
            </a:r>
            <a:r>
              <a:rPr lang="en-GB" dirty="0" err="1" smtClean="0"/>
              <a:t>eg</a:t>
            </a:r>
            <a:r>
              <a:rPr lang="en-GB" dirty="0" smtClean="0"/>
              <a:t>. time / resources / sick patients.</a:t>
            </a:r>
          </a:p>
          <a:p>
            <a:pPr lvl="1">
              <a:buFont typeface="Wingdings" panose="05000000000000000000" pitchFamily="2" charset="2"/>
              <a:buChar char="v"/>
            </a:pPr>
            <a:r>
              <a:rPr lang="en-GB" dirty="0" smtClean="0"/>
              <a:t>There are also perceptual / psychological barriers.</a:t>
            </a:r>
          </a:p>
          <a:p>
            <a:pPr lvl="1">
              <a:buFont typeface="Wingdings" panose="05000000000000000000" pitchFamily="2" charset="2"/>
              <a:buChar char="v"/>
            </a:pPr>
            <a:r>
              <a:rPr lang="en-GB" dirty="0" smtClean="0"/>
              <a:t>Cognitive dissonance is prevalent – whereby nurses know something is bad but for some reason feel unable to act / disempowered.</a:t>
            </a:r>
          </a:p>
          <a:p>
            <a:pPr lvl="1">
              <a:buFont typeface="Wingdings" panose="05000000000000000000" pitchFamily="2" charset="2"/>
              <a:buChar char="v"/>
            </a:pPr>
            <a:r>
              <a:rPr lang="en-GB" dirty="0" smtClean="0"/>
              <a:t>International literature  from nursing / healthcare and general population suggests that individuals and cultures use a series of psychological mechanisms to cope with cognitive dissonance.</a:t>
            </a:r>
          </a:p>
          <a:p>
            <a:pPr>
              <a:buFont typeface="Wingdings" panose="05000000000000000000" pitchFamily="2" charset="2"/>
              <a:buChar char="v"/>
            </a:pPr>
            <a:r>
              <a:rPr lang="en-GB" dirty="0" smtClean="0"/>
              <a:t>What we don’t know:</a:t>
            </a:r>
          </a:p>
          <a:p>
            <a:pPr lvl="1">
              <a:buFont typeface="Wingdings" panose="05000000000000000000" pitchFamily="2" charset="2"/>
              <a:buChar char="v"/>
            </a:pPr>
            <a:r>
              <a:rPr lang="en-GB" dirty="0" smtClean="0"/>
              <a:t>Exactly which psychological mechanisms nurses employ to deal with the realities of healthcare associated AGW.. </a:t>
            </a:r>
          </a:p>
          <a:p>
            <a:pPr lvl="1">
              <a:buFont typeface="Wingdings" panose="05000000000000000000" pitchFamily="2" charset="2"/>
              <a:buChar char="v"/>
            </a:pPr>
            <a:endParaRPr lang="en-GB" dirty="0"/>
          </a:p>
        </p:txBody>
      </p:sp>
    </p:spTree>
    <p:extLst>
      <p:ext uri="{BB962C8B-B14F-4D97-AF65-F5344CB8AC3E}">
        <p14:creationId xmlns:p14="http://schemas.microsoft.com/office/powerpoint/2010/main" val="3358909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6754" y="197396"/>
            <a:ext cx="11848012" cy="6479877"/>
          </a:xfrm>
          <a:prstGeom prst="rect">
            <a:avLst/>
          </a:prstGeom>
        </p:spPr>
      </p:pic>
    </p:spTree>
    <p:extLst>
      <p:ext uri="{BB962C8B-B14F-4D97-AF65-F5344CB8AC3E}">
        <p14:creationId xmlns:p14="http://schemas.microsoft.com/office/powerpoint/2010/main" val="42098659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Exploratory Sequential Design</a:t>
            </a:r>
            <a:endParaRPr lang="en-GB" b="1"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846320" y="5995851"/>
            <a:ext cx="2116184" cy="369332"/>
          </a:xfrm>
          <a:prstGeom prst="rect">
            <a:avLst/>
          </a:prstGeom>
          <a:noFill/>
        </p:spPr>
        <p:txBody>
          <a:bodyPr wrap="square" rtlCol="0">
            <a:spAutoFit/>
          </a:bodyPr>
          <a:lstStyle/>
          <a:p>
            <a:r>
              <a:rPr lang="en-GB" dirty="0" smtClean="0"/>
              <a:t>ITERATIVE PROCESS</a:t>
            </a:r>
            <a:endParaRPr lang="en-GB" dirty="0"/>
          </a:p>
        </p:txBody>
      </p:sp>
      <p:cxnSp>
        <p:nvCxnSpPr>
          <p:cNvPr id="7" name="Straight Arrow Connector 6"/>
          <p:cNvCxnSpPr/>
          <p:nvPr/>
        </p:nvCxnSpPr>
        <p:spPr>
          <a:xfrm>
            <a:off x="117566" y="6152606"/>
            <a:ext cx="4532811" cy="261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3"/>
          </p:cNvCxnSpPr>
          <p:nvPr/>
        </p:nvCxnSpPr>
        <p:spPr>
          <a:xfrm flipV="1">
            <a:off x="6962504" y="6178731"/>
            <a:ext cx="4950822" cy="1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821577" y="5630091"/>
            <a:ext cx="1345474" cy="369332"/>
          </a:xfrm>
          <a:prstGeom prst="rect">
            <a:avLst/>
          </a:prstGeom>
          <a:noFill/>
        </p:spPr>
        <p:txBody>
          <a:bodyPr wrap="square" rtlCol="0">
            <a:spAutoFit/>
          </a:bodyPr>
          <a:lstStyle/>
          <a:p>
            <a:r>
              <a:rPr lang="en-GB" dirty="0" smtClean="0"/>
              <a:t>DEDUCTIVE</a:t>
            </a:r>
            <a:endParaRPr lang="en-GB" dirty="0"/>
          </a:p>
        </p:txBody>
      </p:sp>
      <p:sp>
        <p:nvSpPr>
          <p:cNvPr id="11" name="TextBox 10"/>
          <p:cNvSpPr txBox="1"/>
          <p:nvPr/>
        </p:nvSpPr>
        <p:spPr>
          <a:xfrm>
            <a:off x="5446894" y="1661597"/>
            <a:ext cx="1358538" cy="369332"/>
          </a:xfrm>
          <a:prstGeom prst="rect">
            <a:avLst/>
          </a:prstGeom>
          <a:noFill/>
        </p:spPr>
        <p:txBody>
          <a:bodyPr wrap="square" rtlCol="0">
            <a:spAutoFit/>
          </a:bodyPr>
          <a:lstStyle/>
          <a:p>
            <a:r>
              <a:rPr lang="en-GB" dirty="0" smtClean="0"/>
              <a:t>INDUCTIVE</a:t>
            </a:r>
            <a:endParaRPr lang="en-GB" dirty="0"/>
          </a:p>
        </p:txBody>
      </p:sp>
      <p:sp>
        <p:nvSpPr>
          <p:cNvPr id="12" name="TextBox 11"/>
          <p:cNvSpPr txBox="1"/>
          <p:nvPr/>
        </p:nvSpPr>
        <p:spPr>
          <a:xfrm>
            <a:off x="9170126" y="156168"/>
            <a:ext cx="3383280" cy="369332"/>
          </a:xfrm>
          <a:prstGeom prst="rect">
            <a:avLst/>
          </a:prstGeom>
          <a:noFill/>
        </p:spPr>
        <p:txBody>
          <a:bodyPr wrap="square" rtlCol="0">
            <a:spAutoFit/>
          </a:bodyPr>
          <a:lstStyle/>
          <a:p>
            <a:r>
              <a:rPr lang="en-GB" dirty="0" smtClean="0"/>
              <a:t>Creswell &amp; Clark (2011)</a:t>
            </a:r>
            <a:endParaRPr lang="en-GB" dirty="0"/>
          </a:p>
        </p:txBody>
      </p:sp>
    </p:spTree>
    <p:extLst>
      <p:ext uri="{BB962C8B-B14F-4D97-AF65-F5344CB8AC3E}">
        <p14:creationId xmlns:p14="http://schemas.microsoft.com/office/powerpoint/2010/main" val="3047584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Research Questions</a:t>
            </a:r>
            <a:endParaRPr lang="en-GB" b="1" dirty="0"/>
          </a:p>
        </p:txBody>
      </p:sp>
      <p:sp>
        <p:nvSpPr>
          <p:cNvPr id="3" name="Content Placeholder 2"/>
          <p:cNvSpPr>
            <a:spLocks noGrp="1"/>
          </p:cNvSpPr>
          <p:nvPr>
            <p:ph idx="1"/>
          </p:nvPr>
        </p:nvSpPr>
        <p:spPr/>
        <p:txBody>
          <a:bodyPr>
            <a:normAutofit fontScale="85000" lnSpcReduction="20000"/>
          </a:bodyPr>
          <a:lstStyle/>
          <a:p>
            <a:r>
              <a:rPr lang="en-GB" dirty="0"/>
              <a:t>Which psychological mechanisms do nurses employ towards the impact that healthcare is having on anthropogenic global warming?</a:t>
            </a:r>
          </a:p>
          <a:p>
            <a:r>
              <a:rPr lang="en-GB" dirty="0" smtClean="0"/>
              <a:t>To </a:t>
            </a:r>
            <a:r>
              <a:rPr lang="en-GB" dirty="0"/>
              <a:t>what extent do nurses exhibit: genuine ignorance; literal denial; </a:t>
            </a:r>
            <a:r>
              <a:rPr lang="en-GB" dirty="0" err="1"/>
              <a:t>implicatory</a:t>
            </a:r>
            <a:r>
              <a:rPr lang="en-GB" dirty="0"/>
              <a:t> denial; </a:t>
            </a:r>
            <a:r>
              <a:rPr lang="en-GB" dirty="0" smtClean="0"/>
              <a:t>personal </a:t>
            </a:r>
            <a:r>
              <a:rPr lang="en-GB" dirty="0"/>
              <a:t>exemption or avoidance towards the impact of healthcare on anthropogenic </a:t>
            </a:r>
            <a:r>
              <a:rPr lang="en-GB" dirty="0" smtClean="0"/>
              <a:t>global warming (</a:t>
            </a:r>
            <a:r>
              <a:rPr lang="en-GB" dirty="0" err="1" smtClean="0"/>
              <a:t>AGW</a:t>
            </a:r>
            <a:r>
              <a:rPr lang="en-GB" dirty="0" smtClean="0"/>
              <a:t>)?</a:t>
            </a:r>
            <a:endParaRPr lang="en-GB" dirty="0"/>
          </a:p>
          <a:p>
            <a:r>
              <a:rPr lang="en-GB" dirty="0" smtClean="0"/>
              <a:t>Are </a:t>
            </a:r>
            <a:r>
              <a:rPr lang="en-GB" dirty="0"/>
              <a:t>nurses aware of the impact of healthcare consumerism on people and the </a:t>
            </a:r>
            <a:r>
              <a:rPr lang="en-GB" dirty="0" smtClean="0"/>
              <a:t>environment</a:t>
            </a:r>
            <a:r>
              <a:rPr lang="en-GB" dirty="0"/>
              <a:t>?</a:t>
            </a:r>
          </a:p>
          <a:p>
            <a:r>
              <a:rPr lang="en-GB" dirty="0" smtClean="0"/>
              <a:t>To </a:t>
            </a:r>
            <a:r>
              <a:rPr lang="en-GB" dirty="0"/>
              <a:t>what extent do languid metaphors camouflage the realities of healthcare </a:t>
            </a:r>
            <a:r>
              <a:rPr lang="en-GB" dirty="0" smtClean="0"/>
              <a:t>associated </a:t>
            </a:r>
            <a:r>
              <a:rPr lang="en-GB" dirty="0" err="1" smtClean="0"/>
              <a:t>AGW</a:t>
            </a:r>
            <a:r>
              <a:rPr lang="en-GB" dirty="0" smtClean="0"/>
              <a:t> </a:t>
            </a:r>
            <a:r>
              <a:rPr lang="en-GB" dirty="0"/>
              <a:t>and thus perpetuate psychological mechanisms?</a:t>
            </a:r>
          </a:p>
          <a:p>
            <a:r>
              <a:rPr lang="en-GB" dirty="0" smtClean="0"/>
              <a:t>To </a:t>
            </a:r>
            <a:r>
              <a:rPr lang="en-GB" dirty="0"/>
              <a:t>what extent do nurses externalise responsibility and use social exemption as a reason </a:t>
            </a:r>
            <a:r>
              <a:rPr lang="en-GB" dirty="0" smtClean="0"/>
              <a:t>for </a:t>
            </a:r>
            <a:r>
              <a:rPr lang="en-GB" dirty="0"/>
              <a:t>inaction?</a:t>
            </a:r>
          </a:p>
          <a:p>
            <a:r>
              <a:rPr lang="en-GB" dirty="0" smtClean="0"/>
              <a:t>Are </a:t>
            </a:r>
            <a:r>
              <a:rPr lang="en-GB" dirty="0"/>
              <a:t>nurses aware of potential personal gains that could result from collective action?</a:t>
            </a:r>
          </a:p>
          <a:p>
            <a:endParaRPr lang="en-GB" dirty="0"/>
          </a:p>
        </p:txBody>
      </p:sp>
    </p:spTree>
    <p:extLst>
      <p:ext uri="{BB962C8B-B14F-4D97-AF65-F5344CB8AC3E}">
        <p14:creationId xmlns:p14="http://schemas.microsoft.com/office/powerpoint/2010/main" val="12905679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Mandy – Health Visitor and academic </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Exploration of the role of online support for breastfeeding mothers </a:t>
            </a:r>
          </a:p>
          <a:p>
            <a:endParaRPr lang="en-GB" dirty="0"/>
          </a:p>
          <a:p>
            <a:r>
              <a:rPr lang="en-US" dirty="0" smtClean="0"/>
              <a:t>Literature review: How could computer mediated communication be used to support the breastfeeding mother?</a:t>
            </a:r>
          </a:p>
          <a:p>
            <a:endParaRPr lang="en-US" dirty="0"/>
          </a:p>
          <a:p>
            <a:r>
              <a:rPr lang="en-US" dirty="0"/>
              <a:t>Small scale </a:t>
            </a:r>
            <a:r>
              <a:rPr lang="en-US" smtClean="0"/>
              <a:t>research project: </a:t>
            </a:r>
            <a:r>
              <a:rPr lang="en-US" dirty="0" smtClean="0"/>
              <a:t>Content analysis to describe </a:t>
            </a:r>
            <a:r>
              <a:rPr lang="en-US" dirty="0"/>
              <a:t>and document use of online social support groups for breastfeeding mothers</a:t>
            </a:r>
          </a:p>
          <a:p>
            <a:endParaRPr lang="en-GB" dirty="0" smtClean="0"/>
          </a:p>
          <a:p>
            <a:r>
              <a:rPr lang="en-GB" dirty="0" smtClean="0"/>
              <a:t>Applied Research Project: Q-sort to develop the theory around and </a:t>
            </a:r>
            <a:r>
              <a:rPr lang="en-US" dirty="0" smtClean="0"/>
              <a:t>explore </a:t>
            </a:r>
            <a:r>
              <a:rPr lang="en-US" dirty="0"/>
              <a:t>the </a:t>
            </a:r>
            <a:r>
              <a:rPr lang="en-US" dirty="0" smtClean="0"/>
              <a:t>supportiveness </a:t>
            </a:r>
            <a:r>
              <a:rPr lang="en-US" dirty="0"/>
              <a:t>of online breastfeeding support. </a:t>
            </a:r>
            <a:endParaRPr lang="en-GB" dirty="0"/>
          </a:p>
        </p:txBody>
      </p:sp>
    </p:spTree>
    <p:extLst>
      <p:ext uri="{BB962C8B-B14F-4D97-AF65-F5344CB8AC3E}">
        <p14:creationId xmlns:p14="http://schemas.microsoft.com/office/powerpoint/2010/main" val="24404905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Challenges </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smtClean="0"/>
              <a:t>Lack of research design and methodology skills</a:t>
            </a:r>
          </a:p>
          <a:p>
            <a:r>
              <a:rPr lang="en-GB" dirty="0" smtClean="0"/>
              <a:t>Taking a critical perspective on one’s practice (passion)</a:t>
            </a:r>
          </a:p>
          <a:p>
            <a:r>
              <a:rPr lang="en-GB" dirty="0" smtClean="0"/>
              <a:t>Challenges </a:t>
            </a:r>
            <a:r>
              <a:rPr lang="en-GB" dirty="0"/>
              <a:t>o</a:t>
            </a:r>
            <a:r>
              <a:rPr lang="en-GB" dirty="0" smtClean="0"/>
              <a:t>f data collection in practice settings – complexity </a:t>
            </a:r>
          </a:p>
          <a:p>
            <a:r>
              <a:rPr lang="en-GB" dirty="0" smtClean="0"/>
              <a:t>Work study life balance</a:t>
            </a:r>
          </a:p>
          <a:p>
            <a:r>
              <a:rPr lang="en-GB" dirty="0" smtClean="0"/>
              <a:t>Changes in workplace – Public sector (NHS, education and social care)</a:t>
            </a:r>
          </a:p>
          <a:p>
            <a:r>
              <a:rPr lang="en-GB" dirty="0" smtClean="0"/>
              <a:t>Funding</a:t>
            </a:r>
          </a:p>
          <a:p>
            <a:r>
              <a:rPr lang="en-GB" dirty="0" smtClean="0"/>
              <a:t>On-line support</a:t>
            </a:r>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8810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a:p>
          <a:p>
            <a:endParaRPr lang="en-GB" dirty="0"/>
          </a:p>
          <a:p>
            <a:pPr marL="0" indent="0" algn="ctr">
              <a:buNone/>
            </a:pPr>
            <a:r>
              <a:rPr lang="en-GB" sz="4000" dirty="0" smtClean="0"/>
              <a:t>Alex Hassett</a:t>
            </a:r>
          </a:p>
          <a:p>
            <a:pPr marL="0" indent="0" algn="ctr">
              <a:buNone/>
            </a:pPr>
            <a:endParaRPr lang="en-GB" sz="4000" dirty="0" smtClean="0"/>
          </a:p>
          <a:p>
            <a:pPr marL="0" indent="0" algn="ctr">
              <a:buNone/>
            </a:pPr>
            <a:r>
              <a:rPr lang="en-GB" sz="4000" dirty="0" smtClean="0"/>
              <a:t>alex.hassett@canterbury.ac.uk</a:t>
            </a:r>
            <a:endParaRPr lang="en-GB" sz="4000" dirty="0"/>
          </a:p>
        </p:txBody>
      </p:sp>
      <p:pic>
        <p:nvPicPr>
          <p:cNvPr id="4" name="Picture 3" descr="CCCU-logo-2colour.tiff"/>
          <p:cNvPicPr>
            <a:picLocks noChangeAspect="1"/>
          </p:cNvPicPr>
          <p:nvPr/>
        </p:nvPicPr>
        <p:blipFill>
          <a:blip r:embed="rId2" cstate="print"/>
          <a:stretch>
            <a:fillRect/>
          </a:stretch>
        </p:blipFill>
        <p:spPr>
          <a:xfrm>
            <a:off x="3541535" y="652507"/>
            <a:ext cx="4428744" cy="1799844"/>
          </a:xfrm>
          <a:prstGeom prst="rect">
            <a:avLst/>
          </a:prstGeom>
        </p:spPr>
      </p:pic>
    </p:spTree>
    <p:extLst>
      <p:ext uri="{BB962C8B-B14F-4D97-AF65-F5344CB8AC3E}">
        <p14:creationId xmlns:p14="http://schemas.microsoft.com/office/powerpoint/2010/main" val="555959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What is it? </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GB" dirty="0" smtClean="0"/>
              <a:t>Within </a:t>
            </a:r>
            <a:r>
              <a:rPr lang="en-GB" dirty="0"/>
              <a:t>this coherent focus, the elements of the programme will each lead to a contribution to the advancement of knowledge and practice within their area of interest</a:t>
            </a:r>
            <a:r>
              <a:rPr lang="en-GB" dirty="0" smtClean="0"/>
              <a:t>.</a:t>
            </a:r>
          </a:p>
          <a:p>
            <a:r>
              <a:rPr lang="en-US" dirty="0" smtClean="0"/>
              <a:t>It </a:t>
            </a:r>
            <a:r>
              <a:rPr lang="en-US" dirty="0"/>
              <a:t>is built to integrate with ongoing work. Allowing the practitioner to continue their practice whilst gaining their PhD, as </a:t>
            </a:r>
            <a:r>
              <a:rPr lang="en-US" dirty="0" smtClean="0"/>
              <a:t>opposed </a:t>
            </a:r>
            <a:r>
              <a:rPr lang="en-US" dirty="0"/>
              <a:t>to having to take time out</a:t>
            </a:r>
            <a:endParaRPr lang="en-GB" dirty="0"/>
          </a:p>
          <a:p>
            <a:r>
              <a:rPr lang="en-GB" dirty="0" smtClean="0"/>
              <a:t>Applicants </a:t>
            </a:r>
            <a:r>
              <a:rPr lang="en-GB" dirty="0"/>
              <a:t>include, but are not limited to, those working in the NHS, private and independent health and social care sector and higher education staff, managers and educators</a:t>
            </a:r>
          </a:p>
          <a:p>
            <a:endParaRPr lang="en-GB" dirty="0" smtClean="0"/>
          </a:p>
          <a:p>
            <a:endParaRPr lang="en-GB" dirty="0"/>
          </a:p>
        </p:txBody>
      </p:sp>
    </p:spTree>
    <p:extLst>
      <p:ext uri="{BB962C8B-B14F-4D97-AF65-F5344CB8AC3E}">
        <p14:creationId xmlns:p14="http://schemas.microsoft.com/office/powerpoint/2010/main" val="240056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effectLst>
                  <a:outerShdw blurRad="38100" dist="38100" dir="2700000" algn="tl">
                    <a:srgbClr val="000000">
                      <a:alpha val="43137"/>
                    </a:srgbClr>
                  </a:outerShdw>
                </a:effectLst>
              </a:rPr>
              <a:t>This programme is defined by: </a:t>
            </a:r>
          </a:p>
        </p:txBody>
      </p:sp>
      <p:sp>
        <p:nvSpPr>
          <p:cNvPr id="3" name="Content Placeholder 2"/>
          <p:cNvSpPr>
            <a:spLocks noGrp="1"/>
          </p:cNvSpPr>
          <p:nvPr>
            <p:ph idx="1"/>
          </p:nvPr>
        </p:nvSpPr>
        <p:spPr/>
        <p:txBody>
          <a:bodyPr/>
          <a:lstStyle/>
          <a:p>
            <a:pPr marL="0" lvl="0" indent="0">
              <a:buNone/>
            </a:pPr>
            <a:r>
              <a:rPr lang="en-GB" b="1" dirty="0"/>
              <a:t>An individualised approach:</a:t>
            </a:r>
            <a:r>
              <a:rPr lang="en-GB" dirty="0"/>
              <a:t> </a:t>
            </a:r>
            <a:endParaRPr lang="en-GB" dirty="0" smtClean="0"/>
          </a:p>
          <a:p>
            <a:r>
              <a:rPr lang="en-GB" dirty="0" smtClean="0"/>
              <a:t>The </a:t>
            </a:r>
            <a:r>
              <a:rPr lang="en-GB" dirty="0"/>
              <a:t>programme </a:t>
            </a:r>
            <a:r>
              <a:rPr lang="en-GB" dirty="0" smtClean="0"/>
              <a:t>is adapted </a:t>
            </a:r>
            <a:r>
              <a:rPr lang="en-GB" dirty="0"/>
              <a:t>to the needs of professionally qualified candidates by concentrating on study, development and research within a defined area of specialisation.</a:t>
            </a:r>
          </a:p>
          <a:p>
            <a:endParaRPr lang="en-GB" dirty="0"/>
          </a:p>
        </p:txBody>
      </p:sp>
    </p:spTree>
    <p:extLst>
      <p:ext uri="{BB962C8B-B14F-4D97-AF65-F5344CB8AC3E}">
        <p14:creationId xmlns:p14="http://schemas.microsoft.com/office/powerpoint/2010/main" val="2456540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effectLst>
                  <a:outerShdw blurRad="38100" dist="38100" dir="2700000" algn="tl">
                    <a:srgbClr val="000000">
                      <a:alpha val="43137"/>
                    </a:srgbClr>
                  </a:outerShdw>
                </a:effectLst>
              </a:rPr>
              <a:t>This programme is defined by: </a:t>
            </a:r>
            <a:endParaRPr lang="en-GB" dirty="0"/>
          </a:p>
        </p:txBody>
      </p:sp>
      <p:sp>
        <p:nvSpPr>
          <p:cNvPr id="3" name="Content Placeholder 2"/>
          <p:cNvSpPr>
            <a:spLocks noGrp="1"/>
          </p:cNvSpPr>
          <p:nvPr>
            <p:ph idx="1"/>
          </p:nvPr>
        </p:nvSpPr>
        <p:spPr/>
        <p:txBody>
          <a:bodyPr/>
          <a:lstStyle/>
          <a:p>
            <a:pPr marL="0" indent="0">
              <a:buNone/>
            </a:pPr>
            <a:r>
              <a:rPr lang="en-GB" b="1" dirty="0"/>
              <a:t>Offers intensive and varied support and development</a:t>
            </a:r>
            <a:r>
              <a:rPr lang="en-GB" dirty="0"/>
              <a:t>: </a:t>
            </a:r>
            <a:endParaRPr lang="en-GB" dirty="0" smtClean="0"/>
          </a:p>
          <a:p>
            <a:r>
              <a:rPr lang="en-GB" dirty="0" smtClean="0"/>
              <a:t>The </a:t>
            </a:r>
            <a:r>
              <a:rPr lang="en-GB" dirty="0"/>
              <a:t>programme provides a wide range of teaching, support and development opportunities. </a:t>
            </a:r>
            <a:endParaRPr lang="en-GB" dirty="0" smtClean="0"/>
          </a:p>
          <a:p>
            <a:r>
              <a:rPr lang="en-GB" dirty="0" smtClean="0"/>
              <a:t>Each</a:t>
            </a:r>
            <a:r>
              <a:rPr lang="en-GB" b="1" dirty="0" smtClean="0"/>
              <a:t> </a:t>
            </a:r>
            <a:r>
              <a:rPr lang="en-GB" dirty="0"/>
              <a:t>candidate will have a supervisory panel to support them through the course (both face to face and via Skype or teleconference). </a:t>
            </a:r>
            <a:endParaRPr lang="en-GB" dirty="0" smtClean="0"/>
          </a:p>
          <a:p>
            <a:r>
              <a:rPr lang="en-GB" dirty="0" smtClean="0"/>
              <a:t>In </a:t>
            </a:r>
            <a:r>
              <a:rPr lang="en-GB" dirty="0"/>
              <a:t>addition there </a:t>
            </a:r>
            <a:r>
              <a:rPr lang="en-GB" dirty="0" smtClean="0"/>
              <a:t>is face </a:t>
            </a:r>
            <a:r>
              <a:rPr lang="en-GB" dirty="0"/>
              <a:t>to</a:t>
            </a:r>
            <a:r>
              <a:rPr lang="en-GB" b="1" dirty="0"/>
              <a:t> </a:t>
            </a:r>
            <a:r>
              <a:rPr lang="en-GB" dirty="0"/>
              <a:t>face teaching, learning sets, </a:t>
            </a:r>
            <a:r>
              <a:rPr lang="en-US" dirty="0"/>
              <a:t>plus peer </a:t>
            </a:r>
            <a:r>
              <a:rPr lang="en-US" dirty="0" smtClean="0"/>
              <a:t>support through the learning sets and ongoing peer support (online and face to face)</a:t>
            </a:r>
            <a:r>
              <a:rPr lang="en-GB" dirty="0" smtClean="0"/>
              <a:t>. </a:t>
            </a:r>
            <a:endParaRPr lang="en-GB" dirty="0"/>
          </a:p>
        </p:txBody>
      </p:sp>
    </p:spTree>
    <p:extLst>
      <p:ext uri="{BB962C8B-B14F-4D97-AF65-F5344CB8AC3E}">
        <p14:creationId xmlns:p14="http://schemas.microsoft.com/office/powerpoint/2010/main" val="23897036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effectLst>
                  <a:outerShdw blurRad="38100" dist="38100" dir="2700000" algn="tl">
                    <a:srgbClr val="000000">
                      <a:alpha val="43137"/>
                    </a:srgbClr>
                  </a:outerShdw>
                </a:effectLst>
              </a:rPr>
              <a:t>This programme is defined by: </a:t>
            </a:r>
          </a:p>
        </p:txBody>
      </p:sp>
      <p:sp>
        <p:nvSpPr>
          <p:cNvPr id="3" name="Content Placeholder 2"/>
          <p:cNvSpPr>
            <a:spLocks noGrp="1"/>
          </p:cNvSpPr>
          <p:nvPr>
            <p:ph idx="1"/>
          </p:nvPr>
        </p:nvSpPr>
        <p:spPr/>
        <p:txBody>
          <a:bodyPr/>
          <a:lstStyle/>
          <a:p>
            <a:pPr marL="0" lvl="0" indent="0">
              <a:buNone/>
            </a:pPr>
            <a:r>
              <a:rPr lang="en-GB" b="1" dirty="0"/>
              <a:t>A focus on the application of psychological perspectives to </a:t>
            </a:r>
            <a:r>
              <a:rPr lang="en-GB" b="1" dirty="0" smtClean="0"/>
              <a:t>the practice area:</a:t>
            </a:r>
            <a:r>
              <a:rPr lang="en-GB" dirty="0" smtClean="0"/>
              <a:t> </a:t>
            </a:r>
          </a:p>
          <a:p>
            <a:r>
              <a:rPr lang="en-GB" dirty="0" smtClean="0"/>
              <a:t>What </a:t>
            </a:r>
            <a:r>
              <a:rPr lang="en-GB" dirty="0"/>
              <a:t>is distinctive about this process is that the understanding will be focused on taking a psychological perspective to understanding one’s chosen area and exploring how psychological principles can be understood and applied in these settings. </a:t>
            </a:r>
            <a:endParaRPr lang="en-GB" dirty="0" smtClean="0"/>
          </a:p>
          <a:p>
            <a:pPr lvl="0"/>
            <a:r>
              <a:rPr lang="en-GB" dirty="0" smtClean="0"/>
              <a:t>It is however not about making people psychologists; it is about the application of a psychological perspective  </a:t>
            </a:r>
            <a:endParaRPr lang="en-GB" dirty="0"/>
          </a:p>
          <a:p>
            <a:endParaRPr lang="en-GB" dirty="0"/>
          </a:p>
        </p:txBody>
      </p:sp>
    </p:spTree>
    <p:extLst>
      <p:ext uri="{BB962C8B-B14F-4D97-AF65-F5344CB8AC3E}">
        <p14:creationId xmlns:p14="http://schemas.microsoft.com/office/powerpoint/2010/main" val="619786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effectLst>
                  <a:outerShdw blurRad="38100" dist="38100" dir="2700000" algn="tl">
                    <a:srgbClr val="000000">
                      <a:alpha val="43137"/>
                    </a:srgbClr>
                  </a:outerShdw>
                </a:effectLst>
              </a:rPr>
              <a:t>This programme is defined by: </a:t>
            </a:r>
            <a:endParaRPr lang="en-GB" dirty="0"/>
          </a:p>
        </p:txBody>
      </p:sp>
      <p:sp>
        <p:nvSpPr>
          <p:cNvPr id="3" name="Content Placeholder 2"/>
          <p:cNvSpPr>
            <a:spLocks noGrp="1"/>
          </p:cNvSpPr>
          <p:nvPr>
            <p:ph idx="1"/>
          </p:nvPr>
        </p:nvSpPr>
        <p:spPr/>
        <p:txBody>
          <a:bodyPr/>
          <a:lstStyle/>
          <a:p>
            <a:pPr marL="0" lvl="0" indent="0">
              <a:buNone/>
            </a:pPr>
            <a:r>
              <a:rPr lang="en-GB" b="1" dirty="0"/>
              <a:t>Emphasis on research and write up for publication:</a:t>
            </a:r>
            <a:r>
              <a:rPr lang="en-GB" dirty="0"/>
              <a:t> </a:t>
            </a:r>
            <a:endParaRPr lang="en-GB" dirty="0" smtClean="0"/>
          </a:p>
          <a:p>
            <a:r>
              <a:rPr lang="en-GB" dirty="0" smtClean="0"/>
              <a:t>The focus is on developing research skills</a:t>
            </a:r>
          </a:p>
          <a:p>
            <a:r>
              <a:rPr lang="en-GB" dirty="0" smtClean="0"/>
              <a:t>The </a:t>
            </a:r>
            <a:r>
              <a:rPr lang="en-GB" dirty="0"/>
              <a:t>components of the PhD portfolio are all geared towards getting the candidates work published and disseminated. </a:t>
            </a:r>
          </a:p>
          <a:p>
            <a:endParaRPr lang="en-GB" dirty="0"/>
          </a:p>
        </p:txBody>
      </p:sp>
    </p:spTree>
    <p:extLst>
      <p:ext uri="{BB962C8B-B14F-4D97-AF65-F5344CB8AC3E}">
        <p14:creationId xmlns:p14="http://schemas.microsoft.com/office/powerpoint/2010/main" val="20550738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6156</TotalTime>
  <Words>2984</Words>
  <Application>Microsoft Office PowerPoint</Application>
  <PresentationFormat>Widescreen</PresentationFormat>
  <Paragraphs>388</Paragraphs>
  <Slides>47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Calibri</vt:lpstr>
      <vt:lpstr>Calibri Light</vt:lpstr>
      <vt:lpstr>Symbol</vt:lpstr>
      <vt:lpstr>Times New Roman</vt:lpstr>
      <vt:lpstr>Wingdings</vt:lpstr>
      <vt:lpstr>Office Theme</vt:lpstr>
      <vt:lpstr>PhD in Professional Practice: Psychological Perspectives</vt:lpstr>
      <vt:lpstr>Overview of the Presentation </vt:lpstr>
      <vt:lpstr>Background to the development of the programme</vt:lpstr>
      <vt:lpstr>What is it? </vt:lpstr>
      <vt:lpstr>What is it? </vt:lpstr>
      <vt:lpstr>This programme is defined by: </vt:lpstr>
      <vt:lpstr>This programme is defined by: </vt:lpstr>
      <vt:lpstr>This programme is defined by: </vt:lpstr>
      <vt:lpstr>This programme is defined by: </vt:lpstr>
      <vt:lpstr>Research degree by thesis</vt:lpstr>
      <vt:lpstr>Structure: Learning Plan</vt:lpstr>
      <vt:lpstr>The Learning Plan and the Portfolio of Pieces of Work</vt:lpstr>
      <vt:lpstr>The PhD Portfolio</vt:lpstr>
      <vt:lpstr>Critical Review of Literature</vt:lpstr>
      <vt:lpstr>Small Scale Research Project</vt:lpstr>
      <vt:lpstr>Applied Research Project</vt:lpstr>
      <vt:lpstr>Report of Professional Practice</vt:lpstr>
      <vt:lpstr>Reflective Account</vt:lpstr>
      <vt:lpstr>Development and Support</vt:lpstr>
      <vt:lpstr>Researcher Development</vt:lpstr>
      <vt:lpstr>Learning Sets </vt:lpstr>
      <vt:lpstr>PowerPoint Presentation</vt:lpstr>
      <vt:lpstr>Learning Sets </vt:lpstr>
      <vt:lpstr>Supervision</vt:lpstr>
      <vt:lpstr>Supervisor experience </vt:lpstr>
      <vt:lpstr>Review meetings</vt:lpstr>
      <vt:lpstr>Rationale for doing it this way</vt:lpstr>
      <vt:lpstr>Distinctions with a ‘traditional’ PhD route </vt:lpstr>
      <vt:lpstr>PhD or a Professional Doctorate? </vt:lpstr>
      <vt:lpstr>Liverpool University </vt:lpstr>
      <vt:lpstr>Capella University </vt:lpstr>
      <vt:lpstr>Northcentral University </vt:lpstr>
      <vt:lpstr>Lancaster University </vt:lpstr>
      <vt:lpstr>PhD or a Professional Doctorate? </vt:lpstr>
      <vt:lpstr>Review of Professional Doctorates (Gillian McCay, 2010)</vt:lpstr>
      <vt:lpstr>Is this clear distinction necessary?</vt:lpstr>
      <vt:lpstr>Examples of Student Portfolios</vt:lpstr>
      <vt:lpstr>Dan – Cognitive Behavioural Therapist </vt:lpstr>
      <vt:lpstr>PowerPoint Presentation</vt:lpstr>
      <vt:lpstr>Chloe – academic (and a nurse)</vt:lpstr>
      <vt:lpstr>Literature Review</vt:lpstr>
      <vt:lpstr>PowerPoint Presentation</vt:lpstr>
      <vt:lpstr>Exploratory Sequential Design</vt:lpstr>
      <vt:lpstr>Research Questions</vt:lpstr>
      <vt:lpstr>Mandy – Health Visitor and academic </vt:lpstr>
      <vt:lpstr>Challenges </vt:lpstr>
      <vt:lpstr>PowerPoint Presentation</vt:lpstr>
    </vt:vector>
  </TitlesOfParts>
  <Company>Canterbury Christ Church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PhD in Professional Practice: Psychological Perspectives</dc:title>
  <dc:creator>Hassett, Alex (alex.hassett@canterbury.ac.uk)</dc:creator>
  <cp:lastModifiedBy>Hassett, Alex (alex.hassett@canterbury.ac.uk)</cp:lastModifiedBy>
  <cp:revision>92</cp:revision>
  <dcterms:created xsi:type="dcterms:W3CDTF">2017-03-14T09:05:41Z</dcterms:created>
  <dcterms:modified xsi:type="dcterms:W3CDTF">2017-04-04T08:40:18Z</dcterms:modified>
</cp:coreProperties>
</file>