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0"/>
  </p:notesMasterIdLst>
  <p:sldIdLst>
    <p:sldId id="258" r:id="rId2"/>
    <p:sldId id="257" r:id="rId3"/>
    <p:sldId id="256" r:id="rId4"/>
    <p:sldId id="285" r:id="rId5"/>
    <p:sldId id="287" r:id="rId6"/>
    <p:sldId id="282" r:id="rId7"/>
    <p:sldId id="271" r:id="rId8"/>
    <p:sldId id="286" r:id="rId9"/>
    <p:sldId id="277" r:id="rId10"/>
    <p:sldId id="294" r:id="rId11"/>
    <p:sldId id="284" r:id="rId12"/>
    <p:sldId id="280" r:id="rId13"/>
    <p:sldId id="279" r:id="rId14"/>
    <p:sldId id="289" r:id="rId15"/>
    <p:sldId id="290" r:id="rId16"/>
    <p:sldId id="291" r:id="rId17"/>
    <p:sldId id="292" r:id="rId18"/>
    <p:sldId id="293" r:id="rId19"/>
    <p:sldId id="296" r:id="rId20"/>
    <p:sldId id="297" r:id="rId21"/>
    <p:sldId id="298" r:id="rId22"/>
    <p:sldId id="299" r:id="rId23"/>
    <p:sldId id="263" r:id="rId24"/>
    <p:sldId id="301" r:id="rId25"/>
    <p:sldId id="260" r:id="rId26"/>
    <p:sldId id="278" r:id="rId27"/>
    <p:sldId id="302" r:id="rId28"/>
    <p:sldId id="275" r:id="rId29"/>
    <p:sldId id="270" r:id="rId30"/>
    <p:sldId id="303" r:id="rId31"/>
    <p:sldId id="272" r:id="rId32"/>
    <p:sldId id="267" r:id="rId33"/>
    <p:sldId id="306" r:id="rId34"/>
    <p:sldId id="307" r:id="rId35"/>
    <p:sldId id="268" r:id="rId36"/>
    <p:sldId id="305" r:id="rId37"/>
    <p:sldId id="300" r:id="rId38"/>
    <p:sldId id="308"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p:restoredTop sz="59521"/>
  </p:normalViewPr>
  <p:slideViewPr>
    <p:cSldViewPr>
      <p:cViewPr varScale="1">
        <p:scale>
          <a:sx n="59" d="100"/>
          <a:sy n="59" d="100"/>
        </p:scale>
        <p:origin x="158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92AC7-6572-3E44-BAE5-8348523133E6}" type="datetimeFigureOut">
              <a:rPr lang="en-US" smtClean="0"/>
              <a:t>12/13/2016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2EBD0-AE14-294C-8FC0-097583DD9CA1}" type="slidenum">
              <a:rPr lang="en-US" smtClean="0"/>
              <a:t>‹#›</a:t>
            </a:fld>
            <a:endParaRPr lang="en-US"/>
          </a:p>
        </p:txBody>
      </p:sp>
    </p:spTree>
    <p:extLst>
      <p:ext uri="{BB962C8B-B14F-4D97-AF65-F5344CB8AC3E}">
        <p14:creationId xmlns:p14="http://schemas.microsoft.com/office/powerpoint/2010/main" val="144521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3</a:t>
            </a:fld>
            <a:endParaRPr lang="en-US"/>
          </a:p>
        </p:txBody>
      </p:sp>
    </p:spTree>
    <p:extLst>
      <p:ext uri="{BB962C8B-B14F-4D97-AF65-F5344CB8AC3E}">
        <p14:creationId xmlns:p14="http://schemas.microsoft.com/office/powerpoint/2010/main" val="125671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4A15347-02EE-4DFC-ACD7-62E97697DA94}" type="slidenum">
              <a:rPr lang="en-GB" smtClean="0"/>
              <a:t>14</a:t>
            </a:fld>
            <a:endParaRPr lang="en-GB"/>
          </a:p>
        </p:txBody>
      </p:sp>
    </p:spTree>
    <p:extLst>
      <p:ext uri="{BB962C8B-B14F-4D97-AF65-F5344CB8AC3E}">
        <p14:creationId xmlns:p14="http://schemas.microsoft.com/office/powerpoint/2010/main" val="1631204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4A15347-02EE-4DFC-ACD7-62E97697DA94}" type="slidenum">
              <a:rPr lang="en-GB" smtClean="0"/>
              <a:t>15</a:t>
            </a:fld>
            <a:endParaRPr lang="en-GB"/>
          </a:p>
        </p:txBody>
      </p:sp>
    </p:spTree>
    <p:extLst>
      <p:ext uri="{BB962C8B-B14F-4D97-AF65-F5344CB8AC3E}">
        <p14:creationId xmlns:p14="http://schemas.microsoft.com/office/powerpoint/2010/main" val="2151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15347-02EE-4DFC-ACD7-62E97697DA94}" type="slidenum">
              <a:rPr lang="en-GB" smtClean="0"/>
              <a:t>16</a:t>
            </a:fld>
            <a:endParaRPr lang="en-GB"/>
          </a:p>
        </p:txBody>
      </p:sp>
    </p:spTree>
    <p:extLst>
      <p:ext uri="{BB962C8B-B14F-4D97-AF65-F5344CB8AC3E}">
        <p14:creationId xmlns:p14="http://schemas.microsoft.com/office/powerpoint/2010/main" val="63732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A15347-02EE-4DFC-ACD7-62E97697DA94}" type="slidenum">
              <a:rPr lang="en-GB" smtClean="0"/>
              <a:t>17</a:t>
            </a:fld>
            <a:endParaRPr lang="en-GB"/>
          </a:p>
        </p:txBody>
      </p:sp>
    </p:spTree>
    <p:extLst>
      <p:ext uri="{BB962C8B-B14F-4D97-AF65-F5344CB8AC3E}">
        <p14:creationId xmlns:p14="http://schemas.microsoft.com/office/powerpoint/2010/main" val="17959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15347-02EE-4DFC-ACD7-62E97697DA94}" type="slidenum">
              <a:rPr lang="en-GB" smtClean="0"/>
              <a:t>18</a:t>
            </a:fld>
            <a:endParaRPr lang="en-GB"/>
          </a:p>
        </p:txBody>
      </p:sp>
    </p:spTree>
    <p:extLst>
      <p:ext uri="{BB962C8B-B14F-4D97-AF65-F5344CB8AC3E}">
        <p14:creationId xmlns:p14="http://schemas.microsoft.com/office/powerpoint/2010/main" val="84763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A15347-02EE-4DFC-ACD7-62E97697DA94}" type="slidenum">
              <a:rPr lang="en-GB" smtClean="0"/>
              <a:t>19</a:t>
            </a:fld>
            <a:endParaRPr lang="en-GB"/>
          </a:p>
        </p:txBody>
      </p:sp>
    </p:spTree>
    <p:extLst>
      <p:ext uri="{BB962C8B-B14F-4D97-AF65-F5344CB8AC3E}">
        <p14:creationId xmlns:p14="http://schemas.microsoft.com/office/powerpoint/2010/main" val="41544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15347-02EE-4DFC-ACD7-62E97697DA94}" type="slidenum">
              <a:rPr lang="en-GB" smtClean="0"/>
              <a:t>20</a:t>
            </a:fld>
            <a:endParaRPr lang="en-GB"/>
          </a:p>
        </p:txBody>
      </p:sp>
    </p:spTree>
    <p:extLst>
      <p:ext uri="{BB962C8B-B14F-4D97-AF65-F5344CB8AC3E}">
        <p14:creationId xmlns:p14="http://schemas.microsoft.com/office/powerpoint/2010/main" val="13441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A15347-02EE-4DFC-ACD7-62E97697DA94}" type="slidenum">
              <a:rPr lang="en-GB" smtClean="0"/>
              <a:t>21</a:t>
            </a:fld>
            <a:endParaRPr lang="en-GB" dirty="0"/>
          </a:p>
        </p:txBody>
      </p:sp>
    </p:spTree>
    <p:extLst>
      <p:ext uri="{BB962C8B-B14F-4D97-AF65-F5344CB8AC3E}">
        <p14:creationId xmlns:p14="http://schemas.microsoft.com/office/powerpoint/2010/main" val="78848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23</a:t>
            </a:fld>
            <a:endParaRPr lang="en-US"/>
          </a:p>
        </p:txBody>
      </p:sp>
    </p:spTree>
    <p:extLst>
      <p:ext uri="{BB962C8B-B14F-4D97-AF65-F5344CB8AC3E}">
        <p14:creationId xmlns:p14="http://schemas.microsoft.com/office/powerpoint/2010/main" val="197630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24</a:t>
            </a:fld>
            <a:endParaRPr lang="en-US"/>
          </a:p>
        </p:txBody>
      </p:sp>
    </p:spTree>
    <p:extLst>
      <p:ext uri="{BB962C8B-B14F-4D97-AF65-F5344CB8AC3E}">
        <p14:creationId xmlns:p14="http://schemas.microsoft.com/office/powerpoint/2010/main" val="58752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4</a:t>
            </a:fld>
            <a:endParaRPr lang="en-US"/>
          </a:p>
        </p:txBody>
      </p:sp>
    </p:spTree>
    <p:extLst>
      <p:ext uri="{BB962C8B-B14F-4D97-AF65-F5344CB8AC3E}">
        <p14:creationId xmlns:p14="http://schemas.microsoft.com/office/powerpoint/2010/main" val="786699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25</a:t>
            </a:fld>
            <a:endParaRPr lang="en-US"/>
          </a:p>
        </p:txBody>
      </p:sp>
    </p:spTree>
    <p:extLst>
      <p:ext uri="{BB962C8B-B14F-4D97-AF65-F5344CB8AC3E}">
        <p14:creationId xmlns:p14="http://schemas.microsoft.com/office/powerpoint/2010/main" val="1107025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of a personal health care budget - </a:t>
            </a:r>
            <a:r>
              <a:rPr lang="en-US" dirty="0" smtClean="0"/>
              <a:t>https://youtu.be/U86XuI23RfQ</a:t>
            </a:r>
          </a:p>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27</a:t>
            </a:fld>
            <a:endParaRPr lang="en-US"/>
          </a:p>
        </p:txBody>
      </p:sp>
    </p:spTree>
    <p:extLst>
      <p:ext uri="{BB962C8B-B14F-4D97-AF65-F5344CB8AC3E}">
        <p14:creationId xmlns:p14="http://schemas.microsoft.com/office/powerpoint/2010/main" val="171874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28</a:t>
            </a:fld>
            <a:endParaRPr lang="en-US"/>
          </a:p>
        </p:txBody>
      </p:sp>
    </p:spTree>
    <p:extLst>
      <p:ext uri="{BB962C8B-B14F-4D97-AF65-F5344CB8AC3E}">
        <p14:creationId xmlns:p14="http://schemas.microsoft.com/office/powerpoint/2010/main" val="523147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29</a:t>
            </a:fld>
            <a:endParaRPr lang="en-US"/>
          </a:p>
        </p:txBody>
      </p:sp>
    </p:spTree>
    <p:extLst>
      <p:ext uri="{BB962C8B-B14F-4D97-AF65-F5344CB8AC3E}">
        <p14:creationId xmlns:p14="http://schemas.microsoft.com/office/powerpoint/2010/main" val="1826424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30</a:t>
            </a:fld>
            <a:endParaRPr lang="en-US"/>
          </a:p>
        </p:txBody>
      </p:sp>
    </p:spTree>
    <p:extLst>
      <p:ext uri="{BB962C8B-B14F-4D97-AF65-F5344CB8AC3E}">
        <p14:creationId xmlns:p14="http://schemas.microsoft.com/office/powerpoint/2010/main" val="1572104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31</a:t>
            </a:fld>
            <a:endParaRPr lang="en-US"/>
          </a:p>
        </p:txBody>
      </p:sp>
    </p:spTree>
    <p:extLst>
      <p:ext uri="{BB962C8B-B14F-4D97-AF65-F5344CB8AC3E}">
        <p14:creationId xmlns:p14="http://schemas.microsoft.com/office/powerpoint/2010/main" val="809252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implications </a:t>
            </a:r>
            <a:endParaRPr lang="en-US" dirty="0"/>
          </a:p>
        </p:txBody>
      </p:sp>
      <p:sp>
        <p:nvSpPr>
          <p:cNvPr id="4" name="Slide Number Placeholder 3"/>
          <p:cNvSpPr>
            <a:spLocks noGrp="1"/>
          </p:cNvSpPr>
          <p:nvPr>
            <p:ph type="sldNum" sz="quarter" idx="10"/>
          </p:nvPr>
        </p:nvSpPr>
        <p:spPr/>
        <p:txBody>
          <a:bodyPr/>
          <a:lstStyle/>
          <a:p>
            <a:fld id="{B4A15347-02EE-4DFC-ACD7-62E97697DA94}" type="slidenum">
              <a:rPr lang="en-GB" smtClean="0"/>
              <a:t>33</a:t>
            </a:fld>
            <a:endParaRPr lang="en-GB"/>
          </a:p>
        </p:txBody>
      </p:sp>
    </p:spTree>
    <p:extLst>
      <p:ext uri="{BB962C8B-B14F-4D97-AF65-F5344CB8AC3E}">
        <p14:creationId xmlns:p14="http://schemas.microsoft.com/office/powerpoint/2010/main" val="128672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15347-02EE-4DFC-ACD7-62E97697DA94}" type="slidenum">
              <a:rPr lang="en-GB" smtClean="0"/>
              <a:t>34</a:t>
            </a:fld>
            <a:endParaRPr lang="en-GB"/>
          </a:p>
        </p:txBody>
      </p:sp>
    </p:spTree>
    <p:extLst>
      <p:ext uri="{BB962C8B-B14F-4D97-AF65-F5344CB8AC3E}">
        <p14:creationId xmlns:p14="http://schemas.microsoft.com/office/powerpoint/2010/main" val="118040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35</a:t>
            </a:fld>
            <a:endParaRPr lang="en-US"/>
          </a:p>
        </p:txBody>
      </p:sp>
    </p:spTree>
    <p:extLst>
      <p:ext uri="{BB962C8B-B14F-4D97-AF65-F5344CB8AC3E}">
        <p14:creationId xmlns:p14="http://schemas.microsoft.com/office/powerpoint/2010/main" val="1623632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36</a:t>
            </a:fld>
            <a:endParaRPr lang="en-US"/>
          </a:p>
        </p:txBody>
      </p:sp>
    </p:spTree>
    <p:extLst>
      <p:ext uri="{BB962C8B-B14F-4D97-AF65-F5344CB8AC3E}">
        <p14:creationId xmlns:p14="http://schemas.microsoft.com/office/powerpoint/2010/main" val="124375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12EBD0-AE14-294C-8FC0-097583DD9CA1}" type="slidenum">
              <a:rPr lang="en-US" smtClean="0"/>
              <a:t>5</a:t>
            </a:fld>
            <a:endParaRPr lang="en-US"/>
          </a:p>
        </p:txBody>
      </p:sp>
    </p:spTree>
    <p:extLst>
      <p:ext uri="{BB962C8B-B14F-4D97-AF65-F5344CB8AC3E}">
        <p14:creationId xmlns:p14="http://schemas.microsoft.com/office/powerpoint/2010/main" val="2067151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15347-02EE-4DFC-ACD7-62E97697DA94}" type="slidenum">
              <a:rPr lang="en-GB" smtClean="0"/>
              <a:t>37</a:t>
            </a:fld>
            <a:endParaRPr lang="en-GB"/>
          </a:p>
        </p:txBody>
      </p:sp>
    </p:spTree>
    <p:extLst>
      <p:ext uri="{BB962C8B-B14F-4D97-AF65-F5344CB8AC3E}">
        <p14:creationId xmlns:p14="http://schemas.microsoft.com/office/powerpoint/2010/main" val="57856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x-none" dirty="0">
              <a:ea typeface="ＭＳ Ｐゴシック"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6B61382-F701-1144-BE6B-692E317F6A1C}" type="slidenum">
              <a:rPr lang="en-GB" altLang="x-none">
                <a:latin typeface="Calibri" charset="0"/>
              </a:rPr>
              <a:pPr eaLnBrk="1" hangingPunct="1"/>
              <a:t>6</a:t>
            </a:fld>
            <a:endParaRPr lang="en-GB" altLang="x-none">
              <a:latin typeface="Calibri" charset="0"/>
            </a:endParaRPr>
          </a:p>
        </p:txBody>
      </p:sp>
    </p:spTree>
    <p:extLst>
      <p:ext uri="{BB962C8B-B14F-4D97-AF65-F5344CB8AC3E}">
        <p14:creationId xmlns:p14="http://schemas.microsoft.com/office/powerpoint/2010/main" val="213680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7</a:t>
            </a:fld>
            <a:endParaRPr lang="en-US"/>
          </a:p>
        </p:txBody>
      </p:sp>
    </p:spTree>
    <p:extLst>
      <p:ext uri="{BB962C8B-B14F-4D97-AF65-F5344CB8AC3E}">
        <p14:creationId xmlns:p14="http://schemas.microsoft.com/office/powerpoint/2010/main" val="133302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8</a:t>
            </a:fld>
            <a:endParaRPr lang="en-US"/>
          </a:p>
        </p:txBody>
      </p:sp>
    </p:spTree>
    <p:extLst>
      <p:ext uri="{BB962C8B-B14F-4D97-AF65-F5344CB8AC3E}">
        <p14:creationId xmlns:p14="http://schemas.microsoft.com/office/powerpoint/2010/main" val="160417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D12EBD0-AE14-294C-8FC0-097583DD9CA1}" type="slidenum">
              <a:rPr lang="en-US" smtClean="0"/>
              <a:t>9</a:t>
            </a:fld>
            <a:endParaRPr lang="en-US"/>
          </a:p>
        </p:txBody>
      </p:sp>
    </p:spTree>
    <p:extLst>
      <p:ext uri="{BB962C8B-B14F-4D97-AF65-F5344CB8AC3E}">
        <p14:creationId xmlns:p14="http://schemas.microsoft.com/office/powerpoint/2010/main" val="143435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BD0-AE14-294C-8FC0-097583DD9CA1}" type="slidenum">
              <a:rPr lang="en-US" smtClean="0"/>
              <a:t>11</a:t>
            </a:fld>
            <a:endParaRPr lang="en-US"/>
          </a:p>
        </p:txBody>
      </p:sp>
    </p:spTree>
    <p:extLst>
      <p:ext uri="{BB962C8B-B14F-4D97-AF65-F5344CB8AC3E}">
        <p14:creationId xmlns:p14="http://schemas.microsoft.com/office/powerpoint/2010/main" val="133056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A15347-02EE-4DFC-ACD7-62E97697DA94}" type="slidenum">
              <a:rPr lang="en-GB" smtClean="0"/>
              <a:t>12</a:t>
            </a:fld>
            <a:endParaRPr lang="en-GB" dirty="0"/>
          </a:p>
        </p:txBody>
      </p:sp>
    </p:spTree>
    <p:extLst>
      <p:ext uri="{BB962C8B-B14F-4D97-AF65-F5344CB8AC3E}">
        <p14:creationId xmlns:p14="http://schemas.microsoft.com/office/powerpoint/2010/main" val="76551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27FE181D-777F-C646-B7EC-0885FDC2A08E}" type="slidenum">
              <a:rPr lang="en-US" altLang="x-none"/>
              <a:pPr/>
              <a:t>‹#›</a:t>
            </a:fld>
            <a:endParaRPr lang="en-US" altLang="x-none"/>
          </a:p>
        </p:txBody>
      </p:sp>
    </p:spTree>
    <p:extLst>
      <p:ext uri="{BB962C8B-B14F-4D97-AF65-F5344CB8AC3E}">
        <p14:creationId xmlns:p14="http://schemas.microsoft.com/office/powerpoint/2010/main" val="80609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F0EB151A-1274-404C-AE04-D056140EBA6F}" type="slidenum">
              <a:rPr lang="en-US" altLang="x-none"/>
              <a:pPr/>
              <a:t>‹#›</a:t>
            </a:fld>
            <a:endParaRPr lang="en-US" altLang="x-none"/>
          </a:p>
        </p:txBody>
      </p:sp>
    </p:spTree>
    <p:extLst>
      <p:ext uri="{BB962C8B-B14F-4D97-AF65-F5344CB8AC3E}">
        <p14:creationId xmlns:p14="http://schemas.microsoft.com/office/powerpoint/2010/main" val="177879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EB481DF4-7251-9E47-A8D1-152D38052CD4}" type="slidenum">
              <a:rPr lang="en-US" altLang="x-none"/>
              <a:pPr/>
              <a:t>‹#›</a:t>
            </a:fld>
            <a:endParaRPr lang="en-US" altLang="x-none"/>
          </a:p>
        </p:txBody>
      </p:sp>
    </p:spTree>
    <p:extLst>
      <p:ext uri="{BB962C8B-B14F-4D97-AF65-F5344CB8AC3E}">
        <p14:creationId xmlns:p14="http://schemas.microsoft.com/office/powerpoint/2010/main" val="112458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FC68C5DC-EA24-BA47-AD5E-1C7EC259588C}" type="slidenum">
              <a:rPr lang="en-US" altLang="x-none"/>
              <a:pPr/>
              <a:t>‹#›</a:t>
            </a:fld>
            <a:endParaRPr lang="en-US" altLang="x-none"/>
          </a:p>
        </p:txBody>
      </p:sp>
    </p:spTree>
    <p:extLst>
      <p:ext uri="{BB962C8B-B14F-4D97-AF65-F5344CB8AC3E}">
        <p14:creationId xmlns:p14="http://schemas.microsoft.com/office/powerpoint/2010/main" val="166200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7E8829CE-91EC-794B-885C-6B7883F38B1D}" type="slidenum">
              <a:rPr lang="en-US" altLang="x-none"/>
              <a:pPr/>
              <a:t>‹#›</a:t>
            </a:fld>
            <a:endParaRPr lang="en-US" altLang="x-none"/>
          </a:p>
        </p:txBody>
      </p:sp>
    </p:spTree>
    <p:extLst>
      <p:ext uri="{BB962C8B-B14F-4D97-AF65-F5344CB8AC3E}">
        <p14:creationId xmlns:p14="http://schemas.microsoft.com/office/powerpoint/2010/main" val="97766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467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467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328929CA-4A12-7849-A1FF-C24D9B6D629A}" type="slidenum">
              <a:rPr lang="en-US" altLang="x-none"/>
              <a:pPr/>
              <a:t>‹#›</a:t>
            </a:fld>
            <a:endParaRPr lang="en-US" altLang="x-none"/>
          </a:p>
        </p:txBody>
      </p:sp>
    </p:spTree>
    <p:extLst>
      <p:ext uri="{BB962C8B-B14F-4D97-AF65-F5344CB8AC3E}">
        <p14:creationId xmlns:p14="http://schemas.microsoft.com/office/powerpoint/2010/main" val="124689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x-none"/>
          </a:p>
        </p:txBody>
      </p:sp>
      <p:sp>
        <p:nvSpPr>
          <p:cNvPr id="8" name="Footer Placeholder 7"/>
          <p:cNvSpPr>
            <a:spLocks noGrp="1"/>
          </p:cNvSpPr>
          <p:nvPr>
            <p:ph type="ftr" sz="quarter" idx="11"/>
          </p:nvPr>
        </p:nvSpPr>
        <p:spPr/>
        <p:txBody>
          <a:bodyPr/>
          <a:lstStyle>
            <a:lvl1pPr>
              <a:defRPr/>
            </a:lvl1pPr>
          </a:lstStyle>
          <a:p>
            <a:endParaRPr lang="en-US" altLang="x-none"/>
          </a:p>
        </p:txBody>
      </p:sp>
      <p:sp>
        <p:nvSpPr>
          <p:cNvPr id="9" name="Slide Number Placeholder 8"/>
          <p:cNvSpPr>
            <a:spLocks noGrp="1"/>
          </p:cNvSpPr>
          <p:nvPr>
            <p:ph type="sldNum" sz="quarter" idx="12"/>
          </p:nvPr>
        </p:nvSpPr>
        <p:spPr/>
        <p:txBody>
          <a:bodyPr/>
          <a:lstStyle>
            <a:lvl1pPr>
              <a:defRPr/>
            </a:lvl1pPr>
          </a:lstStyle>
          <a:p>
            <a:fld id="{B5F47855-337B-384E-A9BC-688964E8D310}" type="slidenum">
              <a:rPr lang="en-US" altLang="x-none"/>
              <a:pPr/>
              <a:t>‹#›</a:t>
            </a:fld>
            <a:endParaRPr lang="en-US" altLang="x-none"/>
          </a:p>
        </p:txBody>
      </p:sp>
    </p:spTree>
    <p:extLst>
      <p:ext uri="{BB962C8B-B14F-4D97-AF65-F5344CB8AC3E}">
        <p14:creationId xmlns:p14="http://schemas.microsoft.com/office/powerpoint/2010/main" val="140411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x-none"/>
          </a:p>
        </p:txBody>
      </p:sp>
      <p:sp>
        <p:nvSpPr>
          <p:cNvPr id="4" name="Footer Placeholder 3"/>
          <p:cNvSpPr>
            <a:spLocks noGrp="1"/>
          </p:cNvSpPr>
          <p:nvPr>
            <p:ph type="ftr" sz="quarter" idx="11"/>
          </p:nvPr>
        </p:nvSpPr>
        <p:spPr/>
        <p:txBody>
          <a:bodyPr/>
          <a:lstStyle>
            <a:lvl1pPr>
              <a:defRPr/>
            </a:lvl1pPr>
          </a:lstStyle>
          <a:p>
            <a:endParaRPr lang="en-US" altLang="x-none"/>
          </a:p>
        </p:txBody>
      </p:sp>
      <p:sp>
        <p:nvSpPr>
          <p:cNvPr id="5" name="Slide Number Placeholder 4"/>
          <p:cNvSpPr>
            <a:spLocks noGrp="1"/>
          </p:cNvSpPr>
          <p:nvPr>
            <p:ph type="sldNum" sz="quarter" idx="12"/>
          </p:nvPr>
        </p:nvSpPr>
        <p:spPr/>
        <p:txBody>
          <a:bodyPr/>
          <a:lstStyle>
            <a:lvl1pPr>
              <a:defRPr/>
            </a:lvl1pPr>
          </a:lstStyle>
          <a:p>
            <a:fld id="{F4956111-4808-5B4D-87E9-A107FD8C055E}" type="slidenum">
              <a:rPr lang="en-US" altLang="x-none"/>
              <a:pPr/>
              <a:t>‹#›</a:t>
            </a:fld>
            <a:endParaRPr lang="en-US" altLang="x-none"/>
          </a:p>
        </p:txBody>
      </p:sp>
    </p:spTree>
    <p:extLst>
      <p:ext uri="{BB962C8B-B14F-4D97-AF65-F5344CB8AC3E}">
        <p14:creationId xmlns:p14="http://schemas.microsoft.com/office/powerpoint/2010/main" val="25699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x-none"/>
          </a:p>
        </p:txBody>
      </p:sp>
      <p:sp>
        <p:nvSpPr>
          <p:cNvPr id="3" name="Footer Placeholder 2"/>
          <p:cNvSpPr>
            <a:spLocks noGrp="1"/>
          </p:cNvSpPr>
          <p:nvPr>
            <p:ph type="ftr" sz="quarter" idx="11"/>
          </p:nvPr>
        </p:nvSpPr>
        <p:spPr/>
        <p:txBody>
          <a:bodyPr/>
          <a:lstStyle>
            <a:lvl1pPr>
              <a:defRPr/>
            </a:lvl1pPr>
          </a:lstStyle>
          <a:p>
            <a:endParaRPr lang="en-US" altLang="x-none"/>
          </a:p>
        </p:txBody>
      </p:sp>
      <p:sp>
        <p:nvSpPr>
          <p:cNvPr id="4" name="Slide Number Placeholder 3"/>
          <p:cNvSpPr>
            <a:spLocks noGrp="1"/>
          </p:cNvSpPr>
          <p:nvPr>
            <p:ph type="sldNum" sz="quarter" idx="12"/>
          </p:nvPr>
        </p:nvSpPr>
        <p:spPr/>
        <p:txBody>
          <a:bodyPr/>
          <a:lstStyle>
            <a:lvl1pPr>
              <a:defRPr/>
            </a:lvl1pPr>
          </a:lstStyle>
          <a:p>
            <a:fld id="{23237F2D-D7D1-E34F-B479-D27FBF282761}" type="slidenum">
              <a:rPr lang="en-US" altLang="x-none"/>
              <a:pPr/>
              <a:t>‹#›</a:t>
            </a:fld>
            <a:endParaRPr lang="en-US" altLang="x-none"/>
          </a:p>
        </p:txBody>
      </p:sp>
    </p:spTree>
    <p:extLst>
      <p:ext uri="{BB962C8B-B14F-4D97-AF65-F5344CB8AC3E}">
        <p14:creationId xmlns:p14="http://schemas.microsoft.com/office/powerpoint/2010/main" val="66166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AC2B4767-C4CB-8C43-8ADA-6CFDF86315E1}" type="slidenum">
              <a:rPr lang="en-US" altLang="x-none"/>
              <a:pPr/>
              <a:t>‹#›</a:t>
            </a:fld>
            <a:endParaRPr lang="en-US" altLang="x-none"/>
          </a:p>
        </p:txBody>
      </p:sp>
    </p:spTree>
    <p:extLst>
      <p:ext uri="{BB962C8B-B14F-4D97-AF65-F5344CB8AC3E}">
        <p14:creationId xmlns:p14="http://schemas.microsoft.com/office/powerpoint/2010/main" val="100324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5C15EB50-22E1-224D-B393-A1BA76FF05E4}" type="slidenum">
              <a:rPr lang="en-US" altLang="x-none"/>
              <a:pPr/>
              <a:t>‹#›</a:t>
            </a:fld>
            <a:endParaRPr lang="en-US" altLang="x-none"/>
          </a:p>
        </p:txBody>
      </p:sp>
    </p:spTree>
    <p:extLst>
      <p:ext uri="{BB962C8B-B14F-4D97-AF65-F5344CB8AC3E}">
        <p14:creationId xmlns:p14="http://schemas.microsoft.com/office/powerpoint/2010/main" val="169425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990600" y="1981200"/>
            <a:ext cx="7086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3075"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ltLang="x-none" smtClean="0"/>
              <a:t>Click to edit Master title style</a:t>
            </a:r>
            <a:endParaRPr lang="en-US" altLang="x-none"/>
          </a:p>
        </p:txBody>
      </p:sp>
      <p:sp>
        <p:nvSpPr>
          <p:cNvPr id="3077"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x-none"/>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x-none"/>
          </a:p>
        </p:txBody>
      </p:sp>
      <p:sp>
        <p:nvSpPr>
          <p:cNvPr id="3079" name="Rectangle 7"/>
          <p:cNvSpPr>
            <a:spLocks noGrp="1" noChangeArrowheads="1"/>
          </p:cNvSpPr>
          <p:nvPr>
            <p:ph type="sldNum" sz="quarter" idx="4"/>
          </p:nvPr>
        </p:nvSpPr>
        <p:spPr bwMode="auto">
          <a:xfrm>
            <a:off x="6553200"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3B8A054C-8206-FD48-828C-9C5204567093}" type="slidenum">
              <a:rPr lang="en-US" altLang="x-none"/>
              <a:pPr/>
              <a:t>‹#›</a:t>
            </a:fld>
            <a:endParaRPr lang="en-US" altLang="x-none"/>
          </a:p>
        </p:txBody>
      </p:sp>
      <p:pic>
        <p:nvPicPr>
          <p:cNvPr id="3081" name="Picture 9" descr="CCCU logo - mai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59563" y="5843588"/>
            <a:ext cx="22018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umnst777 BT" charset="0"/>
        </a:defRPr>
      </a:lvl2pPr>
      <a:lvl3pPr algn="ctr" rtl="0" eaLnBrk="1" fontAlgn="base" hangingPunct="1">
        <a:spcBef>
          <a:spcPct val="0"/>
        </a:spcBef>
        <a:spcAft>
          <a:spcPct val="0"/>
        </a:spcAft>
        <a:defRPr sz="4400">
          <a:solidFill>
            <a:schemeClr val="tx2"/>
          </a:solidFill>
          <a:latin typeface="Humnst777 BT" charset="0"/>
        </a:defRPr>
      </a:lvl3pPr>
      <a:lvl4pPr algn="ctr" rtl="0" eaLnBrk="1" fontAlgn="base" hangingPunct="1">
        <a:spcBef>
          <a:spcPct val="0"/>
        </a:spcBef>
        <a:spcAft>
          <a:spcPct val="0"/>
        </a:spcAft>
        <a:defRPr sz="4400">
          <a:solidFill>
            <a:schemeClr val="tx2"/>
          </a:solidFill>
          <a:latin typeface="Humnst777 BT" charset="0"/>
        </a:defRPr>
      </a:lvl4pPr>
      <a:lvl5pPr algn="ctr" rtl="0" eaLnBrk="1" fontAlgn="base" hangingPunct="1">
        <a:spcBef>
          <a:spcPct val="0"/>
        </a:spcBef>
        <a:spcAft>
          <a:spcPct val="0"/>
        </a:spcAft>
        <a:defRPr sz="4400">
          <a:solidFill>
            <a:schemeClr val="tx2"/>
          </a:solidFill>
          <a:latin typeface="Humnst777 BT" charset="0"/>
        </a:defRPr>
      </a:lvl5pPr>
      <a:lvl6pPr marL="457200" algn="ctr" rtl="0" eaLnBrk="1" fontAlgn="base" hangingPunct="1">
        <a:spcBef>
          <a:spcPct val="0"/>
        </a:spcBef>
        <a:spcAft>
          <a:spcPct val="0"/>
        </a:spcAft>
        <a:defRPr sz="4400">
          <a:solidFill>
            <a:schemeClr val="tx2"/>
          </a:solidFill>
          <a:latin typeface="Humnst777 BT" charset="0"/>
        </a:defRPr>
      </a:lvl6pPr>
      <a:lvl7pPr marL="914400" algn="ctr" rtl="0" eaLnBrk="1" fontAlgn="base" hangingPunct="1">
        <a:spcBef>
          <a:spcPct val="0"/>
        </a:spcBef>
        <a:spcAft>
          <a:spcPct val="0"/>
        </a:spcAft>
        <a:defRPr sz="4400">
          <a:solidFill>
            <a:schemeClr val="tx2"/>
          </a:solidFill>
          <a:latin typeface="Humnst777 BT" charset="0"/>
        </a:defRPr>
      </a:lvl7pPr>
      <a:lvl8pPr marL="1371600" algn="ctr" rtl="0" eaLnBrk="1" fontAlgn="base" hangingPunct="1">
        <a:spcBef>
          <a:spcPct val="0"/>
        </a:spcBef>
        <a:spcAft>
          <a:spcPct val="0"/>
        </a:spcAft>
        <a:defRPr sz="4400">
          <a:solidFill>
            <a:schemeClr val="tx2"/>
          </a:solidFill>
          <a:latin typeface="Humnst777 BT" charset="0"/>
        </a:defRPr>
      </a:lvl8pPr>
      <a:lvl9pPr marL="1828800" algn="ctr" rtl="0" eaLnBrk="1" fontAlgn="base" hangingPunct="1">
        <a:spcBef>
          <a:spcPct val="0"/>
        </a:spcBef>
        <a:spcAft>
          <a:spcPct val="0"/>
        </a:spcAft>
        <a:defRPr sz="4400">
          <a:solidFill>
            <a:schemeClr val="tx2"/>
          </a:solidFill>
          <a:latin typeface="Humnst777 BT" charset="0"/>
        </a:defRPr>
      </a:lvl9pPr>
    </p:titleStyle>
    <p:bodyStyle>
      <a:lvl1pPr marL="342900" indent="-342900" algn="l" rtl="0" eaLnBrk="1" fontAlgn="base" hangingPunct="1">
        <a:spcBef>
          <a:spcPct val="50000"/>
        </a:spcBef>
        <a:spcAft>
          <a:spcPct val="0"/>
        </a:spcAft>
        <a:buClr>
          <a:srgbClr val="C73D30"/>
        </a:buClr>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50000"/>
        </a:spcBef>
        <a:spcAft>
          <a:spcPct val="0"/>
        </a:spcAft>
        <a:buClr>
          <a:srgbClr val="C73D30"/>
        </a:buClr>
        <a:buFont typeface="Wingdings" charset="2"/>
        <a:buChar char="l"/>
        <a:defRPr sz="2800" kern="1200">
          <a:solidFill>
            <a:schemeClr val="tx1"/>
          </a:solidFill>
          <a:latin typeface="+mn-lt"/>
          <a:ea typeface="+mn-ea"/>
          <a:cs typeface="+mn-cs"/>
        </a:defRPr>
      </a:lvl2pPr>
      <a:lvl3pPr marL="1143000" indent="-228600" algn="l" rtl="0" eaLnBrk="1" fontAlgn="base" hangingPunct="1">
        <a:spcBef>
          <a:spcPct val="50000"/>
        </a:spcBef>
        <a:spcAft>
          <a:spcPct val="0"/>
        </a:spcAft>
        <a:buClr>
          <a:srgbClr val="C73D30"/>
        </a:buClr>
        <a:buFont typeface="Wingdings" charset="2"/>
        <a:buChar char="l"/>
        <a:defRPr sz="2800" kern="1200">
          <a:solidFill>
            <a:schemeClr val="tx1"/>
          </a:solidFill>
          <a:latin typeface="+mn-lt"/>
          <a:ea typeface="+mn-ea"/>
          <a:cs typeface="+mn-cs"/>
        </a:defRPr>
      </a:lvl3pPr>
      <a:lvl4pPr marL="1600200" indent="-228600" algn="l" rtl="0" eaLnBrk="1" fontAlgn="base" hangingPunct="1">
        <a:spcBef>
          <a:spcPct val="50000"/>
        </a:spcBef>
        <a:spcAft>
          <a:spcPct val="0"/>
        </a:spcAft>
        <a:buClr>
          <a:srgbClr val="C73D30"/>
        </a:buClr>
        <a:buFont typeface="Wingdings" charset="2"/>
        <a:buChar char="l"/>
        <a:defRPr sz="2800" kern="1200">
          <a:solidFill>
            <a:schemeClr val="tx1"/>
          </a:solidFill>
          <a:latin typeface="+mn-lt"/>
          <a:ea typeface="+mn-ea"/>
          <a:cs typeface="+mn-cs"/>
        </a:defRPr>
      </a:lvl4pPr>
      <a:lvl5pPr marL="2057400" indent="-228600" algn="l" rtl="0" eaLnBrk="1" fontAlgn="base" hangingPunct="1">
        <a:spcBef>
          <a:spcPct val="50000"/>
        </a:spcBef>
        <a:spcAft>
          <a:spcPct val="0"/>
        </a:spcAft>
        <a:buClr>
          <a:srgbClr val="C73D30"/>
        </a:buClr>
        <a:buFont typeface="Wingdings" charset="2"/>
        <a:buChar char="l"/>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U86XuI23RfQ" TargetMode="Externa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andfonline.com/doi/abs/10.1080/0968759080265244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ncbi.nlm.nih.gov/pubmed/15930188" TargetMode="External"/><Relationship Id="rId4" Type="http://schemas.openxmlformats.org/officeDocument/2006/relationships/hyperlink" Target="https://www.phbe.org.uk/nhttp:/www.personalhealthbudgets.dh.gov.uk/_library/Resources/Personalhealthbudgets/2012/PHBE_personal_health_budgets_final_report_Nov_2012.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CCCUlog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89138"/>
            <a:ext cx="7902575" cy="3211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749300"/>
            <a:ext cx="7556500" cy="5199980"/>
          </a:xfrm>
          <a:prstGeom prst="rect">
            <a:avLst/>
          </a:prstGeom>
        </p:spPr>
      </p:pic>
    </p:spTree>
    <p:extLst>
      <p:ext uri="{BB962C8B-B14F-4D97-AF65-F5344CB8AC3E}">
        <p14:creationId xmlns:p14="http://schemas.microsoft.com/office/powerpoint/2010/main" val="59352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parents &amp; </a:t>
            </a:r>
            <a:r>
              <a:rPr lang="en-US" dirty="0" err="1" smtClean="0"/>
              <a:t>carers</a:t>
            </a:r>
            <a:r>
              <a:rPr lang="en-US" dirty="0" smtClean="0"/>
              <a:t> </a:t>
            </a:r>
            <a:endParaRPr lang="en-US" dirty="0"/>
          </a:p>
        </p:txBody>
      </p:sp>
      <p:sp>
        <p:nvSpPr>
          <p:cNvPr id="3" name="Content Placeholder 2"/>
          <p:cNvSpPr>
            <a:spLocks noGrp="1"/>
          </p:cNvSpPr>
          <p:nvPr>
            <p:ph idx="1"/>
          </p:nvPr>
        </p:nvSpPr>
        <p:spPr/>
        <p:txBody>
          <a:bodyPr/>
          <a:lstStyle/>
          <a:p>
            <a:r>
              <a:rPr lang="en-US" dirty="0" smtClean="0"/>
              <a:t>Navigate a complex landscape of care - access and eligibility criteria.</a:t>
            </a:r>
          </a:p>
          <a:p>
            <a:r>
              <a:rPr lang="en-US" dirty="0" smtClean="0"/>
              <a:t>Health, education and social care </a:t>
            </a:r>
          </a:p>
          <a:p>
            <a:r>
              <a:rPr lang="en-US" dirty="0" smtClean="0"/>
              <a:t>Wheelchair services</a:t>
            </a:r>
          </a:p>
          <a:p>
            <a:r>
              <a:rPr lang="en-US" dirty="0" smtClean="0"/>
              <a:t>Local authority – housing adaptations </a:t>
            </a:r>
          </a:p>
          <a:p>
            <a:r>
              <a:rPr lang="en-US" dirty="0" smtClean="0"/>
              <a:t>Community and specialist health input from London hospitals </a:t>
            </a:r>
            <a:endParaRPr lang="en-US" dirty="0"/>
          </a:p>
        </p:txBody>
      </p:sp>
    </p:spTree>
    <p:extLst>
      <p:ext uri="{BB962C8B-B14F-4D97-AF65-F5344CB8AC3E}">
        <p14:creationId xmlns:p14="http://schemas.microsoft.com/office/powerpoint/2010/main" val="177518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Project Grant  </a:t>
            </a:r>
            <a:endParaRPr lang="en-GB" dirty="0"/>
          </a:p>
        </p:txBody>
      </p:sp>
      <p:sp>
        <p:nvSpPr>
          <p:cNvPr id="3" name="Content Placeholder 2"/>
          <p:cNvSpPr>
            <a:spLocks noGrp="1"/>
          </p:cNvSpPr>
          <p:nvPr>
            <p:ph idx="1"/>
          </p:nvPr>
        </p:nvSpPr>
        <p:spPr>
          <a:xfrm>
            <a:off x="971600" y="1752600"/>
            <a:ext cx="7086600" cy="4351040"/>
          </a:xfrm>
        </p:spPr>
        <p:txBody>
          <a:bodyPr/>
          <a:lstStyle/>
          <a:p>
            <a:r>
              <a:rPr lang="en-GB" sz="2400" dirty="0" smtClean="0"/>
              <a:t>Funded by EKHUFT internal grant scheme</a:t>
            </a:r>
          </a:p>
          <a:p>
            <a:r>
              <a:rPr lang="en-GB" sz="2400" dirty="0" smtClean="0"/>
              <a:t>Aims</a:t>
            </a:r>
          </a:p>
          <a:p>
            <a:pPr lvl="1"/>
            <a:r>
              <a:rPr lang="en-GB" sz="2400" dirty="0" smtClean="0"/>
              <a:t>To </a:t>
            </a:r>
            <a:r>
              <a:rPr lang="en-GB" sz="2400" dirty="0"/>
              <a:t>examine </a:t>
            </a:r>
            <a:r>
              <a:rPr lang="en-GB" sz="2400" dirty="0" smtClean="0"/>
              <a:t>potential ‘transition points’ </a:t>
            </a:r>
            <a:r>
              <a:rPr lang="en-GB" sz="2400" dirty="0"/>
              <a:t>requiring a change in the nature or intensity of support </a:t>
            </a:r>
            <a:r>
              <a:rPr lang="en-GB" sz="2400" dirty="0" smtClean="0"/>
              <a:t>provided.</a:t>
            </a:r>
          </a:p>
          <a:p>
            <a:pPr lvl="1"/>
            <a:r>
              <a:rPr lang="en-GB" sz="2400" dirty="0" smtClean="0"/>
              <a:t>To </a:t>
            </a:r>
            <a:r>
              <a:rPr lang="en-GB" sz="2400" dirty="0"/>
              <a:t>explore </a:t>
            </a:r>
            <a:r>
              <a:rPr lang="en-GB" sz="2400" dirty="0" smtClean="0"/>
              <a:t>parents and carer experience of therapy – responsiveness, personal care. </a:t>
            </a:r>
          </a:p>
          <a:p>
            <a:pPr lvl="1"/>
            <a:r>
              <a:rPr lang="en-GB" sz="2400" dirty="0" smtClean="0"/>
              <a:t>Views on personal health budgets.</a:t>
            </a:r>
          </a:p>
          <a:p>
            <a:pPr lvl="1"/>
            <a:r>
              <a:rPr lang="en-GB" sz="2400" dirty="0" smtClean="0"/>
              <a:t>To </a:t>
            </a:r>
            <a:r>
              <a:rPr lang="en-GB" sz="2400" dirty="0"/>
              <a:t>explore feasibility of </a:t>
            </a:r>
            <a:r>
              <a:rPr lang="en-GB" sz="2400" dirty="0" smtClean="0"/>
              <a:t>a </a:t>
            </a:r>
            <a:r>
              <a:rPr lang="en-GB" sz="2400" dirty="0"/>
              <a:t>larger research </a:t>
            </a:r>
            <a:r>
              <a:rPr lang="en-GB" sz="2400" dirty="0" smtClean="0"/>
              <a:t>project</a:t>
            </a:r>
            <a:endParaRPr lang="en-GB" sz="2400" dirty="0"/>
          </a:p>
          <a:p>
            <a:pPr lvl="1"/>
            <a:endParaRPr lang="en-GB" sz="2000" dirty="0"/>
          </a:p>
          <a:p>
            <a:endParaRPr lang="en-GB" dirty="0"/>
          </a:p>
          <a:p>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148006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Text Placeholder 2"/>
          <p:cNvSpPr>
            <a:spLocks noGrp="1"/>
          </p:cNvSpPr>
          <p:nvPr>
            <p:ph type="body" idx="1"/>
          </p:nvPr>
        </p:nvSpPr>
        <p:spPr/>
        <p:txBody>
          <a:bodyPr/>
          <a:lstStyle/>
          <a:p>
            <a:r>
              <a:rPr lang="en-GB" dirty="0"/>
              <a:t>Qualitative interviews with families (parents and carers) about their experiences of care</a:t>
            </a:r>
          </a:p>
          <a:p>
            <a:r>
              <a:rPr lang="en-GB" dirty="0"/>
              <a:t>Analysed thematically, to identify salient themes</a:t>
            </a:r>
          </a:p>
          <a:p>
            <a:endParaRPr lang="en-US" dirty="0"/>
          </a:p>
        </p:txBody>
      </p:sp>
    </p:spTree>
    <p:extLst>
      <p:ext uri="{BB962C8B-B14F-4D97-AF65-F5344CB8AC3E}">
        <p14:creationId xmlns:p14="http://schemas.microsoft.com/office/powerpoint/2010/main" val="1668225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Recruitment </a:t>
            </a:r>
            <a:endParaRPr lang="en-GB" dirty="0"/>
          </a:p>
        </p:txBody>
      </p:sp>
      <p:sp>
        <p:nvSpPr>
          <p:cNvPr id="3" name="Content Placeholder 2"/>
          <p:cNvSpPr>
            <a:spLocks noGrp="1"/>
          </p:cNvSpPr>
          <p:nvPr>
            <p:ph idx="1"/>
          </p:nvPr>
        </p:nvSpPr>
        <p:spPr>
          <a:xfrm>
            <a:off x="990600" y="1628800"/>
            <a:ext cx="7086600" cy="4467200"/>
          </a:xfrm>
        </p:spPr>
        <p:txBody>
          <a:bodyPr/>
          <a:lstStyle/>
          <a:p>
            <a:r>
              <a:rPr lang="en-GB" dirty="0" smtClean="0"/>
              <a:t>Inclusion criteria - Child with a physical disability (&lt;18) who access 2 or more therapies.</a:t>
            </a:r>
          </a:p>
          <a:p>
            <a:r>
              <a:rPr lang="en-GB" dirty="0" smtClean="0"/>
              <a:t> </a:t>
            </a:r>
            <a:r>
              <a:rPr lang="en-GB" dirty="0"/>
              <a:t>Contact with </a:t>
            </a:r>
            <a:r>
              <a:rPr lang="en-GB" dirty="0" smtClean="0"/>
              <a:t>therapists &amp; voluntary </a:t>
            </a:r>
            <a:r>
              <a:rPr lang="en-GB" dirty="0"/>
              <a:t>organisation in East Kent to recruit families with complex physical </a:t>
            </a:r>
            <a:r>
              <a:rPr lang="en-GB" dirty="0" smtClean="0"/>
              <a:t>needs</a:t>
            </a:r>
          </a:p>
          <a:p>
            <a:r>
              <a:rPr lang="en-GB" dirty="0" smtClean="0"/>
              <a:t>21 expressed interest, 15 accepted invitation, 9 attended.</a:t>
            </a:r>
          </a:p>
          <a:p>
            <a:r>
              <a:rPr lang="en-GB" dirty="0" smtClean="0"/>
              <a:t>Range of disabilities</a:t>
            </a:r>
          </a:p>
          <a:p>
            <a:endParaRPr lang="en-GB" dirty="0" smtClean="0"/>
          </a:p>
        </p:txBody>
      </p:sp>
    </p:spTree>
    <p:extLst>
      <p:ext uri="{BB962C8B-B14F-4D97-AF65-F5344CB8AC3E}">
        <p14:creationId xmlns:p14="http://schemas.microsoft.com/office/powerpoint/2010/main" val="1590234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 </a:t>
            </a:r>
            <a:endParaRPr lang="en-GB" dirty="0"/>
          </a:p>
        </p:txBody>
      </p:sp>
      <p:sp>
        <p:nvSpPr>
          <p:cNvPr id="3" name="Content Placeholder 2"/>
          <p:cNvSpPr>
            <a:spLocks noGrp="1"/>
          </p:cNvSpPr>
          <p:nvPr>
            <p:ph idx="1"/>
          </p:nvPr>
        </p:nvSpPr>
        <p:spPr>
          <a:xfrm>
            <a:off x="990600" y="1556792"/>
            <a:ext cx="7086600" cy="4539208"/>
          </a:xfrm>
        </p:spPr>
        <p:txBody>
          <a:bodyPr/>
          <a:lstStyle/>
          <a:p>
            <a:pPr lvl="0"/>
            <a:r>
              <a:rPr lang="en-GB" sz="2400" dirty="0">
                <a:solidFill>
                  <a:schemeClr val="accent1">
                    <a:lumMod val="75000"/>
                  </a:schemeClr>
                </a:solidFill>
              </a:rPr>
              <a:t>Parent and carer experiences of services </a:t>
            </a:r>
            <a:r>
              <a:rPr lang="en-GB" sz="2400" dirty="0" smtClean="0">
                <a:solidFill>
                  <a:schemeClr val="accent1">
                    <a:lumMod val="75000"/>
                  </a:schemeClr>
                </a:solidFill>
              </a:rPr>
              <a:t>- direct </a:t>
            </a:r>
            <a:r>
              <a:rPr lang="en-GB" sz="2400" dirty="0">
                <a:solidFill>
                  <a:schemeClr val="accent1">
                    <a:lumMod val="75000"/>
                  </a:schemeClr>
                </a:solidFill>
              </a:rPr>
              <a:t>experience of therapy services </a:t>
            </a:r>
          </a:p>
          <a:p>
            <a:pPr lvl="0"/>
            <a:r>
              <a:rPr lang="en-GB" sz="2400" dirty="0"/>
              <a:t>Education </a:t>
            </a:r>
          </a:p>
          <a:p>
            <a:pPr lvl="0"/>
            <a:r>
              <a:rPr lang="en-GB" sz="2400" dirty="0"/>
              <a:t>Communication between therapists and parents and within services </a:t>
            </a:r>
            <a:endParaRPr lang="en-GB" sz="2400" dirty="0" smtClean="0"/>
          </a:p>
          <a:p>
            <a:pPr lvl="0"/>
            <a:r>
              <a:rPr lang="en-GB" sz="2400" dirty="0" smtClean="0"/>
              <a:t>The role of parents and carers in their child’s therapy </a:t>
            </a:r>
            <a:endParaRPr lang="en-GB" sz="2400" dirty="0"/>
          </a:p>
          <a:p>
            <a:pPr lvl="0"/>
            <a:r>
              <a:rPr lang="en-GB" sz="2400" dirty="0" smtClean="0">
                <a:solidFill>
                  <a:schemeClr val="accent5">
                    <a:lumMod val="75000"/>
                  </a:schemeClr>
                </a:solidFill>
              </a:rPr>
              <a:t>The system of provision, including equipment.</a:t>
            </a:r>
          </a:p>
          <a:p>
            <a:pPr lvl="0"/>
            <a:r>
              <a:rPr lang="en-GB" sz="2400" dirty="0" smtClean="0">
                <a:solidFill>
                  <a:schemeClr val="accent1">
                    <a:lumMod val="75000"/>
                  </a:schemeClr>
                </a:solidFill>
              </a:rPr>
              <a:t>Experiences </a:t>
            </a:r>
            <a:r>
              <a:rPr lang="en-GB" sz="2400" dirty="0">
                <a:solidFill>
                  <a:schemeClr val="accent1">
                    <a:lumMod val="75000"/>
                  </a:schemeClr>
                </a:solidFill>
              </a:rPr>
              <a:t>and views of personalised </a:t>
            </a:r>
            <a:r>
              <a:rPr lang="en-GB" sz="2400" dirty="0" smtClean="0">
                <a:solidFill>
                  <a:schemeClr val="accent1">
                    <a:lumMod val="75000"/>
                  </a:schemeClr>
                </a:solidFill>
              </a:rPr>
              <a:t>care and personal health budgets </a:t>
            </a:r>
          </a:p>
        </p:txBody>
      </p:sp>
    </p:spTree>
    <p:extLst>
      <p:ext uri="{BB962C8B-B14F-4D97-AF65-F5344CB8AC3E}">
        <p14:creationId xmlns:p14="http://schemas.microsoft.com/office/powerpoint/2010/main" val="154670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Experience of therapy </a:t>
            </a:r>
            <a:endParaRPr lang="en-GB" dirty="0"/>
          </a:p>
        </p:txBody>
      </p:sp>
      <p:sp>
        <p:nvSpPr>
          <p:cNvPr id="4" name="Content Placeholder 3"/>
          <p:cNvSpPr>
            <a:spLocks noGrp="1"/>
          </p:cNvSpPr>
          <p:nvPr>
            <p:ph sz="half" idx="1"/>
          </p:nvPr>
        </p:nvSpPr>
        <p:spPr/>
        <p:txBody>
          <a:bodyPr/>
          <a:lstStyle/>
          <a:p>
            <a:r>
              <a:rPr lang="en-GB" sz="2400" dirty="0" smtClean="0"/>
              <a:t>Reassurance</a:t>
            </a:r>
          </a:p>
          <a:p>
            <a:r>
              <a:rPr lang="en-GB" sz="2400" dirty="0" smtClean="0"/>
              <a:t>Responsive </a:t>
            </a:r>
          </a:p>
          <a:p>
            <a:r>
              <a:rPr lang="en-GB" sz="2400" dirty="0" smtClean="0"/>
              <a:t>Forward planning</a:t>
            </a:r>
          </a:p>
          <a:p>
            <a:r>
              <a:rPr lang="en-GB" sz="2400" dirty="0" smtClean="0"/>
              <a:t>Communication</a:t>
            </a:r>
          </a:p>
          <a:p>
            <a:r>
              <a:rPr lang="en-GB" sz="2400" dirty="0" smtClean="0"/>
              <a:t>Personal attributes </a:t>
            </a:r>
          </a:p>
        </p:txBody>
      </p:sp>
      <p:sp>
        <p:nvSpPr>
          <p:cNvPr id="5" name="Content Placeholder 4"/>
          <p:cNvSpPr>
            <a:spLocks noGrp="1"/>
          </p:cNvSpPr>
          <p:nvPr>
            <p:ph sz="half" idx="2"/>
          </p:nvPr>
        </p:nvSpPr>
        <p:spPr/>
        <p:txBody>
          <a:bodyPr/>
          <a:lstStyle/>
          <a:p>
            <a:r>
              <a:rPr lang="en-GB" sz="2400" dirty="0" smtClean="0"/>
              <a:t>Dismissive</a:t>
            </a:r>
          </a:p>
          <a:p>
            <a:r>
              <a:rPr lang="en-GB" sz="2400" dirty="0" smtClean="0"/>
              <a:t>‘Told off’</a:t>
            </a:r>
            <a:endParaRPr lang="en-GB" sz="2400" dirty="0"/>
          </a:p>
          <a:p>
            <a:r>
              <a:rPr lang="en-GB" sz="2400" dirty="0" smtClean="0"/>
              <a:t>Not responsive </a:t>
            </a:r>
          </a:p>
          <a:p>
            <a:r>
              <a:rPr lang="en-GB" sz="2400" dirty="0" smtClean="0"/>
              <a:t>Poor communication </a:t>
            </a:r>
          </a:p>
          <a:p>
            <a:r>
              <a:rPr lang="en-GB" sz="2400" dirty="0"/>
              <a:t>Lack empathy</a:t>
            </a:r>
          </a:p>
          <a:p>
            <a:endParaRPr lang="en-GB" dirty="0"/>
          </a:p>
        </p:txBody>
      </p:sp>
    </p:spTree>
    <p:extLst>
      <p:ext uri="{BB962C8B-B14F-4D97-AF65-F5344CB8AC3E}">
        <p14:creationId xmlns:p14="http://schemas.microsoft.com/office/powerpoint/2010/main" val="304138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 carer experience</a:t>
            </a:r>
            <a:endParaRPr lang="en-GB" dirty="0"/>
          </a:p>
        </p:txBody>
      </p:sp>
      <p:sp>
        <p:nvSpPr>
          <p:cNvPr id="3" name="Content Placeholder 2"/>
          <p:cNvSpPr>
            <a:spLocks noGrp="1"/>
          </p:cNvSpPr>
          <p:nvPr>
            <p:ph idx="1"/>
          </p:nvPr>
        </p:nvSpPr>
        <p:spPr/>
        <p:txBody>
          <a:bodyPr/>
          <a:lstStyle/>
          <a:p>
            <a:r>
              <a:rPr lang="en-GB" sz="2400" dirty="0"/>
              <a:t>“ </a:t>
            </a:r>
            <a:r>
              <a:rPr lang="en-GB" sz="2400" i="1" dirty="0"/>
              <a:t>Her attitude is, if you are feeling stressed about it and you think its not right, let’s let me see( name of child) just even if its only a reassurance for you </a:t>
            </a:r>
            <a:r>
              <a:rPr lang="en-GB" sz="2400" dirty="0"/>
              <a:t>..” </a:t>
            </a:r>
          </a:p>
          <a:p>
            <a:pPr marL="0" indent="0">
              <a:buNone/>
            </a:pPr>
            <a:endParaRPr lang="en-GB" sz="2400" dirty="0" smtClean="0"/>
          </a:p>
          <a:p>
            <a:r>
              <a:rPr lang="en-GB" sz="2400" dirty="0" smtClean="0"/>
              <a:t>“ </a:t>
            </a:r>
            <a:r>
              <a:rPr lang="en-GB" sz="2400" i="1" dirty="0" smtClean="0"/>
              <a:t>And they are always talking about to you about what their thoughts are and what they think he needs and what he’s doing well. Very encouraging all the time and I think all of that together takes away any kind of stress there may be ..”</a:t>
            </a:r>
            <a:endParaRPr lang="en-GB" sz="2400" i="1" dirty="0"/>
          </a:p>
          <a:p>
            <a:endParaRPr lang="en-GB" dirty="0"/>
          </a:p>
        </p:txBody>
      </p:sp>
    </p:spTree>
    <p:extLst>
      <p:ext uri="{BB962C8B-B14F-4D97-AF65-F5344CB8AC3E}">
        <p14:creationId xmlns:p14="http://schemas.microsoft.com/office/powerpoint/2010/main" val="556718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t>
            </a:r>
            <a:r>
              <a:rPr lang="en-US" dirty="0" err="1" smtClean="0"/>
              <a:t>carer</a:t>
            </a:r>
            <a:r>
              <a:rPr lang="en-US" dirty="0" smtClean="0"/>
              <a:t> experience</a:t>
            </a:r>
            <a:endParaRPr lang="en-US" dirty="0"/>
          </a:p>
        </p:txBody>
      </p:sp>
      <p:sp>
        <p:nvSpPr>
          <p:cNvPr id="3" name="Content Placeholder 2"/>
          <p:cNvSpPr>
            <a:spLocks noGrp="1"/>
          </p:cNvSpPr>
          <p:nvPr>
            <p:ph idx="1"/>
          </p:nvPr>
        </p:nvSpPr>
        <p:spPr>
          <a:xfrm>
            <a:off x="990600" y="2001749"/>
            <a:ext cx="7086600" cy="4114800"/>
          </a:xfrm>
        </p:spPr>
        <p:txBody>
          <a:bodyPr/>
          <a:lstStyle/>
          <a:p>
            <a:r>
              <a:rPr lang="en-US" sz="2400" dirty="0" smtClean="0"/>
              <a:t>“ </a:t>
            </a:r>
            <a:r>
              <a:rPr lang="en-US" sz="2400" i="1" dirty="0" smtClean="0"/>
              <a:t>I don</a:t>
            </a:r>
            <a:r>
              <a:rPr lang="fr-FR" sz="2400" i="1" dirty="0" smtClean="0"/>
              <a:t>’</a:t>
            </a:r>
            <a:r>
              <a:rPr lang="en-US" sz="2400" i="1" dirty="0" smtClean="0"/>
              <a:t>t feel they take my opinion on board. I feel like they have an outlook on something and they’re </a:t>
            </a:r>
            <a:r>
              <a:rPr lang="en-US" sz="2400" i="1" dirty="0" err="1" smtClean="0"/>
              <a:t>gonna</a:t>
            </a:r>
            <a:r>
              <a:rPr lang="en-US" sz="2400" i="1" dirty="0" smtClean="0"/>
              <a:t> do it their way regardless</a:t>
            </a:r>
            <a:r>
              <a:rPr lang="en-US" sz="2400" dirty="0" smtClean="0"/>
              <a:t>.”</a:t>
            </a:r>
          </a:p>
          <a:p>
            <a:pPr marL="0" indent="0">
              <a:buNone/>
            </a:pPr>
            <a:endParaRPr lang="en-US" sz="2400" dirty="0" smtClean="0"/>
          </a:p>
          <a:p>
            <a:r>
              <a:rPr lang="en-US" sz="2400" i="1" dirty="0" smtClean="0"/>
              <a:t>“..I had to be doing all this…and she came in and she told me that I had to do all these things in a day and I’m like… I just burst into tears when she went because I thought I cant cope with this ….”</a:t>
            </a:r>
            <a:endParaRPr lang="en-US" sz="2400" i="1" dirty="0"/>
          </a:p>
        </p:txBody>
      </p:sp>
    </p:spTree>
    <p:extLst>
      <p:ext uri="{BB962C8B-B14F-4D97-AF65-F5344CB8AC3E}">
        <p14:creationId xmlns:p14="http://schemas.microsoft.com/office/powerpoint/2010/main" val="748417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 provision </a:t>
            </a:r>
            <a:br>
              <a:rPr lang="en-GB" dirty="0" smtClean="0"/>
            </a:br>
            <a:endParaRPr lang="en-GB" dirty="0"/>
          </a:p>
        </p:txBody>
      </p:sp>
      <p:sp>
        <p:nvSpPr>
          <p:cNvPr id="3" name="Content Placeholder 2"/>
          <p:cNvSpPr>
            <a:spLocks noGrp="1"/>
          </p:cNvSpPr>
          <p:nvPr>
            <p:ph idx="1"/>
          </p:nvPr>
        </p:nvSpPr>
        <p:spPr>
          <a:xfrm>
            <a:off x="990600" y="1356189"/>
            <a:ext cx="7086600" cy="4739811"/>
          </a:xfrm>
        </p:spPr>
        <p:txBody>
          <a:bodyPr/>
          <a:lstStyle/>
          <a:p>
            <a:r>
              <a:rPr lang="en-GB" dirty="0" smtClean="0"/>
              <a:t>‘Broken’ system</a:t>
            </a:r>
          </a:p>
          <a:p>
            <a:r>
              <a:rPr lang="en-GB" dirty="0" smtClean="0"/>
              <a:t>Delay – waiting times unacceptable </a:t>
            </a:r>
          </a:p>
          <a:p>
            <a:r>
              <a:rPr lang="en-GB" dirty="0" smtClean="0"/>
              <a:t>Incorrect </a:t>
            </a:r>
            <a:r>
              <a:rPr lang="en-GB" dirty="0"/>
              <a:t>provision </a:t>
            </a:r>
            <a:r>
              <a:rPr lang="en-GB" dirty="0" smtClean="0"/>
              <a:t>– when it arrives child has outgrown or just ‘wrong’ </a:t>
            </a:r>
            <a:endParaRPr lang="en-GB" dirty="0"/>
          </a:p>
          <a:p>
            <a:r>
              <a:rPr lang="en-GB" dirty="0" smtClean="0"/>
              <a:t>Gaps – grey areas and ‘red tape’ </a:t>
            </a:r>
          </a:p>
          <a:p>
            <a:r>
              <a:rPr lang="en-GB" dirty="0" smtClean="0"/>
              <a:t>Poor communication between services </a:t>
            </a:r>
          </a:p>
          <a:p>
            <a:r>
              <a:rPr lang="en-GB" dirty="0" smtClean="0"/>
              <a:t>Parents valued planning ahead ( school, wheelchairs) </a:t>
            </a:r>
          </a:p>
          <a:p>
            <a:endParaRPr lang="en-GB" dirty="0" smtClean="0"/>
          </a:p>
        </p:txBody>
      </p:sp>
    </p:spTree>
    <p:extLst>
      <p:ext uri="{BB962C8B-B14F-4D97-AF65-F5344CB8AC3E}">
        <p14:creationId xmlns:p14="http://schemas.microsoft.com/office/powerpoint/2010/main" val="190346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85800" y="2130425"/>
            <a:ext cx="7772400" cy="1470025"/>
          </a:xfrm>
        </p:spPr>
        <p:txBody>
          <a:bodyPr anchor="ctr"/>
          <a:lstStyle/>
          <a:p>
            <a:r>
              <a:rPr lang="en-GB" altLang="x-none" sz="4400" dirty="0" smtClean="0"/>
              <a:t>Support needs of families with disabled children </a:t>
            </a:r>
            <a:endParaRPr lang="x-none" altLang="x-none" sz="4400" dirty="0"/>
          </a:p>
        </p:txBody>
      </p:sp>
      <p:sp>
        <p:nvSpPr>
          <p:cNvPr id="4101" name="Rectangle 5"/>
          <p:cNvSpPr>
            <a:spLocks noGrp="1" noChangeArrowheads="1"/>
          </p:cNvSpPr>
          <p:nvPr>
            <p:ph type="subTitle" idx="1"/>
          </p:nvPr>
        </p:nvSpPr>
        <p:spPr>
          <a:xfrm>
            <a:off x="1371600" y="3886200"/>
            <a:ext cx="6400800" cy="1752600"/>
          </a:xfrm>
        </p:spPr>
        <p:txBody>
          <a:bodyPr/>
          <a:lstStyle/>
          <a:p>
            <a:r>
              <a:rPr lang="en-GB" altLang="x-none" sz="2800" dirty="0" smtClean="0"/>
              <a:t>Eve Hutton, Reader in Children &amp; Young People’s Health &amp; Wellbeing. </a:t>
            </a:r>
            <a:endParaRPr lang="x-none" altLang="x-none"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 </a:t>
            </a:r>
            <a:endParaRPr lang="en-GB" dirty="0"/>
          </a:p>
        </p:txBody>
      </p:sp>
      <p:sp>
        <p:nvSpPr>
          <p:cNvPr id="3" name="Content Placeholder 2"/>
          <p:cNvSpPr>
            <a:spLocks noGrp="1"/>
          </p:cNvSpPr>
          <p:nvPr>
            <p:ph idx="1"/>
          </p:nvPr>
        </p:nvSpPr>
        <p:spPr>
          <a:xfrm>
            <a:off x="990600" y="1628800"/>
            <a:ext cx="7086600" cy="4467200"/>
          </a:xfrm>
        </p:spPr>
        <p:txBody>
          <a:bodyPr/>
          <a:lstStyle/>
          <a:p>
            <a:r>
              <a:rPr lang="en-US" sz="2400" dirty="0" smtClean="0"/>
              <a:t>“</a:t>
            </a:r>
            <a:r>
              <a:rPr lang="en-US" sz="2000" i="1" dirty="0" smtClean="0"/>
              <a:t>I’ve </a:t>
            </a:r>
            <a:r>
              <a:rPr lang="en-US" sz="2000" i="1" dirty="0"/>
              <a:t>got two </a:t>
            </a:r>
            <a:r>
              <a:rPr lang="en-US" sz="2000" i="1" dirty="0" err="1"/>
              <a:t>paediatric</a:t>
            </a:r>
            <a:r>
              <a:rPr lang="en-US" sz="2000" i="1" dirty="0"/>
              <a:t> chairs here </a:t>
            </a:r>
            <a:r>
              <a:rPr lang="en-US" sz="2000" i="1" dirty="0" smtClean="0"/>
              <a:t>..we’ve </a:t>
            </a:r>
            <a:r>
              <a:rPr lang="en-US" sz="2000" i="1" dirty="0"/>
              <a:t>got one that she’s currently using and then a second one that we’re waiting for the equipment to come. The equipment hasn’t yet come so we can’t use the chair. But... </a:t>
            </a:r>
            <a:r>
              <a:rPr lang="en-US" sz="2000" i="1" dirty="0" smtClean="0"/>
              <a:t>we </a:t>
            </a:r>
            <a:r>
              <a:rPr lang="en-US" sz="2000" i="1" dirty="0"/>
              <a:t>can’t get rid of the one that she’s currently using because we can’t use the new </a:t>
            </a:r>
            <a:r>
              <a:rPr lang="en-US" sz="2000" i="1" dirty="0" smtClean="0"/>
              <a:t>one</a:t>
            </a:r>
            <a:r>
              <a:rPr lang="en-US" dirty="0" smtClean="0"/>
              <a:t>”</a:t>
            </a:r>
          </a:p>
          <a:p>
            <a:r>
              <a:rPr lang="en-US" dirty="0"/>
              <a:t>‘ </a:t>
            </a:r>
            <a:r>
              <a:rPr lang="en-US" sz="2000" i="1" dirty="0"/>
              <a:t>Yeah I think just anything kind of takes a little while for it to actually whirl round in their system and kind of come back because they have to look through the system where it’s already been used </a:t>
            </a:r>
            <a:r>
              <a:rPr lang="en-US" sz="2000" i="1" dirty="0" smtClean="0"/>
              <a:t>…. </a:t>
            </a:r>
            <a:r>
              <a:rPr lang="en-US" sz="2000" i="1" dirty="0"/>
              <a:t>So I think they have to look on that for at least six to eight weeks and then they can request it new and then obviously from new it can take six to eight weeks again. So the bath took, I don’t know a matter of sixteen weeks or </a:t>
            </a:r>
            <a:r>
              <a:rPr lang="en-US" sz="2000" i="1" dirty="0" smtClean="0"/>
              <a:t>something</a:t>
            </a:r>
            <a:r>
              <a:rPr lang="en-US" dirty="0" smtClean="0"/>
              <a:t>” </a:t>
            </a:r>
            <a:endParaRPr lang="en-GB" dirty="0"/>
          </a:p>
        </p:txBody>
      </p:sp>
    </p:spTree>
    <p:extLst>
      <p:ext uri="{BB962C8B-B14F-4D97-AF65-F5344CB8AC3E}">
        <p14:creationId xmlns:p14="http://schemas.microsoft.com/office/powerpoint/2010/main" val="2124364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health care budgets</a:t>
            </a:r>
            <a:endParaRPr lang="en-GB" dirty="0"/>
          </a:p>
        </p:txBody>
      </p:sp>
      <p:sp>
        <p:nvSpPr>
          <p:cNvPr id="3" name="Content Placeholder 2"/>
          <p:cNvSpPr>
            <a:spLocks noGrp="1"/>
          </p:cNvSpPr>
          <p:nvPr>
            <p:ph idx="1"/>
          </p:nvPr>
        </p:nvSpPr>
        <p:spPr/>
        <p:txBody>
          <a:bodyPr/>
          <a:lstStyle/>
          <a:p>
            <a:r>
              <a:rPr lang="en-GB" dirty="0" smtClean="0"/>
              <a:t>Hypothetical -  little awareness or experience. </a:t>
            </a:r>
          </a:p>
          <a:p>
            <a:r>
              <a:rPr lang="en-GB" dirty="0" smtClean="0"/>
              <a:t>Not aware of ‘entitlement’ </a:t>
            </a:r>
          </a:p>
          <a:p>
            <a:r>
              <a:rPr lang="en-GB" dirty="0" smtClean="0"/>
              <a:t>Seen as ‘enhancing’ rather than ‘replacing’ NHS care</a:t>
            </a:r>
          </a:p>
          <a:p>
            <a:r>
              <a:rPr lang="en-GB" dirty="0" smtClean="0"/>
              <a:t>Uncertainties and risks of PHCB compared with certainty and reliability of current provision. </a:t>
            </a:r>
            <a:endParaRPr lang="en-GB" dirty="0"/>
          </a:p>
        </p:txBody>
      </p:sp>
    </p:spTree>
    <p:extLst>
      <p:ext uri="{BB962C8B-B14F-4D97-AF65-F5344CB8AC3E}">
        <p14:creationId xmlns:p14="http://schemas.microsoft.com/office/powerpoint/2010/main" val="770646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Personalised budgets </a:t>
            </a:r>
            <a:endParaRPr lang="en-GB" dirty="0"/>
          </a:p>
        </p:txBody>
      </p:sp>
      <p:sp>
        <p:nvSpPr>
          <p:cNvPr id="3" name="Content Placeholder 2"/>
          <p:cNvSpPr>
            <a:spLocks noGrp="1"/>
          </p:cNvSpPr>
          <p:nvPr>
            <p:ph idx="1"/>
          </p:nvPr>
        </p:nvSpPr>
        <p:spPr>
          <a:xfrm>
            <a:off x="1028700" y="1752600"/>
            <a:ext cx="7086600" cy="4363948"/>
          </a:xfrm>
        </p:spPr>
        <p:txBody>
          <a:bodyPr/>
          <a:lstStyle/>
          <a:p>
            <a:r>
              <a:rPr lang="en-GB" sz="2400" i="1" dirty="0" smtClean="0"/>
              <a:t>“I’d </a:t>
            </a:r>
            <a:r>
              <a:rPr lang="en-GB" sz="2400" i="1" dirty="0"/>
              <a:t>rather just carry on with what we’re doing.  If it... if it...  If basically the cost of the services I’m getting on the NHS would come in at less than the pot of cash that I would be given then that in some ways is quite useful because it would allow in part for me to pay for some of the private services that I’m already </a:t>
            </a:r>
            <a:r>
              <a:rPr lang="en-GB" sz="2400" i="1" dirty="0" smtClean="0"/>
              <a:t>buying</a:t>
            </a:r>
            <a:r>
              <a:rPr lang="en-US" sz="2400" dirty="0" smtClean="0"/>
              <a:t>”</a:t>
            </a:r>
          </a:p>
          <a:p>
            <a:r>
              <a:rPr lang="en-GB" sz="2400" i="1" dirty="0" smtClean="0"/>
              <a:t>“You </a:t>
            </a:r>
            <a:r>
              <a:rPr lang="en-GB" sz="2400" i="1" dirty="0"/>
              <a:t>would hope then because you have more control that you would get those bits quicker. I would want to keep what I have but just hopefully like when it comes to equipment then it could be </a:t>
            </a:r>
            <a:r>
              <a:rPr lang="en-GB" sz="2400" i="1" dirty="0" smtClean="0"/>
              <a:t>faster”</a:t>
            </a:r>
            <a:endParaRPr lang="en-GB" sz="2400" dirty="0"/>
          </a:p>
        </p:txBody>
      </p:sp>
    </p:spTree>
    <p:extLst>
      <p:ext uri="{BB962C8B-B14F-4D97-AF65-F5344CB8AC3E}">
        <p14:creationId xmlns:p14="http://schemas.microsoft.com/office/powerpoint/2010/main" val="16533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needs of parents/</a:t>
            </a:r>
            <a:r>
              <a:rPr lang="en-US" dirty="0" err="1" smtClean="0"/>
              <a:t>carers</a:t>
            </a:r>
            <a:r>
              <a:rPr lang="en-US" dirty="0" smtClean="0"/>
              <a:t> </a:t>
            </a:r>
            <a:endParaRPr lang="en-US" dirty="0"/>
          </a:p>
        </p:txBody>
      </p:sp>
      <p:sp>
        <p:nvSpPr>
          <p:cNvPr id="3" name="Text Placeholder 2"/>
          <p:cNvSpPr>
            <a:spLocks noGrp="1"/>
          </p:cNvSpPr>
          <p:nvPr>
            <p:ph type="body" idx="1"/>
          </p:nvPr>
        </p:nvSpPr>
        <p:spPr/>
        <p:txBody>
          <a:bodyPr/>
          <a:lstStyle/>
          <a:p>
            <a:pPr algn="ctr"/>
            <a:r>
              <a:rPr lang="en-US" dirty="0" err="1" smtClean="0"/>
              <a:t>Personalised</a:t>
            </a:r>
            <a:r>
              <a:rPr lang="en-US" dirty="0" smtClean="0"/>
              <a:t> services and continuity of care - policy analysis </a:t>
            </a:r>
            <a:endParaRPr lang="en-US" dirty="0"/>
          </a:p>
        </p:txBody>
      </p:sp>
    </p:spTree>
    <p:extLst>
      <p:ext uri="{BB962C8B-B14F-4D97-AF65-F5344CB8AC3E}">
        <p14:creationId xmlns:p14="http://schemas.microsoft.com/office/powerpoint/2010/main" val="1987220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&amp; Families Act 2014 </a:t>
            </a:r>
            <a:endParaRPr lang="en-US" dirty="0"/>
          </a:p>
        </p:txBody>
      </p:sp>
      <p:sp>
        <p:nvSpPr>
          <p:cNvPr id="3" name="Content Placeholder 2"/>
          <p:cNvSpPr>
            <a:spLocks noGrp="1"/>
          </p:cNvSpPr>
          <p:nvPr>
            <p:ph idx="1"/>
          </p:nvPr>
        </p:nvSpPr>
        <p:spPr/>
        <p:txBody>
          <a:bodyPr/>
          <a:lstStyle/>
          <a:p>
            <a:r>
              <a:rPr lang="en-US" dirty="0"/>
              <a:t>E</a:t>
            </a:r>
            <a:r>
              <a:rPr lang="en-US" dirty="0" smtClean="0"/>
              <a:t>ducation</a:t>
            </a:r>
            <a:r>
              <a:rPr lang="en-US" dirty="0"/>
              <a:t>, health care and social care services working together </a:t>
            </a:r>
            <a:r>
              <a:rPr lang="en-US" dirty="0" smtClean="0"/>
              <a:t> </a:t>
            </a:r>
          </a:p>
          <a:p>
            <a:r>
              <a:rPr lang="en-US" dirty="0" smtClean="0"/>
              <a:t>One overall assessment ( </a:t>
            </a:r>
            <a:r>
              <a:rPr lang="en-US" dirty="0"/>
              <a:t>education, and their health and social care </a:t>
            </a:r>
            <a:r>
              <a:rPr lang="en-US" dirty="0" smtClean="0"/>
              <a:t>needs</a:t>
            </a:r>
            <a:r>
              <a:rPr lang="en-US" dirty="0"/>
              <a:t> </a:t>
            </a:r>
            <a:r>
              <a:rPr lang="en-US" dirty="0" smtClean="0"/>
              <a:t>0-25).</a:t>
            </a:r>
          </a:p>
          <a:p>
            <a:r>
              <a:rPr lang="en-US" dirty="0" smtClean="0"/>
              <a:t> Give </a:t>
            </a:r>
            <a:r>
              <a:rPr lang="en-US" dirty="0"/>
              <a:t>children and young people and their parents more </a:t>
            </a:r>
            <a:r>
              <a:rPr lang="en-US" dirty="0" smtClean="0"/>
              <a:t>choice/ say </a:t>
            </a:r>
            <a:r>
              <a:rPr lang="en-US" dirty="0"/>
              <a:t>about the help they </a:t>
            </a:r>
            <a:r>
              <a:rPr lang="en-US" dirty="0" smtClean="0"/>
              <a:t>get.</a:t>
            </a:r>
          </a:p>
        </p:txBody>
      </p:sp>
    </p:spTree>
    <p:extLst>
      <p:ext uri="{BB962C8B-B14F-4D97-AF65-F5344CB8AC3E}">
        <p14:creationId xmlns:p14="http://schemas.microsoft.com/office/powerpoint/2010/main" val="1093751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800200"/>
          </a:xfrm>
        </p:spPr>
        <p:txBody>
          <a:bodyPr/>
          <a:lstStyle/>
          <a:p>
            <a:r>
              <a:rPr lang="en-US" dirty="0" smtClean="0"/>
              <a:t>Gift and Citizenship models of service delivery </a:t>
            </a:r>
            <a:endParaRPr lang="en-US" dirty="0"/>
          </a:p>
        </p:txBody>
      </p:sp>
      <p:pic>
        <p:nvPicPr>
          <p:cNvPr id="3" name="Picture 2"/>
          <p:cNvPicPr>
            <a:picLocks noChangeAspect="1"/>
          </p:cNvPicPr>
          <p:nvPr/>
        </p:nvPicPr>
        <p:blipFill>
          <a:blip r:embed="rId3"/>
          <a:stretch>
            <a:fillRect/>
          </a:stretch>
        </p:blipFill>
        <p:spPr>
          <a:xfrm>
            <a:off x="144624" y="1844824"/>
            <a:ext cx="4536504" cy="4412704"/>
          </a:xfrm>
          <a:prstGeom prst="rect">
            <a:avLst/>
          </a:prstGeom>
        </p:spPr>
      </p:pic>
      <p:pic>
        <p:nvPicPr>
          <p:cNvPr id="4" name="Picture 3"/>
          <p:cNvPicPr>
            <a:picLocks noChangeAspect="1"/>
          </p:cNvPicPr>
          <p:nvPr/>
        </p:nvPicPr>
        <p:blipFill>
          <a:blip r:embed="rId4"/>
          <a:stretch>
            <a:fillRect/>
          </a:stretch>
        </p:blipFill>
        <p:spPr>
          <a:xfrm>
            <a:off x="4100901" y="2132856"/>
            <a:ext cx="4392488" cy="3898540"/>
          </a:xfrm>
          <a:prstGeom prst="rect">
            <a:avLst/>
          </a:prstGeom>
        </p:spPr>
      </p:pic>
      <p:sp>
        <p:nvSpPr>
          <p:cNvPr id="5" name="TextBox 4"/>
          <p:cNvSpPr txBox="1"/>
          <p:nvPr/>
        </p:nvSpPr>
        <p:spPr>
          <a:xfrm>
            <a:off x="144624" y="6257528"/>
            <a:ext cx="7307696" cy="707886"/>
          </a:xfrm>
          <a:prstGeom prst="rect">
            <a:avLst/>
          </a:prstGeom>
          <a:noFill/>
        </p:spPr>
        <p:txBody>
          <a:bodyPr wrap="square" rtlCol="0">
            <a:spAutoFit/>
          </a:bodyPr>
          <a:lstStyle/>
          <a:p>
            <a:r>
              <a:rPr lang="en-US" sz="1600" dirty="0"/>
              <a:t>Shift to Citizenship: From Gift to Entitlement © Simon Duffy 2009</a:t>
            </a:r>
          </a:p>
          <a:p>
            <a:endParaRPr lang="en-US" dirty="0"/>
          </a:p>
        </p:txBody>
      </p:sp>
    </p:spTree>
    <p:extLst>
      <p:ext uri="{BB962C8B-B14F-4D97-AF65-F5344CB8AC3E}">
        <p14:creationId xmlns:p14="http://schemas.microsoft.com/office/powerpoint/2010/main" val="1820823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ctr"/>
            <a:r>
              <a:rPr lang="en-US" dirty="0" smtClean="0"/>
              <a:t>‘Making it Personal’ ( Department of Education ) 2014 </a:t>
            </a:r>
            <a:endParaRPr lang="en-US" dirty="0"/>
          </a:p>
        </p:txBody>
      </p:sp>
    </p:spTree>
    <p:extLst>
      <p:ext uri="{BB962C8B-B14F-4D97-AF65-F5344CB8AC3E}">
        <p14:creationId xmlns:p14="http://schemas.microsoft.com/office/powerpoint/2010/main" val="1542526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86XuI23RfQ"/>
          <p:cNvPicPr>
            <a:picLocks noRot="1" noChangeAspect="1"/>
          </p:cNvPicPr>
          <p:nvPr>
            <a:videoFile r:link="rId1"/>
          </p:nvPr>
        </p:nvPicPr>
        <p:blipFill>
          <a:blip r:embed="rId4"/>
          <a:stretch>
            <a:fillRect/>
          </a:stretch>
        </p:blipFill>
        <p:spPr>
          <a:xfrm>
            <a:off x="91502" y="908720"/>
            <a:ext cx="8800978" cy="4950550"/>
          </a:xfrm>
          <a:prstGeom prst="rect">
            <a:avLst/>
          </a:prstGeom>
        </p:spPr>
      </p:pic>
    </p:spTree>
    <p:extLst>
      <p:ext uri="{BB962C8B-B14F-4D97-AF65-F5344CB8AC3E}">
        <p14:creationId xmlns:p14="http://schemas.microsoft.com/office/powerpoint/2010/main" val="15394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 survey 2016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2204864"/>
            <a:ext cx="7086600" cy="3775549"/>
          </a:xfrm>
        </p:spPr>
      </p:pic>
    </p:spTree>
    <p:extLst>
      <p:ext uri="{BB962C8B-B14F-4D97-AF65-F5344CB8AC3E}">
        <p14:creationId xmlns:p14="http://schemas.microsoft.com/office/powerpoint/2010/main" val="1115521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Personalisation</a:t>
            </a:r>
            <a:r>
              <a:rPr lang="en-US" dirty="0" smtClean="0"/>
              <a:t> </a:t>
            </a:r>
            <a:endParaRPr lang="en-US" dirty="0"/>
          </a:p>
        </p:txBody>
      </p:sp>
      <p:sp>
        <p:nvSpPr>
          <p:cNvPr id="3" name="Content Placeholder 2"/>
          <p:cNvSpPr>
            <a:spLocks noGrp="1"/>
          </p:cNvSpPr>
          <p:nvPr>
            <p:ph sz="half" idx="1"/>
          </p:nvPr>
        </p:nvSpPr>
        <p:spPr/>
        <p:txBody>
          <a:bodyPr/>
          <a:lstStyle/>
          <a:p>
            <a:r>
              <a:rPr lang="en-US" dirty="0"/>
              <a:t>Cost efficient, flexible services </a:t>
            </a:r>
            <a:r>
              <a:rPr lang="en-US" dirty="0" smtClean="0"/>
              <a:t>that meet </a:t>
            </a:r>
            <a:r>
              <a:rPr lang="en-US" dirty="0"/>
              <a:t>individual </a:t>
            </a:r>
            <a:r>
              <a:rPr lang="en-US" dirty="0" smtClean="0"/>
              <a:t>needs?</a:t>
            </a:r>
            <a:endParaRPr lang="en-US" dirty="0"/>
          </a:p>
          <a:p>
            <a:r>
              <a:rPr lang="en-US" dirty="0"/>
              <a:t>Shift </a:t>
            </a:r>
            <a:r>
              <a:rPr lang="en-US" dirty="0" smtClean="0"/>
              <a:t>the </a:t>
            </a:r>
            <a:r>
              <a:rPr lang="en-US" dirty="0"/>
              <a:t>balance of power towards service users </a:t>
            </a:r>
            <a:r>
              <a:rPr lang="en-US" dirty="0" smtClean="0"/>
              <a:t>?</a:t>
            </a:r>
            <a:endParaRPr lang="en-US" dirty="0"/>
          </a:p>
          <a:p>
            <a:endParaRPr lang="en-US" dirty="0"/>
          </a:p>
        </p:txBody>
      </p:sp>
      <p:sp>
        <p:nvSpPr>
          <p:cNvPr id="4" name="Content Placeholder 3"/>
          <p:cNvSpPr>
            <a:spLocks noGrp="1"/>
          </p:cNvSpPr>
          <p:nvPr>
            <p:ph sz="half" idx="2"/>
          </p:nvPr>
        </p:nvSpPr>
        <p:spPr/>
        <p:txBody>
          <a:bodyPr/>
          <a:lstStyle/>
          <a:p>
            <a:r>
              <a:rPr lang="en-US" dirty="0" smtClean="0"/>
              <a:t>Roll </a:t>
            </a:r>
            <a:r>
              <a:rPr lang="en-US" dirty="0"/>
              <a:t>back </a:t>
            </a:r>
            <a:r>
              <a:rPr lang="en-US" dirty="0" smtClean="0"/>
              <a:t>the </a:t>
            </a:r>
            <a:r>
              <a:rPr lang="en-US" dirty="0"/>
              <a:t>welfare </a:t>
            </a:r>
            <a:r>
              <a:rPr lang="en-US" dirty="0" smtClean="0"/>
              <a:t>state?</a:t>
            </a:r>
          </a:p>
          <a:p>
            <a:r>
              <a:rPr lang="en-US" dirty="0" smtClean="0"/>
              <a:t>Undermine public services ?</a:t>
            </a:r>
            <a:endParaRPr lang="en-US" dirty="0"/>
          </a:p>
          <a:p>
            <a:r>
              <a:rPr lang="en-US" dirty="0" smtClean="0"/>
              <a:t>Save money ?</a:t>
            </a:r>
          </a:p>
          <a:p>
            <a:r>
              <a:rPr lang="en-US" dirty="0" smtClean="0"/>
              <a:t>Budget driven or Outcome focused?</a:t>
            </a:r>
            <a:endParaRPr lang="en-US" dirty="0"/>
          </a:p>
        </p:txBody>
      </p:sp>
    </p:spTree>
    <p:extLst>
      <p:ext uri="{BB962C8B-B14F-4D97-AF65-F5344CB8AC3E}">
        <p14:creationId xmlns:p14="http://schemas.microsoft.com/office/powerpoint/2010/main" val="139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GB" altLang="x-none" dirty="0" smtClean="0"/>
              <a:t>Aims </a:t>
            </a:r>
            <a:endParaRPr lang="x-none" altLang="x-none" dirty="0"/>
          </a:p>
        </p:txBody>
      </p:sp>
      <p:sp>
        <p:nvSpPr>
          <p:cNvPr id="2051" name="Rectangle 3"/>
          <p:cNvSpPr>
            <a:spLocks noGrp="1" noChangeArrowheads="1"/>
          </p:cNvSpPr>
          <p:nvPr>
            <p:ph type="body" idx="1"/>
          </p:nvPr>
        </p:nvSpPr>
        <p:spPr/>
        <p:txBody>
          <a:bodyPr/>
          <a:lstStyle/>
          <a:p>
            <a:r>
              <a:rPr lang="en-GB" altLang="x-none" dirty="0" smtClean="0"/>
              <a:t>Empirical findings interviews with parents/carers </a:t>
            </a:r>
          </a:p>
          <a:p>
            <a:r>
              <a:rPr lang="en-GB" altLang="x-none" dirty="0" smtClean="0"/>
              <a:t>Context </a:t>
            </a:r>
          </a:p>
          <a:p>
            <a:r>
              <a:rPr lang="en-GB" altLang="x-none" dirty="0" smtClean="0"/>
              <a:t>Personalisation /personal health care budgets </a:t>
            </a:r>
          </a:p>
          <a:p>
            <a:r>
              <a:rPr lang="en-GB" altLang="x-none" dirty="0" smtClean="0"/>
              <a:t>Continuity of care </a:t>
            </a:r>
          </a:p>
          <a:p>
            <a:r>
              <a:rPr lang="en-GB" altLang="x-none" dirty="0" smtClean="0"/>
              <a:t>Implications for practice </a:t>
            </a:r>
          </a:p>
          <a:p>
            <a:r>
              <a:rPr lang="en-GB" altLang="x-none" dirty="0" smtClean="0"/>
              <a:t>Discussion </a:t>
            </a:r>
          </a:p>
          <a:p>
            <a:endParaRPr lang="x-none" altLang="x-non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care </a:t>
            </a:r>
            <a:endParaRPr lang="en-US" dirty="0"/>
          </a:p>
        </p:txBody>
      </p:sp>
      <p:sp>
        <p:nvSpPr>
          <p:cNvPr id="3" name="Text Placeholder 2"/>
          <p:cNvSpPr>
            <a:spLocks noGrp="1"/>
          </p:cNvSpPr>
          <p:nvPr>
            <p:ph type="body" idx="1"/>
          </p:nvPr>
        </p:nvSpPr>
        <p:spPr/>
        <p:txBody>
          <a:bodyPr/>
          <a:lstStyle/>
          <a:p>
            <a:pPr algn="ctr"/>
            <a:r>
              <a:rPr lang="en-US" dirty="0" smtClean="0"/>
              <a:t>‘</a:t>
            </a:r>
            <a:r>
              <a:rPr lang="en-US" i="1" dirty="0" smtClean="0"/>
              <a:t>The </a:t>
            </a:r>
            <a:r>
              <a:rPr lang="en-US" i="1" dirty="0"/>
              <a:t>concept—and reality—of continuity of care crosses disciplinary and </a:t>
            </a:r>
            <a:r>
              <a:rPr lang="en-US" i="1" dirty="0" err="1"/>
              <a:t>organisational</a:t>
            </a:r>
            <a:r>
              <a:rPr lang="en-US" i="1" dirty="0"/>
              <a:t> </a:t>
            </a:r>
            <a:r>
              <a:rPr lang="en-US" i="1" dirty="0" smtClean="0"/>
              <a:t>boundaries……’</a:t>
            </a:r>
          </a:p>
          <a:p>
            <a:pPr algn="ctr"/>
            <a:r>
              <a:rPr lang="en-US" dirty="0" smtClean="0"/>
              <a:t>Continuity of care: a multidisciplinary review ( Haggerty et al 2003) </a:t>
            </a:r>
            <a:endParaRPr lang="en-US" dirty="0"/>
          </a:p>
        </p:txBody>
      </p:sp>
    </p:spTree>
    <p:extLst>
      <p:ext uri="{BB962C8B-B14F-4D97-AF65-F5344CB8AC3E}">
        <p14:creationId xmlns:p14="http://schemas.microsoft.com/office/powerpoint/2010/main" val="97220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types of continuity </a:t>
            </a:r>
          </a:p>
        </p:txBody>
      </p:sp>
      <p:sp>
        <p:nvSpPr>
          <p:cNvPr id="3" name="Content Placeholder 2"/>
          <p:cNvSpPr>
            <a:spLocks noGrp="1"/>
          </p:cNvSpPr>
          <p:nvPr>
            <p:ph idx="1"/>
          </p:nvPr>
        </p:nvSpPr>
        <p:spPr>
          <a:xfrm>
            <a:off x="990600" y="1556792"/>
            <a:ext cx="7086600" cy="4539208"/>
          </a:xfrm>
        </p:spPr>
        <p:txBody>
          <a:bodyPr/>
          <a:lstStyle/>
          <a:p>
            <a:r>
              <a:rPr lang="en-US" dirty="0" smtClean="0"/>
              <a:t>Informational </a:t>
            </a:r>
            <a:r>
              <a:rPr lang="en-US" dirty="0"/>
              <a:t>continuity—The use of information </a:t>
            </a:r>
            <a:r>
              <a:rPr lang="en-US" dirty="0" smtClean="0"/>
              <a:t>to </a:t>
            </a:r>
            <a:r>
              <a:rPr lang="en-US" dirty="0"/>
              <a:t>make current care appropriate for each individual </a:t>
            </a:r>
            <a:endParaRPr lang="en-US" dirty="0" smtClean="0"/>
          </a:p>
          <a:p>
            <a:r>
              <a:rPr lang="en-US" dirty="0" smtClean="0"/>
              <a:t>Management </a:t>
            </a:r>
            <a:r>
              <a:rPr lang="en-US" dirty="0"/>
              <a:t>continuity—A consistent and coherent approach to the management of a health condition that is responsive to a patient’s changing needs </a:t>
            </a:r>
            <a:endParaRPr lang="en-US" dirty="0" smtClean="0"/>
          </a:p>
          <a:p>
            <a:r>
              <a:rPr lang="en-US" dirty="0" smtClean="0"/>
              <a:t>Relational </a:t>
            </a:r>
            <a:r>
              <a:rPr lang="en-US" dirty="0"/>
              <a:t>continuity—An ongoing therapeutic relationship between a patient and one or more providers</a:t>
            </a:r>
          </a:p>
        </p:txBody>
      </p:sp>
    </p:spTree>
    <p:extLst>
      <p:ext uri="{BB962C8B-B14F-4D97-AF65-F5344CB8AC3E}">
        <p14:creationId xmlns:p14="http://schemas.microsoft.com/office/powerpoint/2010/main" val="86067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Text Placeholder 2"/>
          <p:cNvSpPr>
            <a:spLocks noGrp="1"/>
          </p:cNvSpPr>
          <p:nvPr>
            <p:ph type="body" idx="1"/>
          </p:nvPr>
        </p:nvSpPr>
        <p:spPr/>
        <p:txBody>
          <a:bodyPr/>
          <a:lstStyle/>
          <a:p>
            <a:r>
              <a:rPr lang="en-US" dirty="0" smtClean="0"/>
              <a:t>Challenges, service delivery – implications for practice, further research ….</a:t>
            </a:r>
            <a:endParaRPr lang="en-US" dirty="0"/>
          </a:p>
        </p:txBody>
      </p:sp>
    </p:spTree>
    <p:extLst>
      <p:ext uri="{BB962C8B-B14F-4D97-AF65-F5344CB8AC3E}">
        <p14:creationId xmlns:p14="http://schemas.microsoft.com/office/powerpoint/2010/main" val="2120368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for therapy practice </a:t>
            </a:r>
            <a:endParaRPr lang="en-GB" dirty="0"/>
          </a:p>
        </p:txBody>
      </p:sp>
      <p:sp>
        <p:nvSpPr>
          <p:cNvPr id="3" name="Content Placeholder 2"/>
          <p:cNvSpPr>
            <a:spLocks noGrp="1"/>
          </p:cNvSpPr>
          <p:nvPr>
            <p:ph idx="1"/>
          </p:nvPr>
        </p:nvSpPr>
        <p:spPr>
          <a:xfrm>
            <a:off x="990600" y="1628800"/>
            <a:ext cx="7086600" cy="4680520"/>
          </a:xfrm>
        </p:spPr>
        <p:txBody>
          <a:bodyPr/>
          <a:lstStyle/>
          <a:p>
            <a:r>
              <a:rPr lang="en-US" sz="1800" dirty="0" smtClean="0"/>
              <a:t>A </a:t>
            </a:r>
            <a:r>
              <a:rPr lang="en-US" sz="1800" dirty="0"/>
              <a:t>trusted relationship with a therapist who knows their child and family circumstances.</a:t>
            </a:r>
          </a:p>
          <a:p>
            <a:r>
              <a:rPr lang="en-US" sz="1800" dirty="0" smtClean="0"/>
              <a:t>Continuity </a:t>
            </a:r>
            <a:r>
              <a:rPr lang="en-US" sz="1800" dirty="0"/>
              <a:t>of care </a:t>
            </a:r>
            <a:r>
              <a:rPr lang="en-US" sz="1800" dirty="0" smtClean="0"/>
              <a:t>provided </a:t>
            </a:r>
            <a:r>
              <a:rPr lang="en-US" sz="1800" dirty="0"/>
              <a:t>by therapists over the long term.</a:t>
            </a:r>
          </a:p>
          <a:p>
            <a:r>
              <a:rPr lang="en-US" sz="1800" dirty="0" smtClean="0"/>
              <a:t>Reassurance </a:t>
            </a:r>
            <a:r>
              <a:rPr lang="en-US" sz="1800" dirty="0"/>
              <a:t>and regular feedback about their child’s therapy in terms that </a:t>
            </a:r>
            <a:r>
              <a:rPr lang="en-US" sz="1800" dirty="0" smtClean="0"/>
              <a:t>recognize </a:t>
            </a:r>
            <a:r>
              <a:rPr lang="en-US" sz="1800" dirty="0"/>
              <a:t>the child’s strengths as well as limitations.</a:t>
            </a:r>
          </a:p>
          <a:p>
            <a:r>
              <a:rPr lang="en-US" sz="1800" dirty="0" smtClean="0"/>
              <a:t>Flexibility </a:t>
            </a:r>
            <a:r>
              <a:rPr lang="en-US" sz="1800" dirty="0"/>
              <a:t>in how therapy is provided</a:t>
            </a:r>
          </a:p>
          <a:p>
            <a:r>
              <a:rPr lang="en-US" sz="1800" dirty="0" smtClean="0"/>
              <a:t>Planning </a:t>
            </a:r>
            <a:r>
              <a:rPr lang="en-US" sz="1800" dirty="0"/>
              <a:t>for the longer term needs of the child especially in relation to equipment needs and at key transition points such as entering school.</a:t>
            </a:r>
          </a:p>
          <a:p>
            <a:r>
              <a:rPr lang="en-US" sz="1800" dirty="0" smtClean="0"/>
              <a:t>An advocate </a:t>
            </a:r>
            <a:r>
              <a:rPr lang="en-US" sz="1800" dirty="0"/>
              <a:t>helping </a:t>
            </a:r>
            <a:r>
              <a:rPr lang="en-US" sz="1800" dirty="0" smtClean="0"/>
              <a:t>parent &amp; </a:t>
            </a:r>
            <a:r>
              <a:rPr lang="en-US" sz="1800" dirty="0" err="1" smtClean="0"/>
              <a:t>carer</a:t>
            </a:r>
            <a:r>
              <a:rPr lang="en-US" sz="1800" dirty="0" smtClean="0"/>
              <a:t> </a:t>
            </a:r>
            <a:r>
              <a:rPr lang="en-US" sz="1800" dirty="0"/>
              <a:t>navigate the wider care system to ensure that the best choices are made for their child (</a:t>
            </a:r>
            <a:r>
              <a:rPr lang="en-US" sz="1800" dirty="0" smtClean="0"/>
              <a:t>wheelchair, </a:t>
            </a:r>
            <a:r>
              <a:rPr lang="en-US" sz="1800" dirty="0"/>
              <a:t>adaptations to the home, </a:t>
            </a:r>
            <a:r>
              <a:rPr lang="en-US" sz="1800" dirty="0" smtClean="0"/>
              <a:t>education, and possibly personal budgets)</a:t>
            </a:r>
            <a:r>
              <a:rPr lang="en-US" dirty="0" smtClean="0"/>
              <a:t>.</a:t>
            </a:r>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043727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amenable to change </a:t>
            </a:r>
            <a:endParaRPr lang="en-GB" dirty="0"/>
          </a:p>
        </p:txBody>
      </p:sp>
      <p:sp>
        <p:nvSpPr>
          <p:cNvPr id="3" name="Content Placeholder 2"/>
          <p:cNvSpPr>
            <a:spLocks noGrp="1"/>
          </p:cNvSpPr>
          <p:nvPr>
            <p:ph idx="1"/>
          </p:nvPr>
        </p:nvSpPr>
        <p:spPr>
          <a:xfrm>
            <a:off x="990600" y="1752600"/>
            <a:ext cx="7086600" cy="4343400"/>
          </a:xfrm>
        </p:spPr>
        <p:txBody>
          <a:bodyPr/>
          <a:lstStyle/>
          <a:p>
            <a:r>
              <a:rPr lang="en-US" sz="1800" dirty="0"/>
              <a:t>O</a:t>
            </a:r>
            <a:r>
              <a:rPr lang="en-US" sz="1800" dirty="0" smtClean="0"/>
              <a:t>pportunity </a:t>
            </a:r>
            <a:r>
              <a:rPr lang="en-US" sz="1800" dirty="0"/>
              <a:t>to </a:t>
            </a:r>
            <a:r>
              <a:rPr lang="en-US" sz="1800" dirty="0" smtClean="0"/>
              <a:t>(re)create </a:t>
            </a:r>
            <a:r>
              <a:rPr lang="en-US" sz="1800" dirty="0"/>
              <a:t>a </a:t>
            </a:r>
            <a:r>
              <a:rPr lang="en-US" sz="1800" dirty="0" smtClean="0"/>
              <a:t>relational model </a:t>
            </a:r>
            <a:r>
              <a:rPr lang="en-US" sz="1800" dirty="0"/>
              <a:t>of care </a:t>
            </a:r>
            <a:r>
              <a:rPr lang="en-US" sz="1800" dirty="0" smtClean="0"/>
              <a:t>for </a:t>
            </a:r>
            <a:r>
              <a:rPr lang="en-US" sz="1800" dirty="0"/>
              <a:t>the </a:t>
            </a:r>
            <a:r>
              <a:rPr lang="en-US" sz="1800" dirty="0" smtClean="0"/>
              <a:t>small number </a:t>
            </a:r>
            <a:r>
              <a:rPr lang="en-US" sz="1800" dirty="0"/>
              <a:t>of children </a:t>
            </a:r>
            <a:r>
              <a:rPr lang="en-US" sz="1800" dirty="0" smtClean="0"/>
              <a:t>on caseloads with </a:t>
            </a:r>
            <a:r>
              <a:rPr lang="en-US" sz="1800" dirty="0"/>
              <a:t>complex and long term </a:t>
            </a:r>
            <a:r>
              <a:rPr lang="en-US" sz="1800" dirty="0" smtClean="0"/>
              <a:t>needs</a:t>
            </a:r>
            <a:endParaRPr lang="en-US" sz="1800" dirty="0"/>
          </a:p>
          <a:p>
            <a:r>
              <a:rPr lang="en-US" sz="1800" dirty="0"/>
              <a:t>I</a:t>
            </a:r>
            <a:r>
              <a:rPr lang="en-US" sz="1800" dirty="0" smtClean="0"/>
              <a:t>ndividual </a:t>
            </a:r>
            <a:r>
              <a:rPr lang="en-US" sz="1800" dirty="0"/>
              <a:t>therapist are enabled to work in partnership with families on a longer-term basis </a:t>
            </a:r>
            <a:r>
              <a:rPr lang="en-US" sz="1800" dirty="0" smtClean="0"/>
              <a:t>- taking </a:t>
            </a:r>
            <a:r>
              <a:rPr lang="en-US" sz="1800" dirty="0"/>
              <a:t>on a flexible and adaptable care approach focused on the evolving needs of the child and the family.</a:t>
            </a:r>
          </a:p>
          <a:p>
            <a:r>
              <a:rPr lang="en-US" sz="1800" dirty="0" err="1"/>
              <a:t>P</a:t>
            </a:r>
            <a:r>
              <a:rPr lang="en-US" sz="1800" dirty="0" err="1" smtClean="0"/>
              <a:t>ersonalised</a:t>
            </a:r>
            <a:r>
              <a:rPr lang="en-US" sz="1800" dirty="0" smtClean="0"/>
              <a:t> care </a:t>
            </a:r>
            <a:r>
              <a:rPr lang="en-US" sz="1800" dirty="0"/>
              <a:t>model, consultation with parents </a:t>
            </a:r>
            <a:r>
              <a:rPr lang="en-US" sz="1800" dirty="0" smtClean="0"/>
              <a:t>to </a:t>
            </a:r>
            <a:r>
              <a:rPr lang="en-US" sz="1800" dirty="0"/>
              <a:t>ensure that </a:t>
            </a:r>
            <a:r>
              <a:rPr lang="en-US" sz="1800" dirty="0" smtClean="0"/>
              <a:t>most </a:t>
            </a:r>
            <a:r>
              <a:rPr lang="en-US" sz="1800" dirty="0"/>
              <a:t>appropriate elements </a:t>
            </a:r>
            <a:r>
              <a:rPr lang="en-US" sz="1800" dirty="0" smtClean="0"/>
              <a:t>are included from </a:t>
            </a:r>
            <a:r>
              <a:rPr lang="en-US" sz="1800" dirty="0"/>
              <a:t>the perspective of parents. </a:t>
            </a:r>
          </a:p>
          <a:p>
            <a:r>
              <a:rPr lang="en-US" sz="1800" dirty="0"/>
              <a:t>C</a:t>
            </a:r>
            <a:r>
              <a:rPr lang="en-US" sz="1800" dirty="0" smtClean="0"/>
              <a:t>onsultation with parents may </a:t>
            </a:r>
            <a:r>
              <a:rPr lang="en-US" sz="1800" dirty="0"/>
              <a:t>also highlight </a:t>
            </a:r>
            <a:r>
              <a:rPr lang="en-US" sz="1800" dirty="0" smtClean="0"/>
              <a:t>therapies not </a:t>
            </a:r>
            <a:r>
              <a:rPr lang="en-US" sz="1800" dirty="0"/>
              <a:t>currently available to the NHS, but which parents </a:t>
            </a:r>
            <a:r>
              <a:rPr lang="en-US" sz="1800" dirty="0" smtClean="0"/>
              <a:t>deem ‘beneficial’ </a:t>
            </a:r>
            <a:r>
              <a:rPr lang="en-US" sz="1800" dirty="0"/>
              <a:t>for their </a:t>
            </a:r>
            <a:r>
              <a:rPr lang="en-US" sz="1800" dirty="0" smtClean="0"/>
              <a:t>child.</a:t>
            </a:r>
            <a:endParaRPr lang="en-US" sz="1800" dirty="0"/>
          </a:p>
          <a:p>
            <a:r>
              <a:rPr lang="en-US" sz="1800" dirty="0" smtClean="0"/>
              <a:t>Parents </a:t>
            </a:r>
            <a:r>
              <a:rPr lang="en-US" sz="1800" dirty="0"/>
              <a:t>could also be consulted on areas of care </a:t>
            </a:r>
            <a:r>
              <a:rPr lang="en-US" sz="1800" dirty="0" smtClean="0"/>
              <a:t>which, </a:t>
            </a:r>
            <a:r>
              <a:rPr lang="en-US" sz="1800" dirty="0"/>
              <a:t>in their </a:t>
            </a:r>
            <a:r>
              <a:rPr lang="en-US" sz="1800" dirty="0" smtClean="0"/>
              <a:t>experience, </a:t>
            </a:r>
            <a:r>
              <a:rPr lang="en-US" sz="1800" dirty="0"/>
              <a:t>may not be suitable for </a:t>
            </a:r>
            <a:r>
              <a:rPr lang="en-US" sz="1800" dirty="0" smtClean="0"/>
              <a:t>inclusion in a PHCB.</a:t>
            </a:r>
            <a:endParaRPr lang="en-GB" sz="1800" dirty="0"/>
          </a:p>
        </p:txBody>
      </p:sp>
    </p:spTree>
    <p:extLst>
      <p:ext uri="{BB962C8B-B14F-4D97-AF65-F5344CB8AC3E}">
        <p14:creationId xmlns:p14="http://schemas.microsoft.com/office/powerpoint/2010/main" val="32007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lstStyle/>
          <a:p>
            <a:r>
              <a:rPr lang="en-US" dirty="0" smtClean="0"/>
              <a:t>Right ideas at the wrong time ? </a:t>
            </a:r>
          </a:p>
          <a:p>
            <a:r>
              <a:rPr lang="en-US" dirty="0"/>
              <a:t>Resource Allocation System ( RAS ) </a:t>
            </a:r>
          </a:p>
          <a:p>
            <a:r>
              <a:rPr lang="en-US" dirty="0"/>
              <a:t>Managing risk </a:t>
            </a:r>
          </a:p>
          <a:p>
            <a:r>
              <a:rPr lang="en-US" dirty="0" smtClean="0"/>
              <a:t>NHS services vulnerable to growing private sector in therapy provision ? </a:t>
            </a:r>
          </a:p>
          <a:p>
            <a:endParaRPr lang="en-US" dirty="0" smtClean="0"/>
          </a:p>
          <a:p>
            <a:endParaRPr lang="en-US" dirty="0"/>
          </a:p>
        </p:txBody>
      </p:sp>
    </p:spTree>
    <p:extLst>
      <p:ext uri="{BB962C8B-B14F-4D97-AF65-F5344CB8AC3E}">
        <p14:creationId xmlns:p14="http://schemas.microsoft.com/office/powerpoint/2010/main" val="1694413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“The </a:t>
            </a:r>
            <a:r>
              <a:rPr lang="en-US" dirty="0"/>
              <a:t>solution</a:t>
            </a:r>
            <a:r>
              <a:rPr lang="en-US"/>
              <a:t>, </a:t>
            </a:r>
            <a:r>
              <a:rPr lang="en-US" smtClean="0"/>
              <a:t>lies </a:t>
            </a:r>
            <a:r>
              <a:rPr lang="en-US" dirty="0"/>
              <a:t>in learning the ‘</a:t>
            </a:r>
            <a:r>
              <a:rPr lang="en-US" dirty="0" smtClean="0"/>
              <a:t>right lessons</a:t>
            </a:r>
            <a:r>
              <a:rPr lang="en-US" dirty="0"/>
              <a:t>’ from the implementation of personalization so far, moving </a:t>
            </a:r>
            <a:r>
              <a:rPr lang="en-US" dirty="0" smtClean="0"/>
              <a:t>from consumerist </a:t>
            </a:r>
            <a:r>
              <a:rPr lang="en-US" dirty="0"/>
              <a:t>notions of individual control and a preoccupation with PBs, </a:t>
            </a:r>
            <a:r>
              <a:rPr lang="en-US" dirty="0" smtClean="0"/>
              <a:t>to refocusing </a:t>
            </a:r>
            <a:r>
              <a:rPr lang="en-US" dirty="0"/>
              <a:t>on truly personalized support plans built from accurate </a:t>
            </a:r>
            <a:r>
              <a:rPr lang="en-US" dirty="0" smtClean="0"/>
              <a:t>assessment of </a:t>
            </a:r>
            <a:r>
              <a:rPr lang="en-US" dirty="0"/>
              <a:t>needs, sufficiency of resource and flexibility </a:t>
            </a:r>
            <a:r>
              <a:rPr lang="en-US"/>
              <a:t>of </a:t>
            </a:r>
            <a:r>
              <a:rPr lang="en-US" smtClean="0"/>
              <a:t>provision”….</a:t>
            </a:r>
            <a:endParaRPr lang="en-US" dirty="0" smtClean="0"/>
          </a:p>
          <a:p>
            <a:pPr marL="0" indent="0">
              <a:buNone/>
            </a:pPr>
            <a:r>
              <a:rPr lang="en-US" sz="2000" dirty="0" smtClean="0"/>
              <a:t>      </a:t>
            </a:r>
            <a:r>
              <a:rPr lang="en-US" sz="2000" dirty="0" err="1" smtClean="0"/>
              <a:t>Slasberg</a:t>
            </a:r>
            <a:r>
              <a:rPr lang="en-US" sz="2000" dirty="0" smtClean="0"/>
              <a:t> </a:t>
            </a:r>
            <a:r>
              <a:rPr lang="en-US" sz="2000" dirty="0"/>
              <a:t>and Beresford (2015)</a:t>
            </a:r>
          </a:p>
        </p:txBody>
      </p:sp>
    </p:spTree>
    <p:extLst>
      <p:ext uri="{BB962C8B-B14F-4D97-AF65-F5344CB8AC3E}">
        <p14:creationId xmlns:p14="http://schemas.microsoft.com/office/powerpoint/2010/main" val="1534362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200" dirty="0"/>
              <a:t>Dodd, J., </a:t>
            </a:r>
            <a:r>
              <a:rPr lang="en-US" sz="1200" dirty="0" err="1"/>
              <a:t>Saggers</a:t>
            </a:r>
            <a:r>
              <a:rPr lang="en-US" sz="1200" dirty="0"/>
              <a:t>, S. &amp; </a:t>
            </a:r>
            <a:r>
              <a:rPr lang="en-US" sz="1200" dirty="0" err="1"/>
              <a:t>Wildy</a:t>
            </a:r>
            <a:r>
              <a:rPr lang="en-US" sz="1200" dirty="0"/>
              <a:t>, H., 2009. </a:t>
            </a:r>
            <a:r>
              <a:rPr lang="en-US" sz="1200" dirty="0" err="1"/>
              <a:t>Wk</a:t>
            </a:r>
            <a:r>
              <a:rPr lang="en-US" sz="1200" dirty="0"/>
              <a:t> 6 Constructing the “ideal” family for family‐</a:t>
            </a:r>
            <a:r>
              <a:rPr lang="en-US" sz="1200" dirty="0" err="1"/>
              <a:t>centred</a:t>
            </a:r>
            <a:r>
              <a:rPr lang="en-US" sz="1200" dirty="0"/>
              <a:t> practice: challenges for delivery. </a:t>
            </a:r>
            <a:r>
              <a:rPr lang="en-US" sz="1200" i="1" dirty="0"/>
              <a:t>Disability &amp; Society</a:t>
            </a:r>
            <a:r>
              <a:rPr lang="en-US" sz="1200" dirty="0"/>
              <a:t>, 24(2), p.173-186. Available at: </a:t>
            </a:r>
            <a:r>
              <a:rPr lang="en-US" sz="1200" dirty="0">
                <a:hlinkClick r:id="rId3"/>
              </a:rPr>
              <a:t>http://www.tandfonline.com/doi/abs/10.1080/09687590802652447</a:t>
            </a:r>
            <a:r>
              <a:rPr lang="en-US" sz="1200" dirty="0"/>
              <a:t>.</a:t>
            </a:r>
          </a:p>
          <a:p>
            <a:r>
              <a:rPr lang="en-US" sz="1200" dirty="0" err="1"/>
              <a:t>Forder</a:t>
            </a:r>
            <a:r>
              <a:rPr lang="en-US" sz="1200" dirty="0"/>
              <a:t>, J. et al., 2012. Evaluation of the personal health budget pilot </a:t>
            </a:r>
            <a:r>
              <a:rPr lang="en-US" sz="1200" dirty="0" err="1"/>
              <a:t>programme</a:t>
            </a:r>
            <a:r>
              <a:rPr lang="en-US" sz="1200" dirty="0"/>
              <a:t>. Available at: </a:t>
            </a:r>
            <a:r>
              <a:rPr lang="en-US" sz="1200" dirty="0">
                <a:hlinkClick r:id="rId4"/>
              </a:rPr>
              <a:t>https://www.phbe.org.uk/\nhttp://www.personalhealthbudgets.dh.gov.uk/_library/Resources/Personalhealthbudgets/2012/PHBE_personal_health_budgets_final_report_Nov_2012.pdf</a:t>
            </a:r>
            <a:r>
              <a:rPr lang="en-US" sz="1200" dirty="0"/>
              <a:t>.</a:t>
            </a:r>
          </a:p>
          <a:p>
            <a:r>
              <a:rPr lang="en-US" sz="1200" dirty="0" smtClean="0"/>
              <a:t>Haggerty</a:t>
            </a:r>
            <a:r>
              <a:rPr lang="en-US" sz="1200" dirty="0"/>
              <a:t>, J. L., Reid, R. J., Freeman, G. K., </a:t>
            </a:r>
            <a:r>
              <a:rPr lang="en-US" sz="1200" dirty="0" err="1"/>
              <a:t>Starfield</a:t>
            </a:r>
            <a:r>
              <a:rPr lang="en-US" sz="1200" dirty="0"/>
              <a:t>, B., Adair, C. E., &amp; </a:t>
            </a:r>
            <a:r>
              <a:rPr lang="en-US" sz="1200" dirty="0" err="1"/>
              <a:t>McHendry</a:t>
            </a:r>
            <a:r>
              <a:rPr lang="en-US" sz="1200" dirty="0"/>
              <a:t>, R. (2003). Continuity of care: A multidisciplinary review. </a:t>
            </a:r>
            <a:r>
              <a:rPr lang="en-US" sz="1200" i="1" dirty="0"/>
              <a:t>British Medical Journal</a:t>
            </a:r>
            <a:r>
              <a:rPr lang="en-US" sz="1200" dirty="0"/>
              <a:t>, </a:t>
            </a:r>
            <a:r>
              <a:rPr lang="en-US" sz="1200" i="1" dirty="0"/>
              <a:t>327</a:t>
            </a:r>
            <a:r>
              <a:rPr lang="en-US" sz="1200" dirty="0"/>
              <a:t>, 1219-1221. doi:10.1136/bmj.327.7425.1219 </a:t>
            </a:r>
            <a:endParaRPr lang="en-US" sz="1200" dirty="0" smtClean="0"/>
          </a:p>
          <a:p>
            <a:r>
              <a:rPr lang="en-US" sz="1200" dirty="0" err="1" smtClean="0"/>
              <a:t>Kruijsen-Terpstra</a:t>
            </a:r>
            <a:r>
              <a:rPr lang="en-US" sz="1200" dirty="0"/>
              <a:t>, A.J.A. et al., 2016. </a:t>
            </a:r>
            <a:r>
              <a:rPr lang="en-US" sz="1200" dirty="0" err="1"/>
              <a:t>Parentsʼ</a:t>
            </a:r>
            <a:r>
              <a:rPr lang="en-US" sz="1200" dirty="0"/>
              <a:t> experiences and needs regarding physical and occupational therapy for their young children with cerebral palsy. </a:t>
            </a:r>
            <a:r>
              <a:rPr lang="en-US" sz="1200" i="1" dirty="0"/>
              <a:t>Research in Developmental Disabilities</a:t>
            </a:r>
            <a:r>
              <a:rPr lang="en-US" sz="1200" dirty="0"/>
              <a:t>, 53-54, p.314-322</a:t>
            </a:r>
            <a:r>
              <a:rPr lang="en-US" sz="1200" dirty="0" smtClean="0"/>
              <a:t>.</a:t>
            </a:r>
          </a:p>
          <a:p>
            <a:r>
              <a:rPr lang="en-US" sz="1200" dirty="0"/>
              <a:t>Raina, P. et al., 2005. The health and well-being of caregivers of children with cerebral palsy. </a:t>
            </a:r>
            <a:r>
              <a:rPr lang="en-US" sz="1200" i="1" dirty="0"/>
              <a:t>Pediatrics</a:t>
            </a:r>
            <a:r>
              <a:rPr lang="en-US" sz="1200" dirty="0"/>
              <a:t>, 115(6), p.e626-36. Available at: </a:t>
            </a:r>
            <a:r>
              <a:rPr lang="en-US" sz="1200" dirty="0">
                <a:hlinkClick r:id="rId5"/>
              </a:rPr>
              <a:t>http://www.ncbi.nlm.nih.gov/pubmed/15930188</a:t>
            </a:r>
            <a:r>
              <a:rPr lang="en-US" sz="1200" dirty="0" smtClean="0"/>
              <a:t>.</a:t>
            </a:r>
          </a:p>
          <a:p>
            <a:r>
              <a:rPr lang="en-US" sz="1200" dirty="0" err="1"/>
              <a:t>Waldboth</a:t>
            </a:r>
            <a:r>
              <a:rPr lang="en-US" sz="1200" dirty="0"/>
              <a:t>, V. et al., 2016. Living a normal life in an extraordinary way: A systematic review investigating experiences of families of young </a:t>
            </a:r>
            <a:r>
              <a:rPr lang="en-US" sz="1200" dirty="0" err="1"/>
              <a:t>peopleʼs</a:t>
            </a:r>
            <a:r>
              <a:rPr lang="en-US" sz="1200" dirty="0"/>
              <a:t> transition into adulthood when affected by a genetic and chronic childhood condition. </a:t>
            </a:r>
            <a:r>
              <a:rPr lang="en-US" sz="1200" i="1" dirty="0"/>
              <a:t>International Journal of Nursing Studies</a:t>
            </a:r>
            <a:r>
              <a:rPr lang="en-US" sz="1200" dirty="0"/>
              <a:t>, 62, p.44-59</a:t>
            </a:r>
            <a:r>
              <a:rPr lang="en-US" sz="1200" dirty="0" smtClean="0"/>
              <a:t>.</a:t>
            </a:r>
          </a:p>
          <a:p>
            <a:r>
              <a:rPr lang="en-US" sz="1200" dirty="0"/>
              <a:t>Welch, V. et al., 2012. Using direct payments to fund short breaks for families with a disabled child. </a:t>
            </a:r>
            <a:r>
              <a:rPr lang="en-US" sz="1200" i="1" dirty="0"/>
              <a:t>Child: Care, Health and Development</a:t>
            </a:r>
            <a:r>
              <a:rPr lang="en-US" sz="1200" dirty="0"/>
              <a:t>, 38(6), p.900-909.</a:t>
            </a:r>
          </a:p>
        </p:txBody>
      </p:sp>
    </p:spTree>
    <p:extLst>
      <p:ext uri="{BB962C8B-B14F-4D97-AF65-F5344CB8AC3E}">
        <p14:creationId xmlns:p14="http://schemas.microsoft.com/office/powerpoint/2010/main" val="124868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smtClean="0"/>
              <a:t>eferences</a:t>
            </a:r>
            <a:endParaRPr lang="en-US" dirty="0"/>
          </a:p>
        </p:txBody>
      </p:sp>
      <p:sp>
        <p:nvSpPr>
          <p:cNvPr id="3" name="Content Placeholder 2"/>
          <p:cNvSpPr>
            <a:spLocks noGrp="1"/>
          </p:cNvSpPr>
          <p:nvPr>
            <p:ph idx="1"/>
          </p:nvPr>
        </p:nvSpPr>
        <p:spPr/>
        <p:txBody>
          <a:bodyPr/>
          <a:lstStyle/>
          <a:p>
            <a:r>
              <a:rPr lang="en-US" sz="1400" dirty="0"/>
              <a:t>Care Quality Commission 2014. From the pond into the sea. </a:t>
            </a:r>
            <a:r>
              <a:rPr lang="en-US" sz="1400" dirty="0" smtClean="0"/>
              <a:t>Children’s </a:t>
            </a:r>
            <a:r>
              <a:rPr lang="en-US" sz="1400" dirty="0"/>
              <a:t>transitions to adult health services, </a:t>
            </a:r>
            <a:r>
              <a:rPr lang="en-US" sz="1400" dirty="0" smtClean="0"/>
              <a:t>(</a:t>
            </a:r>
            <a:r>
              <a:rPr lang="en-US" sz="1400" dirty="0"/>
              <a:t>June), p.1-12. Available </a:t>
            </a:r>
            <a:r>
              <a:rPr lang="en-US" sz="1400" dirty="0" err="1" smtClean="0"/>
              <a:t>at:http</a:t>
            </a:r>
            <a:r>
              <a:rPr lang="en-US" sz="1400" dirty="0"/>
              <a:t>://</a:t>
            </a:r>
            <a:r>
              <a:rPr lang="en-US" sz="1400" dirty="0" err="1" smtClean="0"/>
              <a:t>www.cqc.org.uk</a:t>
            </a:r>
            <a:r>
              <a:rPr lang="en-US" sz="1400" dirty="0" smtClean="0"/>
              <a:t>/content/transition-arrangements-young-people-complex-health-needs-children’ s-adult-services</a:t>
            </a:r>
            <a:endParaRPr lang="en-US" sz="1400" dirty="0"/>
          </a:p>
          <a:p>
            <a:r>
              <a:rPr lang="en-US" sz="1400" dirty="0" smtClean="0"/>
              <a:t>.Care Quality Commission 2012 Health Care for disabled children and young people. </a:t>
            </a:r>
          </a:p>
          <a:p>
            <a:r>
              <a:rPr lang="en-US" sz="1400" dirty="0" smtClean="0"/>
              <a:t>British Healthcare Trades Association  2014 . Economic benefits of better provision of equipment for disabled and terminally ill children. (BHCTA).</a:t>
            </a:r>
          </a:p>
          <a:p>
            <a:endParaRPr lang="en-US" sz="1400" dirty="0"/>
          </a:p>
          <a:p>
            <a:pPr marL="0" indent="0">
              <a:buNone/>
            </a:pPr>
            <a:endParaRPr lang="en-US" dirty="0"/>
          </a:p>
        </p:txBody>
      </p:sp>
    </p:spTree>
    <p:extLst>
      <p:ext uri="{BB962C8B-B14F-4D97-AF65-F5344CB8AC3E}">
        <p14:creationId xmlns:p14="http://schemas.microsoft.com/office/powerpoint/2010/main" val="62131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t>
            </a:r>
            <a:endParaRPr lang="en-US" dirty="0"/>
          </a:p>
        </p:txBody>
      </p:sp>
      <p:sp>
        <p:nvSpPr>
          <p:cNvPr id="3" name="Content Placeholder 2"/>
          <p:cNvSpPr>
            <a:spLocks noGrp="1"/>
          </p:cNvSpPr>
          <p:nvPr>
            <p:ph idx="1"/>
          </p:nvPr>
        </p:nvSpPr>
        <p:spPr>
          <a:xfrm>
            <a:off x="990600" y="1556792"/>
            <a:ext cx="7086600" cy="4539208"/>
          </a:xfrm>
        </p:spPr>
        <p:txBody>
          <a:bodyPr/>
          <a:lstStyle/>
          <a:p>
            <a:r>
              <a:rPr lang="en-US" dirty="0" smtClean="0"/>
              <a:t>Limited data </a:t>
            </a:r>
          </a:p>
          <a:p>
            <a:r>
              <a:rPr lang="en-US" dirty="0" smtClean="0"/>
              <a:t>40,000 children with complex physical  health needs in England ( CQC 2014). </a:t>
            </a:r>
          </a:p>
          <a:p>
            <a:r>
              <a:rPr lang="en-US" dirty="0" smtClean="0"/>
              <a:t>725,000 0-16 year olds ONS General Lifestyle Survey.</a:t>
            </a:r>
            <a:endParaRPr lang="en-US" dirty="0"/>
          </a:p>
          <a:p>
            <a:r>
              <a:rPr lang="en-US" dirty="0" smtClean="0"/>
              <a:t>500,000 moderate disability, 225,000 with more severe disabilities ( BHTA 2014).</a:t>
            </a:r>
          </a:p>
          <a:p>
            <a:r>
              <a:rPr lang="en-US" dirty="0" smtClean="0"/>
              <a:t>7,045 children in Kent with Statements/EHC plans (</a:t>
            </a:r>
            <a:r>
              <a:rPr lang="en-US" dirty="0" err="1" smtClean="0"/>
              <a:t>Kent.gov.uk</a:t>
            </a:r>
            <a:r>
              <a:rPr lang="en-US" dirty="0" smtClean="0"/>
              <a:t> 2015) </a:t>
            </a:r>
          </a:p>
        </p:txBody>
      </p:sp>
    </p:spTree>
    <p:extLst>
      <p:ext uri="{BB962C8B-B14F-4D97-AF65-F5344CB8AC3E}">
        <p14:creationId xmlns:p14="http://schemas.microsoft.com/office/powerpoint/2010/main" val="1101416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Heterogeneous group </a:t>
            </a:r>
          </a:p>
          <a:p>
            <a:r>
              <a:rPr lang="en-US" dirty="0"/>
              <a:t>Cerebral palsy, muscular dystrophy, acquired brain, spinal injuries following trauma.</a:t>
            </a:r>
          </a:p>
          <a:p>
            <a:r>
              <a:rPr lang="en-US" dirty="0"/>
              <a:t>Associated disabilities – epilepsy, learning &amp; communication &amp; </a:t>
            </a:r>
            <a:r>
              <a:rPr lang="en-US" dirty="0" err="1"/>
              <a:t>behaviour</a:t>
            </a:r>
            <a:r>
              <a:rPr lang="en-US" dirty="0"/>
              <a:t> problems </a:t>
            </a:r>
          </a:p>
          <a:p>
            <a:endParaRPr lang="en-US" dirty="0"/>
          </a:p>
        </p:txBody>
      </p:sp>
    </p:spTree>
    <p:extLst>
      <p:ext uri="{BB962C8B-B14F-4D97-AF65-F5344CB8AC3E}">
        <p14:creationId xmlns:p14="http://schemas.microsoft.com/office/powerpoint/2010/main" val="55965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 name="TextBox 2"/>
          <p:cNvSpPr txBox="1"/>
          <p:nvPr/>
        </p:nvSpPr>
        <p:spPr>
          <a:xfrm>
            <a:off x="755576" y="404665"/>
            <a:ext cx="6912768" cy="461665"/>
          </a:xfrm>
          <a:prstGeom prst="rect">
            <a:avLst/>
          </a:prstGeom>
          <a:noFill/>
        </p:spPr>
        <p:txBody>
          <a:bodyPr wrap="square" rtlCol="0">
            <a:spAutoFit/>
          </a:bodyPr>
          <a:lstStyle/>
          <a:p>
            <a:r>
              <a:rPr lang="en-US" dirty="0" smtClean="0"/>
              <a:t>Special educational needs in England 2015 </a:t>
            </a:r>
            <a:endParaRPr lang="en-US" dirty="0"/>
          </a:p>
        </p:txBody>
      </p:sp>
    </p:spTree>
    <p:extLst>
      <p:ext uri="{BB962C8B-B14F-4D97-AF65-F5344CB8AC3E}">
        <p14:creationId xmlns:p14="http://schemas.microsoft.com/office/powerpoint/2010/main" val="119889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 survey 2016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7" y="1788470"/>
            <a:ext cx="7192261" cy="4520850"/>
          </a:xfrm>
        </p:spPr>
      </p:pic>
    </p:spTree>
    <p:extLst>
      <p:ext uri="{BB962C8B-B14F-4D97-AF65-F5344CB8AC3E}">
        <p14:creationId xmlns:p14="http://schemas.microsoft.com/office/powerpoint/2010/main" val="1956054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Costs </a:t>
            </a:r>
            <a:endParaRPr lang="en-GB" dirty="0"/>
          </a:p>
        </p:txBody>
      </p:sp>
      <p:sp>
        <p:nvSpPr>
          <p:cNvPr id="3" name="Text Placeholder 2"/>
          <p:cNvSpPr>
            <a:spLocks noGrp="1"/>
          </p:cNvSpPr>
          <p:nvPr>
            <p:ph type="body" idx="1"/>
          </p:nvPr>
        </p:nvSpPr>
        <p:spPr/>
        <p:txBody>
          <a:bodyPr/>
          <a:lstStyle/>
          <a:p>
            <a:r>
              <a:rPr lang="en-GB" dirty="0"/>
              <a:t>Health Costs to the NHS, including medical costs and spending on specialist equipment </a:t>
            </a:r>
            <a:r>
              <a:rPr lang="en-GB" dirty="0" smtClean="0"/>
              <a:t>estimated </a:t>
            </a:r>
            <a:r>
              <a:rPr lang="en-GB" dirty="0"/>
              <a:t>at £1.9 </a:t>
            </a:r>
            <a:r>
              <a:rPr lang="en-GB" dirty="0" smtClean="0"/>
              <a:t>billion </a:t>
            </a:r>
          </a:p>
          <a:p>
            <a:r>
              <a:rPr lang="en-GB" dirty="0" smtClean="0"/>
              <a:t>(CEBR 2014)  </a:t>
            </a:r>
            <a:endParaRPr lang="en-US" dirty="0"/>
          </a:p>
        </p:txBody>
      </p:sp>
    </p:spTree>
    <p:extLst>
      <p:ext uri="{BB962C8B-B14F-4D97-AF65-F5344CB8AC3E}">
        <p14:creationId xmlns:p14="http://schemas.microsoft.com/office/powerpoint/2010/main" val="1077077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90600" y="1752600"/>
            <a:ext cx="7086600" cy="4343400"/>
          </a:xfrm>
        </p:spPr>
        <p:txBody>
          <a:bodyPr/>
          <a:lstStyle/>
          <a:p>
            <a:r>
              <a:rPr lang="en-US" dirty="0" smtClean="0"/>
              <a:t>Poorer outcomes across a range of indicators </a:t>
            </a:r>
          </a:p>
          <a:p>
            <a:r>
              <a:rPr lang="en-US" dirty="0" smtClean="0"/>
              <a:t>Difficult transition to adult services </a:t>
            </a:r>
          </a:p>
          <a:p>
            <a:r>
              <a:rPr lang="en-US" dirty="0" smtClean="0"/>
              <a:t>Limited employment opportunities</a:t>
            </a:r>
          </a:p>
          <a:p>
            <a:r>
              <a:rPr lang="en-US" dirty="0" smtClean="0"/>
              <a:t>Financial hardship -family breakdown </a:t>
            </a:r>
          </a:p>
          <a:p>
            <a:r>
              <a:rPr lang="en-US" dirty="0" smtClean="0"/>
              <a:t>Psychological and physical consequences</a:t>
            </a:r>
          </a:p>
          <a:p>
            <a:r>
              <a:rPr lang="en-US" dirty="0" smtClean="0"/>
              <a:t>Environmental barriers</a:t>
            </a:r>
          </a:p>
          <a:p>
            <a:pPr marL="0" indent="0">
              <a:buNone/>
            </a:pPr>
            <a:r>
              <a:rPr lang="en-US" sz="2000" dirty="0" smtClean="0"/>
              <a:t>      ‘Counting the costs’ contact a family 2014 </a:t>
            </a:r>
          </a:p>
        </p:txBody>
      </p:sp>
    </p:spTree>
    <p:extLst>
      <p:ext uri="{BB962C8B-B14F-4D97-AF65-F5344CB8AC3E}">
        <p14:creationId xmlns:p14="http://schemas.microsoft.com/office/powerpoint/2010/main" val="1761652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presentation">
  <a:themeElements>
    <a:clrScheme name="">
      <a:dk1>
        <a:srgbClr val="1C2157"/>
      </a:dk1>
      <a:lt1>
        <a:srgbClr val="FFFFFF"/>
      </a:lt1>
      <a:dk2>
        <a:srgbClr val="1C2157"/>
      </a:dk2>
      <a:lt2>
        <a:srgbClr val="919191"/>
      </a:lt2>
      <a:accent1>
        <a:srgbClr val="618FFD"/>
      </a:accent1>
      <a:accent2>
        <a:srgbClr val="00AE00"/>
      </a:accent2>
      <a:accent3>
        <a:srgbClr val="FFFFFF"/>
      </a:accent3>
      <a:accent4>
        <a:srgbClr val="161B49"/>
      </a:accent4>
      <a:accent5>
        <a:srgbClr val="B7C6FE"/>
      </a:accent5>
      <a:accent6>
        <a:srgbClr val="009D00"/>
      </a:accent6>
      <a:hlink>
        <a:srgbClr val="FC0128"/>
      </a:hlink>
      <a:folHlink>
        <a:srgbClr val="CECECE"/>
      </a:folHlink>
    </a:clrScheme>
    <a:fontScheme name="powerpoint-presentation">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Times New Roman" charset="0"/>
          </a:defRPr>
        </a:defPPr>
      </a:lstStyle>
    </a:lnDef>
  </a:objectDefaults>
  <a:extraClrSchemeLst>
    <a:extraClrScheme>
      <a:clrScheme name="powerpoint-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powerpoint-presentation</Template>
  <TotalTime>643</TotalTime>
  <Words>1919</Words>
  <Application>Microsoft Office PowerPoint</Application>
  <PresentationFormat>On-screen Show (4:3)</PresentationFormat>
  <Paragraphs>192</Paragraphs>
  <Slides>38</Slides>
  <Notes>30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Humnst777 BT</vt:lpstr>
      <vt:lpstr>Times New Roman</vt:lpstr>
      <vt:lpstr>Wingdings</vt:lpstr>
      <vt:lpstr>powerpoint-presentation</vt:lpstr>
      <vt:lpstr>PowerPoint Presentation</vt:lpstr>
      <vt:lpstr>Support needs of families with disabled children </vt:lpstr>
      <vt:lpstr>Aims </vt:lpstr>
      <vt:lpstr>Incidence </vt:lpstr>
      <vt:lpstr>PowerPoint Presentation</vt:lpstr>
      <vt:lpstr>PowerPoint Presentation</vt:lpstr>
      <vt:lpstr>POET survey 2016 </vt:lpstr>
      <vt:lpstr>Costs </vt:lpstr>
      <vt:lpstr>PowerPoint Presentation</vt:lpstr>
      <vt:lpstr>PowerPoint Presentation</vt:lpstr>
      <vt:lpstr>Challenges for parents &amp; carers </vt:lpstr>
      <vt:lpstr>Internal Project Grant  </vt:lpstr>
      <vt:lpstr>Methods</vt:lpstr>
      <vt:lpstr>Recruitment </vt:lpstr>
      <vt:lpstr>Themes </vt:lpstr>
      <vt:lpstr>Experience of therapy </vt:lpstr>
      <vt:lpstr>Parent carer experience</vt:lpstr>
      <vt:lpstr>Parent carer experience</vt:lpstr>
      <vt:lpstr>Equipment provision  </vt:lpstr>
      <vt:lpstr>Equipment </vt:lpstr>
      <vt:lpstr>Personal health care budgets</vt:lpstr>
      <vt:lpstr>Personalised budgets </vt:lpstr>
      <vt:lpstr>Support needs of parents/carers </vt:lpstr>
      <vt:lpstr>Children &amp; Families Act 2014 </vt:lpstr>
      <vt:lpstr>Gift and Citizenship models of service delivery </vt:lpstr>
      <vt:lpstr>PowerPoint Presentation</vt:lpstr>
      <vt:lpstr>PowerPoint Presentation</vt:lpstr>
      <vt:lpstr>POET survey 2016 </vt:lpstr>
      <vt:lpstr>Personalisation </vt:lpstr>
      <vt:lpstr>Continuity of care </vt:lpstr>
      <vt:lpstr>Three types of continuity </vt:lpstr>
      <vt:lpstr>Discussion </vt:lpstr>
      <vt:lpstr>Implications for therapy practice </vt:lpstr>
      <vt:lpstr>Areas amenable to change </vt:lpstr>
      <vt:lpstr>Challenges </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Hutton, Eve (eve.hutton@canterbury.ac.uk)</cp:lastModifiedBy>
  <cp:revision>46</cp:revision>
  <dcterms:created xsi:type="dcterms:W3CDTF">2016-12-06T15:41:52Z</dcterms:created>
  <dcterms:modified xsi:type="dcterms:W3CDTF">2016-12-13T10:31:27Z</dcterms:modified>
</cp:coreProperties>
</file>