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68" r:id="rId6"/>
    <p:sldId id="271" r:id="rId7"/>
    <p:sldId id="263" r:id="rId8"/>
    <p:sldId id="267" r:id="rId9"/>
    <p:sldId id="269" r:id="rId10"/>
    <p:sldId id="270" r:id="rId11"/>
    <p:sldId id="264" r:id="rId12"/>
    <p:sldId id="272" r:id="rId13"/>
    <p:sldId id="274" r:id="rId14"/>
    <p:sldId id="273" r:id="rId15"/>
    <p:sldId id="27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and Simon" initials="SaS" lastIdx="1" clrIdx="0">
    <p:extLst>
      <p:ext uri="{19B8F6BF-5375-455C-9EA6-DF929625EA0E}">
        <p15:presenceInfo xmlns:p15="http://schemas.microsoft.com/office/powerpoint/2012/main" userId="Susan and Sim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233289"/>
    <a:srgbClr val="5F006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57215" autoAdjust="0"/>
  </p:normalViewPr>
  <p:slideViewPr>
    <p:cSldViewPr snapToGrid="0">
      <p:cViewPr varScale="1">
        <p:scale>
          <a:sx n="49" d="100"/>
          <a:sy n="49" d="100"/>
        </p:scale>
        <p:origin x="14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Kenyon" userId="baf6f2ab-e903-4e95-bfb8-3a00365aaada" providerId="ADAL" clId="{8CD4A79E-B8F4-4638-8AA4-424D1DBC4121}"/>
    <pc:docChg chg="modSld">
      <pc:chgData name="Susan Kenyon" userId="baf6f2ab-e903-4e95-bfb8-3a00365aaada" providerId="ADAL" clId="{8CD4A79E-B8F4-4638-8AA4-424D1DBC4121}" dt="2019-09-12T11:47:19.272" v="8" actId="6549"/>
      <pc:docMkLst>
        <pc:docMk/>
      </pc:docMkLst>
      <pc:sldChg chg="modNotesTx">
        <pc:chgData name="Susan Kenyon" userId="baf6f2ab-e903-4e95-bfb8-3a00365aaada" providerId="ADAL" clId="{8CD4A79E-B8F4-4638-8AA4-424D1DBC4121}" dt="2019-09-12T11:46:50.157" v="0" actId="6549"/>
        <pc:sldMkLst>
          <pc:docMk/>
          <pc:sldMk cId="3188179317" sldId="256"/>
        </pc:sldMkLst>
      </pc:sldChg>
      <pc:sldChg chg="modNotesTx">
        <pc:chgData name="Susan Kenyon" userId="baf6f2ab-e903-4e95-bfb8-3a00365aaada" providerId="ADAL" clId="{8CD4A79E-B8F4-4638-8AA4-424D1DBC4121}" dt="2019-09-12T11:46:57.983" v="2" actId="6549"/>
        <pc:sldMkLst>
          <pc:docMk/>
          <pc:sldMk cId="1208317435" sldId="263"/>
        </pc:sldMkLst>
      </pc:sldChg>
      <pc:sldChg chg="modNotesTx">
        <pc:chgData name="Susan Kenyon" userId="baf6f2ab-e903-4e95-bfb8-3a00365aaada" providerId="ADAL" clId="{8CD4A79E-B8F4-4638-8AA4-424D1DBC4121}" dt="2019-09-12T11:47:09.816" v="5" actId="6549"/>
        <pc:sldMkLst>
          <pc:docMk/>
          <pc:sldMk cId="3741444409" sldId="264"/>
        </pc:sldMkLst>
      </pc:sldChg>
      <pc:sldChg chg="modNotesTx">
        <pc:chgData name="Susan Kenyon" userId="baf6f2ab-e903-4e95-bfb8-3a00365aaada" providerId="ADAL" clId="{8CD4A79E-B8F4-4638-8AA4-424D1DBC4121}" dt="2019-09-12T11:47:00.921" v="3" actId="6549"/>
        <pc:sldMkLst>
          <pc:docMk/>
          <pc:sldMk cId="3750253349" sldId="267"/>
        </pc:sldMkLst>
      </pc:sldChg>
      <pc:sldChg chg="modNotesTx">
        <pc:chgData name="Susan Kenyon" userId="baf6f2ab-e903-4e95-bfb8-3a00365aaada" providerId="ADAL" clId="{8CD4A79E-B8F4-4638-8AA4-424D1DBC4121}" dt="2019-09-12T11:46:53.552" v="1" actId="6549"/>
        <pc:sldMkLst>
          <pc:docMk/>
          <pc:sldMk cId="1547444569" sldId="268"/>
        </pc:sldMkLst>
      </pc:sldChg>
      <pc:sldChg chg="modNotesTx">
        <pc:chgData name="Susan Kenyon" userId="baf6f2ab-e903-4e95-bfb8-3a00365aaada" providerId="ADAL" clId="{8CD4A79E-B8F4-4638-8AA4-424D1DBC4121}" dt="2019-09-12T11:47:03.888" v="4" actId="6549"/>
        <pc:sldMkLst>
          <pc:docMk/>
          <pc:sldMk cId="2977955872" sldId="269"/>
        </pc:sldMkLst>
      </pc:sldChg>
      <pc:sldChg chg="modNotesTx">
        <pc:chgData name="Susan Kenyon" userId="baf6f2ab-e903-4e95-bfb8-3a00365aaada" providerId="ADAL" clId="{8CD4A79E-B8F4-4638-8AA4-424D1DBC4121}" dt="2019-09-12T11:47:12.799" v="6" actId="6549"/>
        <pc:sldMkLst>
          <pc:docMk/>
          <pc:sldMk cId="2240576855" sldId="272"/>
        </pc:sldMkLst>
      </pc:sldChg>
      <pc:sldChg chg="modNotesTx">
        <pc:chgData name="Susan Kenyon" userId="baf6f2ab-e903-4e95-bfb8-3a00365aaada" providerId="ADAL" clId="{8CD4A79E-B8F4-4638-8AA4-424D1DBC4121}" dt="2019-09-12T11:47:19.272" v="8" actId="6549"/>
        <pc:sldMkLst>
          <pc:docMk/>
          <pc:sldMk cId="2108093863" sldId="273"/>
        </pc:sldMkLst>
      </pc:sldChg>
      <pc:sldChg chg="modNotesTx">
        <pc:chgData name="Susan Kenyon" userId="baf6f2ab-e903-4e95-bfb8-3a00365aaada" providerId="ADAL" clId="{8CD4A79E-B8F4-4638-8AA4-424D1DBC4121}" dt="2019-09-12T11:47:15.801" v="7" actId="6549"/>
        <pc:sldMkLst>
          <pc:docMk/>
          <pc:sldMk cId="382274718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AF42E-278D-4594-8DB9-09DCB05CEDC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38145" y="1143000"/>
            <a:ext cx="3462118" cy="194744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275635"/>
            <a:ext cx="5486400" cy="53012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8208E-EA9A-4FC8-80B2-A48ECD5A2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8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4314825" cy="2427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761773"/>
            <a:ext cx="5486400" cy="492344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63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8288" y="1143000"/>
            <a:ext cx="3462337" cy="1947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854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8288" y="1143000"/>
            <a:ext cx="3462337" cy="1947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306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04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5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8288" y="1143000"/>
            <a:ext cx="3462337" cy="1947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01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9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8288" y="1143000"/>
            <a:ext cx="3462337" cy="1947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206187"/>
            <a:ext cx="5486400" cy="5479025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60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8288" y="1143000"/>
            <a:ext cx="3462337" cy="1947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264061"/>
            <a:ext cx="5486400" cy="5421151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89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8288" y="1143000"/>
            <a:ext cx="3462337" cy="1947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217763"/>
            <a:ext cx="5486400" cy="5671594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481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235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8288" y="1143000"/>
            <a:ext cx="3462337" cy="1947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194613"/>
            <a:ext cx="5486400" cy="5490599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70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8288" y="1143000"/>
            <a:ext cx="3462337" cy="1947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8208E-EA9A-4FC8-80B2-A48ECD5A2B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45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0EFBE4-BCDA-4AAB-8E75-45DD54FCDA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1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8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351BD5-B9BB-435E-8FC8-F09F8A525C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67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16C9EC0-C1A6-44C6-8E91-72B1510A07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8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3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59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4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4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76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0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EEDF-EF02-4B0B-A9A0-01F0966FC836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2A7EC-E77A-4615-8EED-4B689CE8F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36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.Kenyon@Canterbury.ac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ituteforgovernment.org.uk/sites/default/files/publications/MINDSPACE.pdf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2900">
                <a:solidFill>
                  <a:schemeClr val="bg1"/>
                </a:solidFill>
              </a:rPr>
              <a:t>Rethinking module evaluation: defining, measuring and promoting engagement with teaching excellence by enabling the unfettered student voice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  <a:latin typeface="Humnst777 Lt BT" panose="020B0402030504020204" pitchFamily="34" charset="0"/>
              </a:rPr>
              <a:t>Dr Susan Kenyon </a:t>
            </a:r>
          </a:p>
          <a:p>
            <a:pPr algn="l"/>
            <a:r>
              <a:rPr lang="en-GB" sz="2000" dirty="0">
                <a:solidFill>
                  <a:schemeClr val="bg1"/>
                </a:solidFill>
                <a:latin typeface="Humnst777 Lt BT" panose="020B0402030504020204" pitchFamily="34" charset="0"/>
              </a:rPr>
              <a:t>Presented at HEIR 2019, Wolverhampton, UK.  11-13 September 2019. 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19382" y="1606458"/>
            <a:ext cx="4047843" cy="227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7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77B60B-9F9D-4936-B755-EE0847EACE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2"/>
          <a:stretch/>
        </p:blipFill>
        <p:spPr>
          <a:xfrm>
            <a:off x="15766" y="1044304"/>
            <a:ext cx="12192000" cy="578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87FD-FA79-40C9-9BB2-519F6195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 (2): very early indications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0B301-B226-42C4-BE6E-2B2D1B05E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Effective for monitoring, enhancement and relationships.  </a:t>
            </a:r>
          </a:p>
          <a:p>
            <a:pPr lvl="1"/>
            <a:r>
              <a:rPr lang="en-GB" dirty="0"/>
              <a:t>Increase in trust.  </a:t>
            </a:r>
          </a:p>
          <a:p>
            <a:pPr lvl="1"/>
            <a:r>
              <a:rPr lang="en-GB" dirty="0"/>
              <a:t>Partnerships: student-staffs; staff-management.  </a:t>
            </a:r>
          </a:p>
          <a:p>
            <a:pPr lvl="1"/>
            <a:r>
              <a:rPr lang="en-GB" dirty="0"/>
              <a:t>New information with real opportunity for impact.  </a:t>
            </a:r>
          </a:p>
          <a:p>
            <a:pPr lvl="1"/>
            <a:r>
              <a:rPr lang="en-GB" dirty="0"/>
              <a:t>Increase in response rates.  </a:t>
            </a:r>
          </a:p>
          <a:p>
            <a:pPr lvl="1"/>
            <a:endParaRPr lang="en-GB" dirty="0"/>
          </a:p>
          <a:p>
            <a:r>
              <a:rPr lang="en-GB" dirty="0"/>
              <a:t>Improvement (enhancement and relationships) must be prioritised over accountability (managerialism and quality assurance).</a:t>
            </a:r>
          </a:p>
        </p:txBody>
      </p:sp>
    </p:spTree>
    <p:extLst>
      <p:ext uri="{BB962C8B-B14F-4D97-AF65-F5344CB8AC3E}">
        <p14:creationId xmlns:p14="http://schemas.microsoft.com/office/powerpoint/2010/main" val="2108093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3FDA5-6D9F-47D1-8CA9-B9132AE7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44F64-3632-42A6-A495-55B571ED3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Stage 5 ongoing: technical pilot.  </a:t>
            </a:r>
          </a:p>
          <a:p>
            <a:pPr lvl="1"/>
            <a:r>
              <a:rPr lang="en-GB" dirty="0"/>
              <a:t>Merging data, to enhance the inclusive curriculum.  </a:t>
            </a:r>
          </a:p>
          <a:p>
            <a:pPr lvl="1"/>
            <a:r>
              <a:rPr lang="en-GB" dirty="0"/>
              <a:t>Assigning Programmes/Modules.  </a:t>
            </a:r>
          </a:p>
          <a:p>
            <a:r>
              <a:rPr lang="en-GB" dirty="0"/>
              <a:t>Stage 6: testing at Institutional level.  </a:t>
            </a:r>
          </a:p>
          <a:p>
            <a:pPr lvl="1"/>
            <a:r>
              <a:rPr lang="en-GB" dirty="0"/>
              <a:t>Beyond the self-selecting sample of staff and students.  </a:t>
            </a:r>
          </a:p>
        </p:txBody>
      </p:sp>
    </p:spTree>
    <p:extLst>
      <p:ext uri="{BB962C8B-B14F-4D97-AF65-F5344CB8AC3E}">
        <p14:creationId xmlns:p14="http://schemas.microsoft.com/office/powerpoint/2010/main" val="376370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353697D-EEBC-419B-B1C2-8A61F4342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00688"/>
            <a:ext cx="9144000" cy="1357312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Dr Susan Kenyon </a:t>
            </a:r>
          </a:p>
          <a:p>
            <a:r>
              <a:rPr lang="en-GB" sz="3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Susan.Kenyon@Canterbury.ac.uk</a:t>
            </a:r>
            <a:r>
              <a:rPr lang="en-GB" sz="36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73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3FE2E-8B8E-456B-8CCF-42CE44BDF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870C5-4934-4F51-AC82-19A155B1F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GB" dirty="0"/>
              <a:t>Employing MINDSPACE for Institutional behaviour change.  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Module evaluations: </a:t>
            </a:r>
          </a:p>
          <a:p>
            <a:pPr lvl="1"/>
            <a:r>
              <a:rPr lang="en-GB" dirty="0"/>
              <a:t>Method; </a:t>
            </a:r>
          </a:p>
          <a:p>
            <a:pPr lvl="1"/>
            <a:r>
              <a:rPr lang="en-GB" dirty="0"/>
              <a:t>Results.  </a:t>
            </a:r>
          </a:p>
        </p:txBody>
      </p:sp>
    </p:spTree>
    <p:extLst>
      <p:ext uri="{BB962C8B-B14F-4D97-AF65-F5344CB8AC3E}">
        <p14:creationId xmlns:p14="http://schemas.microsoft.com/office/powerpoint/2010/main" val="154744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5373C-9FFA-4A16-B537-57789B731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1.  Institutional change.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5E423-6E77-4D7A-A054-CD556B62B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46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BE63471-40CB-432C-B68A-C79804557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919605-23E5-4DF9-890D-34B5788FEA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" b="4064"/>
          <a:stretch/>
        </p:blipFill>
        <p:spPr>
          <a:xfrm>
            <a:off x="0" y="1243173"/>
            <a:ext cx="12192000" cy="56148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0EDF05-AA67-4751-8673-D699347ADD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038" y="2724231"/>
            <a:ext cx="1682617" cy="860264"/>
          </a:xfrm>
          <a:prstGeom prst="rect">
            <a:avLst/>
          </a:prstGeom>
        </p:spPr>
      </p:pic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5EE80504-357E-421D-AEE7-220EA6D16DDD}"/>
              </a:ext>
            </a:extLst>
          </p:cNvPr>
          <p:cNvSpPr/>
          <p:nvPr/>
        </p:nvSpPr>
        <p:spPr>
          <a:xfrm>
            <a:off x="2163630" y="1819478"/>
            <a:ext cx="2194058" cy="1128712"/>
          </a:xfrm>
          <a:prstGeom prst="wedgeEllipseCallout">
            <a:avLst>
              <a:gd name="adj1" fmla="val -49001"/>
              <a:gd name="adj2" fmla="val 6200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All aboard the ‘Student Voice Express’! 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8041F7E-0998-43FF-9EDF-E98DA9043725}"/>
              </a:ext>
            </a:extLst>
          </p:cNvPr>
          <p:cNvCxnSpPr/>
          <p:nvPr/>
        </p:nvCxnSpPr>
        <p:spPr>
          <a:xfrm flipV="1">
            <a:off x="500063" y="1552575"/>
            <a:ext cx="0" cy="475773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0B7511A-D168-4A3F-BC52-7D26BF628271}"/>
              </a:ext>
            </a:extLst>
          </p:cNvPr>
          <p:cNvCxnSpPr>
            <a:cxnSpLocks/>
          </p:cNvCxnSpPr>
          <p:nvPr/>
        </p:nvCxnSpPr>
        <p:spPr>
          <a:xfrm>
            <a:off x="481008" y="6296025"/>
            <a:ext cx="1044892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79DAF48-39F5-43C6-AD16-B20DEFBA07E5}"/>
              </a:ext>
            </a:extLst>
          </p:cNvPr>
          <p:cNvSpPr/>
          <p:nvPr/>
        </p:nvSpPr>
        <p:spPr>
          <a:xfrm>
            <a:off x="3969538" y="6281738"/>
            <a:ext cx="3471863" cy="528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Time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807CF3-36E1-44E4-8C0E-B304533C6E9A}"/>
              </a:ext>
            </a:extLst>
          </p:cNvPr>
          <p:cNvSpPr txBox="1"/>
          <p:nvPr/>
        </p:nvSpPr>
        <p:spPr>
          <a:xfrm>
            <a:off x="38398" y="3281443"/>
            <a:ext cx="461665" cy="97631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Mood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65FB9E-BF08-4240-9DDC-73D995691CB8}"/>
              </a:ext>
            </a:extLst>
          </p:cNvPr>
          <p:cNvSpPr txBox="1"/>
          <p:nvPr/>
        </p:nvSpPr>
        <p:spPr>
          <a:xfrm>
            <a:off x="8458200" y="2948190"/>
            <a:ext cx="1214437" cy="147732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Module evaluation policy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3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0.0088 L 0.01458 0.0088 L 0.02617 0.00463 C 0.03568 0.00139 0.03034 0.00417 0.03672 0.00047 C 0.0418 0.00093 0.04701 0.00139 0.05195 0.00232 C 0.05326 0.00278 0.0543 0.00394 0.05547 0.00463 C 0.05729 0.00533 0.06185 0.00695 0.06367 0.0088 C 0.07279 0.01667 0.06198 0.00973 0.0707 0.01482 C 0.07305 0.0176 0.07513 0.02176 0.07773 0.02315 C 0.08099 0.02524 0.08203 0.02524 0.08477 0.02963 C 0.08724 0.03334 0.08906 0.03866 0.0918 0.04213 C 0.09609 0.04699 0.09922 0.05024 0.10234 0.0588 C 0.10794 0.07361 0.10508 0.0676 0.11055 0.07732 C 0.11159 0.08241 0.11185 0.08588 0.11406 0.08982 C 0.1151 0.09167 0.11641 0.0926 0.11758 0.09399 C 0.11966 0.1051 0.11745 0.0963 0.12227 0.10649 C 0.12318 0.10857 0.12383 0.11088 0.12461 0.11297 C 0.12695 0.11852 0.12956 0.12385 0.13164 0.12963 C 0.1332 0.1338 0.13516 0.1375 0.13633 0.14213 C 0.13711 0.14491 0.13776 0.14792 0.13867 0.15047 C 0.13971 0.15278 0.14102 0.15463 0.14219 0.15649 C 0.14779 0.18635 0.14219 0.15533 0.1457 0.17732 C 0.14609 0.17963 0.14661 0.18149 0.14687 0.1838 C 0.14779 0.18889 0.14909 0.2007 0.15039 0.20463 L 0.15273 0.21065 C 0.15625 0.23565 0.15482 0.22176 0.15273 0.27315 C 0.15234 0.28565 0.15104 0.27338 0.14922 0.28565 C 0.14883 0.28912 0.14922 0.2926 0.14922 0.2963 L 0.15273 0.30255 " pathEditMode="relative" ptsTypes="AAAAAAAAAAAAAAAAAAAAAAAAAA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BE63471-40CB-432C-B68A-C79804557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919605-23E5-4DF9-890D-34B5788FEA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" b="4064"/>
          <a:stretch/>
        </p:blipFill>
        <p:spPr>
          <a:xfrm>
            <a:off x="0" y="1243173"/>
            <a:ext cx="12192000" cy="56148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0EDF05-AA67-4751-8673-D699347ADD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3609" y="4566605"/>
            <a:ext cx="1682617" cy="86026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92FF698-CF3B-4FF6-BD7A-B23D3B715C5F}"/>
              </a:ext>
            </a:extLst>
          </p:cNvPr>
          <p:cNvCxnSpPr/>
          <p:nvPr/>
        </p:nvCxnSpPr>
        <p:spPr>
          <a:xfrm flipV="1">
            <a:off x="500063" y="1552575"/>
            <a:ext cx="0" cy="475773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BB45C9B-BE08-4088-B78D-96CA0E2CC17B}"/>
              </a:ext>
            </a:extLst>
          </p:cNvPr>
          <p:cNvCxnSpPr>
            <a:cxnSpLocks/>
          </p:cNvCxnSpPr>
          <p:nvPr/>
        </p:nvCxnSpPr>
        <p:spPr>
          <a:xfrm>
            <a:off x="481008" y="6296025"/>
            <a:ext cx="1044892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1F76DA8-419C-4230-82CD-4841B74A8A5C}"/>
              </a:ext>
            </a:extLst>
          </p:cNvPr>
          <p:cNvSpPr/>
          <p:nvPr/>
        </p:nvSpPr>
        <p:spPr>
          <a:xfrm>
            <a:off x="3969538" y="6281738"/>
            <a:ext cx="3471863" cy="528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Time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170F5F-95A3-4EBF-B36C-BAEDAC6514A8}"/>
              </a:ext>
            </a:extLst>
          </p:cNvPr>
          <p:cNvSpPr txBox="1"/>
          <p:nvPr/>
        </p:nvSpPr>
        <p:spPr>
          <a:xfrm>
            <a:off x="38398" y="3281443"/>
            <a:ext cx="461665" cy="97631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Mood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B7B67-ECEA-4A49-8436-D43537186714}"/>
              </a:ext>
            </a:extLst>
          </p:cNvPr>
          <p:cNvSpPr txBox="1"/>
          <p:nvPr/>
        </p:nvSpPr>
        <p:spPr>
          <a:xfrm>
            <a:off x="8458200" y="2948190"/>
            <a:ext cx="1214437" cy="147732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dirty="0"/>
              <a:t>Module evaluation policy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253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8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1919605-23E5-4DF9-890D-34B5788FEAC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" b="4064"/>
          <a:stretch/>
        </p:blipFill>
        <p:spPr>
          <a:xfrm>
            <a:off x="0" y="1243173"/>
            <a:ext cx="12192000" cy="56148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50EDF05-AA67-4751-8673-D699347ADD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5061" y="4566605"/>
            <a:ext cx="1682617" cy="86026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92FF698-CF3B-4FF6-BD7A-B23D3B715C5F}"/>
              </a:ext>
            </a:extLst>
          </p:cNvPr>
          <p:cNvCxnSpPr/>
          <p:nvPr/>
        </p:nvCxnSpPr>
        <p:spPr>
          <a:xfrm flipV="1">
            <a:off x="500063" y="1552575"/>
            <a:ext cx="0" cy="4757738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BB45C9B-BE08-4088-B78D-96CA0E2CC17B}"/>
              </a:ext>
            </a:extLst>
          </p:cNvPr>
          <p:cNvCxnSpPr>
            <a:cxnSpLocks/>
          </p:cNvCxnSpPr>
          <p:nvPr/>
        </p:nvCxnSpPr>
        <p:spPr>
          <a:xfrm>
            <a:off x="481008" y="6296025"/>
            <a:ext cx="1044892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1F76DA8-419C-4230-82CD-4841B74A8A5C}"/>
              </a:ext>
            </a:extLst>
          </p:cNvPr>
          <p:cNvSpPr/>
          <p:nvPr/>
        </p:nvSpPr>
        <p:spPr>
          <a:xfrm>
            <a:off x="3969538" y="6281738"/>
            <a:ext cx="3471863" cy="5286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Time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170F5F-95A3-4EBF-B36C-BAEDAC6514A8}"/>
              </a:ext>
            </a:extLst>
          </p:cNvPr>
          <p:cNvSpPr txBox="1"/>
          <p:nvPr/>
        </p:nvSpPr>
        <p:spPr>
          <a:xfrm>
            <a:off x="38398" y="3281443"/>
            <a:ext cx="461665" cy="97631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/>
              <a:t>Mood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B7B67-ECEA-4A49-8436-D43537186714}"/>
              </a:ext>
            </a:extLst>
          </p:cNvPr>
          <p:cNvSpPr txBox="1"/>
          <p:nvPr/>
        </p:nvSpPr>
        <p:spPr>
          <a:xfrm>
            <a:off x="8227214" y="616447"/>
            <a:ext cx="3983841" cy="5693866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M</a:t>
            </a:r>
            <a:r>
              <a:rPr lang="en-GB" sz="2800" dirty="0"/>
              <a:t>essenger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I</a:t>
            </a:r>
            <a:r>
              <a:rPr lang="en-GB" sz="2800" dirty="0"/>
              <a:t>ncentives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N</a:t>
            </a:r>
            <a:r>
              <a:rPr lang="en-GB" sz="2800" dirty="0"/>
              <a:t>orms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D</a:t>
            </a:r>
            <a:r>
              <a:rPr lang="en-GB" sz="2800" dirty="0"/>
              <a:t>efaults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S</a:t>
            </a:r>
            <a:r>
              <a:rPr lang="en-GB" sz="2800" dirty="0"/>
              <a:t>alience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P</a:t>
            </a:r>
            <a:r>
              <a:rPr lang="en-GB" sz="2800" dirty="0"/>
              <a:t>riming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A</a:t>
            </a:r>
            <a:r>
              <a:rPr lang="en-GB" sz="2800" dirty="0"/>
              <a:t>ffect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C</a:t>
            </a:r>
            <a:r>
              <a:rPr lang="en-GB" sz="2800" dirty="0"/>
              <a:t>ommitments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E</a:t>
            </a:r>
            <a:r>
              <a:rPr lang="en-GB" sz="2800" dirty="0"/>
              <a:t>go </a:t>
            </a:r>
          </a:p>
          <a:p>
            <a:r>
              <a:rPr lang="en-GB" sz="1000" dirty="0"/>
              <a:t>Dolan, P. et al. 2020.  MINDSPACE: influencing behaviour through public policy.  Available online via: </a:t>
            </a:r>
          </a:p>
          <a:p>
            <a:r>
              <a:rPr lang="en-GB" sz="1000" dirty="0">
                <a:hlinkClick r:id="rId6"/>
              </a:rPr>
              <a:t>https://www.instituteforgovernment.org.uk/sites/default/files/publications/MINDSPACE.pdf</a:t>
            </a:r>
            <a:r>
              <a:rPr lang="en-GB" sz="1000" dirty="0"/>
              <a:t>, viewed 11/09/2019.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A3CD58-F159-4041-825D-6981D5AE5D51}"/>
              </a:ext>
            </a:extLst>
          </p:cNvPr>
          <p:cNvSpPr txBox="1"/>
          <p:nvPr/>
        </p:nvSpPr>
        <p:spPr>
          <a:xfrm rot="17839006">
            <a:off x="2913264" y="3195414"/>
            <a:ext cx="3318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‘M I N D S P A C E’ </a:t>
            </a:r>
          </a:p>
        </p:txBody>
      </p:sp>
    </p:spTree>
    <p:extLst>
      <p:ext uri="{BB962C8B-B14F-4D97-AF65-F5344CB8AC3E}">
        <p14:creationId xmlns:p14="http://schemas.microsoft.com/office/powerpoint/2010/main" val="297795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78 -0.0037 L -0.00378 -0.0037 C -0.00105 -0.0081 0.0013 -0.01296 0.00442 -0.01643 C 0.00573 -0.01782 0.00768 -0.01689 0.00911 -0.01828 C 0.01028 -0.01967 0.01054 -0.02268 0.01145 -0.02476 C 0.0125 -0.02685 0.0138 -0.0287 0.01497 -0.03078 C 0.01614 -0.03356 0.01731 -0.03634 0.01849 -0.03912 C 0.01927 -0.0412 0.01979 -0.04351 0.02083 -0.0456 C 0.02291 -0.05 0.0263 -0.05277 0.02786 -0.0581 C 0.03073 -0.06828 0.02851 -0.06527 0.03372 -0.06828 C 0.04518 -0.0956 0.03046 -0.06273 0.04075 -0.08078 C 0.04166 -0.08264 0.04205 -0.08541 0.0431 -0.08726 C 0.04401 -0.08889 0.04544 -0.08981 0.04661 -0.09143 C 0.04961 -0.09583 0.0513 -0.10023 0.05364 -0.10578 C 0.05442 -0.10787 0.05494 -0.11041 0.05599 -0.11226 C 0.0569 -0.11389 0.05833 -0.11481 0.0595 -0.11643 C 0.06067 -0.11828 0.06171 -0.1206 0.06302 -0.12245 C 0.06406 -0.12407 0.06536 -0.125 0.06653 -0.12662 L 0.07942 -0.14976 C 0.08177 -0.15393 0.08437 -0.15764 0.08645 -0.16226 C 0.0931 -0.17708 0.08932 -0.16944 0.09817 -0.18495 L 0.10169 -0.19143 C 0.10286 -0.19351 0.10416 -0.19514 0.1052 -0.19745 C 0.10677 -0.20162 0.10781 -0.20648 0.10989 -0.20995 C 0.11224 -0.21412 0.11484 -0.21782 0.11692 -0.22245 L 0.12513 -0.24143 C 0.12656 -0.2449 0.12981 -0.25162 0.12981 -0.25162 C 0.13515 -0.27592 0.12825 -0.25 0.13685 -0.26828 C 0.13763 -0.27014 0.13737 -0.27268 0.13802 -0.27476 C 0.1388 -0.27777 0.14296 -0.28726 0.14388 -0.28912 C 0.14427 -0.29143 0.1444 -0.29351 0.14505 -0.2956 C 0.14622 -0.3 0.14948 -0.30625 0.15091 -0.30995 C 0.15182 -0.31273 0.15234 -0.31574 0.15325 -0.31828 C 0.1539 -0.3206 0.15494 -0.32245 0.1556 -0.32476 C 0.15612 -0.32662 0.15612 -0.32893 0.15677 -0.33078 C 0.15768 -0.33449 0.15924 -0.33773 0.16028 -0.34143 C 0.1608 -0.34328 0.16067 -0.34583 0.16145 -0.34745 C 0.16237 -0.35 0.1638 -0.35162 0.16497 -0.35393 C 0.16536 -0.35671 0.16549 -0.35949 0.16614 -0.36226 C 0.1681 -0.37037 0.16888 -0.36713 0.172 -0.37476 C 0.17968 -0.39375 0.16862 -0.37291 0.17786 -0.38912 C 0.17864 -0.39189 0.17929 -0.3949 0.1802 -0.39745 C 0.18164 -0.40185 0.18489 -0.40995 0.18489 -0.40995 C 0.18763 -0.42523 0.18359 -0.40578 0.18958 -0.42476 C 0.19049 -0.42801 0.19114 -0.43148 0.19192 -0.43495 C 0.1927 -0.43912 0.19375 -0.44328 0.19427 -0.44745 C 0.19466 -0.45115 0.19427 -0.45509 0.19544 -0.4581 C 0.19635 -0.46041 0.19869 -0.46041 0.20013 -0.46226 C 0.20143 -0.46389 0.20234 -0.46643 0.20364 -0.46828 C 0.20664 -0.47291 0.20703 -0.47245 0.21067 -0.47476 C 0.21471 -0.47222 0.21328 -0.47407 0.21536 -0.4706 L 0.24466 -0.47662 L 0.24466 -0.47662 " pathEditMode="relative" ptsTypes="AAAAA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08D99-21EC-40A1-ACE6-8C2B223C9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 2.  Research findings.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91D10-BC20-4912-8251-D38ECE96BD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1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053AE-930F-4F65-8E1C-B243C6BC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E655B9-0D50-46D3-8D3F-9EF1BBF49C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78000"/>
            <a:ext cx="8367494" cy="558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4144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387FD-FA79-40C9-9BB2-519F6195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GB" dirty="0"/>
              <a:t>Key findings (1):  Different actors, different visions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08B340-9280-4DE8-B77A-215816518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342824"/>
              </p:ext>
            </p:extLst>
          </p:nvPr>
        </p:nvGraphicFramePr>
        <p:xfrm>
          <a:off x="0" y="1411859"/>
          <a:ext cx="12192000" cy="5446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237">
                  <a:extLst>
                    <a:ext uri="{9D8B030D-6E8A-4147-A177-3AD203B41FA5}">
                      <a16:colId xmlns:a16="http://schemas.microsoft.com/office/drawing/2014/main" val="469347632"/>
                    </a:ext>
                  </a:extLst>
                </a:gridCol>
                <a:gridCol w="3701763">
                  <a:extLst>
                    <a:ext uri="{9D8B030D-6E8A-4147-A177-3AD203B41FA5}">
                      <a16:colId xmlns:a16="http://schemas.microsoft.com/office/drawing/2014/main" val="397011692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87673201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366498387"/>
                    </a:ext>
                  </a:extLst>
                </a:gridCol>
              </a:tblGrid>
              <a:tr h="788321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Senior leaders of Learning and Teaching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Module Leaders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Students 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44594153"/>
                  </a:ext>
                </a:extLst>
              </a:tr>
              <a:tr h="788321">
                <a:tc>
                  <a:txBody>
                    <a:bodyPr/>
                    <a:lstStyle/>
                    <a:p>
                      <a:pPr algn="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Purpose of MEQs.  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Monitoring.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Enhancement.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Relationships.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7247251"/>
                  </a:ext>
                </a:extLst>
              </a:tr>
              <a:tr h="788321">
                <a:tc>
                  <a:txBody>
                    <a:bodyPr/>
                    <a:lstStyle/>
                    <a:p>
                      <a:pPr algn="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What improvement looks like 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Metrics improve.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Learning better meets the needs of the cohort giving the evaluation.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Understanding; partnership.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4643059"/>
                  </a:ext>
                </a:extLst>
              </a:tr>
              <a:tr h="788321">
                <a:tc>
                  <a:txBody>
                    <a:bodyPr/>
                    <a:lstStyle/>
                    <a:p>
                      <a:pPr algn="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How to drive improvement 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Metrics indicate need for improvement.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Gather feedforward, not feedback.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Opportunity to discuss the learning experience: what worked; what did not; what would work better; and why.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0766922"/>
                  </a:ext>
                </a:extLst>
              </a:tr>
              <a:tr h="978058">
                <a:tc>
                  <a:txBody>
                    <a:bodyPr/>
                    <a:lstStyle/>
                    <a:p>
                      <a:pPr algn="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Data needs 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Quantitative: effectiveness, satisfaction and change in the same.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Qualitative data.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Unstructured.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242452"/>
                  </a:ext>
                </a:extLst>
              </a:tr>
              <a:tr h="788321">
                <a:tc>
                  <a:txBody>
                    <a:bodyPr/>
                    <a:lstStyle/>
                    <a:p>
                      <a:pPr algn="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Vision for MEQs 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‘Tell me that something needs to change’.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‘Tell me what needs to change’.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‘Work with me to change’.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9602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57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8AD7FD95347D4CB780B7289FEBA530" ma:contentTypeVersion="8" ma:contentTypeDescription="Create a new document." ma:contentTypeScope="" ma:versionID="9a694b0a3ad37aa24e4557b5d911534c">
  <xsd:schema xmlns:xsd="http://www.w3.org/2001/XMLSchema" xmlns:xs="http://www.w3.org/2001/XMLSchema" xmlns:p="http://schemas.microsoft.com/office/2006/metadata/properties" xmlns:ns3="2235652d-674c-4010-b91f-b24af75ecdf6" targetNamespace="http://schemas.microsoft.com/office/2006/metadata/properties" ma:root="true" ma:fieldsID="75ab6f3aeafedab5fd3175b7efbfea2e" ns3:_="">
    <xsd:import namespace="2235652d-674c-4010-b91f-b24af75ecd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5652d-674c-4010-b91f-b24af75ecd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96D6DB-B74D-4365-9689-62BCF6293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35652d-674c-4010-b91f-b24af75ecd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3C9AC3-DA90-45FB-A962-CB66BA991C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A8ABDB-0BB3-43D1-BF29-82F701B3743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235652d-674c-4010-b91f-b24af75ecdf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405</Words>
  <Application>Microsoft Office PowerPoint</Application>
  <PresentationFormat>Widescreen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Humnst777 Lt BT</vt:lpstr>
      <vt:lpstr>Office Theme</vt:lpstr>
      <vt:lpstr>Rethinking module evaluation: defining, measuring and promoting engagement with teaching excellence by enabling the unfettered student voice </vt:lpstr>
      <vt:lpstr>Overview </vt:lpstr>
      <vt:lpstr>Part 1.  Institutional change.  </vt:lpstr>
      <vt:lpstr>PowerPoint Presentation</vt:lpstr>
      <vt:lpstr>PowerPoint Presentation</vt:lpstr>
      <vt:lpstr>PowerPoint Presentation</vt:lpstr>
      <vt:lpstr>Part 2.  Research findings.  </vt:lpstr>
      <vt:lpstr>Method </vt:lpstr>
      <vt:lpstr>Key findings (1):  Different actors, different visions </vt:lpstr>
      <vt:lpstr>PowerPoint Presentation</vt:lpstr>
      <vt:lpstr>Key findings (2): very early indications </vt:lpstr>
      <vt:lpstr>Next steps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module evaluation: defining, measuring and promoting engagement with teaching excellence by enabling the unfettered student voice</dc:title>
  <dc:creator>Susan and Simon</dc:creator>
  <cp:lastModifiedBy>Susan Kenyon</cp:lastModifiedBy>
  <cp:revision>193</cp:revision>
  <dcterms:created xsi:type="dcterms:W3CDTF">2019-09-11T11:02:22Z</dcterms:created>
  <dcterms:modified xsi:type="dcterms:W3CDTF">2019-09-12T11:47:42Z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0x0101001D8AD7FD95347D4CB780B7289FEBA530</vt:lpwstr>
  </property>
</Properties>
</file>