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51206400" cy="3240405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y Smith" initials="RS" lastIdx="2" clrIdx="0">
    <p:extLst>
      <p:ext uri="{19B8F6BF-5375-455C-9EA6-DF929625EA0E}">
        <p15:presenceInfo xmlns:p15="http://schemas.microsoft.com/office/powerpoint/2012/main" userId="1b0c09dde4e62fd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8" d="100"/>
          <a:sy n="18" d="100"/>
        </p:scale>
        <p:origin x="1032"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5303165"/>
            <a:ext cx="38404800" cy="1128141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7019630"/>
            <a:ext cx="38404800" cy="7823475"/>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484D08D-7027-4201-9790-FF2E791FA270}" type="datetimeFigureOut">
              <a:rPr lang="en-GB" smtClean="0"/>
              <a:t>10/11/2021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DC4BC-0AF7-4FB4-98CE-290E7D55E1D0}" type="slidenum">
              <a:rPr lang="en-GB" smtClean="0"/>
              <a:t>‹#›</a:t>
            </a:fld>
            <a:endParaRPr lang="en-GB"/>
          </a:p>
        </p:txBody>
      </p:sp>
    </p:spTree>
    <p:extLst>
      <p:ext uri="{BB962C8B-B14F-4D97-AF65-F5344CB8AC3E}">
        <p14:creationId xmlns:p14="http://schemas.microsoft.com/office/powerpoint/2010/main" val="2729554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84D08D-7027-4201-9790-FF2E791FA270}" type="datetimeFigureOut">
              <a:rPr lang="en-GB" smtClean="0"/>
              <a:t>10/11/2021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DC4BC-0AF7-4FB4-98CE-290E7D55E1D0}" type="slidenum">
              <a:rPr lang="en-GB" smtClean="0"/>
              <a:t>‹#›</a:t>
            </a:fld>
            <a:endParaRPr lang="en-GB"/>
          </a:p>
        </p:txBody>
      </p:sp>
    </p:spTree>
    <p:extLst>
      <p:ext uri="{BB962C8B-B14F-4D97-AF65-F5344CB8AC3E}">
        <p14:creationId xmlns:p14="http://schemas.microsoft.com/office/powerpoint/2010/main" val="950607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725215"/>
            <a:ext cx="11041380" cy="2746093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725215"/>
            <a:ext cx="32484060" cy="2746093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84D08D-7027-4201-9790-FF2E791FA270}" type="datetimeFigureOut">
              <a:rPr lang="en-GB" smtClean="0"/>
              <a:t>10/11/2021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DC4BC-0AF7-4FB4-98CE-290E7D55E1D0}" type="slidenum">
              <a:rPr lang="en-GB" smtClean="0"/>
              <a:t>‹#›</a:t>
            </a:fld>
            <a:endParaRPr lang="en-GB"/>
          </a:p>
        </p:txBody>
      </p:sp>
    </p:spTree>
    <p:extLst>
      <p:ext uri="{BB962C8B-B14F-4D97-AF65-F5344CB8AC3E}">
        <p14:creationId xmlns:p14="http://schemas.microsoft.com/office/powerpoint/2010/main" val="177187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84D08D-7027-4201-9790-FF2E791FA270}" type="datetimeFigureOut">
              <a:rPr lang="en-GB" smtClean="0"/>
              <a:t>10/11/2021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DC4BC-0AF7-4FB4-98CE-290E7D55E1D0}" type="slidenum">
              <a:rPr lang="en-GB" smtClean="0"/>
              <a:t>‹#›</a:t>
            </a:fld>
            <a:endParaRPr lang="en-GB"/>
          </a:p>
        </p:txBody>
      </p:sp>
    </p:spTree>
    <p:extLst>
      <p:ext uri="{BB962C8B-B14F-4D97-AF65-F5344CB8AC3E}">
        <p14:creationId xmlns:p14="http://schemas.microsoft.com/office/powerpoint/2010/main" val="553771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8078515"/>
            <a:ext cx="44165520" cy="13479182"/>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21685215"/>
            <a:ext cx="44165520" cy="7088384"/>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84D08D-7027-4201-9790-FF2E791FA270}" type="datetimeFigureOut">
              <a:rPr lang="en-GB" smtClean="0"/>
              <a:t>10/11/2021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DC4BC-0AF7-4FB4-98CE-290E7D55E1D0}" type="slidenum">
              <a:rPr lang="en-GB" smtClean="0"/>
              <a:t>‹#›</a:t>
            </a:fld>
            <a:endParaRPr lang="en-GB"/>
          </a:p>
        </p:txBody>
      </p:sp>
    </p:spTree>
    <p:extLst>
      <p:ext uri="{BB962C8B-B14F-4D97-AF65-F5344CB8AC3E}">
        <p14:creationId xmlns:p14="http://schemas.microsoft.com/office/powerpoint/2010/main" val="3087389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8626078"/>
            <a:ext cx="21762720" cy="205600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8626078"/>
            <a:ext cx="21762720" cy="205600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84D08D-7027-4201-9790-FF2E791FA270}" type="datetimeFigureOut">
              <a:rPr lang="en-GB" smtClean="0"/>
              <a:t>10/11/2021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0DC4BC-0AF7-4FB4-98CE-290E7D55E1D0}" type="slidenum">
              <a:rPr lang="en-GB" smtClean="0"/>
              <a:t>‹#›</a:t>
            </a:fld>
            <a:endParaRPr lang="en-GB"/>
          </a:p>
        </p:txBody>
      </p:sp>
    </p:spTree>
    <p:extLst>
      <p:ext uri="{BB962C8B-B14F-4D97-AF65-F5344CB8AC3E}">
        <p14:creationId xmlns:p14="http://schemas.microsoft.com/office/powerpoint/2010/main" val="2913429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725218"/>
            <a:ext cx="44165520" cy="6263285"/>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7943495"/>
            <a:ext cx="21662705" cy="3892984"/>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3527112" y="11836480"/>
            <a:ext cx="21662705" cy="174096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7943495"/>
            <a:ext cx="21769390" cy="3892984"/>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25923240" y="11836480"/>
            <a:ext cx="21769390" cy="174096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84D08D-7027-4201-9790-FF2E791FA270}" type="datetimeFigureOut">
              <a:rPr lang="en-GB" smtClean="0"/>
              <a:t>10/11/2021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0DC4BC-0AF7-4FB4-98CE-290E7D55E1D0}" type="slidenum">
              <a:rPr lang="en-GB" smtClean="0"/>
              <a:t>‹#›</a:t>
            </a:fld>
            <a:endParaRPr lang="en-GB"/>
          </a:p>
        </p:txBody>
      </p:sp>
    </p:spTree>
    <p:extLst>
      <p:ext uri="{BB962C8B-B14F-4D97-AF65-F5344CB8AC3E}">
        <p14:creationId xmlns:p14="http://schemas.microsoft.com/office/powerpoint/2010/main" val="1308091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84D08D-7027-4201-9790-FF2E791FA270}" type="datetimeFigureOut">
              <a:rPr lang="en-GB" smtClean="0"/>
              <a:t>10/11/2021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0DC4BC-0AF7-4FB4-98CE-290E7D55E1D0}" type="slidenum">
              <a:rPr lang="en-GB" smtClean="0"/>
              <a:t>‹#›</a:t>
            </a:fld>
            <a:endParaRPr lang="en-GB"/>
          </a:p>
        </p:txBody>
      </p:sp>
    </p:spTree>
    <p:extLst>
      <p:ext uri="{BB962C8B-B14F-4D97-AF65-F5344CB8AC3E}">
        <p14:creationId xmlns:p14="http://schemas.microsoft.com/office/powerpoint/2010/main" val="1405004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84D08D-7027-4201-9790-FF2E791FA270}" type="datetimeFigureOut">
              <a:rPr lang="en-GB" smtClean="0"/>
              <a:t>10/11/2021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0DC4BC-0AF7-4FB4-98CE-290E7D55E1D0}" type="slidenum">
              <a:rPr lang="en-GB" smtClean="0"/>
              <a:t>‹#›</a:t>
            </a:fld>
            <a:endParaRPr lang="en-GB"/>
          </a:p>
        </p:txBody>
      </p:sp>
    </p:spTree>
    <p:extLst>
      <p:ext uri="{BB962C8B-B14F-4D97-AF65-F5344CB8AC3E}">
        <p14:creationId xmlns:p14="http://schemas.microsoft.com/office/powerpoint/2010/main" val="913627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60270"/>
            <a:ext cx="16515395" cy="7560945"/>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665586"/>
            <a:ext cx="25923240" cy="23027878"/>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9721215"/>
            <a:ext cx="16515395" cy="1800975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1484D08D-7027-4201-9790-FF2E791FA270}" type="datetimeFigureOut">
              <a:rPr lang="en-GB" smtClean="0"/>
              <a:t>10/11/2021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0DC4BC-0AF7-4FB4-98CE-290E7D55E1D0}" type="slidenum">
              <a:rPr lang="en-GB" smtClean="0"/>
              <a:t>‹#›</a:t>
            </a:fld>
            <a:endParaRPr lang="en-GB"/>
          </a:p>
        </p:txBody>
      </p:sp>
    </p:spTree>
    <p:extLst>
      <p:ext uri="{BB962C8B-B14F-4D97-AF65-F5344CB8AC3E}">
        <p14:creationId xmlns:p14="http://schemas.microsoft.com/office/powerpoint/2010/main" val="261439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60270"/>
            <a:ext cx="16515395" cy="7560945"/>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665586"/>
            <a:ext cx="25923240" cy="23027878"/>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3527112" y="9721215"/>
            <a:ext cx="16515395" cy="1800975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1484D08D-7027-4201-9790-FF2E791FA270}" type="datetimeFigureOut">
              <a:rPr lang="en-GB" smtClean="0"/>
              <a:t>10/11/2021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0DC4BC-0AF7-4FB4-98CE-290E7D55E1D0}" type="slidenum">
              <a:rPr lang="en-GB" smtClean="0"/>
              <a:t>‹#›</a:t>
            </a:fld>
            <a:endParaRPr lang="en-GB"/>
          </a:p>
        </p:txBody>
      </p:sp>
    </p:spTree>
    <p:extLst>
      <p:ext uri="{BB962C8B-B14F-4D97-AF65-F5344CB8AC3E}">
        <p14:creationId xmlns:p14="http://schemas.microsoft.com/office/powerpoint/2010/main" val="2496631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725218"/>
            <a:ext cx="44165520" cy="626328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8626078"/>
            <a:ext cx="44165520" cy="205600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0033756"/>
            <a:ext cx="11521440" cy="1725216"/>
          </a:xfrm>
          <a:prstGeom prst="rect">
            <a:avLst/>
          </a:prstGeom>
        </p:spPr>
        <p:txBody>
          <a:bodyPr vert="horz" lIns="91440" tIns="45720" rIns="91440" bIns="45720" rtlCol="0" anchor="ctr"/>
          <a:lstStyle>
            <a:lvl1pPr algn="l">
              <a:defRPr sz="5040">
                <a:solidFill>
                  <a:schemeClr val="tx1">
                    <a:tint val="75000"/>
                  </a:schemeClr>
                </a:solidFill>
              </a:defRPr>
            </a:lvl1pPr>
          </a:lstStyle>
          <a:p>
            <a:fld id="{1484D08D-7027-4201-9790-FF2E791FA270}" type="datetimeFigureOut">
              <a:rPr lang="en-GB" smtClean="0"/>
              <a:t>10/11/2021</a:t>
            </a:fld>
            <a:endParaRPr lang="en-GB"/>
          </a:p>
        </p:txBody>
      </p:sp>
      <p:sp>
        <p:nvSpPr>
          <p:cNvPr id="5" name="Footer Placeholder 4"/>
          <p:cNvSpPr>
            <a:spLocks noGrp="1"/>
          </p:cNvSpPr>
          <p:nvPr>
            <p:ph type="ftr" sz="quarter" idx="3"/>
          </p:nvPr>
        </p:nvSpPr>
        <p:spPr>
          <a:xfrm>
            <a:off x="16962120" y="30033756"/>
            <a:ext cx="17282160" cy="1725216"/>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6164520" y="30033756"/>
            <a:ext cx="11521440" cy="1725216"/>
          </a:xfrm>
          <a:prstGeom prst="rect">
            <a:avLst/>
          </a:prstGeom>
        </p:spPr>
        <p:txBody>
          <a:bodyPr vert="horz" lIns="91440" tIns="45720" rIns="91440" bIns="45720" rtlCol="0" anchor="ctr"/>
          <a:lstStyle>
            <a:lvl1pPr algn="r">
              <a:defRPr sz="5040">
                <a:solidFill>
                  <a:schemeClr val="tx1">
                    <a:tint val="75000"/>
                  </a:schemeClr>
                </a:solidFill>
              </a:defRPr>
            </a:lvl1pPr>
          </a:lstStyle>
          <a:p>
            <a:fld id="{2E0DC4BC-0AF7-4FB4-98CE-290E7D55E1D0}" type="slidenum">
              <a:rPr lang="en-GB" smtClean="0"/>
              <a:t>‹#›</a:t>
            </a:fld>
            <a:endParaRPr lang="en-GB"/>
          </a:p>
        </p:txBody>
      </p:sp>
    </p:spTree>
    <p:extLst>
      <p:ext uri="{BB962C8B-B14F-4D97-AF65-F5344CB8AC3E}">
        <p14:creationId xmlns:p14="http://schemas.microsoft.com/office/powerpoint/2010/main" val="320491042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Raymond.Smith@canterbury.ac.uk" TargetMode="Externa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9F86DE-DED9-4D6D-8D9A-05D33E2F55D4}"/>
              </a:ext>
            </a:extLst>
          </p:cNvPr>
          <p:cNvSpPr txBox="1"/>
          <p:nvPr/>
        </p:nvSpPr>
        <p:spPr>
          <a:xfrm>
            <a:off x="5486399" y="1357643"/>
            <a:ext cx="37907739" cy="6647974"/>
          </a:xfrm>
          <a:prstGeom prst="rect">
            <a:avLst/>
          </a:prstGeom>
          <a:noFill/>
        </p:spPr>
        <p:txBody>
          <a:bodyPr wrap="square" rtlCol="0">
            <a:spAutoFit/>
          </a:bodyPr>
          <a:lstStyle/>
          <a:p>
            <a:pPr algn="ctr"/>
            <a:r>
              <a:rPr lang="en-GB" sz="9600" b="1" dirty="0">
                <a:solidFill>
                  <a:srgbClr val="0070C0"/>
                </a:solidFill>
                <a:latin typeface="Arial" panose="020B0604020202020204" pitchFamily="34" charset="0"/>
              </a:rPr>
              <a:t>The experiences and perceptions of people living with dementia, informal carers and healthcare professionals of integrated care: Findings from a qualitative evidence synthesis</a:t>
            </a:r>
          </a:p>
          <a:p>
            <a:pPr algn="ctr"/>
            <a:r>
              <a:rPr lang="en-GB" sz="6000" b="1" dirty="0">
                <a:solidFill>
                  <a:srgbClr val="000000"/>
                </a:solidFill>
                <a:latin typeface="Arial" panose="020B0604020202020204" pitchFamily="34" charset="0"/>
                <a:cs typeface="Arial" panose="020B0604020202020204" pitchFamily="34" charset="0"/>
              </a:rPr>
              <a:t>Raymond Smith, Anne </a:t>
            </a:r>
            <a:r>
              <a:rPr lang="pt-BR" sz="6000" b="1" dirty="0">
                <a:solidFill>
                  <a:srgbClr val="000000"/>
                </a:solidFill>
                <a:latin typeface="Arial" panose="020B0604020202020204" pitchFamily="34" charset="0"/>
                <a:cs typeface="Arial" panose="020B0604020202020204" pitchFamily="34" charset="0"/>
              </a:rPr>
              <a:t>Martin, Toni Wright, Sabina Hulbert &amp; Eleni Hatzidimitriadou </a:t>
            </a:r>
            <a:endParaRPr lang="en-GB" sz="6000" b="1" dirty="0">
              <a:solidFill>
                <a:srgbClr val="000000"/>
              </a:solidFill>
              <a:latin typeface="Arial" panose="020B0604020202020204" pitchFamily="34" charset="0"/>
              <a:cs typeface="Arial" panose="020B0604020202020204" pitchFamily="34" charset="0"/>
            </a:endParaRPr>
          </a:p>
          <a:p>
            <a:pPr algn="ctr"/>
            <a:r>
              <a:rPr lang="en-GB" sz="6000" dirty="0">
                <a:latin typeface="Arial" panose="020B0604020202020204" pitchFamily="34" charset="0"/>
                <a:cs typeface="Arial" panose="020B0604020202020204" pitchFamily="34" charset="0"/>
              </a:rPr>
              <a:t>Full-text can be found at: https://bit.ly/3FlwfT</a:t>
            </a:r>
            <a:r>
              <a:rPr lang="en-GB" sz="6600" dirty="0">
                <a:latin typeface="Arial" panose="020B0604020202020204" pitchFamily="34" charset="0"/>
                <a:cs typeface="Arial" panose="020B0604020202020204" pitchFamily="34" charset="0"/>
              </a:rPr>
              <a:t>m</a:t>
            </a:r>
          </a:p>
        </p:txBody>
      </p:sp>
      <p:sp>
        <p:nvSpPr>
          <p:cNvPr id="7" name="TextBox 6">
            <a:extLst>
              <a:ext uri="{FF2B5EF4-FFF2-40B4-BE49-F238E27FC236}">
                <a16:creationId xmlns:a16="http://schemas.microsoft.com/office/drawing/2014/main" id="{2F0372A5-8117-4942-B083-95A8D93D4734}"/>
              </a:ext>
            </a:extLst>
          </p:cNvPr>
          <p:cNvSpPr txBox="1"/>
          <p:nvPr/>
        </p:nvSpPr>
        <p:spPr>
          <a:xfrm>
            <a:off x="24440269" y="66070"/>
            <a:ext cx="4252067" cy="1200329"/>
          </a:xfrm>
          <a:prstGeom prst="rect">
            <a:avLst/>
          </a:prstGeom>
          <a:noFill/>
        </p:spPr>
        <p:txBody>
          <a:bodyPr wrap="square">
            <a:spAutoFit/>
          </a:bodyPr>
          <a:lstStyle/>
          <a:p>
            <a:r>
              <a:rPr lang="en-GB" sz="7200" b="1" dirty="0"/>
              <a:t>POS3-03</a:t>
            </a:r>
          </a:p>
        </p:txBody>
      </p:sp>
      <p:sp>
        <p:nvSpPr>
          <p:cNvPr id="12" name="TextBox 11">
            <a:extLst>
              <a:ext uri="{FF2B5EF4-FFF2-40B4-BE49-F238E27FC236}">
                <a16:creationId xmlns:a16="http://schemas.microsoft.com/office/drawing/2014/main" id="{D9B05CCD-0744-4BF8-814D-248E0EA52FF8}"/>
              </a:ext>
            </a:extLst>
          </p:cNvPr>
          <p:cNvSpPr txBox="1"/>
          <p:nvPr/>
        </p:nvSpPr>
        <p:spPr>
          <a:xfrm>
            <a:off x="27150504" y="28488343"/>
            <a:ext cx="21298274" cy="3477875"/>
          </a:xfrm>
          <a:prstGeom prst="rect">
            <a:avLst/>
          </a:prstGeom>
          <a:noFill/>
          <a:ln>
            <a:solidFill>
              <a:schemeClr val="bg1"/>
            </a:solidFill>
          </a:ln>
        </p:spPr>
        <p:txBody>
          <a:bodyPr wrap="square" rtlCol="0">
            <a:spAutoFit/>
          </a:bodyPr>
          <a:lstStyle/>
          <a:p>
            <a:r>
              <a:rPr lang="en-GB" sz="4400" dirty="0">
                <a:latin typeface="Calibri" panose="020F0502020204030204" pitchFamily="34" charset="0"/>
              </a:rPr>
              <a:t>This work is part of the Community Areas of Sustainable Care and Dementia Excellence (CASCADE) project from the Interreg 2 Seas </a:t>
            </a:r>
            <a:r>
              <a:rPr lang="en-GB" sz="4400" dirty="0" err="1">
                <a:latin typeface="Calibri" panose="020F0502020204030204" pitchFamily="34" charset="0"/>
              </a:rPr>
              <a:t>Mers</a:t>
            </a:r>
            <a:r>
              <a:rPr lang="en-GB" sz="4400" dirty="0">
                <a:latin typeface="Calibri" panose="020F0502020204030204" pitchFamily="34" charset="0"/>
              </a:rPr>
              <a:t> </a:t>
            </a:r>
            <a:r>
              <a:rPr lang="en-GB" sz="4400" dirty="0" err="1">
                <a:latin typeface="Calibri" panose="020F0502020204030204" pitchFamily="34" charset="0"/>
              </a:rPr>
              <a:t>Zeeën</a:t>
            </a:r>
            <a:r>
              <a:rPr lang="en-GB" sz="4400" dirty="0">
                <a:latin typeface="Calibri" panose="020F0502020204030204" pitchFamily="34" charset="0"/>
              </a:rPr>
              <a:t> Programme. The European Territorial Cooperation </a:t>
            </a:r>
            <a:r>
              <a:rPr lang="en-GB" sz="4000" dirty="0">
                <a:latin typeface="Calibri" panose="020F0502020204030204" pitchFamily="34" charset="0"/>
              </a:rPr>
              <a:t>Programme</a:t>
            </a:r>
            <a:r>
              <a:rPr lang="en-GB" sz="4400" dirty="0">
                <a:latin typeface="Calibri" panose="020F0502020204030204" pitchFamily="34" charset="0"/>
              </a:rPr>
              <a:t> spanning England, France, the Netherlands and Belgium (Flanders) is funded by the European Regional Development Fund to develop research-based knowledge and innovations for a sustainable and inclusive 2 Seas Area.</a:t>
            </a:r>
          </a:p>
        </p:txBody>
      </p:sp>
      <p:sp>
        <p:nvSpPr>
          <p:cNvPr id="13" name="TextBox 12">
            <a:extLst>
              <a:ext uri="{FF2B5EF4-FFF2-40B4-BE49-F238E27FC236}">
                <a16:creationId xmlns:a16="http://schemas.microsoft.com/office/drawing/2014/main" id="{5C59414C-034D-4009-8C85-7A7EC0558B4D}"/>
              </a:ext>
            </a:extLst>
          </p:cNvPr>
          <p:cNvSpPr txBox="1"/>
          <p:nvPr/>
        </p:nvSpPr>
        <p:spPr>
          <a:xfrm>
            <a:off x="760917" y="8339472"/>
            <a:ext cx="24383152" cy="24772936"/>
          </a:xfrm>
          <a:prstGeom prst="rect">
            <a:avLst/>
          </a:prstGeom>
          <a:noFill/>
        </p:spPr>
        <p:txBody>
          <a:bodyPr wrap="square" rtlCol="0">
            <a:spAutoFit/>
          </a:bodyPr>
          <a:lstStyle/>
          <a:p>
            <a:r>
              <a:rPr lang="en-GB" sz="6600" b="1" dirty="0">
                <a:solidFill>
                  <a:srgbClr val="0070C0"/>
                </a:solidFill>
                <a:latin typeface="Arial" panose="020B0604020202020204" pitchFamily="34" charset="0"/>
                <a:cs typeface="Arial" panose="020B0604020202020204" pitchFamily="34" charset="0"/>
              </a:rPr>
              <a:t>Background</a:t>
            </a:r>
          </a:p>
          <a:p>
            <a:r>
              <a:rPr lang="en-GB" sz="6000" dirty="0">
                <a:cs typeface="Arial" panose="020B0604020202020204" pitchFamily="34" charset="0"/>
              </a:rPr>
              <a:t>Despite integrated care services being developed in order to improve dementia care provision, little is known about how people living with dementia, their families and healthcare professionals experience integrated care. Therefore, the purpose of this review of the qualitative literature was to explore the experiences and perceptions of integrated dementia care.</a:t>
            </a:r>
          </a:p>
          <a:p>
            <a:endParaRPr lang="en-GB" sz="6600" b="1" dirty="0">
              <a:solidFill>
                <a:srgbClr val="0070C0"/>
              </a:solidFill>
              <a:latin typeface="Arial" panose="020B0604020202020204" pitchFamily="34" charset="0"/>
              <a:cs typeface="Arial" panose="020B0604020202020204" pitchFamily="34" charset="0"/>
            </a:endParaRPr>
          </a:p>
          <a:p>
            <a:r>
              <a:rPr lang="en-GB" sz="6600" b="1" dirty="0">
                <a:solidFill>
                  <a:srgbClr val="0070C0"/>
                </a:solidFill>
                <a:latin typeface="Arial" panose="020B0604020202020204" pitchFamily="34" charset="0"/>
                <a:cs typeface="Arial" panose="020B0604020202020204" pitchFamily="34" charset="0"/>
              </a:rPr>
              <a:t>Research questions</a:t>
            </a:r>
          </a:p>
          <a:p>
            <a:pPr marL="1143000" indent="-1143000">
              <a:buFont typeface="+mj-lt"/>
              <a:buAutoNum type="arabicPeriod"/>
            </a:pPr>
            <a:r>
              <a:rPr lang="en-GB" sz="6000" dirty="0">
                <a:cs typeface="Arial" panose="020B0604020202020204" pitchFamily="34" charset="0"/>
              </a:rPr>
              <a:t>What are the experiences of integrated dementia care from the perspectives of people living with dementia, informal carers and healthcare professionals?</a:t>
            </a:r>
          </a:p>
          <a:p>
            <a:pPr marL="1143000" indent="-1143000">
              <a:buFont typeface="+mj-lt"/>
              <a:buAutoNum type="arabicPeriod"/>
            </a:pPr>
            <a:r>
              <a:rPr lang="en-GB" sz="6000" dirty="0">
                <a:cs typeface="Arial" panose="020B0604020202020204" pitchFamily="34" charset="0"/>
              </a:rPr>
              <a:t>What do people living with dementia, informal carers and healthcare professionals perceive to be good quality integrated care?</a:t>
            </a:r>
          </a:p>
          <a:p>
            <a:pPr marL="1143000" indent="-1143000">
              <a:buFont typeface="+mj-lt"/>
              <a:buAutoNum type="arabicPeriod"/>
            </a:pPr>
            <a:r>
              <a:rPr lang="en-GB" sz="6000" dirty="0">
                <a:cs typeface="Arial" panose="020B0604020202020204" pitchFamily="34" charset="0"/>
              </a:rPr>
              <a:t>What are the facilitators and barriers to receiving integrated care?</a:t>
            </a:r>
          </a:p>
          <a:p>
            <a:endParaRPr lang="en-GB" sz="7980" b="1" dirty="0">
              <a:solidFill>
                <a:srgbClr val="0070C0"/>
              </a:solidFill>
              <a:latin typeface="Arial" panose="020B0604020202020204" pitchFamily="34" charset="0"/>
              <a:cs typeface="Arial" panose="020B0604020202020204" pitchFamily="34" charset="0"/>
            </a:endParaRPr>
          </a:p>
          <a:p>
            <a:r>
              <a:rPr lang="en-GB" sz="6600" b="1" dirty="0">
                <a:solidFill>
                  <a:srgbClr val="0070C0"/>
                </a:solidFill>
                <a:latin typeface="Arial" panose="020B0604020202020204" pitchFamily="34" charset="0"/>
                <a:cs typeface="Arial" panose="020B0604020202020204" pitchFamily="34" charset="0"/>
              </a:rPr>
              <a:t>Methods</a:t>
            </a:r>
          </a:p>
          <a:p>
            <a:r>
              <a:rPr lang="en-GB" sz="6000" dirty="0">
                <a:cs typeface="Arial" panose="020B0604020202020204" pitchFamily="34" charset="0"/>
              </a:rPr>
              <a:t>Searches included: five electronic </a:t>
            </a:r>
          </a:p>
          <a:p>
            <a:r>
              <a:rPr lang="en-GB" sz="6000" dirty="0">
                <a:cs typeface="Arial" panose="020B0604020202020204" pitchFamily="34" charset="0"/>
              </a:rPr>
              <a:t>databases (MEDLINE; PsycINFO; Social </a:t>
            </a:r>
          </a:p>
          <a:p>
            <a:r>
              <a:rPr lang="en-GB" sz="6000" dirty="0">
                <a:cs typeface="Arial" panose="020B0604020202020204" pitchFamily="34" charset="0"/>
              </a:rPr>
              <a:t>Policy and Practice; Social Sciences Citation</a:t>
            </a:r>
          </a:p>
          <a:p>
            <a:r>
              <a:rPr lang="en-GB" sz="6000" dirty="0">
                <a:cs typeface="Arial" panose="020B0604020202020204" pitchFamily="34" charset="0"/>
              </a:rPr>
              <a:t>Index; and CINAHL); handsearching the </a:t>
            </a:r>
          </a:p>
          <a:p>
            <a:r>
              <a:rPr lang="en-GB" sz="6000" dirty="0">
                <a:cs typeface="Arial" panose="020B0604020202020204" pitchFamily="34" charset="0"/>
              </a:rPr>
              <a:t>International Journal of Integrated Care; </a:t>
            </a:r>
          </a:p>
          <a:p>
            <a:r>
              <a:rPr lang="en-GB" sz="6000" dirty="0">
                <a:cs typeface="Arial" panose="020B0604020202020204" pitchFamily="34" charset="0"/>
              </a:rPr>
              <a:t>grey literature was searched for using the</a:t>
            </a:r>
          </a:p>
          <a:p>
            <a:r>
              <a:rPr lang="en-GB" sz="6000" dirty="0">
                <a:cs typeface="Arial" panose="020B0604020202020204" pitchFamily="34" charset="0"/>
              </a:rPr>
              <a:t>Social Care Online database, and reference</a:t>
            </a:r>
          </a:p>
          <a:p>
            <a:r>
              <a:rPr lang="en-GB" sz="6000" dirty="0">
                <a:cs typeface="Arial" panose="020B0604020202020204" pitchFamily="34" charset="0"/>
              </a:rPr>
              <a:t>list searching of relevant reviews and the </a:t>
            </a:r>
          </a:p>
          <a:p>
            <a:r>
              <a:rPr lang="en-GB" sz="6000" dirty="0">
                <a:cs typeface="Arial" panose="020B0604020202020204" pitchFamily="34" charset="0"/>
              </a:rPr>
              <a:t>final Included studies were conducted.</a:t>
            </a:r>
          </a:p>
        </p:txBody>
      </p:sp>
      <p:sp>
        <p:nvSpPr>
          <p:cNvPr id="15" name="TextBox 14">
            <a:extLst>
              <a:ext uri="{FF2B5EF4-FFF2-40B4-BE49-F238E27FC236}">
                <a16:creationId xmlns:a16="http://schemas.microsoft.com/office/drawing/2014/main" id="{254F6489-0EDF-4052-89F0-62F6F320C886}"/>
              </a:ext>
            </a:extLst>
          </p:cNvPr>
          <p:cNvSpPr txBox="1"/>
          <p:nvPr/>
        </p:nvSpPr>
        <p:spPr>
          <a:xfrm>
            <a:off x="25603200" y="8339472"/>
            <a:ext cx="24842283" cy="14034611"/>
          </a:xfrm>
          <a:prstGeom prst="rect">
            <a:avLst/>
          </a:prstGeom>
          <a:noFill/>
        </p:spPr>
        <p:txBody>
          <a:bodyPr wrap="square" rtlCol="0">
            <a:spAutoFit/>
          </a:bodyPr>
          <a:lstStyle/>
          <a:p>
            <a:r>
              <a:rPr lang="en-GB" sz="6600" b="1" dirty="0">
                <a:solidFill>
                  <a:srgbClr val="0070C0"/>
                </a:solidFill>
                <a:latin typeface="Arial" panose="020B0604020202020204" pitchFamily="34" charset="0"/>
                <a:cs typeface="Arial" panose="020B0604020202020204" pitchFamily="34" charset="0"/>
              </a:rPr>
              <a:t>Findings</a:t>
            </a:r>
          </a:p>
          <a:p>
            <a:r>
              <a:rPr lang="en-GB" sz="6000" dirty="0">
                <a:cs typeface="Arial" panose="020B0604020202020204" pitchFamily="34" charset="0"/>
              </a:rPr>
              <a:t>Three overarching themes were identified: </a:t>
            </a:r>
          </a:p>
          <a:p>
            <a:r>
              <a:rPr lang="en-GB" sz="6000" dirty="0">
                <a:cs typeface="Arial" panose="020B0604020202020204" pitchFamily="34" charset="0"/>
              </a:rPr>
              <a:t>1.  </a:t>
            </a:r>
            <a:r>
              <a:rPr lang="en-GB" sz="6000" b="1" dirty="0">
                <a:solidFill>
                  <a:schemeClr val="accent1"/>
                </a:solidFill>
                <a:cs typeface="Arial" panose="020B0604020202020204" pitchFamily="34" charset="0"/>
              </a:rPr>
              <a:t>Ways of working which facilitate the delivery of integrated dementia care</a:t>
            </a:r>
          </a:p>
          <a:p>
            <a:pPr marL="1596036" indent="-1596036">
              <a:buFont typeface="Arial" panose="020B0604020202020204" pitchFamily="34" charset="0"/>
              <a:buChar char="•"/>
            </a:pPr>
            <a:r>
              <a:rPr lang="en-GB" sz="6000" u="sng" dirty="0">
                <a:cs typeface="Arial" panose="020B0604020202020204" pitchFamily="34" charset="0"/>
              </a:rPr>
              <a:t>Subthemes</a:t>
            </a:r>
            <a:r>
              <a:rPr lang="en-GB" sz="6000" dirty="0">
                <a:cs typeface="Arial" panose="020B0604020202020204" pitchFamily="34" charset="0"/>
              </a:rPr>
              <a:t>: The importance of interprofessional communication and collaboration; working together in multidisciplinary teams; case managers: a point of contact and facilitating access to services.</a:t>
            </a:r>
          </a:p>
          <a:p>
            <a:endParaRPr lang="en-GB" sz="6000" dirty="0">
              <a:cs typeface="Arial" panose="020B0604020202020204" pitchFamily="34" charset="0"/>
            </a:endParaRPr>
          </a:p>
          <a:p>
            <a:r>
              <a:rPr lang="en-GB" sz="6000" dirty="0">
                <a:cs typeface="Arial" panose="020B0604020202020204" pitchFamily="34" charset="0"/>
              </a:rPr>
              <a:t>2.  </a:t>
            </a:r>
            <a:r>
              <a:rPr lang="en-GB" sz="6000" b="1" dirty="0">
                <a:solidFill>
                  <a:schemeClr val="accent1"/>
                </a:solidFill>
                <a:cs typeface="Arial" panose="020B0604020202020204" pitchFamily="34" charset="0"/>
              </a:rPr>
              <a:t>Informal carers as equal partners in care provision and decision making</a:t>
            </a:r>
          </a:p>
          <a:p>
            <a:pPr marL="1596036" indent="-1596036">
              <a:buFont typeface="Arial" panose="020B0604020202020204" pitchFamily="34" charset="0"/>
              <a:buChar char="•"/>
            </a:pPr>
            <a:r>
              <a:rPr lang="en-GB" sz="6000" u="sng" dirty="0">
                <a:cs typeface="Arial" panose="020B0604020202020204" pitchFamily="34" charset="0"/>
              </a:rPr>
              <a:t>Subthemes</a:t>
            </a:r>
            <a:r>
              <a:rPr lang="en-GB" sz="6000" dirty="0">
                <a:cs typeface="Arial" panose="020B0604020202020204" pitchFamily="34" charset="0"/>
              </a:rPr>
              <a:t>: Involving informal carers in decision making for improved care integration; coordinating care to ensure continuity: reducing stress on informal carers and people living with dementia.</a:t>
            </a:r>
          </a:p>
          <a:p>
            <a:endParaRPr lang="en-GB" sz="6000" dirty="0">
              <a:cs typeface="Arial" panose="020B0604020202020204" pitchFamily="34" charset="0"/>
            </a:endParaRPr>
          </a:p>
          <a:p>
            <a:r>
              <a:rPr lang="en-GB" sz="6000" dirty="0">
                <a:cs typeface="Arial" panose="020B0604020202020204" pitchFamily="34" charset="0"/>
              </a:rPr>
              <a:t>3.  </a:t>
            </a:r>
            <a:r>
              <a:rPr lang="en-GB" sz="6000" b="1" dirty="0">
                <a:solidFill>
                  <a:schemeClr val="accent1"/>
                </a:solidFill>
                <a:cs typeface="Arial" panose="020B0604020202020204" pitchFamily="34" charset="0"/>
              </a:rPr>
              <a:t>Challenges leading to fragmented and disjointed integrated dementia care</a:t>
            </a:r>
            <a:endParaRPr lang="en-GB" sz="6000" b="1" dirty="0">
              <a:cs typeface="Arial" panose="020B0604020202020204" pitchFamily="34" charset="0"/>
            </a:endParaRPr>
          </a:p>
          <a:p>
            <a:pPr marL="1596036" indent="-1596036">
              <a:buFont typeface="Arial" panose="020B0604020202020204" pitchFamily="34" charset="0"/>
              <a:buChar char="•"/>
            </a:pPr>
            <a:r>
              <a:rPr lang="en-GB" sz="6000" u="sng" dirty="0">
                <a:cs typeface="Arial" panose="020B0604020202020204" pitchFamily="34" charset="0"/>
              </a:rPr>
              <a:t>Subthemes</a:t>
            </a:r>
            <a:r>
              <a:rPr lang="en-GB" sz="6000" dirty="0">
                <a:cs typeface="Arial" panose="020B0604020202020204" pitchFamily="34" charset="0"/>
              </a:rPr>
              <a:t>: Distrust amongst healthcare professionals; challenges in accessing and sharing information; lack of funding and limited resources.</a:t>
            </a:r>
          </a:p>
        </p:txBody>
      </p:sp>
      <p:sp>
        <p:nvSpPr>
          <p:cNvPr id="16" name="TextBox 15">
            <a:extLst>
              <a:ext uri="{FF2B5EF4-FFF2-40B4-BE49-F238E27FC236}">
                <a16:creationId xmlns:a16="http://schemas.microsoft.com/office/drawing/2014/main" id="{0EA83CE4-758E-443A-AF77-538C8E954A01}"/>
              </a:ext>
            </a:extLst>
          </p:cNvPr>
          <p:cNvSpPr txBox="1"/>
          <p:nvPr/>
        </p:nvSpPr>
        <p:spPr>
          <a:xfrm>
            <a:off x="26052602" y="23397334"/>
            <a:ext cx="24842282" cy="4801314"/>
          </a:xfrm>
          <a:prstGeom prst="rect">
            <a:avLst/>
          </a:prstGeom>
          <a:noFill/>
        </p:spPr>
        <p:txBody>
          <a:bodyPr wrap="square" rtlCol="0">
            <a:spAutoFit/>
          </a:bodyPr>
          <a:lstStyle/>
          <a:p>
            <a:r>
              <a:rPr lang="en-GB" sz="6600" b="1" dirty="0">
                <a:solidFill>
                  <a:srgbClr val="0070C0"/>
                </a:solidFill>
                <a:latin typeface="Arial" panose="020B0604020202020204" pitchFamily="34" charset="0"/>
                <a:cs typeface="Arial" panose="020B0604020202020204" pitchFamily="34" charset="0"/>
              </a:rPr>
              <a:t>Conclusions</a:t>
            </a:r>
          </a:p>
          <a:p>
            <a:r>
              <a:rPr lang="en-GB" sz="6000" dirty="0"/>
              <a:t>Integrated dementia care can be successful if certain conditions are met. However, due to the worlds ageing population and increasing burden on dementia care services, prompt action is needed to further support the development of integrated care.</a:t>
            </a:r>
          </a:p>
        </p:txBody>
      </p:sp>
      <p:sp>
        <p:nvSpPr>
          <p:cNvPr id="17" name="TextBox 16">
            <a:extLst>
              <a:ext uri="{FF2B5EF4-FFF2-40B4-BE49-F238E27FC236}">
                <a16:creationId xmlns:a16="http://schemas.microsoft.com/office/drawing/2014/main" id="{0B7A00AE-9E80-4661-9535-A4BFA0D031D8}"/>
              </a:ext>
            </a:extLst>
          </p:cNvPr>
          <p:cNvSpPr txBox="1"/>
          <p:nvPr/>
        </p:nvSpPr>
        <p:spPr>
          <a:xfrm>
            <a:off x="14841128" y="28602282"/>
            <a:ext cx="11625943" cy="2862322"/>
          </a:xfrm>
          <a:prstGeom prst="rect">
            <a:avLst/>
          </a:prstGeom>
          <a:noFill/>
          <a:ln>
            <a:solidFill>
              <a:schemeClr val="bg1"/>
            </a:solidFill>
          </a:ln>
        </p:spPr>
        <p:txBody>
          <a:bodyPr wrap="square" rtlCol="0">
            <a:spAutoFit/>
          </a:bodyPr>
          <a:lstStyle/>
          <a:p>
            <a:r>
              <a:rPr lang="en-GB" sz="6000" b="1" dirty="0"/>
              <a:t>For further information contact:</a:t>
            </a:r>
          </a:p>
          <a:p>
            <a:r>
              <a:rPr lang="en-GB" sz="6000" dirty="0"/>
              <a:t>Dr Raymond Smith:</a:t>
            </a:r>
          </a:p>
          <a:p>
            <a:r>
              <a:rPr lang="en-GB" sz="6000" dirty="0">
                <a:hlinkClick r:id="rId2"/>
              </a:rPr>
              <a:t>Raymond.Smith@canterbury.ac.uk</a:t>
            </a:r>
            <a:endParaRPr lang="en-GB" sz="6000" dirty="0"/>
          </a:p>
        </p:txBody>
      </p:sp>
      <p:pic>
        <p:nvPicPr>
          <p:cNvPr id="19" name="Picture 18">
            <a:extLst>
              <a:ext uri="{FF2B5EF4-FFF2-40B4-BE49-F238E27FC236}">
                <a16:creationId xmlns:a16="http://schemas.microsoft.com/office/drawing/2014/main" id="{7B1BB9CA-4925-4318-894D-AD7EB420E3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23302" y="4658416"/>
            <a:ext cx="10622181" cy="4206807"/>
          </a:xfrm>
          <a:prstGeom prst="rect">
            <a:avLst/>
          </a:prstGeom>
        </p:spPr>
      </p:pic>
      <p:pic>
        <p:nvPicPr>
          <p:cNvPr id="21" name="Picture 20">
            <a:extLst>
              <a:ext uri="{FF2B5EF4-FFF2-40B4-BE49-F238E27FC236}">
                <a16:creationId xmlns:a16="http://schemas.microsoft.com/office/drawing/2014/main" id="{0CA73927-2706-47C1-8DC0-8EA87A0165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17002" y="21863064"/>
            <a:ext cx="10727067" cy="6261916"/>
          </a:xfrm>
          <a:prstGeom prst="rect">
            <a:avLst/>
          </a:prstGeom>
        </p:spPr>
      </p:pic>
    </p:spTree>
    <p:extLst>
      <p:ext uri="{BB962C8B-B14F-4D97-AF65-F5344CB8AC3E}">
        <p14:creationId xmlns:p14="http://schemas.microsoft.com/office/powerpoint/2010/main" val="6880244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TotalTime>
  <Words>477</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 Smith</dc:creator>
  <cp:lastModifiedBy>Ray Smith</cp:lastModifiedBy>
  <cp:revision>32</cp:revision>
  <dcterms:created xsi:type="dcterms:W3CDTF">2021-10-06T08:49:13Z</dcterms:created>
  <dcterms:modified xsi:type="dcterms:W3CDTF">2021-11-10T14:37:30Z</dcterms:modified>
</cp:coreProperties>
</file>