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65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92A6C-06CF-4D01-B7F7-B916C55327D2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B4085-58CD-4400-99BD-6EEB27C31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29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Thus I decided to </a:t>
            </a:r>
            <a:r>
              <a:rPr lang="en-GB" dirty="0" err="1" smtClean="0"/>
              <a:t>utlise</a:t>
            </a:r>
            <a:r>
              <a:rPr lang="en-GB" dirty="0" smtClean="0"/>
              <a:t> a model of spirituality</a:t>
            </a:r>
            <a:r>
              <a:rPr lang="en-GB" baseline="0" dirty="0" smtClean="0"/>
              <a:t> to see if elements were within the data but had been missed,  Chose Miner Williams as related to health care practice.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B4085-58CD-4400-99BD-6EEB27C310F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007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These issues may be more problematic in ICU as many patients can not talk due</a:t>
            </a:r>
            <a:r>
              <a:rPr lang="en-GB" baseline="0" dirty="0" smtClean="0"/>
              <a:t> to treatment.  Physical comfort is important as they can not do many activities of daily living (such as washing ) for themselves.</a:t>
            </a:r>
          </a:p>
          <a:p>
            <a:r>
              <a:rPr lang="en-GB" baseline="0" dirty="0" smtClean="0"/>
              <a:t>Respect and devotion may be easier in UK cultural context.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B4085-58CD-4400-99BD-6EEB27C310F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64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B4085-58CD-4400-99BD-6EEB27C310F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505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B4085-58CD-4400-99BD-6EEB27C310F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70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3BE95A4-8A73-43BB-BE4C-BF58B3024FDE}" type="datetimeFigureOut">
              <a:rPr lang="en-GB" smtClean="0"/>
              <a:t>23/05/2013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2A88EF-5142-45CA-B0C5-8C3DCCE5F26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x-none"/>
              <a:t>Is spirituality evident as part of the caring activity of nurses within </a:t>
            </a:r>
            <a:r>
              <a:rPr lang="x-none" smtClean="0"/>
              <a:t>a</a:t>
            </a:r>
            <a:r>
              <a:rPr lang="en-GB" dirty="0" smtClean="0"/>
              <a:t>n</a:t>
            </a:r>
            <a:r>
              <a:rPr lang="x-none" smtClean="0"/>
              <a:t> </a:t>
            </a:r>
            <a:r>
              <a:rPr lang="x-none"/>
              <a:t>intensive care unit?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0072" y="2852936"/>
            <a:ext cx="2952328" cy="271385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Ann Price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Canterbury Christ Church University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sz="2100" dirty="0" smtClean="0">
                <a:solidFill>
                  <a:schemeClr val="tx1"/>
                </a:solidFill>
              </a:rPr>
              <a:t>15-17</a:t>
            </a:r>
            <a:r>
              <a:rPr lang="en-GB" sz="2100" baseline="30000" dirty="0" smtClean="0">
                <a:solidFill>
                  <a:schemeClr val="tx1"/>
                </a:solidFill>
              </a:rPr>
              <a:t>th</a:t>
            </a:r>
            <a:r>
              <a:rPr lang="en-GB" sz="2100" dirty="0" smtClean="0">
                <a:solidFill>
                  <a:schemeClr val="tx1"/>
                </a:solidFill>
              </a:rPr>
              <a:t> May 2012</a:t>
            </a:r>
          </a:p>
          <a:p>
            <a:r>
              <a:rPr lang="en-GB" sz="2100" dirty="0" smtClean="0">
                <a:solidFill>
                  <a:schemeClr val="tx1"/>
                </a:solidFill>
              </a:rPr>
              <a:t>British Association for the Study of Spirituality</a:t>
            </a:r>
            <a:endParaRPr lang="en-GB" sz="2100" dirty="0">
              <a:solidFill>
                <a:schemeClr val="tx1"/>
              </a:solidFill>
            </a:endParaRPr>
          </a:p>
        </p:txBody>
      </p:sp>
      <p:pic>
        <p:nvPicPr>
          <p:cNvPr id="1026" name="Picture 2" descr="\\stafs-nhr-03.ccad.canterbury.ac.uk\ap194\Pictures\img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3090540" cy="233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638132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material is copyrighted to the author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009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Relational connectedness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Behavioural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Importance of ‘knowing’ the patient evident</a:t>
            </a:r>
          </a:p>
          <a:p>
            <a:r>
              <a:rPr lang="en-GB" dirty="0" smtClean="0"/>
              <a:t>This related to individualised care and psychosocial issues</a:t>
            </a:r>
          </a:p>
          <a:p>
            <a:r>
              <a:rPr lang="en-GB" dirty="0" smtClean="0"/>
              <a:t>Connectedness not mentioned</a:t>
            </a:r>
          </a:p>
          <a:p>
            <a:r>
              <a:rPr lang="en-GB" dirty="0" smtClean="0"/>
              <a:t>Overlapped with behaviour as </a:t>
            </a:r>
            <a:r>
              <a:rPr lang="en-GB" dirty="0"/>
              <a:t>M</a:t>
            </a:r>
            <a:r>
              <a:rPr lang="en-GB" dirty="0" smtClean="0"/>
              <a:t>iner-Williams suggests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Interaction evident and particularly with nursing staff</a:t>
            </a:r>
          </a:p>
          <a:p>
            <a:r>
              <a:rPr lang="en-GB" dirty="0" smtClean="0"/>
              <a:t>However more about communication for a purpose/psychological rather than affecting the spiritual </a:t>
            </a:r>
          </a:p>
          <a:p>
            <a:r>
              <a:rPr lang="en-GB" dirty="0" smtClean="0"/>
              <a:t>Only 2 participants mentioned religious activity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406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 continued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Concepts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Transcendence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mentioned ‘comfort’</a:t>
            </a:r>
          </a:p>
          <a:p>
            <a:r>
              <a:rPr lang="en-GB" dirty="0" smtClean="0"/>
              <a:t>‘Support’ frequently used for physical and psychological aspects</a:t>
            </a:r>
          </a:p>
          <a:p>
            <a:r>
              <a:rPr lang="en-GB" dirty="0" smtClean="0"/>
              <a:t>Miner Williams talks about touching the spirit and these may be the way ICU nurses achieve this</a:t>
            </a:r>
          </a:p>
          <a:p>
            <a:r>
              <a:rPr lang="en-GB" dirty="0" smtClean="0"/>
              <a:t>Hope related to family</a:t>
            </a:r>
          </a:p>
          <a:p>
            <a:r>
              <a:rPr lang="en-GB" dirty="0" smtClean="0"/>
              <a:t>Respect and devotion rather than love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Scantly referred too</a:t>
            </a:r>
          </a:p>
          <a:p>
            <a:r>
              <a:rPr lang="en-GB" dirty="0" smtClean="0"/>
              <a:t>More about the meaning and will to live</a:t>
            </a:r>
          </a:p>
          <a:p>
            <a:r>
              <a:rPr lang="en-GB" dirty="0" smtClean="0"/>
              <a:t>Possibly because patients can not express this</a:t>
            </a:r>
          </a:p>
          <a:p>
            <a:endParaRPr lang="en-GB" dirty="0"/>
          </a:p>
          <a:p>
            <a:r>
              <a:rPr lang="en-GB" dirty="0" smtClean="0"/>
              <a:t>Meaning may be important area to develop awareness about for individuals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866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 continued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Health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Person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GB" dirty="0" smtClean="0"/>
              <a:t>Reducing physical and psychological distress</a:t>
            </a:r>
          </a:p>
          <a:p>
            <a:r>
              <a:rPr lang="en-GB" dirty="0" smtClean="0"/>
              <a:t>Overlapped with comfort</a:t>
            </a:r>
          </a:p>
          <a:p>
            <a:r>
              <a:rPr lang="en-GB" dirty="0" smtClean="0"/>
              <a:t>Holism mentioned by many participants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values expressed reflected the professional values of the nurses</a:t>
            </a:r>
          </a:p>
          <a:p>
            <a:r>
              <a:rPr lang="en-GB" dirty="0" smtClean="0"/>
              <a:t>Privacy, respect, dignity</a:t>
            </a:r>
          </a:p>
          <a:p>
            <a:r>
              <a:rPr lang="en-GB" dirty="0" smtClean="0"/>
              <a:t>This may be because they were in work mode and not considering the personal values</a:t>
            </a:r>
          </a:p>
          <a:p>
            <a:endParaRPr lang="en-GB" dirty="0"/>
          </a:p>
        </p:txBody>
      </p:sp>
      <p:pic>
        <p:nvPicPr>
          <p:cNvPr id="7170" name="Picture 2" descr="\\stafs-nhr-03.ccad.canterbury.ac.uk\ap194\Pictures\n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365104"/>
            <a:ext cx="15240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7189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Miner-Williams model not easy to apply to this practice setting</a:t>
            </a:r>
          </a:p>
          <a:p>
            <a:r>
              <a:rPr lang="en-GB" dirty="0" smtClean="0"/>
              <a:t>Although psychological and physical aspects of care clearly evident the spiritual was not.</a:t>
            </a:r>
          </a:p>
          <a:p>
            <a:r>
              <a:rPr lang="en-GB" dirty="0" smtClean="0"/>
              <a:t>However, this could be cultural within UK or within intensive care practice</a:t>
            </a:r>
          </a:p>
          <a:p>
            <a:r>
              <a:rPr lang="en-GB" dirty="0" smtClean="0"/>
              <a:t>Need to think about patients finding meaning from suffering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83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pic>
        <p:nvPicPr>
          <p:cNvPr id="6146" name="Picture 2" descr="\\stafs-nhr-03.ccad.canterbury.ac.uk\ap194\Pictures\the little thing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986254"/>
            <a:ext cx="4038600" cy="305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The original questions not explicit enough to unveil about spiritual issues.</a:t>
            </a:r>
          </a:p>
          <a:p>
            <a:r>
              <a:rPr lang="en-GB" dirty="0" smtClean="0"/>
              <a:t>Female nurses may have different views to patients about the relevance/importance</a:t>
            </a:r>
          </a:p>
          <a:p>
            <a:r>
              <a:rPr lang="en-GB" dirty="0" smtClean="0"/>
              <a:t>Further research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“Caring is an Umbrella term….Caring is the whole thing”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692696"/>
            <a:ext cx="7772400" cy="1500187"/>
          </a:xfrm>
        </p:spPr>
        <p:txBody>
          <a:bodyPr/>
          <a:lstStyle/>
          <a:p>
            <a:r>
              <a:rPr lang="en-GB" dirty="0" smtClean="0"/>
              <a:t>As participant 11 stated</a:t>
            </a:r>
            <a:endParaRPr lang="en-GB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51520" y="4365104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But critical care nurses need to develop the spiritual aspects within caring so that it really is the ‘whole thing’</a:t>
            </a:r>
            <a:endParaRPr lang="en-GB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126" name="Picture 6" descr="\\stafs-nhr-03.ccad.canterbury.ac.uk\ap194\Pictures\oculo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861" y="620688"/>
            <a:ext cx="233305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15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46"/>
            <a:ext cx="8229600" cy="1066800"/>
          </a:xfrm>
        </p:spPr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pic>
        <p:nvPicPr>
          <p:cNvPr id="1027" name="Picture 3" descr="C:\Users\ap194\AppData\Local\Microsoft\Windows\Temporary Internet Files\Content.IE5\BT72K4SI\MC9003840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15250"/>
            <a:ext cx="4320480" cy="502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125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Ellis, H.K. &amp; </a:t>
            </a:r>
            <a:r>
              <a:rPr lang="en-GB" dirty="0" err="1"/>
              <a:t>Narayanasamy</a:t>
            </a:r>
            <a:r>
              <a:rPr lang="en-GB" dirty="0"/>
              <a:t>, A. (2009) An investigation into the role of spirituality in nursing.  </a:t>
            </a:r>
            <a:r>
              <a:rPr lang="en-GB" i="1" dirty="0"/>
              <a:t>British Journal of Nursing</a:t>
            </a:r>
            <a:r>
              <a:rPr lang="en-GB" dirty="0"/>
              <a:t>  18(14) </a:t>
            </a:r>
            <a:r>
              <a:rPr lang="en-GB" dirty="0" err="1"/>
              <a:t>pp</a:t>
            </a:r>
            <a:r>
              <a:rPr lang="en-GB" dirty="0"/>
              <a:t> </a:t>
            </a:r>
            <a:r>
              <a:rPr lang="en-GB" dirty="0" smtClean="0"/>
              <a:t>886-9</a:t>
            </a:r>
          </a:p>
          <a:p>
            <a:r>
              <a:rPr lang="en-GB" dirty="0" err="1"/>
              <a:t>Fetterman</a:t>
            </a:r>
            <a:r>
              <a:rPr lang="en-GB" dirty="0"/>
              <a:t>, D.M. (1989)  </a:t>
            </a:r>
            <a:r>
              <a:rPr lang="en-GB" i="1" dirty="0"/>
              <a:t>Ethnography: Step by Step.</a:t>
            </a:r>
            <a:r>
              <a:rPr lang="en-GB" dirty="0"/>
              <a:t> Applied Social Research Methods Series.  Volume 17.  London: Sage </a:t>
            </a:r>
            <a:r>
              <a:rPr lang="en-GB" dirty="0" smtClean="0"/>
              <a:t>Publications</a:t>
            </a:r>
          </a:p>
          <a:p>
            <a:r>
              <a:rPr lang="en-GB" dirty="0" err="1" smtClean="0"/>
              <a:t>Finfgeld-Connett</a:t>
            </a:r>
            <a:r>
              <a:rPr lang="en-GB" dirty="0"/>
              <a:t>, D. (</a:t>
            </a:r>
            <a:r>
              <a:rPr lang="en-GB" dirty="0" smtClean="0"/>
              <a:t>2007)  </a:t>
            </a:r>
            <a:r>
              <a:rPr lang="en-GB" dirty="0"/>
              <a:t>Concept comparison of caring and social support.  </a:t>
            </a:r>
            <a:r>
              <a:rPr lang="en-GB" i="1" dirty="0"/>
              <a:t>International Journal of Nursing Terminologies and Classifications </a:t>
            </a:r>
            <a:r>
              <a:rPr lang="en-GB" dirty="0"/>
              <a:t> 18(2): </a:t>
            </a:r>
            <a:r>
              <a:rPr lang="en-GB" dirty="0" smtClean="0"/>
              <a:t>58-68</a:t>
            </a:r>
          </a:p>
          <a:p>
            <a:r>
              <a:rPr lang="en-GB" dirty="0"/>
              <a:t>Kyle, T.V. (1995) The concept of caring: a review of the literature.  </a:t>
            </a:r>
            <a:r>
              <a:rPr lang="en-GB" i="1" dirty="0"/>
              <a:t>Journal of Advanced Nursing</a:t>
            </a:r>
            <a:r>
              <a:rPr lang="en-GB" dirty="0"/>
              <a:t>  21: 506-514</a:t>
            </a:r>
          </a:p>
          <a:p>
            <a:r>
              <a:rPr lang="en-GB" dirty="0"/>
              <a:t>Smith-Campbell, B. (1999)  A case study on expanding the concept of caring from individuals to communities.  </a:t>
            </a:r>
            <a:r>
              <a:rPr lang="en-GB" i="1" dirty="0"/>
              <a:t>Public Health Nursing</a:t>
            </a:r>
            <a:r>
              <a:rPr lang="en-GB" dirty="0"/>
              <a:t>  16 (6):  405-411</a:t>
            </a:r>
          </a:p>
          <a:p>
            <a:r>
              <a:rPr lang="en-GB" dirty="0" err="1"/>
              <a:t>Swinton</a:t>
            </a:r>
            <a:r>
              <a:rPr lang="en-GB" dirty="0"/>
              <a:t>, J. (2010) The meanings of spirituality: a multi-perspective approach to ‘the spiritual’ In: </a:t>
            </a:r>
            <a:r>
              <a:rPr lang="en-GB" dirty="0" err="1"/>
              <a:t>McSherry</a:t>
            </a:r>
            <a:r>
              <a:rPr lang="en-GB" dirty="0"/>
              <a:t>, W. &amp; Ross, L. (</a:t>
            </a:r>
            <a:r>
              <a:rPr lang="en-GB" dirty="0" err="1"/>
              <a:t>Eds</a:t>
            </a:r>
            <a:r>
              <a:rPr lang="en-GB" dirty="0"/>
              <a:t>) </a:t>
            </a:r>
            <a:r>
              <a:rPr lang="en-GB" i="1" dirty="0"/>
              <a:t>Spiritual Assessment in Healthcare Practice</a:t>
            </a:r>
            <a:r>
              <a:rPr lang="en-GB" dirty="0"/>
              <a:t>.  Cumbria: M&amp;K Publishing. PP 17-35</a:t>
            </a:r>
          </a:p>
          <a:p>
            <a:endParaRPr lang="en-GB" dirty="0"/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01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Intensive care units:</a:t>
            </a:r>
          </a:p>
          <a:p>
            <a:pPr lvl="1"/>
            <a:r>
              <a:rPr lang="en-GB" dirty="0" smtClean="0"/>
              <a:t>Highly technical</a:t>
            </a:r>
          </a:p>
          <a:p>
            <a:pPr lvl="1"/>
            <a:r>
              <a:rPr lang="en-GB" dirty="0" smtClean="0"/>
              <a:t>Life saving interventions</a:t>
            </a:r>
          </a:p>
          <a:p>
            <a:pPr lvl="1"/>
            <a:r>
              <a:rPr lang="en-GB" dirty="0" smtClean="0"/>
              <a:t>Multi-disciplinary team</a:t>
            </a:r>
          </a:p>
          <a:p>
            <a:pPr lvl="1"/>
            <a:r>
              <a:rPr lang="en-GB" dirty="0" smtClean="0"/>
              <a:t>Stressful time for patients and families</a:t>
            </a:r>
          </a:p>
          <a:p>
            <a:pPr lvl="1"/>
            <a:r>
              <a:rPr lang="en-GB" dirty="0" smtClean="0"/>
              <a:t>Many patients can not communicate verbally</a:t>
            </a:r>
          </a:p>
          <a:p>
            <a:pPr lvl="1"/>
            <a:r>
              <a:rPr lang="en-GB" dirty="0" smtClean="0"/>
              <a:t>Many are sedated to aid treatment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745" y="2249488"/>
            <a:ext cx="3395510" cy="4525962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6419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Background to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Ethnography (</a:t>
            </a:r>
            <a:r>
              <a:rPr lang="en-GB" dirty="0" err="1" smtClean="0"/>
              <a:t>Fetterman</a:t>
            </a:r>
            <a:r>
              <a:rPr lang="en-GB" dirty="0" smtClean="0"/>
              <a:t> 1989) looking at caring practice within the technological intensive care setting using:</a:t>
            </a:r>
          </a:p>
          <a:p>
            <a:pPr lvl="1"/>
            <a:r>
              <a:rPr lang="en-GB" dirty="0" smtClean="0"/>
              <a:t>Participant Observations </a:t>
            </a:r>
          </a:p>
          <a:p>
            <a:pPr lvl="1"/>
            <a:r>
              <a:rPr lang="en-GB" dirty="0" smtClean="0"/>
              <a:t>Semi-structured interviews</a:t>
            </a:r>
          </a:p>
          <a:p>
            <a:pPr lvl="1"/>
            <a:r>
              <a:rPr lang="en-GB" dirty="0" smtClean="0"/>
              <a:t>Document review</a:t>
            </a:r>
          </a:p>
          <a:p>
            <a:endParaRPr lang="en-GB" dirty="0" smtClean="0"/>
          </a:p>
          <a:p>
            <a:r>
              <a:rPr lang="en-GB" dirty="0" smtClean="0"/>
              <a:t>Ethnography focuses on the culture of a group/ situation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62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Highlighted</a:t>
            </a:r>
            <a:endParaRPr lang="en-GB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However, I noticed that there was virtually no reference to spiritual needs either during the observations or in the interviews.</a:t>
            </a:r>
          </a:p>
          <a:p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Focus on getting people physically better</a:t>
            </a:r>
          </a:p>
          <a:p>
            <a:r>
              <a:rPr lang="en-GB" dirty="0" smtClean="0"/>
              <a:t>Involving people to enable this to happen</a:t>
            </a:r>
          </a:p>
          <a:p>
            <a:r>
              <a:rPr lang="en-GB" dirty="0" smtClean="0"/>
              <a:t>Refining care/technical aspects to include psychological recovery</a:t>
            </a:r>
          </a:p>
          <a:p>
            <a:r>
              <a:rPr lang="en-GB" dirty="0" smtClean="0"/>
              <a:t>Commitment to the individual through engagement</a:t>
            </a:r>
          </a:p>
          <a:p>
            <a:r>
              <a:rPr lang="en-GB" dirty="0" smtClean="0"/>
              <a:t>Harmonising these elements to achieve best outcome for individual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500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Caring and </a:t>
            </a:r>
            <a:r>
              <a:rPr lang="en-GB" dirty="0"/>
              <a:t>S</a:t>
            </a:r>
            <a:r>
              <a:rPr lang="en-GB" dirty="0" smtClean="0"/>
              <a:t>pirituality in ICU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Caring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Spirituality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Holistic (</a:t>
            </a:r>
            <a:r>
              <a:rPr lang="en-GB" dirty="0" err="1" smtClean="0"/>
              <a:t>Finfgeld-Connett</a:t>
            </a:r>
            <a:r>
              <a:rPr lang="en-GB" dirty="0" smtClean="0"/>
              <a:t> 2007) </a:t>
            </a:r>
          </a:p>
          <a:p>
            <a:r>
              <a:rPr lang="en-GB" dirty="0" smtClean="0"/>
              <a:t>Moral, emotional, cognitive elements (</a:t>
            </a:r>
            <a:r>
              <a:rPr lang="en-GB" dirty="0"/>
              <a:t>Kyle </a:t>
            </a:r>
            <a:r>
              <a:rPr lang="en-GB" dirty="0" smtClean="0"/>
              <a:t>1995</a:t>
            </a:r>
            <a:r>
              <a:rPr lang="en-GB" dirty="0"/>
              <a:t>) </a:t>
            </a:r>
            <a:endParaRPr lang="en-GB" dirty="0" smtClean="0"/>
          </a:p>
          <a:p>
            <a:r>
              <a:rPr lang="en-GB" dirty="0" smtClean="0"/>
              <a:t>Societal, political and cultural influences (</a:t>
            </a:r>
            <a:r>
              <a:rPr lang="en-GB" dirty="0"/>
              <a:t>Smith-Campbell </a:t>
            </a:r>
            <a:r>
              <a:rPr lang="en-GB" dirty="0" smtClean="0"/>
              <a:t>1999</a:t>
            </a:r>
            <a:r>
              <a:rPr lang="en-GB" dirty="0"/>
              <a:t>) </a:t>
            </a:r>
            <a:endParaRPr lang="en-GB" dirty="0" smtClean="0"/>
          </a:p>
          <a:p>
            <a:r>
              <a:rPr lang="en-GB" dirty="0" smtClean="0"/>
              <a:t>Involves interaction and action</a:t>
            </a:r>
          </a:p>
          <a:p>
            <a:r>
              <a:rPr lang="en-GB" dirty="0" smtClean="0"/>
              <a:t>Complex term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Holistic incorporating body, mind and spirit (Ellis &amp; </a:t>
            </a:r>
            <a:r>
              <a:rPr lang="en-GB" dirty="0" err="1" smtClean="0"/>
              <a:t>Narayanasay</a:t>
            </a:r>
            <a:r>
              <a:rPr lang="en-GB" dirty="0" smtClean="0"/>
              <a:t> 2009)</a:t>
            </a:r>
          </a:p>
          <a:p>
            <a:r>
              <a:rPr lang="en-GB" dirty="0" smtClean="0"/>
              <a:t>Generic, biological and religious behaviours (</a:t>
            </a:r>
            <a:r>
              <a:rPr lang="en-GB" dirty="0" err="1" smtClean="0"/>
              <a:t>Swinton</a:t>
            </a:r>
            <a:r>
              <a:rPr lang="en-GB" dirty="0" smtClean="0"/>
              <a:t> 2010)</a:t>
            </a:r>
          </a:p>
          <a:p>
            <a:r>
              <a:rPr lang="en-GB" dirty="0" smtClean="0"/>
              <a:t>Cultural influences</a:t>
            </a:r>
          </a:p>
          <a:p>
            <a:r>
              <a:rPr lang="en-GB" dirty="0" smtClean="0"/>
              <a:t>Complex term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12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Considering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Body and mind evident but not spirit</a:t>
            </a:r>
          </a:p>
          <a:p>
            <a:endParaRPr lang="en-GB" dirty="0" smtClean="0"/>
          </a:p>
          <a:p>
            <a:r>
              <a:rPr lang="en-GB" dirty="0" smtClean="0"/>
              <a:t>I wondered whether spirituality was displayed but in a less formalised way.</a:t>
            </a:r>
          </a:p>
          <a:p>
            <a:endParaRPr lang="en-GB" dirty="0"/>
          </a:p>
          <a:p>
            <a:r>
              <a:rPr lang="en-GB" dirty="0" smtClean="0"/>
              <a:t>I wanted to see if I had missed the spiritual elements</a:t>
            </a:r>
            <a:endParaRPr lang="en-GB" dirty="0"/>
          </a:p>
        </p:txBody>
      </p:sp>
      <p:pic>
        <p:nvPicPr>
          <p:cNvPr id="2050" name="Picture 2" descr="\\stafs-nhr-03.ccad.canterbury.ac.uk\ap194\Pictures\altar 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2986254"/>
            <a:ext cx="4038600" cy="305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826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692696"/>
            <a:ext cx="8172450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2400" u="sng" dirty="0"/>
              <a:t>Model of Spirituality – Miner-Williams (2006) p. 817 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0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Exploring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Sample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Used the nurses interview transcripts</a:t>
            </a:r>
          </a:p>
          <a:p>
            <a:r>
              <a:rPr lang="en-GB" dirty="0" smtClean="0"/>
              <a:t>13 participants</a:t>
            </a:r>
          </a:p>
          <a:p>
            <a:r>
              <a:rPr lang="en-GB" dirty="0" smtClean="0"/>
              <a:t>Semi-structured interviews had explored what caring practice meant</a:t>
            </a:r>
          </a:p>
          <a:p>
            <a:r>
              <a:rPr lang="en-GB" dirty="0" smtClean="0"/>
              <a:t>Meant researcher not making value judgements on what was seen in observations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Content analysis</a:t>
            </a:r>
          </a:p>
          <a:p>
            <a:endParaRPr lang="en-GB" dirty="0" smtClean="0"/>
          </a:p>
          <a:p>
            <a:r>
              <a:rPr lang="en-GB" dirty="0" smtClean="0"/>
              <a:t>Using Miner-Williams model as a basis to examine if the issues were evident within the data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478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of Findings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659573"/>
              </p:ext>
            </p:extLst>
          </p:nvPr>
        </p:nvGraphicFramePr>
        <p:xfrm>
          <a:off x="467544" y="2060848"/>
          <a:ext cx="8230089" cy="3229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604"/>
                <a:gridCol w="159914"/>
                <a:gridCol w="441493"/>
                <a:gridCol w="441493"/>
                <a:gridCol w="469515"/>
                <a:gridCol w="439625"/>
                <a:gridCol w="578487"/>
                <a:gridCol w="401641"/>
                <a:gridCol w="304500"/>
                <a:gridCol w="341862"/>
                <a:gridCol w="481969"/>
                <a:gridCol w="432153"/>
                <a:gridCol w="460174"/>
                <a:gridCol w="486327"/>
                <a:gridCol w="467647"/>
                <a:gridCol w="372374"/>
                <a:gridCol w="493177"/>
                <a:gridCol w="422812"/>
                <a:gridCol w="420322"/>
              </a:tblGrid>
              <a:tr h="137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Model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Relational: Connectedness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Behavioural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Concepts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Transcedent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Health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Person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550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Participants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 rowSpan="1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With self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With others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With deity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religion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interaction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$ With nurses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love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hope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peaceful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Forgive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ness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comfort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meaning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purpose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Happi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ness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*Allev suffering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$ Holistic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values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  <a:tr h="171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9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57" marR="67257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609329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*Alleviation of suffering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$ added by researcher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818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242</TotalTime>
  <Words>1054</Words>
  <Application>Microsoft Office PowerPoint</Application>
  <PresentationFormat>On-screen Show (4:3)</PresentationFormat>
  <Paragraphs>403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Is spirituality evident as part of the caring activity of nurses within an intensive care unit? </vt:lpstr>
      <vt:lpstr>Context</vt:lpstr>
      <vt:lpstr>Background to study</vt:lpstr>
      <vt:lpstr>Highlighted</vt:lpstr>
      <vt:lpstr>Caring and Spirituality in ICU</vt:lpstr>
      <vt:lpstr>Considering ….</vt:lpstr>
      <vt:lpstr>Model of Spirituality – Miner-Williams (2006) p. 817 </vt:lpstr>
      <vt:lpstr>Exploring</vt:lpstr>
      <vt:lpstr>Table of Findings</vt:lpstr>
      <vt:lpstr>Findings</vt:lpstr>
      <vt:lpstr>Findings continued</vt:lpstr>
      <vt:lpstr>Findings continued</vt:lpstr>
      <vt:lpstr>Discussion</vt:lpstr>
      <vt:lpstr>Limitations</vt:lpstr>
      <vt:lpstr>“Caring is an Umbrella term….Caring is the whole thing”</vt:lpstr>
      <vt:lpstr>Any Questions?</vt:lpstr>
      <vt:lpstr>References</vt:lpstr>
    </vt:vector>
  </TitlesOfParts>
  <Company>Canterbury Christ Church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spirituality evident as part of the caring activity of nurses within a intensive care unit?</dc:title>
  <dc:creator>Computing Services</dc:creator>
  <cp:lastModifiedBy>Computing Services</cp:lastModifiedBy>
  <cp:revision>23</cp:revision>
  <dcterms:created xsi:type="dcterms:W3CDTF">2012-05-13T14:07:31Z</dcterms:created>
  <dcterms:modified xsi:type="dcterms:W3CDTF">2013-05-23T07:43:53Z</dcterms:modified>
</cp:coreProperties>
</file>