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4"/>
  </p:sldMasterIdLst>
  <p:notesMasterIdLst>
    <p:notesMasterId r:id="rId23"/>
  </p:notesMasterIdLst>
  <p:sldIdLst>
    <p:sldId id="298" r:id="rId5"/>
    <p:sldId id="297" r:id="rId6"/>
    <p:sldId id="301" r:id="rId7"/>
    <p:sldId id="306" r:id="rId8"/>
    <p:sldId id="268" r:id="rId9"/>
    <p:sldId id="272" r:id="rId10"/>
    <p:sldId id="274" r:id="rId11"/>
    <p:sldId id="275" r:id="rId12"/>
    <p:sldId id="303" r:id="rId13"/>
    <p:sldId id="281" r:id="rId14"/>
    <p:sldId id="283" r:id="rId15"/>
    <p:sldId id="278" r:id="rId16"/>
    <p:sldId id="286" r:id="rId17"/>
    <p:sldId id="305" r:id="rId18"/>
    <p:sldId id="273" r:id="rId19"/>
    <p:sldId id="291" r:id="rId20"/>
    <p:sldId id="288" r:id="rId21"/>
    <p:sldId id="271" r:id="rId22"/>
  </p:sldIdLst>
  <p:sldSz cx="12192000" cy="6858000"/>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68E"/>
    <a:srgbClr val="1C82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0" autoAdjust="0"/>
    <p:restoredTop sz="94660"/>
  </p:normalViewPr>
  <p:slideViewPr>
    <p:cSldViewPr snapToGrid="0">
      <p:cViewPr varScale="1">
        <p:scale>
          <a:sx n="54" d="100"/>
          <a:sy n="54" d="100"/>
        </p:scale>
        <p:origin x="972" y="66"/>
      </p:cViewPr>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Van Vuuren-Cassar" userId="1f1ba62c-c61b-44c8-a509-53abde5f2404" providerId="ADAL" clId="{5E98A1F2-4FE8-492E-A391-A2592488A9E5}"/>
    <pc:docChg chg="modSld">
      <pc:chgData name="Gemma Van Vuuren-Cassar" userId="1f1ba62c-c61b-44c8-a509-53abde5f2404" providerId="ADAL" clId="{5E98A1F2-4FE8-492E-A391-A2592488A9E5}" dt="2024-10-23T14:53:09.541" v="0" actId="20577"/>
      <pc:docMkLst>
        <pc:docMk/>
      </pc:docMkLst>
      <pc:sldChg chg="modSp mod">
        <pc:chgData name="Gemma Van Vuuren-Cassar" userId="1f1ba62c-c61b-44c8-a509-53abde5f2404" providerId="ADAL" clId="{5E98A1F2-4FE8-492E-A391-A2592488A9E5}" dt="2024-10-23T14:53:09.541" v="0" actId="20577"/>
        <pc:sldMkLst>
          <pc:docMk/>
          <pc:sldMk cId="3642245641" sldId="306"/>
        </pc:sldMkLst>
        <pc:spChg chg="mod">
          <ac:chgData name="Gemma Van Vuuren-Cassar" userId="1f1ba62c-c61b-44c8-a509-53abde5f2404" providerId="ADAL" clId="{5E98A1F2-4FE8-492E-A391-A2592488A9E5}" dt="2024-10-23T14:53:09.541" v="0" actId="20577"/>
          <ac:spMkLst>
            <pc:docMk/>
            <pc:sldMk cId="3642245641" sldId="306"/>
            <ac:spMk id="4" creationId="{4EE15979-727C-9740-A1AE-3686D86C97EA}"/>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39CF37-01D4-4961-B04B-D8CA567374A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D018EE3-979D-4EC3-8E90-96A44171A63A}">
      <dgm:prSet/>
      <dgm:spPr/>
      <dgm:t>
        <a:bodyPr/>
        <a:lstStyle/>
        <a:p>
          <a:r>
            <a:rPr lang="en-GB" dirty="0">
              <a:latin typeface="Aptos" panose="020B0004020202020204" pitchFamily="34" charset="0"/>
            </a:rPr>
            <a:t>Summative Assessments: written and audio feedback in higher education</a:t>
          </a:r>
          <a:endParaRPr lang="en-US" dirty="0">
            <a:latin typeface="Aptos" panose="020B0004020202020204" pitchFamily="34" charset="0"/>
          </a:endParaRPr>
        </a:p>
      </dgm:t>
    </dgm:pt>
    <dgm:pt modelId="{BEC25552-F82F-4A57-9FAD-BD3857256891}" type="parTrans" cxnId="{8F9057F1-6BD1-419B-9451-51A7AEB191E1}">
      <dgm:prSet/>
      <dgm:spPr/>
      <dgm:t>
        <a:bodyPr/>
        <a:lstStyle/>
        <a:p>
          <a:endParaRPr lang="en-US"/>
        </a:p>
      </dgm:t>
    </dgm:pt>
    <dgm:pt modelId="{13D7FC49-0DD9-42A8-AFB5-114C6E4DFDD5}" type="sibTrans" cxnId="{8F9057F1-6BD1-419B-9451-51A7AEB191E1}">
      <dgm:prSet/>
      <dgm:spPr/>
      <dgm:t>
        <a:bodyPr/>
        <a:lstStyle/>
        <a:p>
          <a:endParaRPr lang="en-US"/>
        </a:p>
      </dgm:t>
    </dgm:pt>
    <dgm:pt modelId="{A3675BAF-739B-4045-85FB-8CBACEA40D6F}">
      <dgm:prSet/>
      <dgm:spPr/>
      <dgm:t>
        <a:bodyPr/>
        <a:lstStyle/>
        <a:p>
          <a:r>
            <a:rPr lang="en-GB" dirty="0">
              <a:latin typeface="Aptos" panose="020B0004020202020204" pitchFamily="34" charset="0"/>
            </a:rPr>
            <a:t>Communicating assessment feedback: students’ emotions and self esteem</a:t>
          </a:r>
          <a:endParaRPr lang="en-US" dirty="0">
            <a:latin typeface="Aptos" panose="020B0004020202020204" pitchFamily="34" charset="0"/>
          </a:endParaRPr>
        </a:p>
      </dgm:t>
    </dgm:pt>
    <dgm:pt modelId="{E2495601-A464-44DD-A048-267AACB8DC21}" type="parTrans" cxnId="{9897E64F-C4B0-4444-B6A0-58D5009D782C}">
      <dgm:prSet/>
      <dgm:spPr/>
      <dgm:t>
        <a:bodyPr/>
        <a:lstStyle/>
        <a:p>
          <a:endParaRPr lang="en-US"/>
        </a:p>
      </dgm:t>
    </dgm:pt>
    <dgm:pt modelId="{9E408425-7072-4FDB-85B4-C1E76DC46B67}" type="sibTrans" cxnId="{9897E64F-C4B0-4444-B6A0-58D5009D782C}">
      <dgm:prSet/>
      <dgm:spPr/>
      <dgm:t>
        <a:bodyPr/>
        <a:lstStyle/>
        <a:p>
          <a:endParaRPr lang="en-US"/>
        </a:p>
      </dgm:t>
    </dgm:pt>
    <dgm:pt modelId="{2F1A0E81-127B-402E-9F57-C2689E18B539}">
      <dgm:prSet/>
      <dgm:spPr/>
      <dgm:t>
        <a:bodyPr/>
        <a:lstStyle/>
        <a:p>
          <a:r>
            <a:rPr lang="en-GB" dirty="0">
              <a:latin typeface="Aptos" panose="020B0004020202020204" pitchFamily="34" charset="0"/>
            </a:rPr>
            <a:t>Staff Perspectives - survey and focus group (2021)</a:t>
          </a:r>
          <a:endParaRPr lang="en-US" dirty="0">
            <a:latin typeface="Aptos" panose="020B0004020202020204" pitchFamily="34" charset="0"/>
          </a:endParaRPr>
        </a:p>
      </dgm:t>
    </dgm:pt>
    <dgm:pt modelId="{38BC051A-47AF-478D-8C92-6302F0CFD655}" type="parTrans" cxnId="{07141373-85EF-4BB9-AC34-4423358EA1C8}">
      <dgm:prSet/>
      <dgm:spPr/>
      <dgm:t>
        <a:bodyPr/>
        <a:lstStyle/>
        <a:p>
          <a:endParaRPr lang="en-US"/>
        </a:p>
      </dgm:t>
    </dgm:pt>
    <dgm:pt modelId="{42EA55C3-9BBC-4045-9EDD-D5D4592C40A7}" type="sibTrans" cxnId="{07141373-85EF-4BB9-AC34-4423358EA1C8}">
      <dgm:prSet/>
      <dgm:spPr/>
      <dgm:t>
        <a:bodyPr/>
        <a:lstStyle/>
        <a:p>
          <a:endParaRPr lang="en-US"/>
        </a:p>
      </dgm:t>
    </dgm:pt>
    <dgm:pt modelId="{8ADE3D51-52C2-4207-97E3-EFFAEE55F47A}">
      <dgm:prSet/>
      <dgm:spPr/>
      <dgm:t>
        <a:bodyPr/>
        <a:lstStyle/>
        <a:p>
          <a:r>
            <a:rPr lang="en-GB" dirty="0">
              <a:latin typeface="Aptos" panose="020B0004020202020204" pitchFamily="34" charset="0"/>
            </a:rPr>
            <a:t>Conclusions and recommendations</a:t>
          </a:r>
          <a:endParaRPr lang="en-US" dirty="0">
            <a:latin typeface="Aptos" panose="020B0004020202020204" pitchFamily="34" charset="0"/>
          </a:endParaRPr>
        </a:p>
      </dgm:t>
    </dgm:pt>
    <dgm:pt modelId="{3DE6730A-CAFD-48D2-AC9E-C91F58D00AB4}" type="parTrans" cxnId="{7F4F996A-631F-4B23-8C36-6395FF876C5C}">
      <dgm:prSet/>
      <dgm:spPr/>
      <dgm:t>
        <a:bodyPr/>
        <a:lstStyle/>
        <a:p>
          <a:endParaRPr lang="en-US"/>
        </a:p>
      </dgm:t>
    </dgm:pt>
    <dgm:pt modelId="{FCC1E02E-88E4-4C14-B495-B666A909A64B}" type="sibTrans" cxnId="{7F4F996A-631F-4B23-8C36-6395FF876C5C}">
      <dgm:prSet/>
      <dgm:spPr/>
      <dgm:t>
        <a:bodyPr/>
        <a:lstStyle/>
        <a:p>
          <a:endParaRPr lang="en-US"/>
        </a:p>
      </dgm:t>
    </dgm:pt>
    <dgm:pt modelId="{E0EC6368-DF43-4D43-BC1C-1A1EB9D68B7F}">
      <dgm:prSet/>
      <dgm:spPr/>
      <dgm:t>
        <a:bodyPr/>
        <a:lstStyle/>
        <a:p>
          <a:r>
            <a:rPr lang="en-US" dirty="0">
              <a:latin typeface="Aptos" panose="020B0004020202020204" pitchFamily="34" charset="0"/>
            </a:rPr>
            <a:t>Student focus group (2024)</a:t>
          </a:r>
        </a:p>
      </dgm:t>
    </dgm:pt>
    <dgm:pt modelId="{61C098F5-F62E-421E-9B5B-3CB50D978606}" type="parTrans" cxnId="{548A34F2-EE3C-4742-BE0B-FA01B57194E1}">
      <dgm:prSet/>
      <dgm:spPr/>
      <dgm:t>
        <a:bodyPr/>
        <a:lstStyle/>
        <a:p>
          <a:endParaRPr lang="en-GB"/>
        </a:p>
      </dgm:t>
    </dgm:pt>
    <dgm:pt modelId="{BBFD93FF-98CE-4D8D-BA4E-CE3860B4225D}" type="sibTrans" cxnId="{548A34F2-EE3C-4742-BE0B-FA01B57194E1}">
      <dgm:prSet/>
      <dgm:spPr/>
      <dgm:t>
        <a:bodyPr/>
        <a:lstStyle/>
        <a:p>
          <a:endParaRPr lang="en-GB"/>
        </a:p>
      </dgm:t>
    </dgm:pt>
    <dgm:pt modelId="{2250B745-8752-4912-9271-54961479687D}">
      <dgm:prSet/>
      <dgm:spPr/>
      <dgm:t>
        <a:bodyPr/>
        <a:lstStyle/>
        <a:p>
          <a:r>
            <a:rPr lang="en-GB" dirty="0">
              <a:latin typeface="Aptos" panose="020B0004020202020204" pitchFamily="34" charset="0"/>
            </a:rPr>
            <a:t>Students’ Perspectives – surveys  (2021 and 2024)</a:t>
          </a:r>
        </a:p>
      </dgm:t>
    </dgm:pt>
    <dgm:pt modelId="{47DF3BD4-61BB-4B52-B5E7-CCC37C11AF5C}" type="parTrans" cxnId="{C2303039-38DD-4073-89E6-CD6B5167FAD9}">
      <dgm:prSet/>
      <dgm:spPr/>
      <dgm:t>
        <a:bodyPr/>
        <a:lstStyle/>
        <a:p>
          <a:endParaRPr lang="en-GB"/>
        </a:p>
      </dgm:t>
    </dgm:pt>
    <dgm:pt modelId="{281A39D9-CD33-49E8-ABE2-79F8EED3CE9A}" type="sibTrans" cxnId="{C2303039-38DD-4073-89E6-CD6B5167FAD9}">
      <dgm:prSet/>
      <dgm:spPr/>
      <dgm:t>
        <a:bodyPr/>
        <a:lstStyle/>
        <a:p>
          <a:endParaRPr lang="en-GB"/>
        </a:p>
      </dgm:t>
    </dgm:pt>
    <dgm:pt modelId="{4BDE02B6-3F45-497E-BCE6-A75D27E10C50}" type="pres">
      <dgm:prSet presAssocID="{9239CF37-01D4-4961-B04B-D8CA567374AE}" presName="linear" presStyleCnt="0">
        <dgm:presLayoutVars>
          <dgm:animLvl val="lvl"/>
          <dgm:resizeHandles val="exact"/>
        </dgm:presLayoutVars>
      </dgm:prSet>
      <dgm:spPr/>
    </dgm:pt>
    <dgm:pt modelId="{5E01431E-97DC-4CD5-8BB3-746611AE2461}" type="pres">
      <dgm:prSet presAssocID="{3D018EE3-979D-4EC3-8E90-96A44171A63A}" presName="parentText" presStyleLbl="node1" presStyleIdx="0" presStyleCnt="6">
        <dgm:presLayoutVars>
          <dgm:chMax val="0"/>
          <dgm:bulletEnabled val="1"/>
        </dgm:presLayoutVars>
      </dgm:prSet>
      <dgm:spPr/>
    </dgm:pt>
    <dgm:pt modelId="{51C08FE3-8B63-41C9-BFD5-50884F3C904F}" type="pres">
      <dgm:prSet presAssocID="{13D7FC49-0DD9-42A8-AFB5-114C6E4DFDD5}" presName="spacer" presStyleCnt="0"/>
      <dgm:spPr/>
    </dgm:pt>
    <dgm:pt modelId="{AC95F03C-DC2B-4410-8A91-406274026DAF}" type="pres">
      <dgm:prSet presAssocID="{A3675BAF-739B-4045-85FB-8CBACEA40D6F}" presName="parentText" presStyleLbl="node1" presStyleIdx="1" presStyleCnt="6">
        <dgm:presLayoutVars>
          <dgm:chMax val="0"/>
          <dgm:bulletEnabled val="1"/>
        </dgm:presLayoutVars>
      </dgm:prSet>
      <dgm:spPr/>
    </dgm:pt>
    <dgm:pt modelId="{620D3E26-4377-4861-91C5-67D2E11F6E47}" type="pres">
      <dgm:prSet presAssocID="{9E408425-7072-4FDB-85B4-C1E76DC46B67}" presName="spacer" presStyleCnt="0"/>
      <dgm:spPr/>
    </dgm:pt>
    <dgm:pt modelId="{49BEA2CB-044A-4CA1-AE3C-A85DE78B0FD9}" type="pres">
      <dgm:prSet presAssocID="{2250B745-8752-4912-9271-54961479687D}" presName="parentText" presStyleLbl="node1" presStyleIdx="2" presStyleCnt="6">
        <dgm:presLayoutVars>
          <dgm:chMax val="0"/>
          <dgm:bulletEnabled val="1"/>
        </dgm:presLayoutVars>
      </dgm:prSet>
      <dgm:spPr/>
    </dgm:pt>
    <dgm:pt modelId="{83E8128D-CAC5-40C7-8BDB-1274974F3B6E}" type="pres">
      <dgm:prSet presAssocID="{281A39D9-CD33-49E8-ABE2-79F8EED3CE9A}" presName="spacer" presStyleCnt="0"/>
      <dgm:spPr/>
    </dgm:pt>
    <dgm:pt modelId="{15B6AB3D-38B5-4782-AE30-C93A2DEF9BC1}" type="pres">
      <dgm:prSet presAssocID="{E0EC6368-DF43-4D43-BC1C-1A1EB9D68B7F}" presName="parentText" presStyleLbl="node1" presStyleIdx="3" presStyleCnt="6">
        <dgm:presLayoutVars>
          <dgm:chMax val="0"/>
          <dgm:bulletEnabled val="1"/>
        </dgm:presLayoutVars>
      </dgm:prSet>
      <dgm:spPr/>
    </dgm:pt>
    <dgm:pt modelId="{619628B6-3BE7-45A8-A64D-193595424B8C}" type="pres">
      <dgm:prSet presAssocID="{BBFD93FF-98CE-4D8D-BA4E-CE3860B4225D}" presName="spacer" presStyleCnt="0"/>
      <dgm:spPr/>
    </dgm:pt>
    <dgm:pt modelId="{8998C937-BE7E-4702-9827-46F5C7C1D2B1}" type="pres">
      <dgm:prSet presAssocID="{2F1A0E81-127B-402E-9F57-C2689E18B539}" presName="parentText" presStyleLbl="node1" presStyleIdx="4" presStyleCnt="6">
        <dgm:presLayoutVars>
          <dgm:chMax val="0"/>
          <dgm:bulletEnabled val="1"/>
        </dgm:presLayoutVars>
      </dgm:prSet>
      <dgm:spPr/>
    </dgm:pt>
    <dgm:pt modelId="{F4F7B129-F6FF-476A-A257-EB84E4185960}" type="pres">
      <dgm:prSet presAssocID="{42EA55C3-9BBC-4045-9EDD-D5D4592C40A7}" presName="spacer" presStyleCnt="0"/>
      <dgm:spPr/>
    </dgm:pt>
    <dgm:pt modelId="{20EB5117-54AA-431F-B6B6-68526D4500C0}" type="pres">
      <dgm:prSet presAssocID="{8ADE3D51-52C2-4207-97E3-EFFAEE55F47A}" presName="parentText" presStyleLbl="node1" presStyleIdx="5" presStyleCnt="6">
        <dgm:presLayoutVars>
          <dgm:chMax val="0"/>
          <dgm:bulletEnabled val="1"/>
        </dgm:presLayoutVars>
      </dgm:prSet>
      <dgm:spPr/>
    </dgm:pt>
  </dgm:ptLst>
  <dgm:cxnLst>
    <dgm:cxn modelId="{9BC8DC0D-C232-4B29-8A1A-3E97F3B75173}" type="presOf" srcId="{2250B745-8752-4912-9271-54961479687D}" destId="{49BEA2CB-044A-4CA1-AE3C-A85DE78B0FD9}" srcOrd="0" destOrd="0" presId="urn:microsoft.com/office/officeart/2005/8/layout/vList2"/>
    <dgm:cxn modelId="{AE390A0F-7B46-4C15-9B34-A3179E807914}" type="presOf" srcId="{2F1A0E81-127B-402E-9F57-C2689E18B539}" destId="{8998C937-BE7E-4702-9827-46F5C7C1D2B1}" srcOrd="0" destOrd="0" presId="urn:microsoft.com/office/officeart/2005/8/layout/vList2"/>
    <dgm:cxn modelId="{C2303039-38DD-4073-89E6-CD6B5167FAD9}" srcId="{9239CF37-01D4-4961-B04B-D8CA567374AE}" destId="{2250B745-8752-4912-9271-54961479687D}" srcOrd="2" destOrd="0" parTransId="{47DF3BD4-61BB-4B52-B5E7-CCC37C11AF5C}" sibTransId="{281A39D9-CD33-49E8-ABE2-79F8EED3CE9A}"/>
    <dgm:cxn modelId="{570DEE68-1FC8-4D10-9EEE-74B7DDD52F9B}" type="presOf" srcId="{E0EC6368-DF43-4D43-BC1C-1A1EB9D68B7F}" destId="{15B6AB3D-38B5-4782-AE30-C93A2DEF9BC1}" srcOrd="0" destOrd="0" presId="urn:microsoft.com/office/officeart/2005/8/layout/vList2"/>
    <dgm:cxn modelId="{7F4F996A-631F-4B23-8C36-6395FF876C5C}" srcId="{9239CF37-01D4-4961-B04B-D8CA567374AE}" destId="{8ADE3D51-52C2-4207-97E3-EFFAEE55F47A}" srcOrd="5" destOrd="0" parTransId="{3DE6730A-CAFD-48D2-AC9E-C91F58D00AB4}" sibTransId="{FCC1E02E-88E4-4C14-B495-B666A909A64B}"/>
    <dgm:cxn modelId="{2FF2824D-5F95-4052-A54C-B0AA5FA3C53F}" type="presOf" srcId="{A3675BAF-739B-4045-85FB-8CBACEA40D6F}" destId="{AC95F03C-DC2B-4410-8A91-406274026DAF}" srcOrd="0" destOrd="0" presId="urn:microsoft.com/office/officeart/2005/8/layout/vList2"/>
    <dgm:cxn modelId="{9897E64F-C4B0-4444-B6A0-58D5009D782C}" srcId="{9239CF37-01D4-4961-B04B-D8CA567374AE}" destId="{A3675BAF-739B-4045-85FB-8CBACEA40D6F}" srcOrd="1" destOrd="0" parTransId="{E2495601-A464-44DD-A048-267AACB8DC21}" sibTransId="{9E408425-7072-4FDB-85B4-C1E76DC46B67}"/>
    <dgm:cxn modelId="{07141373-85EF-4BB9-AC34-4423358EA1C8}" srcId="{9239CF37-01D4-4961-B04B-D8CA567374AE}" destId="{2F1A0E81-127B-402E-9F57-C2689E18B539}" srcOrd="4" destOrd="0" parTransId="{38BC051A-47AF-478D-8C92-6302F0CFD655}" sibTransId="{42EA55C3-9BBC-4045-9EDD-D5D4592C40A7}"/>
    <dgm:cxn modelId="{6551B381-3FF6-42AF-BC8C-3B51B9A3A0EF}" type="presOf" srcId="{9239CF37-01D4-4961-B04B-D8CA567374AE}" destId="{4BDE02B6-3F45-497E-BCE6-A75D27E10C50}" srcOrd="0" destOrd="0" presId="urn:microsoft.com/office/officeart/2005/8/layout/vList2"/>
    <dgm:cxn modelId="{5B2198B1-50BA-414A-B318-475A23CEF293}" type="presOf" srcId="{3D018EE3-979D-4EC3-8E90-96A44171A63A}" destId="{5E01431E-97DC-4CD5-8BB3-746611AE2461}" srcOrd="0" destOrd="0" presId="urn:microsoft.com/office/officeart/2005/8/layout/vList2"/>
    <dgm:cxn modelId="{99C4B9B7-58E8-4C60-AF36-23C67A7BA688}" type="presOf" srcId="{8ADE3D51-52C2-4207-97E3-EFFAEE55F47A}" destId="{20EB5117-54AA-431F-B6B6-68526D4500C0}" srcOrd="0" destOrd="0" presId="urn:microsoft.com/office/officeart/2005/8/layout/vList2"/>
    <dgm:cxn modelId="{8F9057F1-6BD1-419B-9451-51A7AEB191E1}" srcId="{9239CF37-01D4-4961-B04B-D8CA567374AE}" destId="{3D018EE3-979D-4EC3-8E90-96A44171A63A}" srcOrd="0" destOrd="0" parTransId="{BEC25552-F82F-4A57-9FAD-BD3857256891}" sibTransId="{13D7FC49-0DD9-42A8-AFB5-114C6E4DFDD5}"/>
    <dgm:cxn modelId="{548A34F2-EE3C-4742-BE0B-FA01B57194E1}" srcId="{9239CF37-01D4-4961-B04B-D8CA567374AE}" destId="{E0EC6368-DF43-4D43-BC1C-1A1EB9D68B7F}" srcOrd="3" destOrd="0" parTransId="{61C098F5-F62E-421E-9B5B-3CB50D978606}" sibTransId="{BBFD93FF-98CE-4D8D-BA4E-CE3860B4225D}"/>
    <dgm:cxn modelId="{B286B2AC-A6FA-4067-9909-A7A35BB1C754}" type="presParOf" srcId="{4BDE02B6-3F45-497E-BCE6-A75D27E10C50}" destId="{5E01431E-97DC-4CD5-8BB3-746611AE2461}" srcOrd="0" destOrd="0" presId="urn:microsoft.com/office/officeart/2005/8/layout/vList2"/>
    <dgm:cxn modelId="{62A98471-0C76-4AF3-87D1-CEF20F476DC2}" type="presParOf" srcId="{4BDE02B6-3F45-497E-BCE6-A75D27E10C50}" destId="{51C08FE3-8B63-41C9-BFD5-50884F3C904F}" srcOrd="1" destOrd="0" presId="urn:microsoft.com/office/officeart/2005/8/layout/vList2"/>
    <dgm:cxn modelId="{AD172FA2-BC28-4774-8C1C-A3D6C804C392}" type="presParOf" srcId="{4BDE02B6-3F45-497E-BCE6-A75D27E10C50}" destId="{AC95F03C-DC2B-4410-8A91-406274026DAF}" srcOrd="2" destOrd="0" presId="urn:microsoft.com/office/officeart/2005/8/layout/vList2"/>
    <dgm:cxn modelId="{31A180C4-578D-4098-8A21-2A4F91511A45}" type="presParOf" srcId="{4BDE02B6-3F45-497E-BCE6-A75D27E10C50}" destId="{620D3E26-4377-4861-91C5-67D2E11F6E47}" srcOrd="3" destOrd="0" presId="urn:microsoft.com/office/officeart/2005/8/layout/vList2"/>
    <dgm:cxn modelId="{923B5E1C-9339-4B38-81D7-5B1028F45542}" type="presParOf" srcId="{4BDE02B6-3F45-497E-BCE6-A75D27E10C50}" destId="{49BEA2CB-044A-4CA1-AE3C-A85DE78B0FD9}" srcOrd="4" destOrd="0" presId="urn:microsoft.com/office/officeart/2005/8/layout/vList2"/>
    <dgm:cxn modelId="{0D3FE421-0312-4E81-A22F-A8796F783E92}" type="presParOf" srcId="{4BDE02B6-3F45-497E-BCE6-A75D27E10C50}" destId="{83E8128D-CAC5-40C7-8BDB-1274974F3B6E}" srcOrd="5" destOrd="0" presId="urn:microsoft.com/office/officeart/2005/8/layout/vList2"/>
    <dgm:cxn modelId="{55C7C276-5ADF-4AB3-BAFE-187CF1F923D6}" type="presParOf" srcId="{4BDE02B6-3F45-497E-BCE6-A75D27E10C50}" destId="{15B6AB3D-38B5-4782-AE30-C93A2DEF9BC1}" srcOrd="6" destOrd="0" presId="urn:microsoft.com/office/officeart/2005/8/layout/vList2"/>
    <dgm:cxn modelId="{F8CD76EB-ADBB-480C-8B73-B470234FC02B}" type="presParOf" srcId="{4BDE02B6-3F45-497E-BCE6-A75D27E10C50}" destId="{619628B6-3BE7-45A8-A64D-193595424B8C}" srcOrd="7" destOrd="0" presId="urn:microsoft.com/office/officeart/2005/8/layout/vList2"/>
    <dgm:cxn modelId="{2DAB25D6-7324-4559-A33D-8FA4F71F0279}" type="presParOf" srcId="{4BDE02B6-3F45-497E-BCE6-A75D27E10C50}" destId="{8998C937-BE7E-4702-9827-46F5C7C1D2B1}" srcOrd="8" destOrd="0" presId="urn:microsoft.com/office/officeart/2005/8/layout/vList2"/>
    <dgm:cxn modelId="{53CC1336-CFD0-4ABB-A4B9-9CFBBC1C1AE4}" type="presParOf" srcId="{4BDE02B6-3F45-497E-BCE6-A75D27E10C50}" destId="{F4F7B129-F6FF-476A-A257-EB84E4185960}" srcOrd="9" destOrd="0" presId="urn:microsoft.com/office/officeart/2005/8/layout/vList2"/>
    <dgm:cxn modelId="{019A5BF0-1E2E-4D18-BC2A-353DAE6F3B5D}" type="presParOf" srcId="{4BDE02B6-3F45-497E-BCE6-A75D27E10C50}" destId="{20EB5117-54AA-431F-B6B6-68526D4500C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6EFE55-B565-4F2E-8CC6-9CB046EFD75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EDF30FF-4545-4476-92D0-1652485D3200}">
      <dgm:prSet custT="1"/>
      <dgm:spPr/>
      <dgm:t>
        <a:bodyPr/>
        <a:lstStyle/>
        <a:p>
          <a:pPr>
            <a:lnSpc>
              <a:spcPct val="150000"/>
            </a:lnSpc>
          </a:pPr>
          <a:r>
            <a:rPr lang="en-GB" sz="1400" dirty="0">
              <a:latin typeface="Aptos" panose="020B0004020202020204" pitchFamily="34" charset="0"/>
            </a:rPr>
            <a:t>Audio feedback was trailed across one Academic School for Semesters 1&amp; 2 of the academic year 20-21 since teaching was online and students were not on campus. A ‘voice comment’  made the assessment feedback more personalised (Carruthers et al, 2015). Audio feedback used for the last 3 years.</a:t>
          </a:r>
          <a:endParaRPr lang="en-US" sz="1400" dirty="0">
            <a:latin typeface="Aptos" panose="020B0004020202020204" pitchFamily="34" charset="0"/>
          </a:endParaRPr>
        </a:p>
      </dgm:t>
    </dgm:pt>
    <dgm:pt modelId="{1F3FE4C0-3E09-4017-B3EB-030384A6A1D1}" type="parTrans" cxnId="{13A1AC48-9113-4C03-B29D-5EEE5719EEE3}">
      <dgm:prSet/>
      <dgm:spPr/>
      <dgm:t>
        <a:bodyPr/>
        <a:lstStyle/>
        <a:p>
          <a:endParaRPr lang="en-US"/>
        </a:p>
      </dgm:t>
    </dgm:pt>
    <dgm:pt modelId="{16C56507-9231-4AA2-8393-128B1013A770}" type="sibTrans" cxnId="{13A1AC48-9113-4C03-B29D-5EEE5719EEE3}">
      <dgm:prSet/>
      <dgm:spPr/>
      <dgm:t>
        <a:bodyPr/>
        <a:lstStyle/>
        <a:p>
          <a:endParaRPr lang="en-US"/>
        </a:p>
      </dgm:t>
    </dgm:pt>
    <dgm:pt modelId="{8ABAF226-4FF6-4CB2-99AA-B76642307A76}">
      <dgm:prSet custT="1"/>
      <dgm:spPr/>
      <dgm:t>
        <a:bodyPr/>
        <a:lstStyle/>
        <a:p>
          <a:pPr>
            <a:lnSpc>
              <a:spcPct val="150000"/>
            </a:lnSpc>
          </a:pPr>
          <a:r>
            <a:rPr lang="en-GB" sz="1400" dirty="0">
              <a:latin typeface="Aptos" panose="020B0004020202020204" pitchFamily="34" charset="0"/>
            </a:rPr>
            <a:t>Generating voice comments and less written comments in text potentially saved time and made explanations tailored for the student’s work. Students would like to have both audio and written assessment modalities as they appreciated the personal nature of hearing the instructors’ voice (</a:t>
          </a:r>
          <a:r>
            <a:rPr lang="en-GB" sz="1400" dirty="0" err="1">
              <a:latin typeface="Aptos" panose="020B0004020202020204" pitchFamily="34" charset="0"/>
              <a:sym typeface="Wingdings" panose="05000000000000000000" pitchFamily="2" charset="2"/>
            </a:rPr>
            <a:t>Sarcona</a:t>
          </a:r>
          <a:r>
            <a:rPr lang="en-GB" sz="1400" dirty="0">
              <a:latin typeface="Aptos" panose="020B0004020202020204" pitchFamily="34" charset="0"/>
              <a:sym typeface="Wingdings" panose="05000000000000000000" pitchFamily="2" charset="2"/>
            </a:rPr>
            <a:t> et al, 2020).</a:t>
          </a:r>
          <a:endParaRPr lang="en-US" sz="1400" dirty="0">
            <a:latin typeface="Aptos" panose="020B0004020202020204" pitchFamily="34" charset="0"/>
          </a:endParaRPr>
        </a:p>
      </dgm:t>
    </dgm:pt>
    <dgm:pt modelId="{F7801C5C-9F1E-4BA1-9E65-74AF9C494164}" type="parTrans" cxnId="{D8BA523C-C1BF-458F-968B-EDD2593508E6}">
      <dgm:prSet/>
      <dgm:spPr/>
      <dgm:t>
        <a:bodyPr/>
        <a:lstStyle/>
        <a:p>
          <a:endParaRPr lang="en-US"/>
        </a:p>
      </dgm:t>
    </dgm:pt>
    <dgm:pt modelId="{1A7A8B9F-6F3A-4184-AC9D-8E1797B78A7B}" type="sibTrans" cxnId="{D8BA523C-C1BF-458F-968B-EDD2593508E6}">
      <dgm:prSet/>
      <dgm:spPr/>
      <dgm:t>
        <a:bodyPr/>
        <a:lstStyle/>
        <a:p>
          <a:endParaRPr lang="en-US"/>
        </a:p>
      </dgm:t>
    </dgm:pt>
    <dgm:pt modelId="{737AA04A-2508-47A8-A0FE-E7F5DA42320C}">
      <dgm:prSet custT="1"/>
      <dgm:spPr/>
      <dgm:t>
        <a:bodyPr/>
        <a:lstStyle/>
        <a:p>
          <a:pPr algn="just">
            <a:lnSpc>
              <a:spcPct val="100000"/>
            </a:lnSpc>
          </a:pPr>
          <a:r>
            <a:rPr lang="en-GB" sz="1400" dirty="0">
              <a:latin typeface="Aptos" panose="020B0004020202020204" pitchFamily="34" charset="0"/>
            </a:rPr>
            <a:t>Students received feedback via Turnitin: assessment rubrics, a grade, audio feedback, and in the  ‘text comment’ instruction of how to access audio feedback. </a:t>
          </a:r>
        </a:p>
        <a:p>
          <a:pPr algn="just">
            <a:lnSpc>
              <a:spcPct val="100000"/>
            </a:lnSpc>
          </a:pPr>
          <a:r>
            <a:rPr lang="en-GB" sz="1400" dirty="0">
              <a:latin typeface="Aptos" panose="020B0004020202020204" pitchFamily="34" charset="0"/>
            </a:rPr>
            <a:t>Staff used the integrated ‘voice comment’ functionality  in Turnitin (3 minutes) - audio-feedback. Staff provided with training for the voice recording; templates of texts of instructions to paste; and a script to use for the recording. </a:t>
          </a:r>
        </a:p>
      </dgm:t>
    </dgm:pt>
    <dgm:pt modelId="{C0C9B9CE-CFBB-4905-B958-CDEF56C2C6B7}" type="parTrans" cxnId="{5704BEB0-7413-443B-99BA-8D99DE28F925}">
      <dgm:prSet/>
      <dgm:spPr/>
      <dgm:t>
        <a:bodyPr/>
        <a:lstStyle/>
        <a:p>
          <a:endParaRPr lang="en-GB"/>
        </a:p>
      </dgm:t>
    </dgm:pt>
    <dgm:pt modelId="{FECB4845-5B55-42E3-96CC-2521AC4403B4}" type="sibTrans" cxnId="{5704BEB0-7413-443B-99BA-8D99DE28F925}">
      <dgm:prSet/>
      <dgm:spPr/>
      <dgm:t>
        <a:bodyPr/>
        <a:lstStyle/>
        <a:p>
          <a:endParaRPr lang="en-GB"/>
        </a:p>
      </dgm:t>
    </dgm:pt>
    <dgm:pt modelId="{BDC5BD9D-6128-4214-B1D7-C402AAD72D79}" type="pres">
      <dgm:prSet presAssocID="{A16EFE55-B565-4F2E-8CC6-9CB046EFD755}" presName="root" presStyleCnt="0">
        <dgm:presLayoutVars>
          <dgm:dir/>
          <dgm:resizeHandles val="exact"/>
        </dgm:presLayoutVars>
      </dgm:prSet>
      <dgm:spPr/>
    </dgm:pt>
    <dgm:pt modelId="{3836F33C-AC55-41B9-86FB-D9A1E18545C5}" type="pres">
      <dgm:prSet presAssocID="{0EDF30FF-4545-4476-92D0-1652485D3200}" presName="compNode" presStyleCnt="0"/>
      <dgm:spPr/>
    </dgm:pt>
    <dgm:pt modelId="{5A0EED22-FD56-4EC2-A41A-84ADF7C438A7}" type="pres">
      <dgm:prSet presAssocID="{0EDF30FF-4545-4476-92D0-1652485D3200}" presName="bgRect" presStyleLbl="bgShp" presStyleIdx="0" presStyleCnt="3" custLinFactNeighborX="-1531" custLinFactNeighborY="-2856"/>
      <dgm:spPr/>
    </dgm:pt>
    <dgm:pt modelId="{2DAD86A7-BC4B-4B4E-B02A-0E6FBCE204CF}" type="pres">
      <dgm:prSet presAssocID="{0EDF30FF-4545-4476-92D0-1652485D320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Volume with solid fill"/>
        </a:ext>
      </dgm:extLst>
    </dgm:pt>
    <dgm:pt modelId="{A8089222-2006-4C48-B492-5A0F35DD5FAB}" type="pres">
      <dgm:prSet presAssocID="{0EDF30FF-4545-4476-92D0-1652485D3200}" presName="spaceRect" presStyleCnt="0"/>
      <dgm:spPr/>
    </dgm:pt>
    <dgm:pt modelId="{43724E62-CDB3-4E38-8F71-A8B8A395868F}" type="pres">
      <dgm:prSet presAssocID="{0EDF30FF-4545-4476-92D0-1652485D3200}" presName="parTx" presStyleLbl="revTx" presStyleIdx="0" presStyleCnt="3">
        <dgm:presLayoutVars>
          <dgm:chMax val="0"/>
          <dgm:chPref val="0"/>
        </dgm:presLayoutVars>
      </dgm:prSet>
      <dgm:spPr/>
    </dgm:pt>
    <dgm:pt modelId="{BA617A2C-C4DC-4E31-939C-0C68F62A5BA8}" type="pres">
      <dgm:prSet presAssocID="{16C56507-9231-4AA2-8393-128B1013A770}" presName="sibTrans" presStyleCnt="0"/>
      <dgm:spPr/>
    </dgm:pt>
    <dgm:pt modelId="{6173649D-CAB4-4264-B3D9-A6A08E3ABB06}" type="pres">
      <dgm:prSet presAssocID="{8ABAF226-4FF6-4CB2-99AA-B76642307A76}" presName="compNode" presStyleCnt="0"/>
      <dgm:spPr/>
    </dgm:pt>
    <dgm:pt modelId="{5A177536-0285-4F60-94B6-ECAC17C38ADC}" type="pres">
      <dgm:prSet presAssocID="{8ABAF226-4FF6-4CB2-99AA-B76642307A76}" presName="bgRect" presStyleLbl="bgShp" presStyleIdx="1" presStyleCnt="3" custLinFactNeighborX="-510" custLinFactNeighborY="-4298"/>
      <dgm:spPr/>
    </dgm:pt>
    <dgm:pt modelId="{308A401A-454D-439B-ADDF-354D2853BF48}" type="pres">
      <dgm:prSet presAssocID="{8ABAF226-4FF6-4CB2-99AA-B76642307A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odcast"/>
        </a:ext>
      </dgm:extLst>
    </dgm:pt>
    <dgm:pt modelId="{470D389F-D638-4685-B3E2-2882987DC690}" type="pres">
      <dgm:prSet presAssocID="{8ABAF226-4FF6-4CB2-99AA-B76642307A76}" presName="spaceRect" presStyleCnt="0"/>
      <dgm:spPr/>
    </dgm:pt>
    <dgm:pt modelId="{D0750DAB-EAB3-4B2B-83B8-6FE8116A4A9B}" type="pres">
      <dgm:prSet presAssocID="{8ABAF226-4FF6-4CB2-99AA-B76642307A76}" presName="parTx" presStyleLbl="revTx" presStyleIdx="1" presStyleCnt="3">
        <dgm:presLayoutVars>
          <dgm:chMax val="0"/>
          <dgm:chPref val="0"/>
        </dgm:presLayoutVars>
      </dgm:prSet>
      <dgm:spPr/>
    </dgm:pt>
    <dgm:pt modelId="{D0149325-AFB3-4C2E-86AB-19C570CE06D5}" type="pres">
      <dgm:prSet presAssocID="{1A7A8B9F-6F3A-4184-AC9D-8E1797B78A7B}" presName="sibTrans" presStyleCnt="0"/>
      <dgm:spPr/>
    </dgm:pt>
    <dgm:pt modelId="{4A0EBFA5-E9DD-4B54-9F82-3495E4DB3C3A}" type="pres">
      <dgm:prSet presAssocID="{737AA04A-2508-47A8-A0FE-E7F5DA42320C}" presName="compNode" presStyleCnt="0"/>
      <dgm:spPr/>
    </dgm:pt>
    <dgm:pt modelId="{74A3F7DC-179B-4946-A8E0-D3FC09871A02}" type="pres">
      <dgm:prSet presAssocID="{737AA04A-2508-47A8-A0FE-E7F5DA42320C}" presName="bgRect" presStyleLbl="bgShp" presStyleIdx="2" presStyleCnt="3" custLinFactNeighborY="6645"/>
      <dgm:spPr/>
    </dgm:pt>
    <dgm:pt modelId="{1B2B8D02-12FA-4221-B91A-D0628246D9AB}" type="pres">
      <dgm:prSet presAssocID="{737AA04A-2508-47A8-A0FE-E7F5DA4232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Voice with solid fill"/>
        </a:ext>
      </dgm:extLst>
    </dgm:pt>
    <dgm:pt modelId="{BC994D9E-C227-4C38-89CF-4550E06AE67D}" type="pres">
      <dgm:prSet presAssocID="{737AA04A-2508-47A8-A0FE-E7F5DA42320C}" presName="spaceRect" presStyleCnt="0"/>
      <dgm:spPr/>
    </dgm:pt>
    <dgm:pt modelId="{E869C2E6-6512-49C3-809A-FBC99F167241}" type="pres">
      <dgm:prSet presAssocID="{737AA04A-2508-47A8-A0FE-E7F5DA42320C}" presName="parTx" presStyleLbl="revTx" presStyleIdx="2" presStyleCnt="3">
        <dgm:presLayoutVars>
          <dgm:chMax val="0"/>
          <dgm:chPref val="0"/>
        </dgm:presLayoutVars>
      </dgm:prSet>
      <dgm:spPr/>
    </dgm:pt>
  </dgm:ptLst>
  <dgm:cxnLst>
    <dgm:cxn modelId="{99DDB314-5376-4E2B-9B00-6AAB85E14C98}" type="presOf" srcId="{737AA04A-2508-47A8-A0FE-E7F5DA42320C}" destId="{E869C2E6-6512-49C3-809A-FBC99F167241}" srcOrd="0" destOrd="0" presId="urn:microsoft.com/office/officeart/2018/2/layout/IconVerticalSolidList"/>
    <dgm:cxn modelId="{43EA6E23-25F2-4FD4-8959-3D4AED2CF60D}" type="presOf" srcId="{8ABAF226-4FF6-4CB2-99AA-B76642307A76}" destId="{D0750DAB-EAB3-4B2B-83B8-6FE8116A4A9B}" srcOrd="0" destOrd="0" presId="urn:microsoft.com/office/officeart/2018/2/layout/IconVerticalSolidList"/>
    <dgm:cxn modelId="{D8BA523C-C1BF-458F-968B-EDD2593508E6}" srcId="{A16EFE55-B565-4F2E-8CC6-9CB046EFD755}" destId="{8ABAF226-4FF6-4CB2-99AA-B76642307A76}" srcOrd="1" destOrd="0" parTransId="{F7801C5C-9F1E-4BA1-9E65-74AF9C494164}" sibTransId="{1A7A8B9F-6F3A-4184-AC9D-8E1797B78A7B}"/>
    <dgm:cxn modelId="{498A6C44-1D66-41E1-920A-1CD4C8632776}" type="presOf" srcId="{0EDF30FF-4545-4476-92D0-1652485D3200}" destId="{43724E62-CDB3-4E38-8F71-A8B8A395868F}" srcOrd="0" destOrd="0" presId="urn:microsoft.com/office/officeart/2018/2/layout/IconVerticalSolidList"/>
    <dgm:cxn modelId="{13A1AC48-9113-4C03-B29D-5EEE5719EEE3}" srcId="{A16EFE55-B565-4F2E-8CC6-9CB046EFD755}" destId="{0EDF30FF-4545-4476-92D0-1652485D3200}" srcOrd="0" destOrd="0" parTransId="{1F3FE4C0-3E09-4017-B3EB-030384A6A1D1}" sibTransId="{16C56507-9231-4AA2-8393-128B1013A770}"/>
    <dgm:cxn modelId="{5704BEB0-7413-443B-99BA-8D99DE28F925}" srcId="{A16EFE55-B565-4F2E-8CC6-9CB046EFD755}" destId="{737AA04A-2508-47A8-A0FE-E7F5DA42320C}" srcOrd="2" destOrd="0" parTransId="{C0C9B9CE-CFBB-4905-B958-CDEF56C2C6B7}" sibTransId="{FECB4845-5B55-42E3-96CC-2521AC4403B4}"/>
    <dgm:cxn modelId="{F23670C8-8FDB-458E-BC5F-61BD26CB4609}" type="presOf" srcId="{A16EFE55-B565-4F2E-8CC6-9CB046EFD755}" destId="{BDC5BD9D-6128-4214-B1D7-C402AAD72D79}" srcOrd="0" destOrd="0" presId="urn:microsoft.com/office/officeart/2018/2/layout/IconVerticalSolidList"/>
    <dgm:cxn modelId="{EBFB507F-6E4A-4FDC-936C-C1469D60B576}" type="presParOf" srcId="{BDC5BD9D-6128-4214-B1D7-C402AAD72D79}" destId="{3836F33C-AC55-41B9-86FB-D9A1E18545C5}" srcOrd="0" destOrd="0" presId="urn:microsoft.com/office/officeart/2018/2/layout/IconVerticalSolidList"/>
    <dgm:cxn modelId="{F6904B74-623A-43ED-9339-8D466FAFBBA4}" type="presParOf" srcId="{3836F33C-AC55-41B9-86FB-D9A1E18545C5}" destId="{5A0EED22-FD56-4EC2-A41A-84ADF7C438A7}" srcOrd="0" destOrd="0" presId="urn:microsoft.com/office/officeart/2018/2/layout/IconVerticalSolidList"/>
    <dgm:cxn modelId="{E3A1811C-7528-49E7-89C1-061241E76D68}" type="presParOf" srcId="{3836F33C-AC55-41B9-86FB-D9A1E18545C5}" destId="{2DAD86A7-BC4B-4B4E-B02A-0E6FBCE204CF}" srcOrd="1" destOrd="0" presId="urn:microsoft.com/office/officeart/2018/2/layout/IconVerticalSolidList"/>
    <dgm:cxn modelId="{C12AD290-DF06-4E84-ACB1-D4E761D89E7F}" type="presParOf" srcId="{3836F33C-AC55-41B9-86FB-D9A1E18545C5}" destId="{A8089222-2006-4C48-B492-5A0F35DD5FAB}" srcOrd="2" destOrd="0" presId="urn:microsoft.com/office/officeart/2018/2/layout/IconVerticalSolidList"/>
    <dgm:cxn modelId="{5ACA9FBC-EDF5-405E-9753-6D4173EA424C}" type="presParOf" srcId="{3836F33C-AC55-41B9-86FB-D9A1E18545C5}" destId="{43724E62-CDB3-4E38-8F71-A8B8A395868F}" srcOrd="3" destOrd="0" presId="urn:microsoft.com/office/officeart/2018/2/layout/IconVerticalSolidList"/>
    <dgm:cxn modelId="{739BA289-4C24-455D-8B1E-835B162D7DC6}" type="presParOf" srcId="{BDC5BD9D-6128-4214-B1D7-C402AAD72D79}" destId="{BA617A2C-C4DC-4E31-939C-0C68F62A5BA8}" srcOrd="1" destOrd="0" presId="urn:microsoft.com/office/officeart/2018/2/layout/IconVerticalSolidList"/>
    <dgm:cxn modelId="{36C0AC2A-068E-4039-B974-F43BE96F0F72}" type="presParOf" srcId="{BDC5BD9D-6128-4214-B1D7-C402AAD72D79}" destId="{6173649D-CAB4-4264-B3D9-A6A08E3ABB06}" srcOrd="2" destOrd="0" presId="urn:microsoft.com/office/officeart/2018/2/layout/IconVerticalSolidList"/>
    <dgm:cxn modelId="{38DFAB67-F404-4979-9D2C-4B022A9ECC2C}" type="presParOf" srcId="{6173649D-CAB4-4264-B3D9-A6A08E3ABB06}" destId="{5A177536-0285-4F60-94B6-ECAC17C38ADC}" srcOrd="0" destOrd="0" presId="urn:microsoft.com/office/officeart/2018/2/layout/IconVerticalSolidList"/>
    <dgm:cxn modelId="{F977CDFE-7D1C-4AC2-BCD8-579AB8C5A14F}" type="presParOf" srcId="{6173649D-CAB4-4264-B3D9-A6A08E3ABB06}" destId="{308A401A-454D-439B-ADDF-354D2853BF48}" srcOrd="1" destOrd="0" presId="urn:microsoft.com/office/officeart/2018/2/layout/IconVerticalSolidList"/>
    <dgm:cxn modelId="{DE925AD9-FEE7-4E6A-B10D-486718611849}" type="presParOf" srcId="{6173649D-CAB4-4264-B3D9-A6A08E3ABB06}" destId="{470D389F-D638-4685-B3E2-2882987DC690}" srcOrd="2" destOrd="0" presId="urn:microsoft.com/office/officeart/2018/2/layout/IconVerticalSolidList"/>
    <dgm:cxn modelId="{8245843A-EF2F-4C0D-A83C-6774735DA56D}" type="presParOf" srcId="{6173649D-CAB4-4264-B3D9-A6A08E3ABB06}" destId="{D0750DAB-EAB3-4B2B-83B8-6FE8116A4A9B}" srcOrd="3" destOrd="0" presId="urn:microsoft.com/office/officeart/2018/2/layout/IconVerticalSolidList"/>
    <dgm:cxn modelId="{CA493981-14C2-4E68-8C07-EEA79306FFE9}" type="presParOf" srcId="{BDC5BD9D-6128-4214-B1D7-C402AAD72D79}" destId="{D0149325-AFB3-4C2E-86AB-19C570CE06D5}" srcOrd="3" destOrd="0" presId="urn:microsoft.com/office/officeart/2018/2/layout/IconVerticalSolidList"/>
    <dgm:cxn modelId="{1C22D97A-9C15-487C-B2F7-539B6D777FFF}" type="presParOf" srcId="{BDC5BD9D-6128-4214-B1D7-C402AAD72D79}" destId="{4A0EBFA5-E9DD-4B54-9F82-3495E4DB3C3A}" srcOrd="4" destOrd="0" presId="urn:microsoft.com/office/officeart/2018/2/layout/IconVerticalSolidList"/>
    <dgm:cxn modelId="{B2FACC7E-6B3C-428B-B359-343AD828040C}" type="presParOf" srcId="{4A0EBFA5-E9DD-4B54-9F82-3495E4DB3C3A}" destId="{74A3F7DC-179B-4946-A8E0-D3FC09871A02}" srcOrd="0" destOrd="0" presId="urn:microsoft.com/office/officeart/2018/2/layout/IconVerticalSolidList"/>
    <dgm:cxn modelId="{F4A85EB0-FD54-4F05-B817-325D1610CBC8}" type="presParOf" srcId="{4A0EBFA5-E9DD-4B54-9F82-3495E4DB3C3A}" destId="{1B2B8D02-12FA-4221-B91A-D0628246D9AB}" srcOrd="1" destOrd="0" presId="urn:microsoft.com/office/officeart/2018/2/layout/IconVerticalSolidList"/>
    <dgm:cxn modelId="{EC105D65-FAD2-40EC-93FF-B89662AB7ADB}" type="presParOf" srcId="{4A0EBFA5-E9DD-4B54-9F82-3495E4DB3C3A}" destId="{BC994D9E-C227-4C38-89CF-4550E06AE67D}" srcOrd="2" destOrd="0" presId="urn:microsoft.com/office/officeart/2018/2/layout/IconVerticalSolidList"/>
    <dgm:cxn modelId="{98337DBF-8628-45FE-8307-1E593D7D9138}" type="presParOf" srcId="{4A0EBFA5-E9DD-4B54-9F82-3495E4DB3C3A}" destId="{E869C2E6-6512-49C3-809A-FBC99F1672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1431E-97DC-4CD5-8BB3-746611AE2461}">
      <dsp:nvSpPr>
        <dsp:cNvPr id="0" name=""/>
        <dsp:cNvSpPr/>
      </dsp:nvSpPr>
      <dsp:spPr>
        <a:xfrm>
          <a:off x="0" y="32163"/>
          <a:ext cx="10058399" cy="56511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Aptos" panose="020B0004020202020204" pitchFamily="34" charset="0"/>
            </a:rPr>
            <a:t>Summative Assessments: written and audio feedback in higher education</a:t>
          </a:r>
          <a:endParaRPr lang="en-US" sz="2300" kern="1200" dirty="0">
            <a:latin typeface="Aptos" panose="020B0004020202020204" pitchFamily="34" charset="0"/>
          </a:endParaRPr>
        </a:p>
      </dsp:txBody>
      <dsp:txXfrm>
        <a:off x="27586" y="59749"/>
        <a:ext cx="10003227" cy="509938"/>
      </dsp:txXfrm>
    </dsp:sp>
    <dsp:sp modelId="{AC95F03C-DC2B-4410-8A91-406274026DAF}">
      <dsp:nvSpPr>
        <dsp:cNvPr id="0" name=""/>
        <dsp:cNvSpPr/>
      </dsp:nvSpPr>
      <dsp:spPr>
        <a:xfrm>
          <a:off x="0" y="663513"/>
          <a:ext cx="10058399" cy="56511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Aptos" panose="020B0004020202020204" pitchFamily="34" charset="0"/>
            </a:rPr>
            <a:t>Communicating assessment feedback: students’ emotions and self esteem</a:t>
          </a:r>
          <a:endParaRPr lang="en-US" sz="2300" kern="1200" dirty="0">
            <a:latin typeface="Aptos" panose="020B0004020202020204" pitchFamily="34" charset="0"/>
          </a:endParaRPr>
        </a:p>
      </dsp:txBody>
      <dsp:txXfrm>
        <a:off x="27586" y="691099"/>
        <a:ext cx="10003227" cy="509938"/>
      </dsp:txXfrm>
    </dsp:sp>
    <dsp:sp modelId="{49BEA2CB-044A-4CA1-AE3C-A85DE78B0FD9}">
      <dsp:nvSpPr>
        <dsp:cNvPr id="0" name=""/>
        <dsp:cNvSpPr/>
      </dsp:nvSpPr>
      <dsp:spPr>
        <a:xfrm>
          <a:off x="0" y="1294863"/>
          <a:ext cx="10058399" cy="56511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Aptos" panose="020B0004020202020204" pitchFamily="34" charset="0"/>
            </a:rPr>
            <a:t>Students’ Perspectives – surveys  (2021 and 2024)</a:t>
          </a:r>
        </a:p>
      </dsp:txBody>
      <dsp:txXfrm>
        <a:off x="27586" y="1322449"/>
        <a:ext cx="10003227" cy="509938"/>
      </dsp:txXfrm>
    </dsp:sp>
    <dsp:sp modelId="{15B6AB3D-38B5-4782-AE30-C93A2DEF9BC1}">
      <dsp:nvSpPr>
        <dsp:cNvPr id="0" name=""/>
        <dsp:cNvSpPr/>
      </dsp:nvSpPr>
      <dsp:spPr>
        <a:xfrm>
          <a:off x="0" y="1926213"/>
          <a:ext cx="10058399" cy="56511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Aptos" panose="020B0004020202020204" pitchFamily="34" charset="0"/>
            </a:rPr>
            <a:t>Student focus group (2024)</a:t>
          </a:r>
        </a:p>
      </dsp:txBody>
      <dsp:txXfrm>
        <a:off x="27586" y="1953799"/>
        <a:ext cx="10003227" cy="509938"/>
      </dsp:txXfrm>
    </dsp:sp>
    <dsp:sp modelId="{8998C937-BE7E-4702-9827-46F5C7C1D2B1}">
      <dsp:nvSpPr>
        <dsp:cNvPr id="0" name=""/>
        <dsp:cNvSpPr/>
      </dsp:nvSpPr>
      <dsp:spPr>
        <a:xfrm>
          <a:off x="0" y="2557564"/>
          <a:ext cx="10058399" cy="56511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Aptos" panose="020B0004020202020204" pitchFamily="34" charset="0"/>
            </a:rPr>
            <a:t>Staff Perspectives - survey and focus group (2021)</a:t>
          </a:r>
          <a:endParaRPr lang="en-US" sz="2300" kern="1200" dirty="0">
            <a:latin typeface="Aptos" panose="020B0004020202020204" pitchFamily="34" charset="0"/>
          </a:endParaRPr>
        </a:p>
      </dsp:txBody>
      <dsp:txXfrm>
        <a:off x="27586" y="2585150"/>
        <a:ext cx="10003227" cy="509938"/>
      </dsp:txXfrm>
    </dsp:sp>
    <dsp:sp modelId="{20EB5117-54AA-431F-B6B6-68526D4500C0}">
      <dsp:nvSpPr>
        <dsp:cNvPr id="0" name=""/>
        <dsp:cNvSpPr/>
      </dsp:nvSpPr>
      <dsp:spPr>
        <a:xfrm>
          <a:off x="0" y="3188914"/>
          <a:ext cx="10058399" cy="56511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latin typeface="Aptos" panose="020B0004020202020204" pitchFamily="34" charset="0"/>
            </a:rPr>
            <a:t>Conclusions and recommendations</a:t>
          </a:r>
          <a:endParaRPr lang="en-US" sz="2300" kern="1200" dirty="0">
            <a:latin typeface="Aptos" panose="020B0004020202020204" pitchFamily="34" charset="0"/>
          </a:endParaRPr>
        </a:p>
      </dsp:txBody>
      <dsp:txXfrm>
        <a:off x="27586" y="3216500"/>
        <a:ext cx="10003227" cy="509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EED22-FD56-4EC2-A41A-84ADF7C438A7}">
      <dsp:nvSpPr>
        <dsp:cNvPr id="0" name=""/>
        <dsp:cNvSpPr/>
      </dsp:nvSpPr>
      <dsp:spPr>
        <a:xfrm>
          <a:off x="0" y="0"/>
          <a:ext cx="8896350" cy="17567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AD86A7-BC4B-4B4E-B02A-0E6FBCE204CF}">
      <dsp:nvSpPr>
        <dsp:cNvPr id="0" name=""/>
        <dsp:cNvSpPr/>
      </dsp:nvSpPr>
      <dsp:spPr>
        <a:xfrm>
          <a:off x="531403" y="396009"/>
          <a:ext cx="966188" cy="9661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24E62-CDB3-4E38-8F71-A8B8A395868F}">
      <dsp:nvSpPr>
        <dsp:cNvPr id="0" name=""/>
        <dsp:cNvSpPr/>
      </dsp:nvSpPr>
      <dsp:spPr>
        <a:xfrm>
          <a:off x="2028996" y="750"/>
          <a:ext cx="6867353" cy="1756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918" tIns="185918" rIns="185918" bIns="185918" numCol="1" spcCol="1270" anchor="ctr" anchorCtr="0">
          <a:noAutofit/>
        </a:bodyPr>
        <a:lstStyle/>
        <a:p>
          <a:pPr marL="0" lvl="0" indent="0" algn="l" defTabSz="622300">
            <a:lnSpc>
              <a:spcPct val="150000"/>
            </a:lnSpc>
            <a:spcBef>
              <a:spcPct val="0"/>
            </a:spcBef>
            <a:spcAft>
              <a:spcPct val="35000"/>
            </a:spcAft>
            <a:buNone/>
          </a:pPr>
          <a:r>
            <a:rPr lang="en-GB" sz="1400" kern="1200" dirty="0">
              <a:latin typeface="Aptos" panose="020B0004020202020204" pitchFamily="34" charset="0"/>
            </a:rPr>
            <a:t>Audio feedback was trailed across one Academic School for Semesters 1&amp; 2 of the academic year 20-21 since teaching was online and students were not on campus. A ‘voice comment’  made the assessment feedback more personalised (Carruthers et al, 2015). Audio feedback used for the last 3 years.</a:t>
          </a:r>
          <a:endParaRPr lang="en-US" sz="1400" kern="1200" dirty="0">
            <a:latin typeface="Aptos" panose="020B0004020202020204" pitchFamily="34" charset="0"/>
          </a:endParaRPr>
        </a:p>
      </dsp:txBody>
      <dsp:txXfrm>
        <a:off x="2028996" y="750"/>
        <a:ext cx="6867353" cy="1756706"/>
      </dsp:txXfrm>
    </dsp:sp>
    <dsp:sp modelId="{5A177536-0285-4F60-94B6-ECAC17C38ADC}">
      <dsp:nvSpPr>
        <dsp:cNvPr id="0" name=""/>
        <dsp:cNvSpPr/>
      </dsp:nvSpPr>
      <dsp:spPr>
        <a:xfrm>
          <a:off x="0" y="2121130"/>
          <a:ext cx="8896350" cy="17567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8A401A-454D-439B-ADDF-354D2853BF48}">
      <dsp:nvSpPr>
        <dsp:cNvPr id="0" name=""/>
        <dsp:cNvSpPr/>
      </dsp:nvSpPr>
      <dsp:spPr>
        <a:xfrm>
          <a:off x="531403" y="2591893"/>
          <a:ext cx="966188" cy="9661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750DAB-EAB3-4B2B-83B8-6FE8116A4A9B}">
      <dsp:nvSpPr>
        <dsp:cNvPr id="0" name=""/>
        <dsp:cNvSpPr/>
      </dsp:nvSpPr>
      <dsp:spPr>
        <a:xfrm>
          <a:off x="2028996" y="2196634"/>
          <a:ext cx="6867353" cy="1756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918" tIns="185918" rIns="185918" bIns="185918" numCol="1" spcCol="1270" anchor="ctr" anchorCtr="0">
          <a:noAutofit/>
        </a:bodyPr>
        <a:lstStyle/>
        <a:p>
          <a:pPr marL="0" lvl="0" indent="0" algn="l" defTabSz="622300">
            <a:lnSpc>
              <a:spcPct val="150000"/>
            </a:lnSpc>
            <a:spcBef>
              <a:spcPct val="0"/>
            </a:spcBef>
            <a:spcAft>
              <a:spcPct val="35000"/>
            </a:spcAft>
            <a:buNone/>
          </a:pPr>
          <a:r>
            <a:rPr lang="en-GB" sz="1400" kern="1200" dirty="0">
              <a:latin typeface="Aptos" panose="020B0004020202020204" pitchFamily="34" charset="0"/>
            </a:rPr>
            <a:t>Generating voice comments and less written comments in text potentially saved time and made explanations tailored for the student’s work. Students would like to have both audio and written assessment modalities as they appreciated the personal nature of hearing the instructors’ voice (</a:t>
          </a:r>
          <a:r>
            <a:rPr lang="en-GB" sz="1400" kern="1200" dirty="0" err="1">
              <a:latin typeface="Aptos" panose="020B0004020202020204" pitchFamily="34" charset="0"/>
              <a:sym typeface="Wingdings" panose="05000000000000000000" pitchFamily="2" charset="2"/>
            </a:rPr>
            <a:t>Sarcona</a:t>
          </a:r>
          <a:r>
            <a:rPr lang="en-GB" sz="1400" kern="1200" dirty="0">
              <a:latin typeface="Aptos" panose="020B0004020202020204" pitchFamily="34" charset="0"/>
              <a:sym typeface="Wingdings" panose="05000000000000000000" pitchFamily="2" charset="2"/>
            </a:rPr>
            <a:t> et al, 2020).</a:t>
          </a:r>
          <a:endParaRPr lang="en-US" sz="1400" kern="1200" dirty="0">
            <a:latin typeface="Aptos" panose="020B0004020202020204" pitchFamily="34" charset="0"/>
          </a:endParaRPr>
        </a:p>
      </dsp:txBody>
      <dsp:txXfrm>
        <a:off x="2028996" y="2196634"/>
        <a:ext cx="6867353" cy="1756706"/>
      </dsp:txXfrm>
    </dsp:sp>
    <dsp:sp modelId="{74A3F7DC-179B-4946-A8E0-D3FC09871A02}">
      <dsp:nvSpPr>
        <dsp:cNvPr id="0" name=""/>
        <dsp:cNvSpPr/>
      </dsp:nvSpPr>
      <dsp:spPr>
        <a:xfrm>
          <a:off x="0" y="4393268"/>
          <a:ext cx="8896350" cy="17567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2B8D02-12FA-4221-B91A-D0628246D9AB}">
      <dsp:nvSpPr>
        <dsp:cNvPr id="0" name=""/>
        <dsp:cNvSpPr/>
      </dsp:nvSpPr>
      <dsp:spPr>
        <a:xfrm>
          <a:off x="531403" y="4787776"/>
          <a:ext cx="966188" cy="9661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69C2E6-6512-49C3-809A-FBC99F167241}">
      <dsp:nvSpPr>
        <dsp:cNvPr id="0" name=""/>
        <dsp:cNvSpPr/>
      </dsp:nvSpPr>
      <dsp:spPr>
        <a:xfrm>
          <a:off x="2028996" y="4392517"/>
          <a:ext cx="6867353" cy="1756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918" tIns="185918" rIns="185918" bIns="185918" numCol="1" spcCol="1270" anchor="ctr" anchorCtr="0">
          <a:noAutofit/>
        </a:bodyPr>
        <a:lstStyle/>
        <a:p>
          <a:pPr marL="0" lvl="0" indent="0" algn="just" defTabSz="622300">
            <a:lnSpc>
              <a:spcPct val="100000"/>
            </a:lnSpc>
            <a:spcBef>
              <a:spcPct val="0"/>
            </a:spcBef>
            <a:spcAft>
              <a:spcPct val="35000"/>
            </a:spcAft>
            <a:buNone/>
          </a:pPr>
          <a:r>
            <a:rPr lang="en-GB" sz="1400" kern="1200" dirty="0">
              <a:latin typeface="Aptos" panose="020B0004020202020204" pitchFamily="34" charset="0"/>
            </a:rPr>
            <a:t>Students received feedback via Turnitin: assessment rubrics, a grade, audio feedback, and in the  ‘text comment’ instruction of how to access audio feedback. </a:t>
          </a:r>
        </a:p>
        <a:p>
          <a:pPr marL="0" lvl="0" indent="0" algn="just" defTabSz="622300">
            <a:lnSpc>
              <a:spcPct val="100000"/>
            </a:lnSpc>
            <a:spcBef>
              <a:spcPct val="0"/>
            </a:spcBef>
            <a:spcAft>
              <a:spcPct val="35000"/>
            </a:spcAft>
            <a:buNone/>
          </a:pPr>
          <a:r>
            <a:rPr lang="en-GB" sz="1400" kern="1200" dirty="0">
              <a:latin typeface="Aptos" panose="020B0004020202020204" pitchFamily="34" charset="0"/>
            </a:rPr>
            <a:t>Staff used the integrated ‘voice comment’ functionality  in Turnitin (3 minutes) - audio-feedback. Staff provided with training for the voice recording; templates of texts of instructions to paste; and a script to use for the recording. </a:t>
          </a:r>
        </a:p>
      </dsp:txBody>
      <dsp:txXfrm>
        <a:off x="2028996" y="4392517"/>
        <a:ext cx="6867353" cy="17567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215"/>
          </a:xfrm>
          <a:prstGeom prst="rect">
            <a:avLst/>
          </a:prstGeom>
        </p:spPr>
        <p:txBody>
          <a:bodyPr vert="horz" lIns="91440" tIns="45720" rIns="91440" bIns="45720" rtlCol="0"/>
          <a:lstStyle>
            <a:lvl1pPr algn="r">
              <a:defRPr sz="1200"/>
            </a:lvl1pPr>
          </a:lstStyle>
          <a:p>
            <a:fld id="{5ED072B4-9F70-475B-919A-D9BDD981B1B3}" type="datetimeFigureOut">
              <a:rPr lang="en-GB" smtClean="0"/>
              <a:t>23/10/2024</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1600"/>
            <a:ext cx="2945659" cy="498214"/>
          </a:xfrm>
          <a:prstGeom prst="rect">
            <a:avLst/>
          </a:prstGeom>
        </p:spPr>
        <p:txBody>
          <a:bodyPr vert="horz" lIns="91440" tIns="45720" rIns="91440" bIns="45720" rtlCol="0" anchor="b"/>
          <a:lstStyle>
            <a:lvl1pPr algn="r">
              <a:defRPr sz="1200"/>
            </a:lvl1pPr>
          </a:lstStyle>
          <a:p>
            <a:fld id="{83FCAD28-79F9-4E76-AB42-5FEB4AD950E3}" type="slidenum">
              <a:rPr lang="en-GB" smtClean="0"/>
              <a:t>‹#›</a:t>
            </a:fld>
            <a:endParaRPr lang="en-GB"/>
          </a:p>
        </p:txBody>
      </p:sp>
    </p:spTree>
    <p:extLst>
      <p:ext uri="{BB962C8B-B14F-4D97-AF65-F5344CB8AC3E}">
        <p14:creationId xmlns:p14="http://schemas.microsoft.com/office/powerpoint/2010/main" val="3574711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2</a:t>
            </a:fld>
            <a:endParaRPr lang="en-GB"/>
          </a:p>
        </p:txBody>
      </p:sp>
    </p:spTree>
    <p:extLst>
      <p:ext uri="{BB962C8B-B14F-4D97-AF65-F5344CB8AC3E}">
        <p14:creationId xmlns:p14="http://schemas.microsoft.com/office/powerpoint/2010/main" val="3041610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FCAD28-79F9-4E76-AB42-5FEB4AD950E3}" type="slidenum">
              <a:rPr lang="en-GB" smtClean="0"/>
              <a:t>12</a:t>
            </a:fld>
            <a:endParaRPr lang="en-GB"/>
          </a:p>
        </p:txBody>
      </p:sp>
    </p:spTree>
    <p:extLst>
      <p:ext uri="{BB962C8B-B14F-4D97-AF65-F5344CB8AC3E}">
        <p14:creationId xmlns:p14="http://schemas.microsoft.com/office/powerpoint/2010/main" val="1554188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FCAD28-79F9-4E76-AB42-5FEB4AD950E3}" type="slidenum">
              <a:rPr lang="en-GB" smtClean="0"/>
              <a:t>13</a:t>
            </a:fld>
            <a:endParaRPr lang="en-GB"/>
          </a:p>
        </p:txBody>
      </p:sp>
    </p:spTree>
    <p:extLst>
      <p:ext uri="{BB962C8B-B14F-4D97-AF65-F5344CB8AC3E}">
        <p14:creationId xmlns:p14="http://schemas.microsoft.com/office/powerpoint/2010/main" val="164163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15</a:t>
            </a:fld>
            <a:endParaRPr lang="en-GB"/>
          </a:p>
        </p:txBody>
      </p:sp>
    </p:spTree>
    <p:extLst>
      <p:ext uri="{BB962C8B-B14F-4D97-AF65-F5344CB8AC3E}">
        <p14:creationId xmlns:p14="http://schemas.microsoft.com/office/powerpoint/2010/main" val="1339899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16</a:t>
            </a:fld>
            <a:endParaRPr lang="en-GB"/>
          </a:p>
        </p:txBody>
      </p:sp>
    </p:spTree>
    <p:extLst>
      <p:ext uri="{BB962C8B-B14F-4D97-AF65-F5344CB8AC3E}">
        <p14:creationId xmlns:p14="http://schemas.microsoft.com/office/powerpoint/2010/main" val="137934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17</a:t>
            </a:fld>
            <a:endParaRPr lang="en-GB"/>
          </a:p>
        </p:txBody>
      </p:sp>
    </p:spTree>
    <p:extLst>
      <p:ext uri="{BB962C8B-B14F-4D97-AF65-F5344CB8AC3E}">
        <p14:creationId xmlns:p14="http://schemas.microsoft.com/office/powerpoint/2010/main" val="3460359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18</a:t>
            </a:fld>
            <a:endParaRPr lang="en-GB"/>
          </a:p>
        </p:txBody>
      </p:sp>
    </p:spTree>
    <p:extLst>
      <p:ext uri="{BB962C8B-B14F-4D97-AF65-F5344CB8AC3E}">
        <p14:creationId xmlns:p14="http://schemas.microsoft.com/office/powerpoint/2010/main" val="190923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FCAD28-79F9-4E76-AB42-5FEB4AD950E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352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Humnst777 Lt BT" panose="020B0402030504020204" pitchFamily="34" charset="0"/>
                <a:sym typeface="Wingdings" panose="05000000000000000000" pitchFamily="2" charset="2"/>
              </a:rPr>
              <a:t>S</a:t>
            </a:r>
            <a:endParaRPr lang="en-GB" dirty="0"/>
          </a:p>
        </p:txBody>
      </p:sp>
      <p:sp>
        <p:nvSpPr>
          <p:cNvPr id="4" name="Slide Number Placeholder 3"/>
          <p:cNvSpPr>
            <a:spLocks noGrp="1"/>
          </p:cNvSpPr>
          <p:nvPr>
            <p:ph type="sldNum" sz="quarter" idx="5"/>
          </p:nvPr>
        </p:nvSpPr>
        <p:spPr/>
        <p:txBody>
          <a:bodyPr/>
          <a:lstStyle/>
          <a:p>
            <a:fld id="{83FCAD28-79F9-4E76-AB42-5FEB4AD950E3}" type="slidenum">
              <a:rPr lang="en-GB" smtClean="0"/>
              <a:t>5</a:t>
            </a:fld>
            <a:endParaRPr lang="en-GB"/>
          </a:p>
        </p:txBody>
      </p:sp>
    </p:spTree>
    <p:extLst>
      <p:ext uri="{BB962C8B-B14F-4D97-AF65-F5344CB8AC3E}">
        <p14:creationId xmlns:p14="http://schemas.microsoft.com/office/powerpoint/2010/main" val="118945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6</a:t>
            </a:fld>
            <a:endParaRPr lang="en-GB"/>
          </a:p>
        </p:txBody>
      </p:sp>
    </p:spTree>
    <p:extLst>
      <p:ext uri="{BB962C8B-B14F-4D97-AF65-F5344CB8AC3E}">
        <p14:creationId xmlns:p14="http://schemas.microsoft.com/office/powerpoint/2010/main" val="290864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7</a:t>
            </a:fld>
            <a:endParaRPr lang="en-GB"/>
          </a:p>
        </p:txBody>
      </p:sp>
    </p:spTree>
    <p:extLst>
      <p:ext uri="{BB962C8B-B14F-4D97-AF65-F5344CB8AC3E}">
        <p14:creationId xmlns:p14="http://schemas.microsoft.com/office/powerpoint/2010/main" val="173088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FCAD28-79F9-4E76-AB42-5FEB4AD950E3}" type="slidenum">
              <a:rPr lang="en-GB" smtClean="0"/>
              <a:t>8</a:t>
            </a:fld>
            <a:endParaRPr lang="en-GB"/>
          </a:p>
        </p:txBody>
      </p:sp>
    </p:spTree>
    <p:extLst>
      <p:ext uri="{BB962C8B-B14F-4D97-AF65-F5344CB8AC3E}">
        <p14:creationId xmlns:p14="http://schemas.microsoft.com/office/powerpoint/2010/main" val="3985851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FCAD28-79F9-4E76-AB42-5FEB4AD950E3}" type="slidenum">
              <a:rPr lang="en-GB" smtClean="0"/>
              <a:t>9</a:t>
            </a:fld>
            <a:endParaRPr lang="en-GB"/>
          </a:p>
        </p:txBody>
      </p:sp>
    </p:spTree>
    <p:extLst>
      <p:ext uri="{BB962C8B-B14F-4D97-AF65-F5344CB8AC3E}">
        <p14:creationId xmlns:p14="http://schemas.microsoft.com/office/powerpoint/2010/main" val="2103109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10</a:t>
            </a:fld>
            <a:endParaRPr lang="en-GB"/>
          </a:p>
        </p:txBody>
      </p:sp>
    </p:spTree>
    <p:extLst>
      <p:ext uri="{BB962C8B-B14F-4D97-AF65-F5344CB8AC3E}">
        <p14:creationId xmlns:p14="http://schemas.microsoft.com/office/powerpoint/2010/main" val="427398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FCAD28-79F9-4E76-AB42-5FEB4AD950E3}" type="slidenum">
              <a:rPr lang="en-GB" smtClean="0"/>
              <a:t>11</a:t>
            </a:fld>
            <a:endParaRPr lang="en-GB"/>
          </a:p>
        </p:txBody>
      </p:sp>
    </p:spTree>
    <p:extLst>
      <p:ext uri="{BB962C8B-B14F-4D97-AF65-F5344CB8AC3E}">
        <p14:creationId xmlns:p14="http://schemas.microsoft.com/office/powerpoint/2010/main" val="3590725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D8FA4DF3-7D9B-48E5-A1D1-F60C9C844C03}" type="datetimeFigureOut">
              <a:rPr lang="en-GB" smtClean="0"/>
              <a:t>23/10/2024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EB8A38-92F5-4DE9-9129-46FABC6394B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9EEA328-8895-64FE-17E3-58BE2FFF0A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18942" y="5434642"/>
            <a:ext cx="2460076" cy="917963"/>
          </a:xfrm>
          <a:prstGeom prst="rect">
            <a:avLst/>
          </a:prstGeom>
          <a:noFill/>
        </p:spPr>
      </p:pic>
    </p:spTree>
    <p:extLst>
      <p:ext uri="{BB962C8B-B14F-4D97-AF65-F5344CB8AC3E}">
        <p14:creationId xmlns:p14="http://schemas.microsoft.com/office/powerpoint/2010/main" val="144659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FA4DF3-7D9B-48E5-A1D1-F60C9C844C03}" type="datetimeFigureOut">
              <a:rPr lang="en-GB" smtClean="0"/>
              <a:t>23/10/2024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EB8A38-92F5-4DE9-9129-46FABC6394B6}" type="slidenum">
              <a:rPr lang="en-GB" smtClean="0"/>
              <a:t>‹#›</a:t>
            </a:fld>
            <a:endParaRPr lang="en-GB"/>
          </a:p>
        </p:txBody>
      </p:sp>
    </p:spTree>
    <p:extLst>
      <p:ext uri="{BB962C8B-B14F-4D97-AF65-F5344CB8AC3E}">
        <p14:creationId xmlns:p14="http://schemas.microsoft.com/office/powerpoint/2010/main" val="3755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FA4DF3-7D9B-48E5-A1D1-F60C9C844C03}" type="datetimeFigureOut">
              <a:rPr lang="en-GB" smtClean="0"/>
              <a:t>23/10/2024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EB8A38-92F5-4DE9-9129-46FABC6394B6}" type="slidenum">
              <a:rPr lang="en-GB" smtClean="0"/>
              <a:t>‹#›</a:t>
            </a:fld>
            <a:endParaRPr lang="en-GB"/>
          </a:p>
        </p:txBody>
      </p:sp>
      <p:pic>
        <p:nvPicPr>
          <p:cNvPr id="9" name="Picture 8">
            <a:extLst>
              <a:ext uri="{FF2B5EF4-FFF2-40B4-BE49-F238E27FC236}">
                <a16:creationId xmlns:a16="http://schemas.microsoft.com/office/drawing/2014/main" id="{C500102B-572A-0EBE-60D0-EC5AA6BE06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53188" y="5382883"/>
            <a:ext cx="2806983" cy="1047409"/>
          </a:xfrm>
          <a:prstGeom prst="rect">
            <a:avLst/>
          </a:prstGeom>
          <a:noFill/>
        </p:spPr>
      </p:pic>
    </p:spTree>
    <p:extLst>
      <p:ext uri="{BB962C8B-B14F-4D97-AF65-F5344CB8AC3E}">
        <p14:creationId xmlns:p14="http://schemas.microsoft.com/office/powerpoint/2010/main" val="1789717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FA4DF3-7D9B-48E5-A1D1-F60C9C844C03}" type="datetimeFigureOut">
              <a:rPr lang="en-GB" smtClean="0"/>
              <a:t>23/10/2024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EB8A38-92F5-4DE9-9129-46FABC6394B6}" type="slidenum">
              <a:rPr lang="en-GB" smtClean="0"/>
              <a:t>‹#›</a:t>
            </a:fld>
            <a:endParaRPr lang="en-GB"/>
          </a:p>
        </p:txBody>
      </p:sp>
    </p:spTree>
    <p:extLst>
      <p:ext uri="{BB962C8B-B14F-4D97-AF65-F5344CB8AC3E}">
        <p14:creationId xmlns:p14="http://schemas.microsoft.com/office/powerpoint/2010/main" val="393057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FA4DF3-7D9B-48E5-A1D1-F60C9C844C03}" type="datetimeFigureOut">
              <a:rPr lang="en-GB" smtClean="0"/>
              <a:t>23/10/2024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EB8A38-92F5-4DE9-9129-46FABC6394B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7BC9739-EA8C-9121-D2F4-4E8FEFF896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53188" y="5382883"/>
            <a:ext cx="2806983" cy="1047409"/>
          </a:xfrm>
          <a:prstGeom prst="rect">
            <a:avLst/>
          </a:prstGeom>
          <a:noFill/>
        </p:spPr>
      </p:pic>
    </p:spTree>
    <p:extLst>
      <p:ext uri="{BB962C8B-B14F-4D97-AF65-F5344CB8AC3E}">
        <p14:creationId xmlns:p14="http://schemas.microsoft.com/office/powerpoint/2010/main" val="171633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FA4DF3-7D9B-48E5-A1D1-F60C9C844C03}" type="datetimeFigureOut">
              <a:rPr lang="en-GB" smtClean="0"/>
              <a:t>23/10/2024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EB8A38-92F5-4DE9-9129-46FABC6394B6}" type="slidenum">
              <a:rPr lang="en-GB" smtClean="0"/>
              <a:t>‹#›</a:t>
            </a:fld>
            <a:endParaRPr lang="en-GB"/>
          </a:p>
        </p:txBody>
      </p:sp>
    </p:spTree>
    <p:extLst>
      <p:ext uri="{BB962C8B-B14F-4D97-AF65-F5344CB8AC3E}">
        <p14:creationId xmlns:p14="http://schemas.microsoft.com/office/powerpoint/2010/main" val="306909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FA4DF3-7D9B-48E5-A1D1-F60C9C844C03}" type="datetimeFigureOut">
              <a:rPr lang="en-GB" smtClean="0"/>
              <a:t>23/10/2024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EB8A38-92F5-4DE9-9129-46FABC6394B6}" type="slidenum">
              <a:rPr lang="en-GB" smtClean="0"/>
              <a:t>‹#›</a:t>
            </a:fld>
            <a:endParaRPr lang="en-GB"/>
          </a:p>
        </p:txBody>
      </p:sp>
    </p:spTree>
    <p:extLst>
      <p:ext uri="{BB962C8B-B14F-4D97-AF65-F5344CB8AC3E}">
        <p14:creationId xmlns:p14="http://schemas.microsoft.com/office/powerpoint/2010/main" val="120151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FA4DF3-7D9B-48E5-A1D1-F60C9C844C03}" type="datetimeFigureOut">
              <a:rPr lang="en-GB" smtClean="0"/>
              <a:t>23/10/2024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EB8A38-92F5-4DE9-9129-46FABC6394B6}" type="slidenum">
              <a:rPr lang="en-GB" smtClean="0"/>
              <a:t>‹#›</a:t>
            </a:fld>
            <a:endParaRPr lang="en-GB"/>
          </a:p>
        </p:txBody>
      </p:sp>
    </p:spTree>
    <p:extLst>
      <p:ext uri="{BB962C8B-B14F-4D97-AF65-F5344CB8AC3E}">
        <p14:creationId xmlns:p14="http://schemas.microsoft.com/office/powerpoint/2010/main" val="50221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8FA4DF3-7D9B-48E5-A1D1-F60C9C844C03}" type="datetimeFigureOut">
              <a:rPr lang="en-GB" smtClean="0"/>
              <a:t>23/10/2024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9BEB8A38-92F5-4DE9-9129-46FABC6394B6}" type="slidenum">
              <a:rPr lang="en-GB" smtClean="0"/>
              <a:t>‹#›</a:t>
            </a:fld>
            <a:endParaRPr lang="en-GB"/>
          </a:p>
        </p:txBody>
      </p:sp>
      <p:pic>
        <p:nvPicPr>
          <p:cNvPr id="2" name="Picture 1">
            <a:extLst>
              <a:ext uri="{FF2B5EF4-FFF2-40B4-BE49-F238E27FC236}">
                <a16:creationId xmlns:a16="http://schemas.microsoft.com/office/drawing/2014/main" id="{2062B28F-31D2-6688-C41C-8058DBBC5C6B}"/>
              </a:ext>
            </a:extLst>
          </p:cNvPr>
          <p:cNvPicPr>
            <a:picLocks noChangeAspect="1"/>
          </p:cNvPicPr>
          <p:nvPr userDrawn="1"/>
        </p:nvPicPr>
        <p:blipFill>
          <a:blip r:embed="rId2"/>
          <a:stretch>
            <a:fillRect/>
          </a:stretch>
        </p:blipFill>
        <p:spPr>
          <a:xfrm>
            <a:off x="9900458" y="5538158"/>
            <a:ext cx="2305052" cy="860166"/>
          </a:xfrm>
          <a:prstGeom prst="rect">
            <a:avLst/>
          </a:prstGeom>
        </p:spPr>
      </p:pic>
    </p:spTree>
    <p:extLst>
      <p:ext uri="{BB962C8B-B14F-4D97-AF65-F5344CB8AC3E}">
        <p14:creationId xmlns:p14="http://schemas.microsoft.com/office/powerpoint/2010/main" val="58009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8FA4DF3-7D9B-48E5-A1D1-F60C9C844C03}" type="datetimeFigureOut">
              <a:rPr lang="en-GB" smtClean="0"/>
              <a:t>23/10/2024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BEB8A38-92F5-4DE9-9129-46FABC6394B6}" type="slidenum">
              <a:rPr lang="en-GB" smtClean="0"/>
              <a:t>‹#›</a:t>
            </a:fld>
            <a:endParaRPr lang="en-GB"/>
          </a:p>
        </p:txBody>
      </p:sp>
      <p:pic>
        <p:nvPicPr>
          <p:cNvPr id="10" name="Picture 9">
            <a:extLst>
              <a:ext uri="{FF2B5EF4-FFF2-40B4-BE49-F238E27FC236}">
                <a16:creationId xmlns:a16="http://schemas.microsoft.com/office/drawing/2014/main" id="{89E4EF6A-0A69-89BE-16C7-1B7FD0F21F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69938" y="5989320"/>
            <a:ext cx="2358054" cy="879894"/>
          </a:xfrm>
          <a:prstGeom prst="rect">
            <a:avLst/>
          </a:prstGeom>
          <a:noFill/>
        </p:spPr>
      </p:pic>
    </p:spTree>
    <p:extLst>
      <p:ext uri="{BB962C8B-B14F-4D97-AF65-F5344CB8AC3E}">
        <p14:creationId xmlns:p14="http://schemas.microsoft.com/office/powerpoint/2010/main" val="391378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FA4DF3-7D9B-48E5-A1D1-F60C9C844C03}" type="datetimeFigureOut">
              <a:rPr lang="en-GB" smtClean="0"/>
              <a:t>23/10/2024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EB8A38-92F5-4DE9-9129-46FABC6394B6}" type="slidenum">
              <a:rPr lang="en-GB" smtClean="0"/>
              <a:t>‹#›</a:t>
            </a:fld>
            <a:endParaRPr lang="en-GB"/>
          </a:p>
        </p:txBody>
      </p:sp>
      <p:pic>
        <p:nvPicPr>
          <p:cNvPr id="10" name="Picture 9">
            <a:extLst>
              <a:ext uri="{FF2B5EF4-FFF2-40B4-BE49-F238E27FC236}">
                <a16:creationId xmlns:a16="http://schemas.microsoft.com/office/drawing/2014/main" id="{599987B6-FF49-CF21-FFAD-91CC26D4B9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19894" y="3987136"/>
            <a:ext cx="2590726" cy="966714"/>
          </a:xfrm>
          <a:prstGeom prst="rect">
            <a:avLst/>
          </a:prstGeom>
          <a:noFill/>
        </p:spPr>
      </p:pic>
    </p:spTree>
    <p:extLst>
      <p:ext uri="{BB962C8B-B14F-4D97-AF65-F5344CB8AC3E}">
        <p14:creationId xmlns:p14="http://schemas.microsoft.com/office/powerpoint/2010/main" val="332541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8FA4DF3-7D9B-48E5-A1D1-F60C9C844C03}" type="datetimeFigureOut">
              <a:rPr lang="en-GB" smtClean="0"/>
              <a:t>23/10/2024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BEB8A38-92F5-4DE9-9129-46FABC6394B6}"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D6BE54A-2393-678A-B4F7-4880D28CFAE9}"/>
              </a:ext>
            </a:extLst>
          </p:cNvPr>
          <p:cNvPicPr>
            <a:picLocks noChangeAspect="1"/>
          </p:cNvPicPr>
          <p:nvPr userDrawn="1"/>
        </p:nvPicPr>
        <p:blipFill>
          <a:blip r:embed="rId13"/>
          <a:stretch>
            <a:fillRect/>
          </a:stretch>
        </p:blipFill>
        <p:spPr>
          <a:xfrm>
            <a:off x="9617822" y="5465954"/>
            <a:ext cx="2574163" cy="960589"/>
          </a:xfrm>
          <a:prstGeom prst="rect">
            <a:avLst/>
          </a:prstGeom>
        </p:spPr>
      </p:pic>
    </p:spTree>
    <p:extLst>
      <p:ext uri="{BB962C8B-B14F-4D97-AF65-F5344CB8AC3E}">
        <p14:creationId xmlns:p14="http://schemas.microsoft.com/office/powerpoint/2010/main" val="115098306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dvance-he.ac.uk/knowledge-hub/student-academic-experience-survey-202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doi.org/10.1007/978-981-10-3045-1_11"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26.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03A61A-47B5-F150-A8E5-9CCD600BDE31}"/>
              </a:ext>
            </a:extLst>
          </p:cNvPr>
          <p:cNvPicPr>
            <a:picLocks noChangeAspect="1"/>
          </p:cNvPicPr>
          <p:nvPr/>
        </p:nvPicPr>
        <p:blipFill rotWithShape="1">
          <a:blip r:embed="rId2">
            <a:duotone>
              <a:schemeClr val="bg2">
                <a:shade val="45000"/>
                <a:satMod val="135000"/>
              </a:schemeClr>
              <a:prstClr val="white"/>
            </a:duotone>
            <a:alphaModFix amt="35000"/>
          </a:blip>
          <a:srcRect b="19929"/>
          <a:stretch/>
        </p:blipFill>
        <p:spPr>
          <a:xfrm>
            <a:off x="49428" y="10"/>
            <a:ext cx="12191980" cy="6857990"/>
          </a:xfrm>
          <a:prstGeom prst="rect">
            <a:avLst/>
          </a:prstGeom>
        </p:spPr>
      </p:pic>
      <p:sp>
        <p:nvSpPr>
          <p:cNvPr id="2" name="Title 1">
            <a:extLst>
              <a:ext uri="{FF2B5EF4-FFF2-40B4-BE49-F238E27FC236}">
                <a16:creationId xmlns:a16="http://schemas.microsoft.com/office/drawing/2014/main" id="{20072BDD-8DA5-E92C-860C-571BE2D06ADF}"/>
              </a:ext>
            </a:extLst>
          </p:cNvPr>
          <p:cNvSpPr>
            <a:spLocks noGrp="1"/>
          </p:cNvSpPr>
          <p:nvPr>
            <p:ph type="ctrTitle"/>
          </p:nvPr>
        </p:nvSpPr>
        <p:spPr>
          <a:xfrm>
            <a:off x="6648449" y="758952"/>
            <a:ext cx="5114925" cy="3566160"/>
          </a:xfrm>
        </p:spPr>
        <p:txBody>
          <a:bodyPr>
            <a:normAutofit fontScale="90000"/>
          </a:bodyPr>
          <a:lstStyle/>
          <a:p>
            <a:br>
              <a:rPr lang="en-GB" sz="5000" dirty="0"/>
            </a:br>
            <a:br>
              <a:rPr lang="en-GB" sz="5000" dirty="0"/>
            </a:br>
            <a:r>
              <a:rPr lang="en-GB" sz="5000" dirty="0"/>
              <a:t>ADVANCE in HIGHER EDUCATION</a:t>
            </a:r>
            <a:br>
              <a:rPr lang="en-GB" sz="5000" dirty="0"/>
            </a:br>
            <a:r>
              <a:rPr lang="en-GB" sz="3600" b="1" i="0" u="none" strike="noStrike" baseline="0" dirty="0">
                <a:latin typeface="Aptos" panose="020B0004020202020204" pitchFamily="34" charset="0"/>
              </a:rPr>
              <a:t>Assessment and Feedback Symposium</a:t>
            </a:r>
            <a:br>
              <a:rPr lang="en-GB" sz="3600" b="1" i="0" u="none" strike="noStrike" baseline="0" dirty="0">
                <a:latin typeface="Aptos" panose="020B0004020202020204" pitchFamily="34" charset="0"/>
              </a:rPr>
            </a:br>
            <a:br>
              <a:rPr lang="en-GB" sz="3600" b="1" i="0" u="none" strike="noStrike" baseline="0" dirty="0">
                <a:latin typeface="Aptos" panose="020B0004020202020204" pitchFamily="34" charset="0"/>
              </a:rPr>
            </a:br>
            <a:r>
              <a:rPr lang="en-GB" sz="3600" dirty="0">
                <a:latin typeface="+mn-lt"/>
              </a:rPr>
              <a:t>5 November 2024 </a:t>
            </a:r>
            <a:br>
              <a:rPr lang="en-GB" sz="3600" dirty="0">
                <a:latin typeface="+mn-lt"/>
              </a:rPr>
            </a:br>
            <a:endParaRPr lang="en-GB" sz="5000" b="1" dirty="0">
              <a:solidFill>
                <a:schemeClr val="accent2"/>
              </a:solidFill>
            </a:endParaRPr>
          </a:p>
        </p:txBody>
      </p:sp>
      <p:sp>
        <p:nvSpPr>
          <p:cNvPr id="3" name="Subtitle 2">
            <a:extLst>
              <a:ext uri="{FF2B5EF4-FFF2-40B4-BE49-F238E27FC236}">
                <a16:creationId xmlns:a16="http://schemas.microsoft.com/office/drawing/2014/main" id="{B7B41D83-5B15-D102-1D93-65BA029DB42F}"/>
              </a:ext>
            </a:extLst>
          </p:cNvPr>
          <p:cNvSpPr>
            <a:spLocks noGrp="1"/>
          </p:cNvSpPr>
          <p:nvPr>
            <p:ph type="subTitle" idx="1"/>
          </p:nvPr>
        </p:nvSpPr>
        <p:spPr/>
        <p:txBody>
          <a:bodyPr>
            <a:normAutofit fontScale="92500" lnSpcReduction="10000"/>
          </a:bodyPr>
          <a:lstStyle/>
          <a:p>
            <a:endParaRPr lang="en-GB" b="1" dirty="0">
              <a:solidFill>
                <a:schemeClr val="accent2"/>
              </a:solidFill>
              <a:latin typeface="Aptos" panose="020B0004020202020204" pitchFamily="34" charset="0"/>
            </a:endParaRPr>
          </a:p>
          <a:p>
            <a:r>
              <a:rPr lang="en-GB" b="1" dirty="0">
                <a:solidFill>
                  <a:schemeClr val="accent2"/>
                </a:solidFill>
                <a:latin typeface="Aptos" panose="020B0004020202020204" pitchFamily="34" charset="0"/>
              </a:rPr>
              <a:t>What feedback do students want?</a:t>
            </a:r>
            <a:br>
              <a:rPr lang="en-GB" sz="1200" b="1" dirty="0">
                <a:solidFill>
                  <a:schemeClr val="accent2"/>
                </a:solidFill>
                <a:latin typeface="ArialMT"/>
              </a:rPr>
            </a:br>
            <a:endParaRPr lang="en-GB" dirty="0">
              <a:solidFill>
                <a:schemeClr val="tx1">
                  <a:lumMod val="85000"/>
                  <a:lumOff val="15000"/>
                </a:schemeClr>
              </a:solidFill>
              <a:latin typeface="+mn-lt"/>
            </a:endParaRPr>
          </a:p>
        </p:txBody>
      </p:sp>
      <p:pic>
        <p:nvPicPr>
          <p:cNvPr id="4" name="Picture 3" descr="People standing in a row wearing graduation caps with tassels and gowns">
            <a:extLst>
              <a:ext uri="{FF2B5EF4-FFF2-40B4-BE49-F238E27FC236}">
                <a16:creationId xmlns:a16="http://schemas.microsoft.com/office/drawing/2014/main" id="{27E08556-1035-4CF5-54E8-F6A28F196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774" y="628443"/>
            <a:ext cx="5400675" cy="3600450"/>
          </a:xfrm>
          <a:prstGeom prst="rect">
            <a:avLst/>
          </a:prstGeom>
        </p:spPr>
      </p:pic>
      <p:sp>
        <p:nvSpPr>
          <p:cNvPr id="7" name="TextBox 6">
            <a:extLst>
              <a:ext uri="{FF2B5EF4-FFF2-40B4-BE49-F238E27FC236}">
                <a16:creationId xmlns:a16="http://schemas.microsoft.com/office/drawing/2014/main" id="{5612F916-9163-0453-CBD1-C5F5C4E9FCE2}"/>
              </a:ext>
            </a:extLst>
          </p:cNvPr>
          <p:cNvSpPr txBox="1"/>
          <p:nvPr/>
        </p:nvSpPr>
        <p:spPr>
          <a:xfrm>
            <a:off x="1100051" y="5363684"/>
            <a:ext cx="6162674" cy="923330"/>
          </a:xfrm>
          <a:prstGeom prst="rect">
            <a:avLst/>
          </a:prstGeom>
          <a:noFill/>
        </p:spPr>
        <p:txBody>
          <a:bodyPr wrap="square">
            <a:spAutoFit/>
          </a:bodyPr>
          <a:lstStyle/>
          <a:p>
            <a:r>
              <a:rPr lang="en-GB" dirty="0"/>
              <a:t>Dr Gemma van Vuuren Cassar </a:t>
            </a:r>
          </a:p>
          <a:p>
            <a:r>
              <a:rPr lang="en-GB" dirty="0"/>
              <a:t>Email: Gemma.van-vuuren-cassar@canterbury.ac.uk</a:t>
            </a:r>
          </a:p>
          <a:p>
            <a:r>
              <a:rPr lang="en-GB" dirty="0"/>
              <a:t>LinkedIn:  Gemma van Vuuren-Cassar</a:t>
            </a:r>
          </a:p>
        </p:txBody>
      </p:sp>
    </p:spTree>
    <p:extLst>
      <p:ext uri="{BB962C8B-B14F-4D97-AF65-F5344CB8AC3E}">
        <p14:creationId xmlns:p14="http://schemas.microsoft.com/office/powerpoint/2010/main" val="4192848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40155-3E03-498A-8E27-A245C8E8BD83}"/>
              </a:ext>
            </a:extLst>
          </p:cNvPr>
          <p:cNvSpPr>
            <a:spLocks noGrp="1"/>
          </p:cNvSpPr>
          <p:nvPr>
            <p:ph type="title"/>
          </p:nvPr>
        </p:nvSpPr>
        <p:spPr>
          <a:xfrm>
            <a:off x="492370" y="516835"/>
            <a:ext cx="3084844" cy="5772840"/>
          </a:xfrm>
        </p:spPr>
        <p:txBody>
          <a:bodyPr anchor="ctr">
            <a:normAutofit/>
          </a:bodyPr>
          <a:lstStyle/>
          <a:p>
            <a:r>
              <a:rPr lang="en-GB" sz="3600" dirty="0">
                <a:solidFill>
                  <a:schemeClr val="accent1"/>
                </a:solidFill>
                <a:latin typeface="Aptos" panose="020B0004020202020204" pitchFamily="34" charset="0"/>
              </a:rPr>
              <a:t>STUDENTS AND SUMMATIVE ASSESSMENT FEEDBACK</a:t>
            </a:r>
            <a:br>
              <a:rPr lang="en-GB" sz="3600" dirty="0">
                <a:solidFill>
                  <a:schemeClr val="accent1"/>
                </a:solidFill>
                <a:latin typeface="Aptos" panose="020B0004020202020204" pitchFamily="34" charset="0"/>
              </a:rPr>
            </a:br>
            <a:r>
              <a:rPr lang="en-GB" sz="1400" i="1" dirty="0">
                <a:solidFill>
                  <a:schemeClr val="accent1"/>
                </a:solidFill>
                <a:latin typeface="Aptos" panose="020B0004020202020204" pitchFamily="34" charset="0"/>
              </a:rPr>
              <a:t>(preliminary data analysis)</a:t>
            </a:r>
            <a:br>
              <a:rPr lang="en-GB" sz="1400" i="1" dirty="0">
                <a:solidFill>
                  <a:schemeClr val="accent1"/>
                </a:solidFill>
                <a:latin typeface="Aptos" panose="020B0004020202020204" pitchFamily="34" charset="0"/>
              </a:rPr>
            </a:br>
            <a:r>
              <a:rPr lang="en-GB" sz="1400" i="1" dirty="0">
                <a:solidFill>
                  <a:schemeClr val="accent1"/>
                </a:solidFill>
                <a:latin typeface="Aptos" panose="020B0004020202020204" pitchFamily="34" charset="0"/>
              </a:rPr>
              <a:t>*2024 students only</a:t>
            </a:r>
            <a:endParaRPr lang="en-GB" sz="3600" i="1" dirty="0">
              <a:solidFill>
                <a:schemeClr val="accent1"/>
              </a:solidFill>
              <a:latin typeface="Aptos" panose="020B0004020202020204" pitchFamily="34" charset="0"/>
            </a:endParaRPr>
          </a:p>
        </p:txBody>
      </p:sp>
      <p:graphicFrame>
        <p:nvGraphicFramePr>
          <p:cNvPr id="14" name="Content Placeholder 13">
            <a:extLst>
              <a:ext uri="{FF2B5EF4-FFF2-40B4-BE49-F238E27FC236}">
                <a16:creationId xmlns:a16="http://schemas.microsoft.com/office/drawing/2014/main" id="{42049F15-71EE-426D-AD0D-3EDA5D75664D}"/>
              </a:ext>
            </a:extLst>
          </p:cNvPr>
          <p:cNvGraphicFramePr>
            <a:graphicFrameLocks noGrp="1"/>
          </p:cNvGraphicFramePr>
          <p:nvPr>
            <p:ph idx="1"/>
            <p:extLst>
              <p:ext uri="{D42A27DB-BD31-4B8C-83A1-F6EECF244321}">
                <p14:modId xmlns:p14="http://schemas.microsoft.com/office/powerpoint/2010/main" val="4270262285"/>
              </p:ext>
            </p:extLst>
          </p:nvPr>
        </p:nvGraphicFramePr>
        <p:xfrm>
          <a:off x="4040071" y="0"/>
          <a:ext cx="8146244" cy="6857999"/>
        </p:xfrm>
        <a:graphic>
          <a:graphicData uri="http://schemas.openxmlformats.org/drawingml/2006/table">
            <a:tbl>
              <a:tblPr firstRow="1" bandRow="1"/>
              <a:tblGrid>
                <a:gridCol w="5853827">
                  <a:extLst>
                    <a:ext uri="{9D8B030D-6E8A-4147-A177-3AD203B41FA5}">
                      <a16:colId xmlns:a16="http://schemas.microsoft.com/office/drawing/2014/main" val="308033208"/>
                    </a:ext>
                  </a:extLst>
                </a:gridCol>
                <a:gridCol w="536753">
                  <a:extLst>
                    <a:ext uri="{9D8B030D-6E8A-4147-A177-3AD203B41FA5}">
                      <a16:colId xmlns:a16="http://schemas.microsoft.com/office/drawing/2014/main" val="3033324512"/>
                    </a:ext>
                  </a:extLst>
                </a:gridCol>
                <a:gridCol w="719908">
                  <a:extLst>
                    <a:ext uri="{9D8B030D-6E8A-4147-A177-3AD203B41FA5}">
                      <a16:colId xmlns:a16="http://schemas.microsoft.com/office/drawing/2014/main" val="1336384711"/>
                    </a:ext>
                  </a:extLst>
                </a:gridCol>
                <a:gridCol w="1035756">
                  <a:extLst>
                    <a:ext uri="{9D8B030D-6E8A-4147-A177-3AD203B41FA5}">
                      <a16:colId xmlns:a16="http://schemas.microsoft.com/office/drawing/2014/main" val="473815789"/>
                    </a:ext>
                  </a:extLst>
                </a:gridCol>
              </a:tblGrid>
              <a:tr h="714621">
                <a:tc>
                  <a:txBody>
                    <a:bodyPr/>
                    <a:lstStyle/>
                    <a:p>
                      <a:pPr>
                        <a:lnSpc>
                          <a:spcPct val="107000"/>
                        </a:lnSpc>
                        <a:spcAft>
                          <a:spcPts val="0"/>
                        </a:spcAft>
                      </a:pPr>
                      <a:r>
                        <a:rPr lang="en-GB" sz="1400" dirty="0">
                          <a:effectLst/>
                          <a:latin typeface="Humnst777 Lt BT" panose="020B0402030504020204" pitchFamily="34" charset="0"/>
                          <a:ea typeface="Calibri" panose="020F0502020204030204" pitchFamily="34" charset="0"/>
                          <a:cs typeface="Times New Roman" panose="02020603050405020304" pitchFamily="18" charset="0"/>
                        </a:rPr>
                        <a:t> Statements  </a:t>
                      </a:r>
                    </a:p>
                    <a:p>
                      <a:pPr>
                        <a:lnSpc>
                          <a:spcPct val="107000"/>
                        </a:lnSpc>
                        <a:spcAft>
                          <a:spcPts val="0"/>
                        </a:spcAft>
                      </a:pPr>
                      <a:r>
                        <a:rPr lang="en-GB" sz="1100" i="1" dirty="0">
                          <a:effectLst/>
                          <a:latin typeface="Humnst777 Lt BT" panose="020B0402030504020204" pitchFamily="34" charset="0"/>
                          <a:ea typeface="Calibri" panose="020F0502020204030204" pitchFamily="34" charset="0"/>
                          <a:cs typeface="Times New Roman" panose="02020603050405020304" pitchFamily="18" charset="0"/>
                        </a:rPr>
                        <a:t>  (5 Strongly Agree – 1 Strongly Disagree)</a:t>
                      </a:r>
                    </a:p>
                    <a:p>
                      <a:pPr>
                        <a:lnSpc>
                          <a:spcPct val="107000"/>
                        </a:lnSpc>
                        <a:spcAft>
                          <a:spcPts val="0"/>
                        </a:spcAft>
                      </a:pPr>
                      <a:endParaRPr lang="en-GB" sz="1400" i="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nchor="b">
                    <a:lnL>
                      <a:noFill/>
                    </a:lnL>
                    <a:lnR>
                      <a:noFill/>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N</a:t>
                      </a:r>
                    </a:p>
                    <a:p>
                      <a:pPr marL="38100" marR="38100" algn="ctr">
                        <a:lnSpc>
                          <a:spcPts val="1600"/>
                        </a:lnSpc>
                        <a:spcAft>
                          <a:spcPts val="0"/>
                        </a:spcAft>
                      </a:pPr>
                      <a:endPar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Mean</a:t>
                      </a:r>
                    </a:p>
                    <a:p>
                      <a:pPr marL="38100" marR="38100" algn="ctr">
                        <a:lnSpc>
                          <a:spcPts val="1600"/>
                        </a:lnSpc>
                        <a:spcAft>
                          <a:spcPts val="0"/>
                        </a:spcAft>
                      </a:pPr>
                      <a:endPar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SD</a:t>
                      </a:r>
                    </a:p>
                    <a:p>
                      <a:pPr marL="38100" marR="38100" algn="ctr">
                        <a:lnSpc>
                          <a:spcPts val="1600"/>
                        </a:lnSpc>
                        <a:spcAft>
                          <a:spcPts val="0"/>
                        </a:spcAft>
                      </a:pPr>
                      <a:endPar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152935"/>
                      </a:solidFill>
                      <a:prstDash val="solid"/>
                      <a:round/>
                      <a:headEnd type="none" w="med" len="med"/>
                      <a:tailEnd type="none" w="med" len="med"/>
                    </a:lnB>
                    <a:solidFill>
                      <a:srgbClr val="FFFFFF"/>
                    </a:solidFill>
                  </a:tcPr>
                </a:tc>
                <a:extLst>
                  <a:ext uri="{0D108BD9-81ED-4DB2-BD59-A6C34878D82A}">
                    <a16:rowId xmlns:a16="http://schemas.microsoft.com/office/drawing/2014/main" val="2373448552"/>
                  </a:ext>
                </a:extLst>
              </a:tr>
              <a:tr h="697084">
                <a:tc>
                  <a:txBody>
                    <a:bodyPr/>
                    <a:lstStyle/>
                    <a:p>
                      <a:pPr marL="495300" marR="38100" lvl="1">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listened to each recorded p</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iece of audio-feedback all the way through.</a:t>
                      </a:r>
                    </a:p>
                  </a:txBody>
                  <a:tcPr marL="0" marR="0" marT="0" marB="0">
                    <a:lnL>
                      <a:noFill/>
                    </a:lnL>
                    <a:lnR>
                      <a:noFill/>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B4C6E7"/>
                    </a:solidFill>
                  </a:tcPr>
                </a:tc>
                <a:tc>
                  <a:txBody>
                    <a:bodyPr/>
                    <a:lstStyle/>
                    <a:p>
                      <a:pPr marL="38100" marR="38100" algn="r">
                        <a:lnSpc>
                          <a:spcPct val="100000"/>
                        </a:lnSpc>
                        <a:spcAft>
                          <a:spcPts val="0"/>
                        </a:spcAft>
                      </a:pPr>
                      <a:r>
                        <a:rPr lang="en-GB" sz="16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B4C6E7"/>
                    </a:solidFill>
                  </a:tcPr>
                </a:tc>
                <a:tc>
                  <a:txBody>
                    <a:bodyPr/>
                    <a:lstStyle/>
                    <a:p>
                      <a:pPr marL="38100" marR="38100" algn="r">
                        <a:lnSpc>
                          <a:spcPct val="100000"/>
                        </a:lnSpc>
                        <a:spcAft>
                          <a:spcPts val="0"/>
                        </a:spcAft>
                      </a:pPr>
                      <a:r>
                        <a:rPr lang="en-GB" sz="16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4.25</a:t>
                      </a:r>
                      <a:endParaRPr lang="en-GB" sz="16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B4C6E7"/>
                    </a:solidFill>
                  </a:tcPr>
                </a:tc>
                <a:tc>
                  <a:txBody>
                    <a:bodyPr/>
                    <a:lstStyle/>
                    <a:p>
                      <a:pPr marL="38100" marR="38100" algn="r">
                        <a:lnSpc>
                          <a:spcPct val="100000"/>
                        </a:lnSpc>
                        <a:spcAft>
                          <a:spcPts val="0"/>
                        </a:spcAft>
                      </a:pPr>
                      <a:r>
                        <a:rPr lang="en-GB" sz="16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1.262</a:t>
                      </a: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152935"/>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B4C6E7"/>
                    </a:solidFill>
                  </a:tcPr>
                </a:tc>
                <a:extLst>
                  <a:ext uri="{0D108BD9-81ED-4DB2-BD59-A6C34878D82A}">
                    <a16:rowId xmlns:a16="http://schemas.microsoft.com/office/drawing/2014/main" val="1424255823"/>
                  </a:ext>
                </a:extLst>
              </a:tr>
              <a:tr h="519492">
                <a:tc>
                  <a:txBody>
                    <a:bodyPr/>
                    <a:lstStyle/>
                    <a:p>
                      <a:pPr marL="495300" marR="38100" lvl="1">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It was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easy to find and play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the recorded audio-feedback.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B4C6E7"/>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600" dirty="0">
                          <a:effectLst/>
                          <a:latin typeface="Humnst777 Lt BT" panose="020B0402030504020204" pitchFamily="34" charset="0"/>
                          <a:ea typeface="Calibri" panose="020F0502020204030204" pitchFamily="34" charset="0"/>
                          <a:cs typeface="Times New Roman" panose="02020603050405020304" pitchFamily="18" charset="0"/>
                        </a:rPr>
                        <a:t>219</a:t>
                      </a:r>
                    </a:p>
                    <a:p>
                      <a:pPr marL="38100" marR="38100" algn="r">
                        <a:lnSpc>
                          <a:spcPct val="100000"/>
                        </a:lnSpc>
                        <a:spcAft>
                          <a:spcPts val="0"/>
                        </a:spcAft>
                      </a:pP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B4C6E7"/>
                    </a:solidFill>
                  </a:tcPr>
                </a:tc>
                <a:tc>
                  <a:txBody>
                    <a:bodyPr/>
                    <a:lstStyle/>
                    <a:p>
                      <a:pPr marL="38100" marR="38100" algn="r">
                        <a:lnSpc>
                          <a:spcPct val="100000"/>
                        </a:lnSpc>
                        <a:spcAft>
                          <a:spcPts val="0"/>
                        </a:spcAft>
                      </a:pPr>
                      <a:r>
                        <a:rPr lang="en-GB" sz="16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4.10</a:t>
                      </a:r>
                      <a:endParaRPr lang="en-GB" sz="16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B4C6E7"/>
                    </a:solidFill>
                  </a:tcPr>
                </a:tc>
                <a:tc>
                  <a:txBody>
                    <a:bodyPr/>
                    <a:lstStyle/>
                    <a:p>
                      <a:pPr marL="38100" marR="38100" algn="r">
                        <a:lnSpc>
                          <a:spcPct val="100000"/>
                        </a:lnSpc>
                        <a:spcAft>
                          <a:spcPts val="0"/>
                        </a:spcAft>
                      </a:pPr>
                      <a:r>
                        <a:rPr lang="en-GB" sz="16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1.222</a:t>
                      </a: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B4C6E7"/>
                    </a:solidFill>
                  </a:tcPr>
                </a:tc>
                <a:extLst>
                  <a:ext uri="{0D108BD9-81ED-4DB2-BD59-A6C34878D82A}">
                    <a16:rowId xmlns:a16="http://schemas.microsoft.com/office/drawing/2014/main" val="3933475781"/>
                  </a:ext>
                </a:extLst>
              </a:tr>
              <a:tr h="774109">
                <a:tc>
                  <a:txBody>
                    <a:bodyPr/>
                    <a:lstStyle/>
                    <a:p>
                      <a:pPr marL="495300" marR="38100" lvl="1">
                        <a:lnSpc>
                          <a:spcPct val="100000"/>
                        </a:lnSpc>
                        <a:spcAft>
                          <a:spcPts val="0"/>
                        </a:spcAft>
                      </a:pP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*I wish I could </a:t>
                      </a:r>
                      <a:r>
                        <a:rPr lang="en-GB" sz="1600" b="1"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download the transcript </a:t>
                      </a: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of the recorded audio feedback from Turnitin</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algn="r">
                        <a:lnSpc>
                          <a:spcPct val="100000"/>
                        </a:lnSpc>
                        <a:spcAft>
                          <a:spcPts val="0"/>
                        </a:spcAft>
                      </a:pP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56</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algn="r">
                        <a:lnSpc>
                          <a:spcPct val="100000"/>
                        </a:lnSpc>
                        <a:spcAft>
                          <a:spcPts val="0"/>
                        </a:spcAft>
                      </a:pPr>
                      <a:r>
                        <a:rPr lang="en-GB" sz="1600" b="1"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3.95</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algn="r">
                        <a:lnSpc>
                          <a:spcPct val="100000"/>
                        </a:lnSpc>
                        <a:spcAft>
                          <a:spcPts val="0"/>
                        </a:spcAft>
                      </a:pP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1.78</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36225140"/>
                  </a:ext>
                </a:extLst>
              </a:tr>
              <a:tr h="774109">
                <a:tc>
                  <a:txBody>
                    <a:bodyPr/>
                    <a:lstStyle/>
                    <a:p>
                      <a:pPr marL="495300" marR="38100" lvl="1">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 could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hear and understand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what the marker(s) were saying clearly.</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600" dirty="0">
                          <a:effectLst/>
                          <a:latin typeface="Humnst777 Lt BT" panose="020B0402030504020204" pitchFamily="34" charset="0"/>
                          <a:ea typeface="Calibri" panose="020F0502020204030204" pitchFamily="34" charset="0"/>
                          <a:cs typeface="Times New Roman" panose="02020603050405020304" pitchFamily="18" charset="0"/>
                        </a:rPr>
                        <a:t>219</a:t>
                      </a:r>
                    </a:p>
                    <a:p>
                      <a:pPr marL="38100" marR="38100" algn="r">
                        <a:lnSpc>
                          <a:spcPct val="100000"/>
                        </a:lnSpc>
                        <a:spcAft>
                          <a:spcPts val="0"/>
                        </a:spcAft>
                      </a:pP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algn="r">
                        <a:lnSpc>
                          <a:spcPct val="100000"/>
                        </a:lnSpc>
                        <a:spcAft>
                          <a:spcPts val="0"/>
                        </a:spcAft>
                      </a:pPr>
                      <a:r>
                        <a:rPr lang="en-GB" sz="1600" b="1" dirty="0">
                          <a:effectLst/>
                          <a:latin typeface="Humnst777 Lt BT" panose="020B0402030504020204" pitchFamily="34" charset="0"/>
                          <a:ea typeface="Calibri" panose="020F0502020204030204" pitchFamily="34" charset="0"/>
                          <a:cs typeface="Times New Roman" panose="02020603050405020304" pitchFamily="18" charset="0"/>
                        </a:rPr>
                        <a:t>3.85</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algn="r">
                        <a:lnSpc>
                          <a:spcPct val="100000"/>
                        </a:lnSpc>
                        <a:spcAft>
                          <a:spcPts val="0"/>
                        </a:spcAft>
                      </a:pPr>
                      <a:r>
                        <a:rPr lang="en-GB" sz="16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1.320</a:t>
                      </a: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452332563"/>
                  </a:ext>
                </a:extLst>
              </a:tr>
              <a:tr h="697084">
                <a:tc>
                  <a:txBody>
                    <a:bodyPr/>
                    <a:lstStyle/>
                    <a:p>
                      <a:pPr marL="495300" marR="38100" lvl="1">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The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sound quality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of the recorded audio-feedback was very good.</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6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algn="r">
                        <a:lnSpc>
                          <a:spcPct val="100000"/>
                        </a:lnSpc>
                        <a:spcAft>
                          <a:spcPts val="0"/>
                        </a:spcAft>
                      </a:pPr>
                      <a:r>
                        <a:rPr lang="en-GB" sz="16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3.74</a:t>
                      </a:r>
                      <a:endParaRPr lang="en-GB" sz="16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algn="r">
                        <a:lnSpc>
                          <a:spcPct val="100000"/>
                        </a:lnSpc>
                        <a:spcAft>
                          <a:spcPts val="0"/>
                        </a:spcAft>
                      </a:pPr>
                      <a:r>
                        <a:rPr lang="en-GB" sz="16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1.314</a:t>
                      </a: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50117694"/>
                  </a:ext>
                </a:extLst>
              </a:tr>
              <a:tr h="697084">
                <a:tc>
                  <a:txBody>
                    <a:bodyPr/>
                    <a:lstStyle/>
                    <a:p>
                      <a:pPr marL="495300" marR="38100" lvl="1">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listened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to each recorded piece of audio-feedback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several times.</a:t>
                      </a:r>
                      <a:endPar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600" dirty="0">
                          <a:effectLst/>
                          <a:latin typeface="Humnst777 Lt BT" panose="020B0402030504020204" pitchFamily="34" charset="0"/>
                          <a:ea typeface="Calibri" panose="020F0502020204030204" pitchFamily="34" charset="0"/>
                          <a:cs typeface="Times New Roman" panose="02020603050405020304" pitchFamily="18" charset="0"/>
                        </a:rPr>
                        <a:t>219</a:t>
                      </a:r>
                    </a:p>
                    <a:p>
                      <a:pPr marL="38100" marR="38100" algn="r">
                        <a:lnSpc>
                          <a:spcPct val="100000"/>
                        </a:lnSpc>
                        <a:spcAft>
                          <a:spcPts val="0"/>
                        </a:spcAft>
                      </a:pP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algn="r">
                        <a:lnSpc>
                          <a:spcPct val="100000"/>
                        </a:lnSpc>
                        <a:spcAft>
                          <a:spcPts val="0"/>
                        </a:spcAft>
                      </a:pPr>
                      <a:r>
                        <a:rPr lang="en-GB" sz="16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3.68</a:t>
                      </a:r>
                    </a:p>
                    <a:p>
                      <a:pPr marL="38100" marR="38100" algn="r">
                        <a:lnSpc>
                          <a:spcPct val="100000"/>
                        </a:lnSpc>
                        <a:spcAft>
                          <a:spcPts val="0"/>
                        </a:spcAft>
                      </a:pPr>
                      <a:endParaRPr lang="en-GB" sz="16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algn="r">
                        <a:lnSpc>
                          <a:spcPct val="100000"/>
                        </a:lnSpc>
                        <a:spcAft>
                          <a:spcPts val="0"/>
                        </a:spcAft>
                      </a:pPr>
                      <a:r>
                        <a:rPr lang="en-GB" sz="16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1.351</a:t>
                      </a: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94130044"/>
                  </a:ext>
                </a:extLst>
              </a:tr>
              <a:tr h="661472">
                <a:tc>
                  <a:txBody>
                    <a:bodyPr/>
                    <a:lstStyle/>
                    <a:p>
                      <a:pPr marL="495300" marR="38100" lvl="1">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The recorded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audio-feedback made clear the weaknesses of my work</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6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algn="r">
                        <a:lnSpc>
                          <a:spcPct val="100000"/>
                        </a:lnSpc>
                        <a:spcAft>
                          <a:spcPts val="0"/>
                        </a:spcAft>
                      </a:pPr>
                      <a:r>
                        <a:rPr lang="en-GB" sz="16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3.60</a:t>
                      </a:r>
                      <a:endParaRPr lang="en-GB" sz="16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algn="r">
                        <a:lnSpc>
                          <a:spcPct val="100000"/>
                        </a:lnSpc>
                        <a:spcAft>
                          <a:spcPts val="0"/>
                        </a:spcAft>
                      </a:pPr>
                      <a:r>
                        <a:rPr lang="en-GB" sz="16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1.283</a:t>
                      </a: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51956180"/>
                  </a:ext>
                </a:extLst>
              </a:tr>
              <a:tr h="661472">
                <a:tc>
                  <a:txBody>
                    <a:bodyPr/>
                    <a:lstStyle/>
                    <a:p>
                      <a:pPr marR="38100" lvl="1">
                        <a:lnSpc>
                          <a:spcPct val="100000"/>
                        </a:lnSpc>
                        <a:spcAft>
                          <a:spcPts val="0"/>
                        </a:spcAft>
                      </a:pP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*I am </a:t>
                      </a:r>
                      <a:r>
                        <a:rPr lang="en-GB" sz="1600" b="1"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more anxious about the grade </a:t>
                      </a: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that I receive and less on what is said in the recorded audio or written 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algn="r">
                        <a:lnSpc>
                          <a:spcPct val="100000"/>
                        </a:lnSpc>
                        <a:spcAft>
                          <a:spcPts val="0"/>
                        </a:spcAft>
                      </a:pP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56</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algn="r">
                        <a:lnSpc>
                          <a:spcPct val="100000"/>
                        </a:lnSpc>
                        <a:spcAft>
                          <a:spcPts val="0"/>
                        </a:spcAft>
                      </a:pPr>
                      <a:r>
                        <a:rPr lang="en-GB" sz="1600" b="1"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3.54</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algn="r">
                        <a:lnSpc>
                          <a:spcPct val="100000"/>
                        </a:lnSpc>
                        <a:spcAft>
                          <a:spcPts val="0"/>
                        </a:spcAft>
                      </a:pP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1.709</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768189263"/>
                  </a:ext>
                </a:extLst>
              </a:tr>
              <a:tr h="661472">
                <a:tc>
                  <a:txBody>
                    <a:bodyPr/>
                    <a:lstStyle/>
                    <a:p>
                      <a:pPr marL="495300" marR="38100" lvl="1">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The recorded audio-feedback made clear the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aspects of my work I need to pay attention to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in my future assessments.</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6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algn="r">
                        <a:lnSpc>
                          <a:spcPct val="100000"/>
                        </a:lnSpc>
                        <a:spcAft>
                          <a:spcPts val="0"/>
                        </a:spcAft>
                      </a:pPr>
                      <a:r>
                        <a:rPr lang="en-GB" sz="16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3.52</a:t>
                      </a:r>
                      <a:endParaRPr lang="en-GB" sz="16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tc>
                  <a:txBody>
                    <a:bodyPr/>
                    <a:lstStyle/>
                    <a:p>
                      <a:pPr marL="38100" marR="38100" algn="r">
                        <a:lnSpc>
                          <a:spcPct val="100000"/>
                        </a:lnSpc>
                        <a:spcAft>
                          <a:spcPts val="0"/>
                        </a:spcAft>
                      </a:pPr>
                      <a:r>
                        <a:rPr lang="en-GB" sz="16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1.345</a:t>
                      </a:r>
                      <a:endParaRPr lang="en-GB" sz="16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83226787"/>
                  </a:ext>
                </a:extLst>
              </a:tr>
            </a:tbl>
          </a:graphicData>
        </a:graphic>
      </p:graphicFrame>
    </p:spTree>
    <p:extLst>
      <p:ext uri="{BB962C8B-B14F-4D97-AF65-F5344CB8AC3E}">
        <p14:creationId xmlns:p14="http://schemas.microsoft.com/office/powerpoint/2010/main" val="358608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F5BD-F4E5-4556-8710-CB8F537AF5A7}"/>
              </a:ext>
            </a:extLst>
          </p:cNvPr>
          <p:cNvSpPr>
            <a:spLocks noGrp="1"/>
          </p:cNvSpPr>
          <p:nvPr>
            <p:ph type="title"/>
          </p:nvPr>
        </p:nvSpPr>
        <p:spPr>
          <a:xfrm>
            <a:off x="492370" y="516835"/>
            <a:ext cx="3084844" cy="5772840"/>
          </a:xfrm>
        </p:spPr>
        <p:txBody>
          <a:bodyPr anchor="ctr">
            <a:normAutofit/>
          </a:bodyPr>
          <a:lstStyle/>
          <a:p>
            <a:r>
              <a:rPr lang="en-GB" sz="3600" dirty="0">
                <a:solidFill>
                  <a:schemeClr val="accent1"/>
                </a:solidFill>
                <a:latin typeface="+mn-lt"/>
              </a:rPr>
              <a:t>STUDENTS AND SUMMATIVE ASSESSMENT FEEDBACK</a:t>
            </a:r>
            <a:br>
              <a:rPr lang="en-GB" sz="3600" dirty="0">
                <a:solidFill>
                  <a:schemeClr val="accent1"/>
                </a:solidFill>
                <a:latin typeface="+mn-lt"/>
              </a:rPr>
            </a:br>
            <a:r>
              <a:rPr lang="en-GB" sz="1400" i="1" dirty="0">
                <a:solidFill>
                  <a:schemeClr val="accent1"/>
                </a:solidFill>
                <a:latin typeface="+mn-lt"/>
              </a:rPr>
              <a:t>(preliminary data analysis)</a:t>
            </a:r>
            <a:br>
              <a:rPr lang="en-GB" sz="1400" i="1" dirty="0">
                <a:solidFill>
                  <a:schemeClr val="accent1"/>
                </a:solidFill>
                <a:latin typeface="+mn-lt"/>
              </a:rPr>
            </a:br>
            <a:r>
              <a:rPr lang="en-GB" sz="1400" i="1" dirty="0">
                <a:solidFill>
                  <a:schemeClr val="accent1"/>
                </a:solidFill>
                <a:latin typeface="+mn-lt"/>
              </a:rPr>
              <a:t>*2024 students only</a:t>
            </a:r>
            <a:br>
              <a:rPr lang="en-GB" sz="1400" i="1" dirty="0">
                <a:solidFill>
                  <a:srgbClr val="FFFFFF"/>
                </a:solidFill>
                <a:latin typeface="+mn-lt"/>
              </a:rPr>
            </a:br>
            <a:endParaRPr lang="en-GB" sz="3600" i="1" dirty="0">
              <a:solidFill>
                <a:srgbClr val="FFFFFF"/>
              </a:solidFill>
              <a:latin typeface="+mn-lt"/>
            </a:endParaRPr>
          </a:p>
        </p:txBody>
      </p:sp>
      <p:graphicFrame>
        <p:nvGraphicFramePr>
          <p:cNvPr id="4" name="Content Placeholder 3">
            <a:extLst>
              <a:ext uri="{FF2B5EF4-FFF2-40B4-BE49-F238E27FC236}">
                <a16:creationId xmlns:a16="http://schemas.microsoft.com/office/drawing/2014/main" id="{F9EEFE7D-F1EA-4AF7-BA3C-18BF4C3AD701}"/>
              </a:ext>
            </a:extLst>
          </p:cNvPr>
          <p:cNvGraphicFramePr>
            <a:graphicFrameLocks noGrp="1"/>
          </p:cNvGraphicFramePr>
          <p:nvPr>
            <p:ph idx="1"/>
            <p:extLst>
              <p:ext uri="{D42A27DB-BD31-4B8C-83A1-F6EECF244321}">
                <p14:modId xmlns:p14="http://schemas.microsoft.com/office/powerpoint/2010/main" val="96736783"/>
              </p:ext>
            </p:extLst>
          </p:nvPr>
        </p:nvGraphicFramePr>
        <p:xfrm>
          <a:off x="3628416" y="-1"/>
          <a:ext cx="8563583" cy="6858003"/>
        </p:xfrm>
        <a:graphic>
          <a:graphicData uri="http://schemas.openxmlformats.org/drawingml/2006/table">
            <a:tbl>
              <a:tblPr firstRow="1" bandRow="1"/>
              <a:tblGrid>
                <a:gridCol w="6682903">
                  <a:extLst>
                    <a:ext uri="{9D8B030D-6E8A-4147-A177-3AD203B41FA5}">
                      <a16:colId xmlns:a16="http://schemas.microsoft.com/office/drawing/2014/main" val="3705681335"/>
                    </a:ext>
                  </a:extLst>
                </a:gridCol>
                <a:gridCol w="486383">
                  <a:extLst>
                    <a:ext uri="{9D8B030D-6E8A-4147-A177-3AD203B41FA5}">
                      <a16:colId xmlns:a16="http://schemas.microsoft.com/office/drawing/2014/main" val="1839145085"/>
                    </a:ext>
                  </a:extLst>
                </a:gridCol>
                <a:gridCol w="749030">
                  <a:extLst>
                    <a:ext uri="{9D8B030D-6E8A-4147-A177-3AD203B41FA5}">
                      <a16:colId xmlns:a16="http://schemas.microsoft.com/office/drawing/2014/main" val="4250169532"/>
                    </a:ext>
                  </a:extLst>
                </a:gridCol>
                <a:gridCol w="645267">
                  <a:extLst>
                    <a:ext uri="{9D8B030D-6E8A-4147-A177-3AD203B41FA5}">
                      <a16:colId xmlns:a16="http://schemas.microsoft.com/office/drawing/2014/main" val="4091339934"/>
                    </a:ext>
                  </a:extLst>
                </a:gridCol>
              </a:tblGrid>
              <a:tr h="821889">
                <a:tc>
                  <a:txBody>
                    <a:bodyPr/>
                    <a:lstStyle/>
                    <a:p>
                      <a:pPr marL="38100" marR="38100">
                        <a:lnSpc>
                          <a:spcPts val="1600"/>
                        </a:lnSpc>
                        <a:spcAft>
                          <a:spcPts val="0"/>
                        </a:spcAft>
                      </a:pPr>
                      <a:r>
                        <a:rPr lang="en-GB" sz="1400" dirty="0">
                          <a:solidFill>
                            <a:srgbClr val="264A60"/>
                          </a:solidFill>
                          <a:effectLst/>
                          <a:latin typeface="Humnst777 Lt BT" panose="020B0402030504020204" pitchFamily="34" charset="0"/>
                          <a:ea typeface="Calibri" panose="020F0502020204030204" pitchFamily="34" charset="0"/>
                          <a:cs typeface="Times New Roman" panose="02020603050405020304" pitchFamily="18" charset="0"/>
                        </a:rPr>
                        <a:t> </a:t>
                      </a:r>
                    </a:p>
                    <a:p>
                      <a:pPr marL="38100" marR="38100">
                        <a:lnSpc>
                          <a:spcPts val="1600"/>
                        </a:lnSpc>
                        <a:spcAft>
                          <a:spcPts val="0"/>
                        </a:spcAft>
                      </a:pPr>
                      <a:r>
                        <a:rPr lang="en-GB" sz="1400" dirty="0">
                          <a:solidFill>
                            <a:srgbClr val="264A60"/>
                          </a:solidFill>
                          <a:effectLst/>
                          <a:latin typeface="Humnst777 Lt BT" panose="020B0402030504020204" pitchFamily="34" charset="0"/>
                          <a:ea typeface="Calibri" panose="020F0502020204030204" pitchFamily="34" charset="0"/>
                          <a:cs typeface="Times New Roman" panose="02020603050405020304" pitchFamily="18" charset="0"/>
                        </a:rPr>
                        <a:t> Statements</a:t>
                      </a:r>
                    </a:p>
                    <a:p>
                      <a:pPr marL="38100" marR="38100">
                        <a:lnSpc>
                          <a:spcPts val="1600"/>
                        </a:lnSpc>
                        <a:spcAft>
                          <a:spcPts val="0"/>
                        </a:spcAft>
                      </a:pPr>
                      <a:r>
                        <a:rPr lang="en-GB" sz="1400" i="1" dirty="0">
                          <a:effectLst/>
                          <a:latin typeface="Humnst777 Lt BT" panose="020B0402030504020204" pitchFamily="34" charset="0"/>
                          <a:ea typeface="Calibri" panose="020F0502020204030204" pitchFamily="34" charset="0"/>
                          <a:cs typeface="Times New Roman" panose="02020603050405020304" pitchFamily="18" charset="0"/>
                        </a:rPr>
                        <a:t> (5 Strongly agree – 1 Strongly Disagree)</a:t>
                      </a:r>
                    </a:p>
                    <a:p>
                      <a:pPr marL="38100" marR="38100">
                        <a:lnSpc>
                          <a:spcPts val="1600"/>
                        </a:lnSpc>
                        <a:spcAft>
                          <a:spcPts val="0"/>
                        </a:spcAft>
                      </a:pP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bg1"/>
                    </a:solidFill>
                  </a:tcPr>
                </a:tc>
                <a:tc>
                  <a:txBody>
                    <a:bodyPr/>
                    <a:lstStyle/>
                    <a:p>
                      <a:pPr marL="38100" marR="38100" algn="ctr">
                        <a:lnSpc>
                          <a:spcPts val="1600"/>
                        </a:lnSpc>
                        <a:spcAft>
                          <a:spcPts val="0"/>
                        </a:spcAft>
                      </a:pPr>
                      <a:r>
                        <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N</a:t>
                      </a:r>
                    </a:p>
                    <a:p>
                      <a:pPr marL="38100" marR="38100" algn="ctr">
                        <a:lnSpc>
                          <a:spcPts val="1600"/>
                        </a:lnSpc>
                        <a:spcAft>
                          <a:spcPts val="0"/>
                        </a:spcAft>
                      </a:pPr>
                      <a:endPar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nchor="b">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bg1"/>
                    </a:solidFill>
                  </a:tcPr>
                </a:tc>
                <a:tc>
                  <a:txBody>
                    <a:bodyPr/>
                    <a:lstStyle/>
                    <a:p>
                      <a:pPr marL="38100" marR="38100" algn="ctr">
                        <a:lnSpc>
                          <a:spcPts val="1600"/>
                        </a:lnSpc>
                        <a:spcAft>
                          <a:spcPts val="0"/>
                        </a:spcAft>
                      </a:pPr>
                      <a:endPar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endParaRPr>
                    </a:p>
                    <a:p>
                      <a:pPr marL="38100" marR="38100" algn="ctr">
                        <a:lnSpc>
                          <a:spcPts val="1600"/>
                        </a:lnSpc>
                        <a:spcAft>
                          <a:spcPts val="0"/>
                        </a:spcAft>
                      </a:pPr>
                      <a:r>
                        <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Mean</a:t>
                      </a:r>
                    </a:p>
                    <a:p>
                      <a:pPr marL="38100" marR="38100" algn="ctr">
                        <a:lnSpc>
                          <a:spcPts val="1600"/>
                        </a:lnSpc>
                        <a:spcAft>
                          <a:spcPts val="0"/>
                        </a:spcAft>
                      </a:pPr>
                      <a:endPar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bg1"/>
                    </a:solidFill>
                  </a:tcPr>
                </a:tc>
                <a:tc>
                  <a:txBody>
                    <a:bodyPr/>
                    <a:lstStyle/>
                    <a:p>
                      <a:pPr marL="38100" marR="38100" algn="ctr">
                        <a:lnSpc>
                          <a:spcPts val="1600"/>
                        </a:lnSpc>
                        <a:spcAft>
                          <a:spcPts val="0"/>
                        </a:spcAft>
                      </a:pPr>
                      <a:r>
                        <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SD</a:t>
                      </a:r>
                    </a:p>
                    <a:p>
                      <a:pPr marL="38100" marR="38100" algn="ctr">
                        <a:lnSpc>
                          <a:spcPts val="1600"/>
                        </a:lnSpc>
                        <a:spcAft>
                          <a:spcPts val="0"/>
                        </a:spcAft>
                      </a:pPr>
                      <a:endParaRPr lang="en-GB" sz="1400" b="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bg1"/>
                    </a:solidFill>
                  </a:tcPr>
                </a:tc>
                <a:extLst>
                  <a:ext uri="{0D108BD9-81ED-4DB2-BD59-A6C34878D82A}">
                    <a16:rowId xmlns:a16="http://schemas.microsoft.com/office/drawing/2014/main" val="3808739856"/>
                  </a:ext>
                </a:extLst>
              </a:tr>
              <a:tr h="552842">
                <a:tc>
                  <a:txBody>
                    <a:bodyPr/>
                    <a:lstStyle/>
                    <a:p>
                      <a:pPr marL="360363" marR="38100" lvl="1" indent="0">
                        <a:lnSpc>
                          <a:spcPct val="100000"/>
                        </a:lnSpc>
                        <a:spcAft>
                          <a:spcPts val="0"/>
                        </a:spcAft>
                      </a:pP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*The feedback </a:t>
                      </a:r>
                      <a:r>
                        <a:rPr lang="en-GB" sz="1600" b="1"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(3mins) was long enough</a:t>
                      </a:r>
                      <a:endPar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56</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b="1"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3.37</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1.727</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54951127"/>
                  </a:ext>
                </a:extLst>
              </a:tr>
              <a:tr h="552842">
                <a:tc>
                  <a:txBody>
                    <a:bodyPr/>
                    <a:lstStyle/>
                    <a:p>
                      <a:pPr marL="360363" marR="38100" lvl="1" indent="0">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The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marker(s)</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 providing my recorded audio-feedback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sounded interested.</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4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3.34</a:t>
                      </a:r>
                      <a:endParaRPr lang="en-GB" sz="14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1.389</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19127575"/>
                  </a:ext>
                </a:extLst>
              </a:tr>
              <a:tr h="552842">
                <a:tc>
                  <a:txBody>
                    <a:bodyPr/>
                    <a:lstStyle/>
                    <a:p>
                      <a:pPr marL="360363" marR="38100" lvl="1" indent="0">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The recorded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audio-feedback is more personalized than written 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4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3.11</a:t>
                      </a:r>
                      <a:endParaRPr lang="en-GB" sz="14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1.348</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73943925"/>
                  </a:ext>
                </a:extLst>
              </a:tr>
              <a:tr h="552842">
                <a:tc>
                  <a:txBody>
                    <a:bodyPr/>
                    <a:lstStyle/>
                    <a:p>
                      <a:pPr marL="360363" marR="38100" lvl="1" indent="0">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took notes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when listening to my recorded audio-feedback.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4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3.01</a:t>
                      </a:r>
                      <a:endParaRPr lang="en-GB" sz="14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1.453</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97830018"/>
                  </a:ext>
                </a:extLst>
              </a:tr>
              <a:tr h="552842">
                <a:tc>
                  <a:txBody>
                    <a:bodyPr/>
                    <a:lstStyle/>
                    <a:p>
                      <a:pPr marL="360363" marR="38100" lvl="1" indent="0">
                        <a:lnSpc>
                          <a:spcPct val="100000"/>
                        </a:lnSpc>
                        <a:spcAft>
                          <a:spcPts val="0"/>
                        </a:spcAft>
                      </a:pP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*I </a:t>
                      </a:r>
                      <a:r>
                        <a:rPr lang="en-GB" sz="1600" b="1"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get anxious</a:t>
                      </a:r>
                      <a:r>
                        <a:rPr lang="en-GB" sz="16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 before I listen to the 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56</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b="1"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3.00</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tc>
                  <a:txBody>
                    <a:bodyPr/>
                    <a:lstStyle/>
                    <a:p>
                      <a:pPr marL="38100" marR="38100" algn="r">
                        <a:lnSpc>
                          <a:spcPct val="100000"/>
                        </a:lnSpc>
                        <a:spcAft>
                          <a:spcPts val="0"/>
                        </a:spcAft>
                      </a:pPr>
                      <a:r>
                        <a:rPr lang="en-GB" sz="1400"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1.935</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84344700"/>
                  </a:ext>
                </a:extLst>
              </a:tr>
              <a:tr h="552842">
                <a:tc>
                  <a:txBody>
                    <a:bodyPr/>
                    <a:lstStyle/>
                    <a:p>
                      <a:pPr marL="360363" marR="38100" lvl="1" indent="0">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 am more likely to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contact my lecturer to discuss recorded audio-feedback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than written 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2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ct val="100000"/>
                        </a:lnSpc>
                        <a:spcAft>
                          <a:spcPts val="0"/>
                        </a:spcAft>
                      </a:pPr>
                      <a:r>
                        <a:rPr lang="en-GB" sz="13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2.93</a:t>
                      </a:r>
                      <a:endParaRPr lang="en-GB" sz="13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ct val="100000"/>
                        </a:lnSpc>
                        <a:spcAft>
                          <a:spcPts val="0"/>
                        </a:spcAft>
                      </a:pPr>
                      <a:r>
                        <a:rPr lang="en-GB" sz="13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1.215</a:t>
                      </a:r>
                      <a:endParaRPr lang="en-GB" sz="13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05705472"/>
                  </a:ext>
                </a:extLst>
              </a:tr>
              <a:tr h="552842">
                <a:tc>
                  <a:txBody>
                    <a:bodyPr/>
                    <a:lstStyle/>
                    <a:p>
                      <a:pPr marL="360363" marR="38100" lvl="1" indent="0">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 am more likely to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act on recorded audio-feedback than on written 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2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ct val="100000"/>
                        </a:lnSpc>
                        <a:spcAft>
                          <a:spcPts val="0"/>
                        </a:spcAft>
                      </a:pPr>
                      <a:r>
                        <a:rPr lang="en-GB" sz="13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2.79</a:t>
                      </a:r>
                      <a:endParaRPr lang="en-GB" sz="13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ct val="100000"/>
                        </a:lnSpc>
                        <a:spcAft>
                          <a:spcPts val="0"/>
                        </a:spcAft>
                      </a:pPr>
                      <a:r>
                        <a:rPr lang="en-GB" sz="13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1.286</a:t>
                      </a:r>
                      <a:endParaRPr lang="en-GB" sz="13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44389621"/>
                  </a:ext>
                </a:extLst>
              </a:tr>
              <a:tr h="552842">
                <a:tc>
                  <a:txBody>
                    <a:bodyPr/>
                    <a:lstStyle/>
                    <a:p>
                      <a:pPr marL="360363" marR="38100" lvl="1" indent="0">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 am more likely to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review recorded audio-feedback than written feedback</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 when I'm working on my next assessment.</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2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ct val="100000"/>
                        </a:lnSpc>
                        <a:spcAft>
                          <a:spcPts val="0"/>
                        </a:spcAft>
                      </a:pPr>
                      <a:r>
                        <a:rPr lang="en-GB" sz="13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2.78</a:t>
                      </a:r>
                      <a:endParaRPr lang="en-GB" sz="13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ct val="100000"/>
                        </a:lnSpc>
                        <a:spcAft>
                          <a:spcPts val="0"/>
                        </a:spcAft>
                      </a:pPr>
                      <a:r>
                        <a:rPr lang="en-GB" sz="13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1.338</a:t>
                      </a:r>
                      <a:endParaRPr lang="en-GB" sz="13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84770941"/>
                  </a:ext>
                </a:extLst>
              </a:tr>
              <a:tr h="552842">
                <a:tc>
                  <a:txBody>
                    <a:bodyPr/>
                    <a:lstStyle/>
                    <a:p>
                      <a:pPr marL="360363" marR="38100" lvl="1" indent="0">
                        <a:lnSpc>
                          <a:spcPct val="1000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 Recorded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audio-feedback goes into more detail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than written 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lvl="0" indent="0" algn="r" defTabSz="914400" rtl="0" eaLnBrk="1" fontAlgn="auto" latinLnBrk="0" hangingPunct="1">
                        <a:lnSpc>
                          <a:spcPct val="100000"/>
                        </a:lnSpc>
                        <a:spcBef>
                          <a:spcPts val="0"/>
                        </a:spcBef>
                        <a:spcAft>
                          <a:spcPts val="0"/>
                        </a:spcAft>
                        <a:buClrTx/>
                        <a:buSzTx/>
                        <a:buFontTx/>
                        <a:buNone/>
                        <a:tabLst/>
                        <a:defRPr/>
                      </a:pPr>
                      <a:r>
                        <a:rPr lang="en-GB" sz="14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ct val="100000"/>
                        </a:lnSpc>
                        <a:spcAft>
                          <a:spcPts val="0"/>
                        </a:spcAft>
                      </a:pPr>
                      <a:r>
                        <a:rPr lang="en-GB" sz="14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2.85</a:t>
                      </a:r>
                      <a:endParaRPr lang="en-GB" sz="14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ct val="100000"/>
                        </a:lnSpc>
                        <a:spcAft>
                          <a:spcPts val="0"/>
                        </a:spcAft>
                      </a:pPr>
                      <a:r>
                        <a:rPr lang="en-GB" sz="14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1.436</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77959552"/>
                  </a:ext>
                </a:extLst>
              </a:tr>
              <a:tr h="507694">
                <a:tc>
                  <a:txBody>
                    <a:bodyPr/>
                    <a:lstStyle/>
                    <a:p>
                      <a:pPr marL="360363" marR="38100" lvl="1" indent="0">
                        <a:lnSpc>
                          <a:spcPts val="16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It depends on </a:t>
                      </a:r>
                      <a:r>
                        <a:rPr lang="en-GB" sz="1600" b="1"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the assessment type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which type of feedback I prefer (recorded audio-feedback or written 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lvl="0" indent="0" algn="r" defTabSz="914400" rtl="0" eaLnBrk="1" fontAlgn="auto" latinLnBrk="0" hangingPunct="1">
                        <a:lnSpc>
                          <a:spcPts val="1600"/>
                        </a:lnSpc>
                        <a:spcBef>
                          <a:spcPts val="0"/>
                        </a:spcBef>
                        <a:spcAft>
                          <a:spcPts val="0"/>
                        </a:spcAft>
                        <a:buClrTx/>
                        <a:buSzTx/>
                        <a:buFontTx/>
                        <a:buNone/>
                        <a:tabLst/>
                        <a:defRPr/>
                      </a:pPr>
                      <a:r>
                        <a:rPr lang="en-GB" sz="14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ts val="1600"/>
                        </a:lnSpc>
                        <a:spcAft>
                          <a:spcPts val="0"/>
                        </a:spcAft>
                      </a:pPr>
                      <a:r>
                        <a:rPr lang="en-GB" sz="1400" b="1"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2.79</a:t>
                      </a:r>
                      <a:endParaRPr lang="en-GB" sz="1400" b="1"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ts val="1600"/>
                        </a:lnSpc>
                        <a:spcAft>
                          <a:spcPts val="0"/>
                        </a:spcAft>
                      </a:pPr>
                      <a:r>
                        <a:rPr lang="en-GB" sz="1400" dirty="0">
                          <a:solidFill>
                            <a:srgbClr val="010205"/>
                          </a:solidFill>
                          <a:effectLst/>
                          <a:latin typeface="Humnst777 Lt BT" panose="020B0402030504020204" pitchFamily="34" charset="0"/>
                          <a:ea typeface="Calibri" panose="020F0502020204030204" pitchFamily="34" charset="0"/>
                          <a:cs typeface="Times New Roman" panose="02020603050405020304" pitchFamily="18" charset="0"/>
                        </a:rPr>
                        <a:t>1.224</a:t>
                      </a:r>
                      <a:endParaRPr lang="en-GB" sz="1400" dirty="0">
                        <a:effectLst/>
                        <a:latin typeface="Humnst777 Lt BT" panose="020B0402030504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956804838"/>
                  </a:ext>
                </a:extLst>
              </a:tr>
              <a:tr h="552842">
                <a:tc>
                  <a:txBody>
                    <a:bodyPr/>
                    <a:lstStyle/>
                    <a:p>
                      <a:pPr marL="360363" marR="38100" lvl="1" indent="0">
                        <a:lnSpc>
                          <a:spcPts val="1600"/>
                        </a:lnSpc>
                        <a:spcAft>
                          <a:spcPts val="0"/>
                        </a:spcAft>
                      </a:pP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It causes me </a:t>
                      </a:r>
                      <a:r>
                        <a:rPr lang="en-GB" sz="1600" b="1" dirty="0">
                          <a:solidFill>
                            <a:srgbClr val="FF0000"/>
                          </a:solidFill>
                          <a:effectLst/>
                          <a:latin typeface="Humnst777 Lt BT" panose="020B0402030504020204" pitchFamily="34" charset="0"/>
                          <a:ea typeface="Calibri" panose="020F0502020204030204" pitchFamily="34" charset="0"/>
                          <a:cs typeface="Times New Roman" panose="02020603050405020304" pitchFamily="18" charset="0"/>
                        </a:rPr>
                        <a:t>less anxiety listening to recorded audio-feedback </a:t>
                      </a:r>
                      <a:r>
                        <a:rPr lang="en-GB" sz="1600" dirty="0">
                          <a:solidFill>
                            <a:schemeClr val="tx1"/>
                          </a:solidFill>
                          <a:effectLst/>
                          <a:latin typeface="Humnst777 Lt BT" panose="020B0402030504020204" pitchFamily="34" charset="0"/>
                          <a:ea typeface="Calibri" panose="020F0502020204030204" pitchFamily="34" charset="0"/>
                          <a:cs typeface="Times New Roman" panose="02020603050405020304" pitchFamily="18" charset="0"/>
                        </a:rPr>
                        <a:t>than reading written feedback</a:t>
                      </a:r>
                    </a:p>
                  </a:txBody>
                  <a:tcPr marL="0" marR="0" marT="0" marB="0">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ts val="1600"/>
                        </a:lnSpc>
                        <a:spcAft>
                          <a:spcPts val="0"/>
                        </a:spcAft>
                      </a:pPr>
                      <a:r>
                        <a:rPr lang="en-GB" sz="1400" dirty="0">
                          <a:effectLst/>
                          <a:latin typeface="Humnst777 Lt BT" panose="020B0402030504020204" pitchFamily="34" charset="0"/>
                          <a:ea typeface="Calibri" panose="020F0502020204030204" pitchFamily="34" charset="0"/>
                          <a:cs typeface="Times New Roman" panose="02020603050405020304" pitchFamily="18" charset="0"/>
                        </a:rPr>
                        <a:t>219</a:t>
                      </a:r>
                    </a:p>
                  </a:txBody>
                  <a:tcPr marL="0" marR="0" marT="0" marB="0">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ts val="1600"/>
                        </a:lnSpc>
                        <a:spcAft>
                          <a:spcPts val="0"/>
                        </a:spcAft>
                      </a:pPr>
                      <a:r>
                        <a:rPr lang="en-GB" sz="1400" b="1" dirty="0">
                          <a:effectLst/>
                          <a:latin typeface="Humnst777 Lt BT" panose="020B0402030504020204" pitchFamily="34" charset="0"/>
                          <a:ea typeface="Calibri" panose="020F0502020204030204" pitchFamily="34" charset="0"/>
                          <a:cs typeface="Times New Roman" panose="02020603050405020304" pitchFamily="18" charset="0"/>
                        </a:rPr>
                        <a:t>2.50</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tc>
                  <a:txBody>
                    <a:bodyPr/>
                    <a:lstStyle/>
                    <a:p>
                      <a:pPr marL="38100" marR="38100" algn="r">
                        <a:lnSpc>
                          <a:spcPts val="1600"/>
                        </a:lnSpc>
                        <a:spcAft>
                          <a:spcPts val="0"/>
                        </a:spcAft>
                      </a:pPr>
                      <a:r>
                        <a:rPr lang="en-GB" sz="1400" dirty="0">
                          <a:effectLst/>
                          <a:latin typeface="Humnst777 Lt BT" panose="020B0402030504020204" pitchFamily="34" charset="0"/>
                          <a:ea typeface="Calibri" panose="020F0502020204030204" pitchFamily="34" charset="0"/>
                          <a:cs typeface="Times New Roman" panose="02020603050405020304" pitchFamily="18" charset="0"/>
                        </a:rPr>
                        <a:t>1.272</a:t>
                      </a:r>
                    </a:p>
                  </a:txBody>
                  <a:tcPr marL="0" marR="0" marT="0" marB="0">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35949647"/>
                  </a:ext>
                </a:extLst>
              </a:tr>
            </a:tbl>
          </a:graphicData>
        </a:graphic>
      </p:graphicFrame>
    </p:spTree>
    <p:extLst>
      <p:ext uri="{BB962C8B-B14F-4D97-AF65-F5344CB8AC3E}">
        <p14:creationId xmlns:p14="http://schemas.microsoft.com/office/powerpoint/2010/main" val="4132543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76736-4698-4943-BF42-28D39838AA45}"/>
              </a:ext>
            </a:extLst>
          </p:cNvPr>
          <p:cNvSpPr>
            <a:spLocks noGrp="1"/>
          </p:cNvSpPr>
          <p:nvPr>
            <p:ph type="title"/>
          </p:nvPr>
        </p:nvSpPr>
        <p:spPr>
          <a:xfrm>
            <a:off x="329937" y="286603"/>
            <a:ext cx="11675845" cy="1450757"/>
          </a:xfrm>
        </p:spPr>
        <p:txBody>
          <a:bodyPr>
            <a:normAutofit fontScale="90000"/>
          </a:bodyPr>
          <a:lstStyle/>
          <a:p>
            <a:r>
              <a:rPr lang="en-GB" dirty="0">
                <a:solidFill>
                  <a:schemeClr val="accent4">
                    <a:lumMod val="75000"/>
                  </a:schemeClr>
                </a:solidFill>
                <a:latin typeface="Humnst777 Lt BT" panose="020B0402030504020204" pitchFamily="34" charset="0"/>
              </a:rPr>
              <a:t>WOULD YOU RATHER HAVE FEEDBACK THAT IS…</a:t>
            </a:r>
            <a:br>
              <a:rPr lang="en-GB" dirty="0">
                <a:solidFill>
                  <a:schemeClr val="accent4">
                    <a:lumMod val="75000"/>
                  </a:schemeClr>
                </a:solidFill>
                <a:latin typeface="Humnst777 Lt BT" panose="020B0402030504020204" pitchFamily="34" charset="0"/>
              </a:rPr>
            </a:br>
            <a:endParaRPr lang="en-GB" dirty="0">
              <a:solidFill>
                <a:schemeClr val="accent4">
                  <a:lumMod val="75000"/>
                </a:schemeClr>
              </a:solidFill>
              <a:latin typeface="Humnst777 Lt BT" panose="020B0402030504020204" pitchFamily="34" charset="0"/>
            </a:endParaRPr>
          </a:p>
        </p:txBody>
      </p:sp>
      <p:pic>
        <p:nvPicPr>
          <p:cNvPr id="19" name="Content Placeholder 18">
            <a:extLst>
              <a:ext uri="{FF2B5EF4-FFF2-40B4-BE49-F238E27FC236}">
                <a16:creationId xmlns:a16="http://schemas.microsoft.com/office/drawing/2014/main" id="{D286863F-DF41-49DB-DDA9-C99213D26F06}"/>
              </a:ext>
            </a:extLst>
          </p:cNvPr>
          <p:cNvPicPr>
            <a:picLocks noGrp="1" noChangeAspect="1"/>
          </p:cNvPicPr>
          <p:nvPr>
            <p:ph idx="1"/>
          </p:nvPr>
        </p:nvPicPr>
        <p:blipFill>
          <a:blip r:embed="rId3"/>
          <a:stretch>
            <a:fillRect/>
          </a:stretch>
        </p:blipFill>
        <p:spPr>
          <a:xfrm>
            <a:off x="197046" y="1199835"/>
            <a:ext cx="5308809" cy="3343845"/>
          </a:xfrm>
        </p:spPr>
      </p:pic>
      <p:pic>
        <p:nvPicPr>
          <p:cNvPr id="3" name="Picture 2">
            <a:extLst>
              <a:ext uri="{FF2B5EF4-FFF2-40B4-BE49-F238E27FC236}">
                <a16:creationId xmlns:a16="http://schemas.microsoft.com/office/drawing/2014/main" id="{BDDC0122-F02A-1B8B-AAA4-7430D0F594D7}"/>
              </a:ext>
            </a:extLst>
          </p:cNvPr>
          <p:cNvPicPr>
            <a:picLocks noChangeAspect="1"/>
          </p:cNvPicPr>
          <p:nvPr/>
        </p:nvPicPr>
        <p:blipFill>
          <a:blip r:embed="rId4"/>
          <a:stretch>
            <a:fillRect/>
          </a:stretch>
        </p:blipFill>
        <p:spPr>
          <a:xfrm>
            <a:off x="6177699" y="4549151"/>
            <a:ext cx="6014301" cy="2281257"/>
          </a:xfrm>
          <a:prstGeom prst="rect">
            <a:avLst/>
          </a:prstGeom>
        </p:spPr>
      </p:pic>
      <p:pic>
        <p:nvPicPr>
          <p:cNvPr id="15" name="Picture 14">
            <a:extLst>
              <a:ext uri="{FF2B5EF4-FFF2-40B4-BE49-F238E27FC236}">
                <a16:creationId xmlns:a16="http://schemas.microsoft.com/office/drawing/2014/main" id="{8E29794D-C803-BD5D-187B-93B57BF8665F}"/>
              </a:ext>
            </a:extLst>
          </p:cNvPr>
          <p:cNvPicPr>
            <a:picLocks noChangeAspect="1"/>
          </p:cNvPicPr>
          <p:nvPr/>
        </p:nvPicPr>
        <p:blipFill>
          <a:blip r:embed="rId5"/>
          <a:stretch>
            <a:fillRect/>
          </a:stretch>
        </p:blipFill>
        <p:spPr>
          <a:xfrm>
            <a:off x="9439464" y="-17047"/>
            <a:ext cx="2699208" cy="560116"/>
          </a:xfrm>
          <a:prstGeom prst="rect">
            <a:avLst/>
          </a:prstGeom>
        </p:spPr>
      </p:pic>
      <p:pic>
        <p:nvPicPr>
          <p:cNvPr id="17" name="Picture 16">
            <a:extLst>
              <a:ext uri="{FF2B5EF4-FFF2-40B4-BE49-F238E27FC236}">
                <a16:creationId xmlns:a16="http://schemas.microsoft.com/office/drawing/2014/main" id="{6CE4207D-4C12-801A-103B-83C007FE2FCF}"/>
              </a:ext>
            </a:extLst>
          </p:cNvPr>
          <p:cNvPicPr>
            <a:picLocks noChangeAspect="1"/>
          </p:cNvPicPr>
          <p:nvPr/>
        </p:nvPicPr>
        <p:blipFill>
          <a:blip r:embed="rId6"/>
          <a:stretch>
            <a:fillRect/>
          </a:stretch>
        </p:blipFill>
        <p:spPr>
          <a:xfrm>
            <a:off x="6223609" y="1199833"/>
            <a:ext cx="5915063" cy="3191191"/>
          </a:xfrm>
          <a:prstGeom prst="rect">
            <a:avLst/>
          </a:prstGeom>
        </p:spPr>
      </p:pic>
      <p:pic>
        <p:nvPicPr>
          <p:cNvPr id="21" name="Picture 20">
            <a:extLst>
              <a:ext uri="{FF2B5EF4-FFF2-40B4-BE49-F238E27FC236}">
                <a16:creationId xmlns:a16="http://schemas.microsoft.com/office/drawing/2014/main" id="{0CFBAAC3-2E7F-EE5C-E0B3-05D4431780AD}"/>
              </a:ext>
            </a:extLst>
          </p:cNvPr>
          <p:cNvPicPr>
            <a:picLocks noChangeAspect="1"/>
          </p:cNvPicPr>
          <p:nvPr/>
        </p:nvPicPr>
        <p:blipFill>
          <a:blip r:embed="rId7"/>
          <a:stretch>
            <a:fillRect/>
          </a:stretch>
        </p:blipFill>
        <p:spPr>
          <a:xfrm>
            <a:off x="203043" y="4543680"/>
            <a:ext cx="5151381" cy="2314320"/>
          </a:xfrm>
          <a:prstGeom prst="rect">
            <a:avLst/>
          </a:prstGeom>
        </p:spPr>
      </p:pic>
      <p:pic>
        <p:nvPicPr>
          <p:cNvPr id="2" name="Picture 1">
            <a:extLst>
              <a:ext uri="{FF2B5EF4-FFF2-40B4-BE49-F238E27FC236}">
                <a16:creationId xmlns:a16="http://schemas.microsoft.com/office/drawing/2014/main" id="{680D2707-E013-0ED6-D41B-2DFC88465784}"/>
              </a:ext>
            </a:extLst>
          </p:cNvPr>
          <p:cNvPicPr>
            <a:picLocks noChangeAspect="1"/>
          </p:cNvPicPr>
          <p:nvPr/>
        </p:nvPicPr>
        <p:blipFill>
          <a:blip r:embed="rId8"/>
          <a:stretch>
            <a:fillRect/>
          </a:stretch>
        </p:blipFill>
        <p:spPr>
          <a:xfrm>
            <a:off x="2081870" y="6376308"/>
            <a:ext cx="3348270" cy="514349"/>
          </a:xfrm>
          <a:prstGeom prst="rect">
            <a:avLst/>
          </a:prstGeom>
        </p:spPr>
      </p:pic>
      <p:pic>
        <p:nvPicPr>
          <p:cNvPr id="5" name="Picture 4">
            <a:extLst>
              <a:ext uri="{FF2B5EF4-FFF2-40B4-BE49-F238E27FC236}">
                <a16:creationId xmlns:a16="http://schemas.microsoft.com/office/drawing/2014/main" id="{2CC21447-2638-8917-ABEE-9DBE7554AD5C}"/>
              </a:ext>
            </a:extLst>
          </p:cNvPr>
          <p:cNvPicPr>
            <a:picLocks noChangeAspect="1"/>
          </p:cNvPicPr>
          <p:nvPr/>
        </p:nvPicPr>
        <p:blipFill>
          <a:blip r:embed="rId9"/>
          <a:stretch>
            <a:fillRect/>
          </a:stretch>
        </p:blipFill>
        <p:spPr>
          <a:xfrm>
            <a:off x="8467395" y="6376308"/>
            <a:ext cx="3810330" cy="454100"/>
          </a:xfrm>
          <a:prstGeom prst="rect">
            <a:avLst/>
          </a:prstGeom>
        </p:spPr>
      </p:pic>
      <p:pic>
        <p:nvPicPr>
          <p:cNvPr id="6" name="Picture 5">
            <a:extLst>
              <a:ext uri="{FF2B5EF4-FFF2-40B4-BE49-F238E27FC236}">
                <a16:creationId xmlns:a16="http://schemas.microsoft.com/office/drawing/2014/main" id="{CE2C94FF-F1E1-8A1E-3920-3FE314AF2F19}"/>
              </a:ext>
            </a:extLst>
          </p:cNvPr>
          <p:cNvPicPr>
            <a:picLocks noChangeAspect="1"/>
          </p:cNvPicPr>
          <p:nvPr/>
        </p:nvPicPr>
        <p:blipFill>
          <a:blip r:embed="rId10"/>
          <a:stretch>
            <a:fillRect/>
          </a:stretch>
        </p:blipFill>
        <p:spPr>
          <a:xfrm>
            <a:off x="6223609" y="4606180"/>
            <a:ext cx="3810330" cy="286537"/>
          </a:xfrm>
          <a:prstGeom prst="rect">
            <a:avLst/>
          </a:prstGeom>
        </p:spPr>
      </p:pic>
      <p:pic>
        <p:nvPicPr>
          <p:cNvPr id="7" name="Picture 6">
            <a:extLst>
              <a:ext uri="{FF2B5EF4-FFF2-40B4-BE49-F238E27FC236}">
                <a16:creationId xmlns:a16="http://schemas.microsoft.com/office/drawing/2014/main" id="{A3BD7F60-3B8A-2AE8-DA58-0B199B6690BE}"/>
              </a:ext>
            </a:extLst>
          </p:cNvPr>
          <p:cNvPicPr>
            <a:picLocks noChangeAspect="1"/>
          </p:cNvPicPr>
          <p:nvPr/>
        </p:nvPicPr>
        <p:blipFill>
          <a:blip r:embed="rId11"/>
          <a:stretch>
            <a:fillRect/>
          </a:stretch>
        </p:blipFill>
        <p:spPr>
          <a:xfrm>
            <a:off x="197046" y="4749448"/>
            <a:ext cx="1987468" cy="286537"/>
          </a:xfrm>
          <a:prstGeom prst="rect">
            <a:avLst/>
          </a:prstGeom>
        </p:spPr>
      </p:pic>
    </p:spTree>
    <p:extLst>
      <p:ext uri="{BB962C8B-B14F-4D97-AF65-F5344CB8AC3E}">
        <p14:creationId xmlns:p14="http://schemas.microsoft.com/office/powerpoint/2010/main" val="74909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1ED1AC-EC83-4D22-89E3-36A9CEF1F982}"/>
              </a:ext>
            </a:extLst>
          </p:cNvPr>
          <p:cNvSpPr>
            <a:spLocks noGrp="1"/>
          </p:cNvSpPr>
          <p:nvPr>
            <p:ph type="title"/>
          </p:nvPr>
        </p:nvSpPr>
        <p:spPr>
          <a:xfrm>
            <a:off x="457199" y="594359"/>
            <a:ext cx="3362325" cy="3339466"/>
          </a:xfrm>
        </p:spPr>
        <p:txBody>
          <a:bodyPr>
            <a:normAutofit fontScale="90000"/>
          </a:bodyPr>
          <a:lstStyle/>
          <a:p>
            <a:br>
              <a:rPr lang="en-GB" dirty="0">
                <a:latin typeface="Humnst777 Lt BT" panose="020B0402030504020204" pitchFamily="34" charset="0"/>
              </a:rPr>
            </a:br>
            <a:br>
              <a:rPr lang="en-GB" dirty="0">
                <a:latin typeface="Humnst777 Lt BT" panose="020B0402030504020204" pitchFamily="34" charset="0"/>
              </a:rPr>
            </a:br>
            <a:r>
              <a:rPr lang="en-GB" sz="5300" dirty="0">
                <a:latin typeface="+mn-lt"/>
              </a:rPr>
              <a:t>PREFERRED FEEDBACK </a:t>
            </a:r>
            <a:br>
              <a:rPr lang="en-GB" dirty="0">
                <a:latin typeface="+mn-lt"/>
              </a:rPr>
            </a:br>
            <a:r>
              <a:rPr lang="en-GB" dirty="0">
                <a:latin typeface="+mn-lt"/>
              </a:rPr>
              <a:t>by course</a:t>
            </a:r>
            <a:br>
              <a:rPr lang="en-GB" dirty="0">
                <a:latin typeface="+mn-lt"/>
              </a:rPr>
            </a:br>
            <a:br>
              <a:rPr lang="en-GB" dirty="0">
                <a:latin typeface="+mn-lt"/>
              </a:rPr>
            </a:br>
            <a:r>
              <a:rPr lang="en-GB" sz="2200" dirty="0">
                <a:latin typeface="+mn-lt"/>
              </a:rPr>
              <a:t>X</a:t>
            </a:r>
            <a:r>
              <a:rPr lang="en-GB" sz="2200" baseline="30000" dirty="0">
                <a:latin typeface="+mn-lt"/>
              </a:rPr>
              <a:t>2 </a:t>
            </a:r>
            <a:r>
              <a:rPr lang="en-GB" sz="2200" dirty="0">
                <a:latin typeface="+mn-lt"/>
              </a:rPr>
              <a:t>(4, </a:t>
            </a:r>
            <a:r>
              <a:rPr lang="en-GB" sz="2200" i="1" dirty="0">
                <a:latin typeface="+mn-lt"/>
              </a:rPr>
              <a:t>N=219</a:t>
            </a:r>
            <a:r>
              <a:rPr lang="en-GB" sz="2200" dirty="0">
                <a:latin typeface="+mn-lt"/>
              </a:rPr>
              <a:t> )= 20.76 , </a:t>
            </a:r>
            <a:r>
              <a:rPr lang="en-GB" sz="2200" i="1" dirty="0">
                <a:latin typeface="+mn-lt"/>
              </a:rPr>
              <a:t>p=&lt;.001*</a:t>
            </a:r>
            <a:endParaRPr lang="en-GB" dirty="0">
              <a:latin typeface="+mn-lt"/>
            </a:endParaRPr>
          </a:p>
        </p:txBody>
      </p:sp>
      <p:sp>
        <p:nvSpPr>
          <p:cNvPr id="5" name="Content Placeholder 4">
            <a:extLst>
              <a:ext uri="{FF2B5EF4-FFF2-40B4-BE49-F238E27FC236}">
                <a16:creationId xmlns:a16="http://schemas.microsoft.com/office/drawing/2014/main" id="{EB7D7C14-4F13-3553-FE8F-988432F2BC5B}"/>
              </a:ext>
            </a:extLst>
          </p:cNvPr>
          <p:cNvSpPr>
            <a:spLocks noGrp="1"/>
          </p:cNvSpPr>
          <p:nvPr>
            <p:ph idx="1"/>
          </p:nvPr>
        </p:nvSpPr>
        <p:spPr/>
        <p:txBody>
          <a:bodyPr/>
          <a:lstStyle/>
          <a:p>
            <a:endParaRPr lang="en-GB" dirty="0"/>
          </a:p>
        </p:txBody>
      </p:sp>
      <p:sp>
        <p:nvSpPr>
          <p:cNvPr id="8" name="Text Placeholder 7">
            <a:extLst>
              <a:ext uri="{FF2B5EF4-FFF2-40B4-BE49-F238E27FC236}">
                <a16:creationId xmlns:a16="http://schemas.microsoft.com/office/drawing/2014/main" id="{96600C49-C05D-4685-9F58-15BE9D1C4DC6}"/>
              </a:ext>
            </a:extLst>
          </p:cNvPr>
          <p:cNvSpPr txBox="1">
            <a:spLocks noGrp="1"/>
          </p:cNvSpPr>
          <p:nvPr>
            <p:ph type="body" sz="half" idx="2"/>
          </p:nvPr>
        </p:nvSpPr>
        <p:spPr>
          <a:xfrm>
            <a:off x="371475" y="4386204"/>
            <a:ext cx="3200400" cy="2086533"/>
          </a:xfrm>
          <a:prstGeom prst="rect">
            <a:avLst/>
          </a:prstGeom>
          <a:noFill/>
        </p:spPr>
        <p:txBody>
          <a:bodyPr wrap="square" rtlCol="0">
            <a:spAutoFit/>
          </a:bodyPr>
          <a:lstStyle/>
          <a:p>
            <a:r>
              <a:rPr lang="en-GB" dirty="0"/>
              <a:t>There is a slight preference for </a:t>
            </a:r>
            <a:r>
              <a:rPr lang="en-GB" b="1" dirty="0">
                <a:solidFill>
                  <a:schemeClr val="bg1"/>
                </a:solidFill>
              </a:rPr>
              <a:t>written feedback </a:t>
            </a:r>
            <a:r>
              <a:rPr lang="en-GB" dirty="0"/>
              <a:t>by psychology students (N=64) - this is statistically significant*</a:t>
            </a:r>
          </a:p>
          <a:p>
            <a:endParaRPr lang="en-GB" dirty="0"/>
          </a:p>
          <a:p>
            <a:endParaRPr lang="en-GB" dirty="0"/>
          </a:p>
          <a:p>
            <a:endParaRPr lang="en-GB" dirty="0"/>
          </a:p>
        </p:txBody>
      </p:sp>
      <p:pic>
        <p:nvPicPr>
          <p:cNvPr id="12" name="Picture 11">
            <a:extLst>
              <a:ext uri="{FF2B5EF4-FFF2-40B4-BE49-F238E27FC236}">
                <a16:creationId xmlns:a16="http://schemas.microsoft.com/office/drawing/2014/main" id="{9ADCD6DB-2804-75D3-4ABF-E2EC6BE24672}"/>
              </a:ext>
            </a:extLst>
          </p:cNvPr>
          <p:cNvPicPr>
            <a:picLocks noChangeAspect="1"/>
          </p:cNvPicPr>
          <p:nvPr/>
        </p:nvPicPr>
        <p:blipFill>
          <a:blip r:embed="rId3"/>
          <a:stretch>
            <a:fillRect/>
          </a:stretch>
        </p:blipFill>
        <p:spPr>
          <a:xfrm>
            <a:off x="4058728" y="4276700"/>
            <a:ext cx="8133271" cy="2581300"/>
          </a:xfrm>
          <a:prstGeom prst="rect">
            <a:avLst/>
          </a:prstGeom>
        </p:spPr>
      </p:pic>
      <p:pic>
        <p:nvPicPr>
          <p:cNvPr id="14" name="Picture 13">
            <a:extLst>
              <a:ext uri="{FF2B5EF4-FFF2-40B4-BE49-F238E27FC236}">
                <a16:creationId xmlns:a16="http://schemas.microsoft.com/office/drawing/2014/main" id="{50F92B2B-AE84-16CF-9711-6549B6505457}"/>
              </a:ext>
            </a:extLst>
          </p:cNvPr>
          <p:cNvPicPr>
            <a:picLocks noChangeAspect="1"/>
          </p:cNvPicPr>
          <p:nvPr/>
        </p:nvPicPr>
        <p:blipFill>
          <a:blip r:embed="rId4"/>
          <a:stretch>
            <a:fillRect/>
          </a:stretch>
        </p:blipFill>
        <p:spPr>
          <a:xfrm>
            <a:off x="4151778" y="75575"/>
            <a:ext cx="8040222" cy="4201125"/>
          </a:xfrm>
          <a:prstGeom prst="rect">
            <a:avLst/>
          </a:prstGeom>
        </p:spPr>
      </p:pic>
      <p:sp>
        <p:nvSpPr>
          <p:cNvPr id="2" name="Rectangle 1">
            <a:extLst>
              <a:ext uri="{FF2B5EF4-FFF2-40B4-BE49-F238E27FC236}">
                <a16:creationId xmlns:a16="http://schemas.microsoft.com/office/drawing/2014/main" id="{27F7F9B3-B77C-D304-E44B-50B7350BA968}"/>
              </a:ext>
            </a:extLst>
          </p:cNvPr>
          <p:cNvSpPr/>
          <p:nvPr/>
        </p:nvSpPr>
        <p:spPr>
          <a:xfrm>
            <a:off x="8582025" y="4810125"/>
            <a:ext cx="1304925" cy="13163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3084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19CE0-BB14-4881-8C72-47222433BCA4}"/>
              </a:ext>
            </a:extLst>
          </p:cNvPr>
          <p:cNvSpPr>
            <a:spLocks noGrp="1"/>
          </p:cNvSpPr>
          <p:nvPr>
            <p:ph type="title"/>
          </p:nvPr>
        </p:nvSpPr>
        <p:spPr/>
        <p:txBody>
          <a:bodyPr>
            <a:normAutofit/>
          </a:bodyPr>
          <a:lstStyle/>
          <a:p>
            <a:r>
              <a:rPr lang="en-GB" dirty="0"/>
              <a:t>STUDENT FOCUS GROUP (2024) </a:t>
            </a:r>
            <a:br>
              <a:rPr lang="en-GB" dirty="0"/>
            </a:br>
            <a:r>
              <a:rPr lang="en-GB" sz="3600" dirty="0"/>
              <a:t>Experience of assessments and feedback</a:t>
            </a:r>
          </a:p>
        </p:txBody>
      </p:sp>
      <p:sp>
        <p:nvSpPr>
          <p:cNvPr id="4" name="Text Placeholder 3">
            <a:extLst>
              <a:ext uri="{FF2B5EF4-FFF2-40B4-BE49-F238E27FC236}">
                <a16:creationId xmlns:a16="http://schemas.microsoft.com/office/drawing/2014/main" id="{840A0D76-D847-92A5-4BB4-073202E624DD}"/>
              </a:ext>
            </a:extLst>
          </p:cNvPr>
          <p:cNvSpPr>
            <a:spLocks noGrp="1"/>
          </p:cNvSpPr>
          <p:nvPr>
            <p:ph type="body" idx="1"/>
          </p:nvPr>
        </p:nvSpPr>
        <p:spPr>
          <a:solidFill>
            <a:srgbClr val="1C82B0"/>
          </a:solidFill>
          <a:ln>
            <a:solidFill>
              <a:srgbClr val="1C82B0"/>
            </a:solidFill>
          </a:ln>
        </p:spPr>
        <p:txBody>
          <a:bodyPr/>
          <a:lstStyle/>
          <a:p>
            <a:r>
              <a:rPr lang="en-GB" b="1" dirty="0">
                <a:solidFill>
                  <a:schemeClr val="bg1"/>
                </a:solidFill>
              </a:rPr>
              <a:t>Exams</a:t>
            </a:r>
          </a:p>
        </p:txBody>
      </p:sp>
      <p:sp>
        <p:nvSpPr>
          <p:cNvPr id="3" name="Content Placeholder 2">
            <a:extLst>
              <a:ext uri="{FF2B5EF4-FFF2-40B4-BE49-F238E27FC236}">
                <a16:creationId xmlns:a16="http://schemas.microsoft.com/office/drawing/2014/main" id="{12335D59-5D72-F28A-8A53-12CA70DFE844}"/>
              </a:ext>
            </a:extLst>
          </p:cNvPr>
          <p:cNvSpPr>
            <a:spLocks noGrp="1"/>
          </p:cNvSpPr>
          <p:nvPr>
            <p:ph sz="half" idx="2"/>
          </p:nvPr>
        </p:nvSpPr>
        <p:spPr/>
        <p:txBody>
          <a:bodyPr>
            <a:normAutofit fontScale="92500" lnSpcReduction="20000"/>
          </a:bodyPr>
          <a:lstStyle/>
          <a:p>
            <a:pPr>
              <a:lnSpc>
                <a:spcPct val="150000"/>
              </a:lnSpc>
            </a:pPr>
            <a:r>
              <a:rPr lang="en-GB" sz="1700" dirty="0"/>
              <a:t>“the word exam puts </a:t>
            </a:r>
            <a:r>
              <a:rPr lang="en-GB" sz="1700" b="1" dirty="0">
                <a:solidFill>
                  <a:srgbClr val="FF0000"/>
                </a:solidFill>
              </a:rPr>
              <a:t>fear</a:t>
            </a:r>
            <a:r>
              <a:rPr lang="en-GB" sz="1700" dirty="0"/>
              <a:t> into students regardless of what platform and what sort of shape it takes place. </a:t>
            </a:r>
          </a:p>
          <a:p>
            <a:pPr>
              <a:lnSpc>
                <a:spcPct val="150000"/>
              </a:lnSpc>
            </a:pPr>
            <a:r>
              <a:rPr lang="en-GB" sz="1700" dirty="0"/>
              <a:t>For me, it's a </a:t>
            </a:r>
            <a:r>
              <a:rPr lang="en-GB" sz="1700" b="1" dirty="0">
                <a:solidFill>
                  <a:srgbClr val="FF0000"/>
                </a:solidFill>
              </a:rPr>
              <a:t>fear of failing</a:t>
            </a:r>
            <a:r>
              <a:rPr lang="en-GB" sz="1700" dirty="0"/>
              <a:t>, a fear of </a:t>
            </a:r>
            <a:r>
              <a:rPr lang="en-GB" sz="1700" b="1" dirty="0">
                <a:solidFill>
                  <a:srgbClr val="FF0000"/>
                </a:solidFill>
              </a:rPr>
              <a:t>not doing well</a:t>
            </a:r>
            <a:r>
              <a:rPr lang="en-GB" sz="1700" dirty="0"/>
              <a:t>, so I was </a:t>
            </a:r>
            <a:r>
              <a:rPr lang="en-GB" sz="1700" b="1" dirty="0">
                <a:solidFill>
                  <a:srgbClr val="FF0000"/>
                </a:solidFill>
              </a:rPr>
              <a:t>always anxious </a:t>
            </a:r>
            <a:r>
              <a:rPr lang="en-GB" sz="1700" dirty="0"/>
              <a:t>… </a:t>
            </a:r>
          </a:p>
          <a:p>
            <a:pPr>
              <a:lnSpc>
                <a:spcPct val="150000"/>
              </a:lnSpc>
            </a:pPr>
            <a:r>
              <a:rPr lang="en-GB" sz="1700" dirty="0">
                <a:solidFill>
                  <a:srgbClr val="323130"/>
                </a:solidFill>
                <a:effectLst/>
                <a:ea typeface="Segoe UI" panose="020B0502040204020203" pitchFamily="34" charset="0"/>
              </a:rPr>
              <a:t>I </a:t>
            </a:r>
            <a:r>
              <a:rPr lang="en-GB" sz="1700" b="1" dirty="0">
                <a:solidFill>
                  <a:srgbClr val="FF0000"/>
                </a:solidFill>
                <a:effectLst/>
                <a:ea typeface="Segoe UI" panose="020B0502040204020203" pitchFamily="34" charset="0"/>
              </a:rPr>
              <a:t>prefer online exams- </a:t>
            </a:r>
            <a:r>
              <a:rPr lang="en-GB" sz="1700" dirty="0">
                <a:solidFill>
                  <a:srgbClr val="323130"/>
                </a:solidFill>
                <a:effectLst/>
                <a:ea typeface="Segoe UI" panose="020B0502040204020203" pitchFamily="34" charset="0"/>
              </a:rPr>
              <a:t>a relaxed approach being 24 hours online rather than, say,  hour exam in person.</a:t>
            </a:r>
            <a:r>
              <a:rPr lang="en-GB" sz="1700" dirty="0"/>
              <a:t>” P1</a:t>
            </a:r>
            <a:endParaRPr lang="en-GB" sz="1700" dirty="0">
              <a:solidFill>
                <a:srgbClr val="323130"/>
              </a:solidFill>
              <a:effectLst/>
              <a:ea typeface="Segoe UI" panose="020B0502040204020203" pitchFamily="34" charset="0"/>
            </a:endParaRPr>
          </a:p>
          <a:p>
            <a:endParaRPr lang="en-GB" dirty="0"/>
          </a:p>
        </p:txBody>
      </p:sp>
      <p:sp>
        <p:nvSpPr>
          <p:cNvPr id="5" name="Text Placeholder 4">
            <a:extLst>
              <a:ext uri="{FF2B5EF4-FFF2-40B4-BE49-F238E27FC236}">
                <a16:creationId xmlns:a16="http://schemas.microsoft.com/office/drawing/2014/main" id="{C1859743-E03F-F92E-9643-4C4D8871E760}"/>
              </a:ext>
            </a:extLst>
          </p:cNvPr>
          <p:cNvSpPr>
            <a:spLocks noGrp="1"/>
          </p:cNvSpPr>
          <p:nvPr>
            <p:ph type="body" sz="quarter" idx="3"/>
          </p:nvPr>
        </p:nvSpPr>
        <p:spPr>
          <a:solidFill>
            <a:srgbClr val="1C82B0"/>
          </a:solidFill>
        </p:spPr>
        <p:txBody>
          <a:bodyPr/>
          <a:lstStyle/>
          <a:p>
            <a:r>
              <a:rPr lang="en-GB" b="1" dirty="0">
                <a:solidFill>
                  <a:schemeClr val="bg1"/>
                </a:solidFill>
                <a:latin typeface="Segoe UI" panose="020B0502040204020203" pitchFamily="34" charset="0"/>
              </a:rPr>
              <a:t>Grade and Audio feedback release day</a:t>
            </a:r>
          </a:p>
        </p:txBody>
      </p:sp>
      <p:sp>
        <p:nvSpPr>
          <p:cNvPr id="6" name="Content Placeholder 5">
            <a:extLst>
              <a:ext uri="{FF2B5EF4-FFF2-40B4-BE49-F238E27FC236}">
                <a16:creationId xmlns:a16="http://schemas.microsoft.com/office/drawing/2014/main" id="{1E164ECF-1882-ACCE-C0EC-7DF82A347593}"/>
              </a:ext>
            </a:extLst>
          </p:cNvPr>
          <p:cNvSpPr>
            <a:spLocks noGrp="1"/>
          </p:cNvSpPr>
          <p:nvPr>
            <p:ph sz="quarter" idx="4"/>
          </p:nvPr>
        </p:nvSpPr>
        <p:spPr/>
        <p:txBody>
          <a:bodyPr>
            <a:normAutofit fontScale="92500" lnSpcReduction="20000"/>
          </a:bodyPr>
          <a:lstStyle/>
          <a:p>
            <a:pPr>
              <a:lnSpc>
                <a:spcPct val="160000"/>
              </a:lnSpc>
            </a:pPr>
            <a:r>
              <a:rPr lang="en-GB" sz="1600" dirty="0"/>
              <a:t>“personally, I was </a:t>
            </a:r>
            <a:r>
              <a:rPr lang="en-GB" sz="1600" b="1" dirty="0">
                <a:solidFill>
                  <a:srgbClr val="FF0000"/>
                </a:solidFill>
              </a:rPr>
              <a:t>incredibly anxious</a:t>
            </a:r>
            <a:r>
              <a:rPr lang="en-GB" sz="1600" dirty="0"/>
              <a:t>, but I was also </a:t>
            </a:r>
            <a:r>
              <a:rPr lang="en-GB" sz="1600" b="1" dirty="0">
                <a:solidFill>
                  <a:srgbClr val="FF0000"/>
                </a:solidFill>
              </a:rPr>
              <a:t>furious</a:t>
            </a:r>
            <a:r>
              <a:rPr lang="en-GB" sz="1600" dirty="0"/>
              <a:t> .. I have </a:t>
            </a:r>
            <a:r>
              <a:rPr lang="en-GB" sz="1600" b="1" dirty="0">
                <a:solidFill>
                  <a:srgbClr val="FF0000"/>
                </a:solidFill>
              </a:rPr>
              <a:t>auditory sensory issues </a:t>
            </a:r>
            <a:r>
              <a:rPr lang="en-GB" sz="1600" dirty="0"/>
              <a:t>- I have been fighting with a disability team to get a cover slip, saying my feedback has to be given written”P1</a:t>
            </a:r>
          </a:p>
          <a:p>
            <a:pPr>
              <a:lnSpc>
                <a:spcPct val="160000"/>
              </a:lnSpc>
            </a:pPr>
            <a:r>
              <a:rPr lang="en-GB" sz="1600" dirty="0"/>
              <a:t>“I </a:t>
            </a:r>
            <a:r>
              <a:rPr lang="en-GB" sz="1600" b="1" dirty="0">
                <a:solidFill>
                  <a:srgbClr val="FF0000"/>
                </a:solidFill>
              </a:rPr>
              <a:t>can tell by the feedback if someone actually has taken the time to probably read it</a:t>
            </a:r>
            <a:r>
              <a:rPr lang="en-GB" sz="1600" dirty="0"/>
              <a:t>, understand it, and actually being a little bit inspired and, you know, have learnt something from it, </a:t>
            </a:r>
            <a:r>
              <a:rPr lang="en-GB" sz="1600" b="1" dirty="0">
                <a:solidFill>
                  <a:srgbClr val="FF0000"/>
                </a:solidFill>
              </a:rPr>
              <a:t>some feedback that I've received has been quite generic</a:t>
            </a:r>
            <a:r>
              <a:rPr lang="en-GB" sz="1600" dirty="0"/>
              <a:t>”.P2</a:t>
            </a:r>
          </a:p>
          <a:p>
            <a:endParaRPr lang="en-GB" dirty="0"/>
          </a:p>
        </p:txBody>
      </p:sp>
    </p:spTree>
    <p:extLst>
      <p:ext uri="{BB962C8B-B14F-4D97-AF65-F5344CB8AC3E}">
        <p14:creationId xmlns:p14="http://schemas.microsoft.com/office/powerpoint/2010/main" val="22633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F1160-3EFA-4040-AEFD-9DDCBA0AEBA3}"/>
              </a:ext>
            </a:extLst>
          </p:cNvPr>
          <p:cNvSpPr>
            <a:spLocks noGrp="1"/>
          </p:cNvSpPr>
          <p:nvPr>
            <p:ph type="title"/>
          </p:nvPr>
        </p:nvSpPr>
        <p:spPr/>
        <p:txBody>
          <a:bodyPr/>
          <a:lstStyle/>
          <a:p>
            <a:r>
              <a:rPr lang="en-GB" dirty="0">
                <a:solidFill>
                  <a:schemeClr val="tx1"/>
                </a:solidFill>
              </a:rPr>
              <a:t>STAFF EXPERIENCE (2021) </a:t>
            </a:r>
            <a:br>
              <a:rPr lang="en-GB" dirty="0">
                <a:solidFill>
                  <a:schemeClr val="tx1"/>
                </a:solidFill>
              </a:rPr>
            </a:br>
            <a:r>
              <a:rPr lang="en-GB" sz="3600" dirty="0">
                <a:solidFill>
                  <a:schemeClr val="tx1"/>
                </a:solidFill>
              </a:rPr>
              <a:t>Audio Feedback  </a:t>
            </a:r>
            <a:endParaRPr lang="en-GB" dirty="0">
              <a:solidFill>
                <a:schemeClr val="tx1"/>
              </a:solidFill>
            </a:endParaRPr>
          </a:p>
        </p:txBody>
      </p:sp>
      <p:sp>
        <p:nvSpPr>
          <p:cNvPr id="5" name="Text Placeholder 4">
            <a:extLst>
              <a:ext uri="{FF2B5EF4-FFF2-40B4-BE49-F238E27FC236}">
                <a16:creationId xmlns:a16="http://schemas.microsoft.com/office/drawing/2014/main" id="{4B77F220-C5B0-47BA-8038-D756081D3E76}"/>
              </a:ext>
            </a:extLst>
          </p:cNvPr>
          <p:cNvSpPr>
            <a:spLocks noGrp="1"/>
          </p:cNvSpPr>
          <p:nvPr>
            <p:ph type="body" idx="1"/>
          </p:nvPr>
        </p:nvSpPr>
        <p:spPr>
          <a:xfrm>
            <a:off x="6217920" y="1791706"/>
            <a:ext cx="4937760" cy="736282"/>
          </a:xfrm>
          <a:solidFill>
            <a:srgbClr val="1C82B0"/>
          </a:solidFill>
        </p:spPr>
        <p:txBody>
          <a:bodyPr>
            <a:normAutofit fontScale="92500" lnSpcReduction="20000"/>
          </a:bodyPr>
          <a:lstStyle/>
          <a:p>
            <a:endParaRPr lang="en-GB" dirty="0">
              <a:latin typeface="Humnst777 Lt BT" panose="020B0402030504020204" pitchFamily="34" charset="0"/>
            </a:endParaRPr>
          </a:p>
          <a:p>
            <a:r>
              <a:rPr lang="en-GB" dirty="0">
                <a:solidFill>
                  <a:schemeClr val="bg1"/>
                </a:solidFill>
              </a:rPr>
              <a:t>Staff -Focus Group on Audio Feedback</a:t>
            </a:r>
          </a:p>
          <a:p>
            <a:endParaRPr lang="en-GB" dirty="0"/>
          </a:p>
        </p:txBody>
      </p:sp>
      <p:sp>
        <p:nvSpPr>
          <p:cNvPr id="10" name="Content Placeholder 9">
            <a:extLst>
              <a:ext uri="{FF2B5EF4-FFF2-40B4-BE49-F238E27FC236}">
                <a16:creationId xmlns:a16="http://schemas.microsoft.com/office/drawing/2014/main" id="{C796554F-16F5-458D-9023-965087FAA7E0}"/>
              </a:ext>
            </a:extLst>
          </p:cNvPr>
          <p:cNvSpPr>
            <a:spLocks noGrp="1"/>
          </p:cNvSpPr>
          <p:nvPr>
            <p:ph sz="half" idx="2"/>
          </p:nvPr>
        </p:nvSpPr>
        <p:spPr>
          <a:xfrm>
            <a:off x="6217920" y="2522397"/>
            <a:ext cx="4937760" cy="3378200"/>
          </a:xfrm>
        </p:spPr>
        <p:txBody>
          <a:bodyPr>
            <a:normAutofit fontScale="92500" lnSpcReduction="20000"/>
          </a:bodyPr>
          <a:lstStyle/>
          <a:p>
            <a:pPr>
              <a:lnSpc>
                <a:spcPct val="170000"/>
              </a:lnSpc>
            </a:pPr>
            <a:r>
              <a:rPr lang="en-GB" sz="1800" dirty="0">
                <a:latin typeface="+mj-lt"/>
              </a:rPr>
              <a:t>6 opt in participants</a:t>
            </a:r>
          </a:p>
          <a:p>
            <a:pPr>
              <a:lnSpc>
                <a:spcPct val="170000"/>
              </a:lnSpc>
            </a:pPr>
            <a:r>
              <a:rPr lang="en-GB" sz="1800" dirty="0">
                <a:latin typeface="+mj-lt"/>
              </a:rPr>
              <a:t>Semi structured questions on</a:t>
            </a:r>
          </a:p>
          <a:p>
            <a:pPr lvl="1">
              <a:lnSpc>
                <a:spcPct val="170000"/>
              </a:lnSpc>
            </a:pPr>
            <a:r>
              <a:rPr lang="en-GB" dirty="0">
                <a:latin typeface="+mj-lt"/>
              </a:rPr>
              <a:t> </a:t>
            </a:r>
            <a:r>
              <a:rPr lang="en-GB" b="1" i="1" dirty="0">
                <a:latin typeface="+mj-lt"/>
              </a:rPr>
              <a:t>Use of template</a:t>
            </a:r>
          </a:p>
          <a:p>
            <a:pPr lvl="1">
              <a:lnSpc>
                <a:spcPct val="170000"/>
              </a:lnSpc>
            </a:pPr>
            <a:r>
              <a:rPr lang="en-GB" b="1" i="1" dirty="0">
                <a:latin typeface="+mj-lt"/>
              </a:rPr>
              <a:t>The process and technical matters</a:t>
            </a:r>
          </a:p>
          <a:p>
            <a:pPr lvl="1">
              <a:lnSpc>
                <a:spcPct val="170000"/>
              </a:lnSpc>
            </a:pPr>
            <a:r>
              <a:rPr lang="en-GB" b="1" i="1" dirty="0">
                <a:latin typeface="+mj-lt"/>
              </a:rPr>
              <a:t>Time to complete audio feedback</a:t>
            </a:r>
          </a:p>
          <a:p>
            <a:pPr lvl="1">
              <a:lnSpc>
                <a:spcPct val="170000"/>
              </a:lnSpc>
            </a:pPr>
            <a:r>
              <a:rPr lang="en-GB" b="1" i="1" dirty="0">
                <a:latin typeface="+mj-lt"/>
              </a:rPr>
              <a:t>Perceptions of audio feedback and written feedback</a:t>
            </a:r>
          </a:p>
          <a:p>
            <a:endParaRPr lang="en-GB" sz="1800" dirty="0">
              <a:latin typeface="Humnst777 Lt BT" panose="020B0402030504020204" pitchFamily="34" charset="0"/>
            </a:endParaRPr>
          </a:p>
          <a:p>
            <a:endParaRPr lang="en-GB" sz="1800" dirty="0">
              <a:latin typeface="Humnst777 Lt BT" panose="020B0402030504020204" pitchFamily="34" charset="0"/>
            </a:endParaRPr>
          </a:p>
          <a:p>
            <a:endParaRPr lang="en-GB" dirty="0"/>
          </a:p>
        </p:txBody>
      </p:sp>
      <p:sp>
        <p:nvSpPr>
          <p:cNvPr id="8" name="Text Placeholder 7">
            <a:extLst>
              <a:ext uri="{FF2B5EF4-FFF2-40B4-BE49-F238E27FC236}">
                <a16:creationId xmlns:a16="http://schemas.microsoft.com/office/drawing/2014/main" id="{A670C31A-1543-41FF-AEA3-252BB46FC0DE}"/>
              </a:ext>
            </a:extLst>
          </p:cNvPr>
          <p:cNvSpPr>
            <a:spLocks noGrp="1"/>
          </p:cNvSpPr>
          <p:nvPr>
            <p:ph type="body" sz="quarter" idx="3"/>
          </p:nvPr>
        </p:nvSpPr>
        <p:spPr>
          <a:xfrm>
            <a:off x="973060" y="1795157"/>
            <a:ext cx="4937760" cy="736282"/>
          </a:xfrm>
          <a:solidFill>
            <a:srgbClr val="1C82B0"/>
          </a:solidFill>
          <a:ln>
            <a:solidFill>
              <a:schemeClr val="tx2">
                <a:lumMod val="20000"/>
                <a:lumOff val="80000"/>
              </a:schemeClr>
            </a:solidFill>
          </a:ln>
        </p:spPr>
        <p:txBody>
          <a:bodyPr>
            <a:normAutofit fontScale="92500" lnSpcReduction="20000"/>
          </a:bodyPr>
          <a:lstStyle/>
          <a:p>
            <a:endParaRPr lang="en-GB" dirty="0">
              <a:latin typeface="Humnst777 Lt BT" panose="020B0402030504020204" pitchFamily="34" charset="0"/>
            </a:endParaRPr>
          </a:p>
          <a:p>
            <a:r>
              <a:rPr lang="en-GB" dirty="0">
                <a:solidFill>
                  <a:schemeClr val="bg1"/>
                </a:solidFill>
              </a:rPr>
              <a:t>Staff- </a:t>
            </a:r>
            <a:r>
              <a:rPr lang="en-GB" dirty="0" err="1">
                <a:solidFill>
                  <a:schemeClr val="bg1"/>
                </a:solidFill>
              </a:rPr>
              <a:t>JISC</a:t>
            </a:r>
            <a:r>
              <a:rPr lang="en-GB" dirty="0">
                <a:solidFill>
                  <a:schemeClr val="bg1"/>
                </a:solidFill>
              </a:rPr>
              <a:t> Survey</a:t>
            </a:r>
          </a:p>
          <a:p>
            <a:endParaRPr lang="en-GB" dirty="0"/>
          </a:p>
        </p:txBody>
      </p:sp>
      <p:sp>
        <p:nvSpPr>
          <p:cNvPr id="9" name="Content Placeholder 8">
            <a:extLst>
              <a:ext uri="{FF2B5EF4-FFF2-40B4-BE49-F238E27FC236}">
                <a16:creationId xmlns:a16="http://schemas.microsoft.com/office/drawing/2014/main" id="{102A6241-B002-4778-A161-808CD3FA56A0}"/>
              </a:ext>
            </a:extLst>
          </p:cNvPr>
          <p:cNvSpPr>
            <a:spLocks noGrp="1"/>
          </p:cNvSpPr>
          <p:nvPr>
            <p:ph sz="quarter" idx="4"/>
          </p:nvPr>
        </p:nvSpPr>
        <p:spPr>
          <a:xfrm>
            <a:off x="973060" y="2473642"/>
            <a:ext cx="4937760" cy="3378200"/>
          </a:xfrm>
        </p:spPr>
        <p:txBody>
          <a:bodyPr>
            <a:noAutofit/>
          </a:bodyPr>
          <a:lstStyle/>
          <a:p>
            <a:pPr>
              <a:lnSpc>
                <a:spcPct val="170000"/>
              </a:lnSpc>
            </a:pPr>
            <a:r>
              <a:rPr lang="en-GB" sz="1800" dirty="0"/>
              <a:t>46 Participants (30%)</a:t>
            </a:r>
          </a:p>
          <a:p>
            <a:pPr>
              <a:lnSpc>
                <a:spcPct val="170000"/>
              </a:lnSpc>
            </a:pPr>
            <a:r>
              <a:rPr lang="en-GB" sz="1800" dirty="0"/>
              <a:t>Open-ended questions</a:t>
            </a:r>
          </a:p>
          <a:p>
            <a:pPr lvl="1">
              <a:lnSpc>
                <a:spcPct val="170000"/>
              </a:lnSpc>
            </a:pPr>
            <a:r>
              <a:rPr lang="en-GB" b="1" i="1" dirty="0"/>
              <a:t>Using the audio feedback template</a:t>
            </a:r>
          </a:p>
          <a:p>
            <a:pPr lvl="1">
              <a:lnSpc>
                <a:spcPct val="170000"/>
              </a:lnSpc>
            </a:pPr>
            <a:r>
              <a:rPr lang="en-GB" b="1" i="1" dirty="0"/>
              <a:t>Time to complete audio feedback</a:t>
            </a:r>
          </a:p>
          <a:p>
            <a:pPr lvl="1">
              <a:lnSpc>
                <a:spcPct val="170000"/>
              </a:lnSpc>
            </a:pPr>
            <a:r>
              <a:rPr lang="en-GB" b="1" i="1" dirty="0"/>
              <a:t>Recording the audio feedback</a:t>
            </a:r>
          </a:p>
          <a:p>
            <a:endParaRPr lang="en-GB" sz="1800" dirty="0">
              <a:latin typeface="Humnst777 Lt BT" panose="020B0402030504020204" pitchFamily="34" charset="0"/>
            </a:endParaRPr>
          </a:p>
        </p:txBody>
      </p:sp>
    </p:spTree>
    <p:extLst>
      <p:ext uri="{BB962C8B-B14F-4D97-AF65-F5344CB8AC3E}">
        <p14:creationId xmlns:p14="http://schemas.microsoft.com/office/powerpoint/2010/main" val="242482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C79F-3E11-48E4-B48B-D4C933BDFAC6}"/>
              </a:ext>
            </a:extLst>
          </p:cNvPr>
          <p:cNvSpPr>
            <a:spLocks noGrp="1"/>
          </p:cNvSpPr>
          <p:nvPr>
            <p:ph type="title"/>
          </p:nvPr>
        </p:nvSpPr>
        <p:spPr/>
        <p:txBody>
          <a:bodyPr/>
          <a:lstStyle/>
          <a:p>
            <a:r>
              <a:rPr lang="en-US" dirty="0">
                <a:solidFill>
                  <a:schemeClr val="tx1"/>
                </a:solidFill>
              </a:rPr>
              <a:t>AUDIO FEEDBACK</a:t>
            </a:r>
            <a:endParaRPr lang="en-GB" dirty="0">
              <a:solidFill>
                <a:schemeClr val="tx1"/>
              </a:solidFill>
            </a:endParaRPr>
          </a:p>
        </p:txBody>
      </p:sp>
      <p:sp>
        <p:nvSpPr>
          <p:cNvPr id="6" name="Text Placeholder 5">
            <a:extLst>
              <a:ext uri="{FF2B5EF4-FFF2-40B4-BE49-F238E27FC236}">
                <a16:creationId xmlns:a16="http://schemas.microsoft.com/office/drawing/2014/main" id="{0605235F-6453-48B3-8DEB-E361BCA45FA8}"/>
              </a:ext>
            </a:extLst>
          </p:cNvPr>
          <p:cNvSpPr>
            <a:spLocks noGrp="1"/>
          </p:cNvSpPr>
          <p:nvPr>
            <p:ph type="body" idx="1"/>
          </p:nvPr>
        </p:nvSpPr>
        <p:spPr>
          <a:solidFill>
            <a:srgbClr val="1C82B0"/>
          </a:solidFill>
        </p:spPr>
        <p:txBody>
          <a:bodyPr/>
          <a:lstStyle/>
          <a:p>
            <a:r>
              <a:rPr lang="en-GB" cap="none" dirty="0">
                <a:solidFill>
                  <a:schemeClr val="bg1"/>
                </a:solidFill>
              </a:rPr>
              <a:t>Structure of and Using Template</a:t>
            </a:r>
          </a:p>
        </p:txBody>
      </p:sp>
      <p:sp>
        <p:nvSpPr>
          <p:cNvPr id="7" name="Content Placeholder 6">
            <a:extLst>
              <a:ext uri="{FF2B5EF4-FFF2-40B4-BE49-F238E27FC236}">
                <a16:creationId xmlns:a16="http://schemas.microsoft.com/office/drawing/2014/main" id="{31AE89D6-DA79-4CAE-9A4E-933622EC761F}"/>
              </a:ext>
            </a:extLst>
          </p:cNvPr>
          <p:cNvSpPr>
            <a:spLocks noGrp="1"/>
          </p:cNvSpPr>
          <p:nvPr>
            <p:ph sz="half" idx="2"/>
          </p:nvPr>
        </p:nvSpPr>
        <p:spPr>
          <a:xfrm>
            <a:off x="1097280" y="2582334"/>
            <a:ext cx="4937760" cy="3797300"/>
          </a:xfrm>
        </p:spPr>
        <p:txBody>
          <a:bodyPr>
            <a:normAutofit fontScale="85000" lnSpcReduction="20000"/>
          </a:bodyPr>
          <a:lstStyle/>
          <a:p>
            <a:pPr>
              <a:buFont typeface="Wingdings" panose="05000000000000000000" pitchFamily="2" charset="2"/>
              <a:buChar char="§"/>
            </a:pPr>
            <a:endParaRPr lang="en-GB" dirty="0"/>
          </a:p>
          <a:p>
            <a:pPr>
              <a:buFont typeface="Wingdings" panose="05000000000000000000" pitchFamily="2" charset="2"/>
              <a:buChar char="§"/>
            </a:pPr>
            <a:r>
              <a:rPr lang="en-GB" dirty="0"/>
              <a:t>Works well for </a:t>
            </a:r>
            <a:r>
              <a:rPr lang="en-GB" b="1" dirty="0">
                <a:solidFill>
                  <a:srgbClr val="FF0000"/>
                </a:solidFill>
              </a:rPr>
              <a:t>essay type assignments </a:t>
            </a:r>
            <a:r>
              <a:rPr lang="en-GB" dirty="0"/>
              <a:t>but not for exercises and research reports </a:t>
            </a:r>
          </a:p>
          <a:p>
            <a:pPr>
              <a:buFont typeface="Wingdings" panose="05000000000000000000" pitchFamily="2" charset="2"/>
              <a:buChar char="§"/>
            </a:pPr>
            <a:r>
              <a:rPr lang="en-GB" b="1" dirty="0">
                <a:solidFill>
                  <a:srgbClr val="FF0000"/>
                </a:solidFill>
              </a:rPr>
              <a:t>Not as detailed </a:t>
            </a:r>
            <a:r>
              <a:rPr lang="en-GB" dirty="0"/>
              <a:t>as written feedback  … with annotations in text. </a:t>
            </a:r>
          </a:p>
          <a:p>
            <a:pPr>
              <a:buFont typeface="Wingdings" panose="05000000000000000000" pitchFamily="2" charset="2"/>
              <a:buChar char="§"/>
            </a:pPr>
            <a:r>
              <a:rPr lang="en-GB" dirty="0"/>
              <a:t>Level of detail was reduced … generic and not specific to their work</a:t>
            </a:r>
          </a:p>
          <a:p>
            <a:pPr>
              <a:buFont typeface="Wingdings" panose="05000000000000000000" pitchFamily="2" charset="2"/>
              <a:buChar char="§"/>
            </a:pPr>
            <a:r>
              <a:rPr lang="en-GB" dirty="0"/>
              <a:t>Harder to use for </a:t>
            </a:r>
            <a:r>
              <a:rPr lang="en-GB" b="1" dirty="0">
                <a:solidFill>
                  <a:srgbClr val="FF0000"/>
                </a:solidFill>
              </a:rPr>
              <a:t>low achieving students</a:t>
            </a:r>
            <a:r>
              <a:rPr lang="en-GB" dirty="0"/>
              <a:t>…; higher level modules … and </a:t>
            </a:r>
            <a:r>
              <a:rPr lang="en-GB" b="1" dirty="0">
                <a:solidFill>
                  <a:srgbClr val="FF0000"/>
                </a:solidFill>
              </a:rPr>
              <a:t>dissertations</a:t>
            </a:r>
          </a:p>
          <a:p>
            <a:pPr>
              <a:buFont typeface="Wingdings" panose="05000000000000000000" pitchFamily="2" charset="2"/>
              <a:buChar char="§"/>
            </a:pPr>
            <a:r>
              <a:rPr lang="en-GB" dirty="0"/>
              <a:t>Audio feedback is not always the most appropriate format. To force all staff to use audio feedback removes any </a:t>
            </a:r>
            <a:r>
              <a:rPr lang="en-GB" b="1" dirty="0">
                <a:solidFill>
                  <a:srgbClr val="FF0000"/>
                </a:solidFill>
              </a:rPr>
              <a:t>professional autonomy</a:t>
            </a:r>
            <a:r>
              <a:rPr lang="en-GB" dirty="0"/>
              <a:t>. Staff  to choose audio / written feedback…. it would be nice to have flexibility.</a:t>
            </a:r>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a:p>
            <a:endParaRPr lang="en-GB" dirty="0"/>
          </a:p>
        </p:txBody>
      </p:sp>
      <p:sp>
        <p:nvSpPr>
          <p:cNvPr id="8" name="Text Placeholder 7">
            <a:extLst>
              <a:ext uri="{FF2B5EF4-FFF2-40B4-BE49-F238E27FC236}">
                <a16:creationId xmlns:a16="http://schemas.microsoft.com/office/drawing/2014/main" id="{AEBB8FDF-CA43-4200-8CA3-1BF9C39E6E63}"/>
              </a:ext>
            </a:extLst>
          </p:cNvPr>
          <p:cNvSpPr>
            <a:spLocks noGrp="1"/>
          </p:cNvSpPr>
          <p:nvPr>
            <p:ph type="body" sz="quarter" idx="3"/>
          </p:nvPr>
        </p:nvSpPr>
        <p:spPr>
          <a:solidFill>
            <a:srgbClr val="1C82B0"/>
          </a:solidFill>
        </p:spPr>
        <p:txBody>
          <a:bodyPr/>
          <a:lstStyle/>
          <a:p>
            <a:r>
              <a:rPr lang="en-GB" cap="none" dirty="0">
                <a:solidFill>
                  <a:schemeClr val="bg1"/>
                </a:solidFill>
              </a:rPr>
              <a:t>Time - Technical Issues</a:t>
            </a:r>
          </a:p>
        </p:txBody>
      </p:sp>
      <p:sp>
        <p:nvSpPr>
          <p:cNvPr id="4" name="Content Placeholder 3">
            <a:extLst>
              <a:ext uri="{FF2B5EF4-FFF2-40B4-BE49-F238E27FC236}">
                <a16:creationId xmlns:a16="http://schemas.microsoft.com/office/drawing/2014/main" id="{8A3F46BE-98EB-2263-9BE2-207849732443}"/>
              </a:ext>
            </a:extLst>
          </p:cNvPr>
          <p:cNvSpPr>
            <a:spLocks noGrp="1"/>
          </p:cNvSpPr>
          <p:nvPr>
            <p:ph sz="quarter" idx="4"/>
          </p:nvPr>
        </p:nvSpPr>
        <p:spPr/>
        <p:txBody>
          <a:bodyPr>
            <a:normAutofit fontScale="85000" lnSpcReduction="20000"/>
          </a:bodyPr>
          <a:lstStyle/>
          <a:p>
            <a:pPr>
              <a:buFont typeface="Wingdings" panose="05000000000000000000" pitchFamily="2" charset="2"/>
              <a:buChar char="§"/>
            </a:pPr>
            <a:endParaRPr lang="en-GB" dirty="0"/>
          </a:p>
          <a:p>
            <a:pPr>
              <a:buFont typeface="Wingdings" panose="05000000000000000000" pitchFamily="2" charset="2"/>
              <a:buChar char="§"/>
            </a:pPr>
            <a:r>
              <a:rPr lang="en-GB" b="1" dirty="0">
                <a:solidFill>
                  <a:srgbClr val="FF0000"/>
                </a:solidFill>
              </a:rPr>
              <a:t>3 minutes not enough </a:t>
            </a:r>
            <a:r>
              <a:rPr lang="en-GB" dirty="0"/>
              <a:t>to do the full Strengths-Weaknesses-Key Points going forward</a:t>
            </a:r>
          </a:p>
          <a:p>
            <a:pPr>
              <a:buFont typeface="Wingdings" panose="05000000000000000000" pitchFamily="2" charset="2"/>
              <a:buChar char="§"/>
            </a:pPr>
            <a:r>
              <a:rPr lang="en-GB" dirty="0"/>
              <a:t>Process </a:t>
            </a:r>
            <a:r>
              <a:rPr lang="en-GB" b="1" dirty="0">
                <a:solidFill>
                  <a:srgbClr val="FF0000"/>
                </a:solidFill>
              </a:rPr>
              <a:t>quicker</a:t>
            </a:r>
            <a:r>
              <a:rPr lang="en-GB" dirty="0"/>
              <a:t> than written feedback</a:t>
            </a:r>
          </a:p>
          <a:p>
            <a:pPr>
              <a:buFont typeface="Wingdings" panose="05000000000000000000" pitchFamily="2" charset="2"/>
              <a:buChar char="§"/>
            </a:pPr>
            <a:r>
              <a:rPr lang="en-GB" dirty="0"/>
              <a:t>Easier to </a:t>
            </a:r>
            <a:r>
              <a:rPr lang="en-GB" b="1" dirty="0">
                <a:solidFill>
                  <a:srgbClr val="FF0000"/>
                </a:solidFill>
              </a:rPr>
              <a:t>type and copy written feedback</a:t>
            </a:r>
            <a:r>
              <a:rPr lang="en-GB" b="1" dirty="0">
                <a:solidFill>
                  <a:schemeClr val="tx1"/>
                </a:solidFill>
              </a:rPr>
              <a:t>..</a:t>
            </a:r>
            <a:r>
              <a:rPr lang="en-GB" b="1" dirty="0">
                <a:solidFill>
                  <a:srgbClr val="FF0000"/>
                </a:solidFill>
              </a:rPr>
              <a:t> </a:t>
            </a:r>
            <a:r>
              <a:rPr lang="en-GB" dirty="0"/>
              <a:t>templates can be pasted, and text can be edited </a:t>
            </a:r>
          </a:p>
          <a:p>
            <a:pPr>
              <a:buFont typeface="Wingdings" panose="05000000000000000000" pitchFamily="2" charset="2"/>
              <a:buChar char="§"/>
            </a:pPr>
            <a:r>
              <a:rPr lang="en-GB" dirty="0"/>
              <a:t>Write feedback for students with </a:t>
            </a:r>
            <a:r>
              <a:rPr lang="en-GB" b="1" dirty="0">
                <a:solidFill>
                  <a:srgbClr val="FF0000"/>
                </a:solidFill>
              </a:rPr>
              <a:t>hearing impairment</a:t>
            </a:r>
          </a:p>
          <a:p>
            <a:pPr>
              <a:buFont typeface="Wingdings" panose="05000000000000000000" pitchFamily="2" charset="2"/>
              <a:buChar char="§"/>
            </a:pPr>
            <a:r>
              <a:rPr lang="en-GB" dirty="0"/>
              <a:t>Recorded and cancelling a few times / </a:t>
            </a:r>
            <a:r>
              <a:rPr lang="en-GB" b="1" dirty="0">
                <a:solidFill>
                  <a:srgbClr val="FF0000"/>
                </a:solidFill>
              </a:rPr>
              <a:t>forgot to “Save” </a:t>
            </a:r>
            <a:r>
              <a:rPr lang="en-GB" dirty="0"/>
              <a:t>recording  </a:t>
            </a:r>
          </a:p>
          <a:p>
            <a:pPr>
              <a:buFont typeface="Wingdings" panose="05000000000000000000" pitchFamily="2" charset="2"/>
              <a:buChar char="§"/>
            </a:pPr>
            <a:r>
              <a:rPr lang="en-GB" b="1" dirty="0">
                <a:solidFill>
                  <a:srgbClr val="FF0000"/>
                </a:solidFill>
              </a:rPr>
              <a:t>Moderation</a:t>
            </a:r>
            <a:r>
              <a:rPr lang="en-GB" dirty="0"/>
              <a:t> takes longer</a:t>
            </a:r>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54031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58ED-C938-429A-912E-54C287B15E7E}"/>
              </a:ext>
            </a:extLst>
          </p:cNvPr>
          <p:cNvSpPr>
            <a:spLocks noGrp="1"/>
          </p:cNvSpPr>
          <p:nvPr>
            <p:ph type="title"/>
          </p:nvPr>
        </p:nvSpPr>
        <p:spPr/>
        <p:txBody>
          <a:bodyPr vert="horz" lIns="91440" tIns="45720" rIns="91440" bIns="45720" rtlCol="0" anchor="b">
            <a:normAutofit/>
          </a:bodyPr>
          <a:lstStyle/>
          <a:p>
            <a:pPr algn="ctr"/>
            <a:r>
              <a:rPr lang="en-US" dirty="0">
                <a:solidFill>
                  <a:schemeClr val="accent2"/>
                </a:solidFill>
                <a:latin typeface="Aptos" panose="020B0004020202020204" pitchFamily="34" charset="0"/>
              </a:rPr>
              <a:t>CONCLUSIONS AND RECOMMENDATIONS</a:t>
            </a:r>
          </a:p>
        </p:txBody>
      </p:sp>
      <p:sp>
        <p:nvSpPr>
          <p:cNvPr id="4" name="Content Placeholder 3">
            <a:extLst>
              <a:ext uri="{FF2B5EF4-FFF2-40B4-BE49-F238E27FC236}">
                <a16:creationId xmlns:a16="http://schemas.microsoft.com/office/drawing/2014/main" id="{DA7F55E5-59BF-454B-AED7-C976F3998127}"/>
              </a:ext>
            </a:extLst>
          </p:cNvPr>
          <p:cNvSpPr>
            <a:spLocks/>
          </p:cNvSpPr>
          <p:nvPr/>
        </p:nvSpPr>
        <p:spPr>
          <a:xfrm>
            <a:off x="1025704" y="1888423"/>
            <a:ext cx="10366195" cy="3854299"/>
          </a:xfrm>
          <a:prstGeom prst="rect">
            <a:avLst/>
          </a:prstGeom>
        </p:spPr>
        <p:txBody>
          <a:bodyPr>
            <a:normAutofit fontScale="85000" lnSpcReduction="20000"/>
          </a:bodyPr>
          <a:lstStyle/>
          <a:p>
            <a:pPr defTabSz="397764">
              <a:spcAft>
                <a:spcPts val="600"/>
              </a:spcAft>
            </a:pPr>
            <a:r>
              <a:rPr lang="en-GB" sz="1700" b="1" kern="1200" dirty="0">
                <a:solidFill>
                  <a:schemeClr val="tx1"/>
                </a:solidFill>
                <a:latin typeface="Aptos" panose="020B0004020202020204" pitchFamily="34" charset="0"/>
              </a:rPr>
              <a:t>Students want </a:t>
            </a:r>
          </a:p>
          <a:p>
            <a:pPr marL="108123" indent="-310754" defTabSz="397764">
              <a:spcAft>
                <a:spcPts val="600"/>
              </a:spcAft>
              <a:buFont typeface="Wingdings" panose="05000000000000000000" pitchFamily="2" charset="2"/>
              <a:buChar char="§"/>
            </a:pPr>
            <a:r>
              <a:rPr lang="en-GB" sz="1700" kern="1200" dirty="0">
                <a:solidFill>
                  <a:schemeClr val="tx1"/>
                </a:solidFill>
                <a:latin typeface="Aptos" panose="020B0004020202020204" pitchFamily="34" charset="0"/>
              </a:rPr>
              <a:t>detailed, timely and personalised assessment feedback</a:t>
            </a:r>
          </a:p>
          <a:p>
            <a:pPr marL="108123" indent="-310754" defTabSz="397764">
              <a:spcAft>
                <a:spcPts val="600"/>
              </a:spcAft>
              <a:buFont typeface="Wingdings" panose="05000000000000000000" pitchFamily="2" charset="2"/>
              <a:buChar char="§"/>
            </a:pPr>
            <a:r>
              <a:rPr lang="en-GB" sz="1700" kern="1200" dirty="0">
                <a:solidFill>
                  <a:schemeClr val="tx1"/>
                </a:solidFill>
                <a:latin typeface="Aptos" panose="020B0004020202020204" pitchFamily="34" charset="0"/>
              </a:rPr>
              <a:t>concise feedback that emphasises areas for improvement</a:t>
            </a:r>
          </a:p>
          <a:p>
            <a:pPr marL="108123" indent="-310754" defTabSz="397764">
              <a:spcAft>
                <a:spcPts val="600"/>
              </a:spcAft>
              <a:buFont typeface="Wingdings" panose="05000000000000000000" pitchFamily="2" charset="2"/>
              <a:buChar char="§"/>
            </a:pPr>
            <a:r>
              <a:rPr lang="en-GB" sz="1700" kern="1200" dirty="0">
                <a:solidFill>
                  <a:schemeClr val="tx1"/>
                </a:solidFill>
                <a:latin typeface="Aptos" panose="020B0004020202020204" pitchFamily="34" charset="0"/>
              </a:rPr>
              <a:t>formative and summative feedback</a:t>
            </a:r>
          </a:p>
          <a:p>
            <a:pPr marL="108123" indent="-310754" defTabSz="397764">
              <a:spcAft>
                <a:spcPts val="600"/>
              </a:spcAft>
              <a:buFont typeface="Wingdings" panose="05000000000000000000" pitchFamily="2" charset="2"/>
              <a:buChar char="§"/>
            </a:pPr>
            <a:r>
              <a:rPr lang="en-GB" sz="1700" dirty="0">
                <a:latin typeface="Aptos" panose="020B0004020202020204" pitchFamily="34" charset="0"/>
              </a:rPr>
              <a:t>psychology students prefer written summative feedback</a:t>
            </a:r>
          </a:p>
          <a:p>
            <a:pPr marL="108123" indent="-310754" defTabSz="397764">
              <a:spcAft>
                <a:spcPts val="600"/>
              </a:spcAft>
              <a:buFont typeface="Wingdings" panose="05000000000000000000" pitchFamily="2" charset="2"/>
              <a:buChar char="§"/>
            </a:pPr>
            <a:endParaRPr lang="en-GB" sz="1700" kern="1200" dirty="0">
              <a:solidFill>
                <a:schemeClr val="tx1"/>
              </a:solidFill>
              <a:latin typeface="Aptos" panose="020B0004020202020204" pitchFamily="34" charset="0"/>
            </a:endParaRPr>
          </a:p>
          <a:p>
            <a:pPr defTabSz="397764">
              <a:spcAft>
                <a:spcPts val="600"/>
              </a:spcAft>
            </a:pPr>
            <a:r>
              <a:rPr lang="en-GB" sz="1700" b="1" dirty="0">
                <a:solidFill>
                  <a:srgbClr val="FF0000"/>
                </a:solidFill>
                <a:latin typeface="Aptos" panose="020B0004020202020204" pitchFamily="34" charset="0"/>
              </a:rPr>
              <a:t>Students </a:t>
            </a:r>
          </a:p>
          <a:p>
            <a:pPr marL="360363" indent="-309563" defTabSz="397764">
              <a:spcAft>
                <a:spcPts val="600"/>
              </a:spcAft>
              <a:buFont typeface="Wingdings" panose="05000000000000000000" pitchFamily="2" charset="2"/>
              <a:buChar char="§"/>
            </a:pPr>
            <a:r>
              <a:rPr lang="en-GB" sz="1700" dirty="0">
                <a:solidFill>
                  <a:srgbClr val="FF0000"/>
                </a:solidFill>
                <a:latin typeface="Aptos" panose="020B0004020202020204" pitchFamily="34" charset="0"/>
              </a:rPr>
              <a:t>engaged with audio feedback recordings</a:t>
            </a:r>
          </a:p>
          <a:p>
            <a:pPr marL="360363" indent="-309563" defTabSz="397764">
              <a:spcAft>
                <a:spcPts val="600"/>
              </a:spcAft>
              <a:buFont typeface="Wingdings" panose="05000000000000000000" pitchFamily="2" charset="2"/>
              <a:buChar char="§"/>
            </a:pPr>
            <a:r>
              <a:rPr lang="en-GB" sz="1700" dirty="0">
                <a:solidFill>
                  <a:srgbClr val="FF0000"/>
                </a:solidFill>
                <a:latin typeface="Aptos" panose="020B0004020202020204" pitchFamily="34" charset="0"/>
              </a:rPr>
              <a:t>would like a transcript of </a:t>
            </a:r>
            <a:r>
              <a:rPr lang="en-GB" sz="1700">
                <a:solidFill>
                  <a:srgbClr val="FF0000"/>
                </a:solidFill>
                <a:latin typeface="Aptos" panose="020B0004020202020204" pitchFamily="34" charset="0"/>
              </a:rPr>
              <a:t>the recording</a:t>
            </a:r>
          </a:p>
          <a:p>
            <a:pPr marL="360363" indent="-309563" defTabSz="397764">
              <a:spcAft>
                <a:spcPts val="600"/>
              </a:spcAft>
              <a:buFont typeface="Wingdings" panose="05000000000000000000" pitchFamily="2" charset="2"/>
              <a:buChar char="§"/>
            </a:pPr>
            <a:r>
              <a:rPr lang="en-GB" sz="1700">
                <a:solidFill>
                  <a:srgbClr val="FF0000"/>
                </a:solidFill>
                <a:latin typeface="Aptos" panose="020B0004020202020204" pitchFamily="34" charset="0"/>
              </a:rPr>
              <a:t>feel </a:t>
            </a:r>
            <a:r>
              <a:rPr lang="en-GB" sz="1700" dirty="0">
                <a:solidFill>
                  <a:srgbClr val="FF0000"/>
                </a:solidFill>
                <a:latin typeface="Aptos" panose="020B0004020202020204" pitchFamily="34" charset="0"/>
              </a:rPr>
              <a:t>that it is important for assessments  to promote self-esteem, especially for female and older (21+) students. </a:t>
            </a:r>
          </a:p>
          <a:p>
            <a:pPr marL="360363" indent="-309563" defTabSz="397764">
              <a:spcAft>
                <a:spcPts val="600"/>
              </a:spcAft>
              <a:buFont typeface="Wingdings" panose="05000000000000000000" pitchFamily="2" charset="2"/>
              <a:buChar char="§"/>
            </a:pPr>
            <a:r>
              <a:rPr lang="en-GB" sz="1700" dirty="0">
                <a:solidFill>
                  <a:srgbClr val="FF0000"/>
                </a:solidFill>
                <a:latin typeface="Aptos" panose="020B0004020202020204" pitchFamily="34" charset="0"/>
              </a:rPr>
              <a:t>experienced some anxiety and stress before seeing the grade whether  feedback was audio or written.</a:t>
            </a:r>
          </a:p>
          <a:p>
            <a:pPr marL="360363" indent="-309563" defTabSz="397764">
              <a:spcAft>
                <a:spcPts val="600"/>
              </a:spcAft>
              <a:buFont typeface="Wingdings" panose="05000000000000000000" pitchFamily="2" charset="2"/>
              <a:buChar char="§"/>
            </a:pPr>
            <a:r>
              <a:rPr lang="en-GB" sz="1700" dirty="0">
                <a:solidFill>
                  <a:srgbClr val="FF0000"/>
                </a:solidFill>
                <a:latin typeface="Aptos" panose="020B0004020202020204" pitchFamily="34" charset="0"/>
              </a:rPr>
              <a:t>n</a:t>
            </a:r>
            <a:r>
              <a:rPr lang="en-GB" sz="1700" kern="1200" dirty="0">
                <a:solidFill>
                  <a:srgbClr val="FF0000"/>
                </a:solidFill>
                <a:latin typeface="Aptos" panose="020B0004020202020204" pitchFamily="34" charset="0"/>
              </a:rPr>
              <a:t>ot likely to contact a tutor because they heard the tutor, and the feedback was voice recorded</a:t>
            </a:r>
          </a:p>
          <a:p>
            <a:pPr defTabSz="397764">
              <a:spcAft>
                <a:spcPts val="600"/>
              </a:spcAft>
            </a:pPr>
            <a:endParaRPr lang="en-GB" sz="1700" kern="1200" dirty="0">
              <a:solidFill>
                <a:schemeClr val="tx1"/>
              </a:solidFill>
              <a:latin typeface="Aptos" panose="020B0004020202020204" pitchFamily="34" charset="0"/>
            </a:endParaRPr>
          </a:p>
          <a:p>
            <a:pPr defTabSz="397764">
              <a:spcAft>
                <a:spcPts val="600"/>
              </a:spcAft>
            </a:pPr>
            <a:r>
              <a:rPr lang="en-GB" sz="1700" kern="1200" dirty="0">
                <a:solidFill>
                  <a:schemeClr val="tx1"/>
                </a:solidFill>
                <a:latin typeface="Aptos" panose="020B0004020202020204" pitchFamily="34" charset="0"/>
              </a:rPr>
              <a:t>Further investigations on </a:t>
            </a:r>
          </a:p>
          <a:p>
            <a:pPr marL="285750" indent="-285750" defTabSz="397764">
              <a:spcAft>
                <a:spcPts val="600"/>
              </a:spcAft>
              <a:buFont typeface="Wingdings" panose="05000000000000000000" pitchFamily="2" charset="2"/>
              <a:buChar char="§"/>
            </a:pPr>
            <a:r>
              <a:rPr lang="en-GB" sz="1700" kern="1200" dirty="0">
                <a:solidFill>
                  <a:schemeClr val="tx1"/>
                </a:solidFill>
                <a:latin typeface="Aptos" panose="020B0004020202020204" pitchFamily="34" charset="0"/>
              </a:rPr>
              <a:t>“how” and “when” formative feedback will benefit students for different types of assessments. </a:t>
            </a:r>
            <a:endParaRPr lang="en-GB" sz="1700" dirty="0">
              <a:latin typeface="Aptos" panose="020B0004020202020204" pitchFamily="34" charset="0"/>
            </a:endParaRPr>
          </a:p>
        </p:txBody>
      </p:sp>
    </p:spTree>
    <p:extLst>
      <p:ext uri="{BB962C8B-B14F-4D97-AF65-F5344CB8AC3E}">
        <p14:creationId xmlns:p14="http://schemas.microsoft.com/office/powerpoint/2010/main" val="1277046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3FE5-09B9-4F46-92E9-46DA4D70CBC4}"/>
              </a:ext>
            </a:extLst>
          </p:cNvPr>
          <p:cNvSpPr>
            <a:spLocks noGrp="1"/>
          </p:cNvSpPr>
          <p:nvPr>
            <p:ph type="title"/>
          </p:nvPr>
        </p:nvSpPr>
        <p:spPr>
          <a:xfrm>
            <a:off x="209550" y="286603"/>
            <a:ext cx="10946130" cy="1450757"/>
          </a:xfrm>
        </p:spPr>
        <p:txBody>
          <a:bodyPr anchor="ctr">
            <a:normAutofit/>
          </a:bodyPr>
          <a:lstStyle/>
          <a:p>
            <a:r>
              <a:rPr lang="en-GB" sz="3600" dirty="0">
                <a:solidFill>
                  <a:schemeClr val="tx1"/>
                </a:solidFill>
                <a:latin typeface="+mn-lt"/>
              </a:rPr>
              <a:t>REFERENCE LIST</a:t>
            </a:r>
          </a:p>
        </p:txBody>
      </p:sp>
      <p:sp>
        <p:nvSpPr>
          <p:cNvPr id="3" name="Content Placeholder 2">
            <a:extLst>
              <a:ext uri="{FF2B5EF4-FFF2-40B4-BE49-F238E27FC236}">
                <a16:creationId xmlns:a16="http://schemas.microsoft.com/office/drawing/2014/main" id="{42175705-93DA-44CB-9351-E51FD68BFE21}"/>
              </a:ext>
            </a:extLst>
          </p:cNvPr>
          <p:cNvSpPr>
            <a:spLocks noGrp="1"/>
          </p:cNvSpPr>
          <p:nvPr>
            <p:ph idx="1"/>
          </p:nvPr>
        </p:nvSpPr>
        <p:spPr>
          <a:xfrm>
            <a:off x="295275" y="1476375"/>
            <a:ext cx="11687175" cy="4629150"/>
          </a:xfrm>
        </p:spPr>
        <p:txBody>
          <a:bodyPr anchor="ctr">
            <a:normAutofit fontScale="62500" lnSpcReduction="20000"/>
          </a:bodyPr>
          <a:lstStyle/>
          <a:p>
            <a:pPr marL="447675" indent="-361950" defTabSz="1084263">
              <a:buNone/>
            </a:pPr>
            <a:r>
              <a:rPr lang="en-GB" sz="1500" dirty="0"/>
              <a:t>Advance HE and Higher Education Policy Institute (HEPI) (2024) </a:t>
            </a:r>
            <a:r>
              <a:rPr lang="en-GB" sz="1500" i="1" dirty="0"/>
              <a:t>Student Academic Experience Survey 2024. </a:t>
            </a:r>
            <a:r>
              <a:rPr lang="en-GB" sz="1500" dirty="0"/>
              <a:t>Available at: </a:t>
            </a:r>
            <a:r>
              <a:rPr lang="en-GB" sz="1500" dirty="0">
                <a:hlinkClick r:id="rId3"/>
              </a:rPr>
              <a:t>https://advance-he.ac.uk/knowledge-hub/student-academic-experience-survey-2024</a:t>
            </a:r>
            <a:r>
              <a:rPr lang="en-GB" sz="1500" dirty="0"/>
              <a:t>. (Accessed: 20/6/20204)</a:t>
            </a:r>
          </a:p>
          <a:p>
            <a:pPr marL="447675" indent="-361950" defTabSz="1084263">
              <a:buNone/>
            </a:pPr>
            <a:r>
              <a:rPr lang="en-GB" sz="1500" dirty="0"/>
              <a:t>Brown, S. (2015) </a:t>
            </a:r>
            <a:r>
              <a:rPr lang="en-GB" sz="1500" i="1" dirty="0"/>
              <a:t>Learning, Teaching and Assessments in higher education: global perspectives</a:t>
            </a:r>
            <a:r>
              <a:rPr lang="en-GB" sz="1500" dirty="0"/>
              <a:t>. London: Palgrave-McMillan.</a:t>
            </a:r>
          </a:p>
          <a:p>
            <a:pPr marL="447675" indent="-361950" defTabSz="1084263">
              <a:buNone/>
            </a:pPr>
            <a:r>
              <a:rPr lang="en-GB" sz="1500" dirty="0"/>
              <a:t>Bulut, O., </a:t>
            </a:r>
            <a:r>
              <a:rPr lang="en-GB" sz="1500" dirty="0" err="1"/>
              <a:t>Cutumisu</a:t>
            </a:r>
            <a:r>
              <a:rPr lang="en-GB" sz="1500" dirty="0"/>
              <a:t>, M., Aquilina, A.M., and Singh, D. (2019) ‘Effects of digital score reporting and feedback on students’ learning in higher education’, </a:t>
            </a:r>
            <a:r>
              <a:rPr lang="en-GB" sz="1500" i="1" dirty="0"/>
              <a:t>Frontiers in Education</a:t>
            </a:r>
            <a:r>
              <a:rPr lang="en-GB" sz="1500" dirty="0"/>
              <a:t>, 4 (65), 1-16. </a:t>
            </a:r>
          </a:p>
          <a:p>
            <a:pPr marL="447675" indent="-361950" defTabSz="1084263">
              <a:buNone/>
            </a:pPr>
            <a:r>
              <a:rPr lang="en-GB" sz="1500" dirty="0" err="1"/>
              <a:t>Cann</a:t>
            </a:r>
            <a:r>
              <a:rPr lang="en-GB" sz="1500" dirty="0"/>
              <a:t>, A. (2014) Engaging Students with Audio Feedback, </a:t>
            </a:r>
            <a:r>
              <a:rPr lang="en-GB" sz="1500" i="1" dirty="0"/>
              <a:t>Bioscience Education</a:t>
            </a:r>
            <a:r>
              <a:rPr lang="en-GB" sz="1500" dirty="0"/>
              <a:t>, 22:1, 31-41.</a:t>
            </a:r>
            <a:endParaRPr lang="en-US" sz="1500" dirty="0"/>
          </a:p>
          <a:p>
            <a:pPr marL="447675" indent="-361950">
              <a:buNone/>
            </a:pPr>
            <a:r>
              <a:rPr lang="en-GB" sz="1500" dirty="0"/>
              <a:t>Carless, D., and Boud, D. (2018) ‘The development of student feedback literacy: Enabling uptake of feedback’, </a:t>
            </a:r>
            <a:r>
              <a:rPr lang="en-GB" sz="1500" i="1" dirty="0"/>
              <a:t>Assessment and Evaluation in Higher Education</a:t>
            </a:r>
            <a:r>
              <a:rPr lang="en-GB" sz="1500" dirty="0"/>
              <a:t>, 43 (8) ,1315-1325.</a:t>
            </a:r>
          </a:p>
          <a:p>
            <a:pPr marL="447675" indent="-361950">
              <a:buNone/>
            </a:pPr>
            <a:r>
              <a:rPr lang="en-US" sz="1500" dirty="0"/>
              <a:t>Carruthers, C., McCarron, B., Bolan, P., Devine, A., McMahon-Beattie, U.,  and Burns, A. (2015). “‘I like the Sound of That’ – An Evaluation of Providing Audio Feedback via the Virtual Learning Environment for Summative Assessment.” </a:t>
            </a:r>
            <a:r>
              <a:rPr lang="en-US" sz="1500" i="1" dirty="0"/>
              <a:t>Assessment &amp; Evaluation in Higher Education </a:t>
            </a:r>
            <a:r>
              <a:rPr lang="en-US" sz="1500" dirty="0"/>
              <a:t>1 (3): 353–370.</a:t>
            </a:r>
            <a:endParaRPr lang="en-GB" sz="1500" dirty="0"/>
          </a:p>
          <a:p>
            <a:pPr marL="447675" indent="-361950" defTabSz="179388">
              <a:buNone/>
            </a:pPr>
            <a:r>
              <a:rPr lang="en-GB" sz="1500" dirty="0" err="1"/>
              <a:t>Lynam</a:t>
            </a:r>
            <a:r>
              <a:rPr lang="en-GB" sz="1500" dirty="0"/>
              <a:t>, S., and Cachia, M., (2018) ‘Students’ perceptions of the role of assessments at higher education’, </a:t>
            </a:r>
            <a:r>
              <a:rPr lang="en-GB" sz="1500" i="1" dirty="0"/>
              <a:t>Assessment and Evaluation in Higher Education</a:t>
            </a:r>
            <a:r>
              <a:rPr lang="en-GB" sz="1500" dirty="0"/>
              <a:t>, 43 (2): 223-234.</a:t>
            </a:r>
          </a:p>
          <a:p>
            <a:pPr marL="447675" indent="-361950" defTabSz="179388">
              <a:buNone/>
            </a:pPr>
            <a:r>
              <a:rPr lang="en-GB" sz="1500" dirty="0"/>
              <a:t>Morris, C., and </a:t>
            </a:r>
            <a:r>
              <a:rPr lang="en-GB" sz="1500" dirty="0" err="1"/>
              <a:t>Chikwa</a:t>
            </a:r>
            <a:r>
              <a:rPr lang="en-GB" sz="1500" dirty="0"/>
              <a:t>, G. (2016) </a:t>
            </a:r>
            <a:r>
              <a:rPr lang="en-US" sz="1500" dirty="0"/>
              <a:t>Audio versus written feedback: exploring learners’ preference and the impact of feedback format on students’ academic performance. </a:t>
            </a:r>
            <a:r>
              <a:rPr lang="en-US" sz="1500" i="1" dirty="0"/>
              <a:t>Active Learning in Higher Education, 1</a:t>
            </a:r>
            <a:r>
              <a:rPr lang="en-US" sz="1500" dirty="0"/>
              <a:t>7</a:t>
            </a:r>
            <a:r>
              <a:rPr lang="en-US" sz="1500" i="1" dirty="0"/>
              <a:t> </a:t>
            </a:r>
            <a:r>
              <a:rPr lang="en-US" sz="1500" dirty="0"/>
              <a:t>(2), 125-137.</a:t>
            </a:r>
          </a:p>
          <a:p>
            <a:pPr marL="447675" indent="-361950" defTabSz="179388">
              <a:buNone/>
            </a:pPr>
            <a:r>
              <a:rPr lang="en-GB" sz="1500" dirty="0"/>
              <a:t>Pitt, E., Quinlan, K. M. (2022) </a:t>
            </a:r>
            <a:r>
              <a:rPr lang="en-GB" sz="1500" i="1" dirty="0"/>
              <a:t>Impacts of higher education assessment and feedback policy and practice on students: A review of the literature 2016-2021</a:t>
            </a:r>
            <a:r>
              <a:rPr lang="en-GB" sz="1500" dirty="0"/>
              <a:t>. Advance HE.</a:t>
            </a:r>
            <a:r>
              <a:rPr lang="en-US" sz="1500" dirty="0"/>
              <a:t> </a:t>
            </a:r>
          </a:p>
          <a:p>
            <a:pPr marL="447675" indent="-361950" defTabSz="179388">
              <a:buNone/>
            </a:pPr>
            <a:r>
              <a:rPr lang="en-GB" sz="1500" dirty="0" err="1"/>
              <a:t>Rovagnati</a:t>
            </a:r>
            <a:r>
              <a:rPr lang="en-GB" sz="1500" dirty="0"/>
              <a:t>, V., and Pitt, E. (2021) ‘Exploring intercultural dialogic interactions between individuals with diverse feedback literacies’, </a:t>
            </a:r>
            <a:r>
              <a:rPr lang="en-GB" sz="1500" i="1" dirty="0"/>
              <a:t>Assessment and Evaluation in Higher Education</a:t>
            </a:r>
            <a:r>
              <a:rPr lang="en-GB" sz="1500" dirty="0"/>
              <a:t>, 47 (7), 1057-1070</a:t>
            </a:r>
            <a:r>
              <a:rPr lang="en-GB" sz="1500" i="1" dirty="0"/>
              <a:t>.</a:t>
            </a:r>
            <a:endParaRPr lang="en-US" sz="1500" i="1" dirty="0"/>
          </a:p>
          <a:p>
            <a:pPr marL="447675" indent="-361950" defTabSz="179388">
              <a:buNone/>
            </a:pPr>
            <a:r>
              <a:rPr lang="en-GB" sz="1400" dirty="0"/>
              <a:t>Rowe, A. D. (2017) ‘Feelings about feedback: The role of emotions in assessment for learning’, in Carless, D, Bridges, S, Chan, C K and </a:t>
            </a:r>
            <a:r>
              <a:rPr lang="en-GB" sz="1400" dirty="0" err="1"/>
              <a:t>Glofcheski</a:t>
            </a:r>
            <a:r>
              <a:rPr lang="en-GB" sz="1400" dirty="0"/>
              <a:t>, R (eds) </a:t>
            </a:r>
            <a:r>
              <a:rPr lang="en-GB" sz="1400" i="1" dirty="0"/>
              <a:t>Scaling Up Assessment for Learning in Higher Education</a:t>
            </a:r>
            <a:r>
              <a:rPr lang="en-GB" sz="1400" dirty="0"/>
              <a:t>. Singapore: Springer, pp 159-172. Available at:  </a:t>
            </a:r>
            <a:r>
              <a:rPr lang="en-US" sz="1400" i="1" u="sng" spc="-20" dirty="0">
                <a:solidFill>
                  <a:srgbClr val="45B8A9"/>
                </a:solidFill>
                <a:effectLst/>
                <a:latin typeface="Arial" panose="020B0604020202020204" pitchFamily="34" charset="0"/>
                <a:ea typeface="Arial" panose="020B0604020202020204" pitchFamily="34" charset="0"/>
                <a:hlinkClick r:id="rId4"/>
              </a:rPr>
              <a:t>doi.org/10.1007/978-981-10-3045-</a:t>
            </a:r>
            <a:r>
              <a:rPr lang="en-US" sz="1400" i="1" spc="-20" dirty="0">
                <a:solidFill>
                  <a:srgbClr val="45B8A9"/>
                </a:solidFill>
                <a:effectLst/>
                <a:latin typeface="Arial" panose="020B0604020202020204" pitchFamily="34" charset="0"/>
                <a:ea typeface="Arial" panose="020B0604020202020204" pitchFamily="34" charset="0"/>
              </a:rPr>
              <a:t> </a:t>
            </a:r>
            <a:r>
              <a:rPr lang="en-US" sz="1400" i="1" u="sng" spc="-20" dirty="0">
                <a:solidFill>
                  <a:srgbClr val="45B8A9"/>
                </a:solidFill>
                <a:effectLst/>
                <a:latin typeface="Arial" panose="020B0604020202020204" pitchFamily="34" charset="0"/>
                <a:ea typeface="Arial" panose="020B0604020202020204" pitchFamily="34" charset="0"/>
                <a:hlinkClick r:id="rId4"/>
              </a:rPr>
              <a:t>1_11</a:t>
            </a:r>
            <a:endParaRPr lang="en-GB" sz="1400" i="1" dirty="0">
              <a:effectLst/>
              <a:latin typeface="Arial" panose="020B0604020202020204" pitchFamily="34" charset="0"/>
              <a:ea typeface="Arial" panose="020B0604020202020204" pitchFamily="34" charset="0"/>
            </a:endParaRPr>
          </a:p>
          <a:p>
            <a:pPr marL="447675" indent="-361950" defTabSz="179388">
              <a:buNone/>
            </a:pPr>
            <a:r>
              <a:rPr lang="en-US" sz="1400" dirty="0" err="1"/>
              <a:t>Sarcona</a:t>
            </a:r>
            <a:r>
              <a:rPr lang="en-US" sz="1400" dirty="0"/>
              <a:t>, A., </a:t>
            </a:r>
            <a:r>
              <a:rPr lang="en-US" sz="1400" dirty="0" err="1"/>
              <a:t>Dirhan</a:t>
            </a:r>
            <a:r>
              <a:rPr lang="en-US" sz="1400" dirty="0"/>
              <a:t>, D., Davidson, P. (2020) An overview of audio and written feed</a:t>
            </a:r>
            <a:r>
              <a:rPr lang="en-US" sz="1500" dirty="0"/>
              <a:t>back from student’s and instructors’ perspective. </a:t>
            </a:r>
            <a:r>
              <a:rPr lang="en-US" sz="1500" i="1" dirty="0"/>
              <a:t>Educational Media International</a:t>
            </a:r>
            <a:r>
              <a:rPr lang="en-US" sz="1500" dirty="0"/>
              <a:t>, 57 (1), 47-60.</a:t>
            </a:r>
          </a:p>
          <a:p>
            <a:pPr marL="447675" indent="-361950" defTabSz="179388">
              <a:buNone/>
            </a:pPr>
            <a:r>
              <a:rPr lang="en-GB" sz="1500" dirty="0"/>
              <a:t>Van Vuuren-Cassar, G. and Harvey, C. (2022) </a:t>
            </a:r>
            <a:r>
              <a:rPr lang="en-GB" sz="1500" i="1" dirty="0"/>
              <a:t>Undergraduate students’ perspective of summative and audio feedback. </a:t>
            </a:r>
            <a:r>
              <a:rPr lang="en-GB" sz="1500" dirty="0"/>
              <a:t>International Network of Assessment in Higher Education Conference, Manchester, UK. (22nd June 2022)</a:t>
            </a:r>
          </a:p>
          <a:p>
            <a:pPr marL="447675" indent="-361950" defTabSz="179388">
              <a:buNone/>
            </a:pPr>
            <a:r>
              <a:rPr lang="en-GB" sz="1500" dirty="0" err="1"/>
              <a:t>Winstone</a:t>
            </a:r>
            <a:r>
              <a:rPr lang="en-GB" sz="1500" dirty="0"/>
              <a:t>, N.E., and Carless, D. (2019) </a:t>
            </a:r>
            <a:r>
              <a:rPr lang="en-GB" sz="1500" i="1" dirty="0"/>
              <a:t>Designing effective feedback process in higher education: A learning-focused approach. </a:t>
            </a:r>
            <a:r>
              <a:rPr lang="en-GB" sz="1500" dirty="0"/>
              <a:t>London: Routledge.</a:t>
            </a:r>
          </a:p>
        </p:txBody>
      </p:sp>
    </p:spTree>
    <p:extLst>
      <p:ext uri="{BB962C8B-B14F-4D97-AF65-F5344CB8AC3E}">
        <p14:creationId xmlns:p14="http://schemas.microsoft.com/office/powerpoint/2010/main" val="2394912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8AB1A24-7C1F-4326-9475-0DC4F06DE6A6}"/>
              </a:ext>
            </a:extLst>
          </p:cNvPr>
          <p:cNvSpPr>
            <a:spLocks noGrp="1"/>
          </p:cNvSpPr>
          <p:nvPr>
            <p:ph type="title" idx="4294967295"/>
          </p:nvPr>
        </p:nvSpPr>
        <p:spPr>
          <a:xfrm>
            <a:off x="514350" y="68263"/>
            <a:ext cx="10058400" cy="1449387"/>
          </a:xfrm>
        </p:spPr>
        <p:txBody>
          <a:bodyPr vert="horz" lIns="91440" tIns="45720" rIns="91440" bIns="45720" rtlCol="0" anchor="b">
            <a:normAutofit/>
          </a:bodyPr>
          <a:lstStyle/>
          <a:p>
            <a:r>
              <a:rPr lang="en-US" dirty="0"/>
              <a:t>OVERVIEW</a:t>
            </a:r>
          </a:p>
        </p:txBody>
      </p:sp>
      <p:graphicFrame>
        <p:nvGraphicFramePr>
          <p:cNvPr id="13" name="Subtitle 9">
            <a:extLst>
              <a:ext uri="{FF2B5EF4-FFF2-40B4-BE49-F238E27FC236}">
                <a16:creationId xmlns:a16="http://schemas.microsoft.com/office/drawing/2014/main" id="{1A2798CA-B500-66EF-2818-9B462220DBE0}"/>
              </a:ext>
            </a:extLst>
          </p:cNvPr>
          <p:cNvGraphicFramePr>
            <a:graphicFrameLocks noGrp="1"/>
          </p:cNvGraphicFramePr>
          <p:nvPr>
            <p:ph sz="half" idx="4294967295"/>
            <p:extLst>
              <p:ext uri="{D42A27DB-BD31-4B8C-83A1-F6EECF244321}">
                <p14:modId xmlns:p14="http://schemas.microsoft.com/office/powerpoint/2010/main" val="1075722791"/>
              </p:ext>
            </p:extLst>
          </p:nvPr>
        </p:nvGraphicFramePr>
        <p:xfrm>
          <a:off x="514350" y="1535906"/>
          <a:ext cx="10058400" cy="3786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388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7FFFA06-2FB9-46BC-80F2-2BF3B9E92CF4}"/>
              </a:ext>
            </a:extLst>
          </p:cNvPr>
          <p:cNvSpPr>
            <a:spLocks noGrp="1"/>
          </p:cNvSpPr>
          <p:nvPr>
            <p:ph sz="half" idx="4294967295"/>
          </p:nvPr>
        </p:nvSpPr>
        <p:spPr>
          <a:xfrm>
            <a:off x="428625" y="1904205"/>
            <a:ext cx="5437188" cy="4081463"/>
          </a:xfrm>
        </p:spPr>
        <p:txBody>
          <a:bodyPr>
            <a:noAutofit/>
          </a:bodyPr>
          <a:lstStyle/>
          <a:p>
            <a:pPr marL="361950" indent="-361950">
              <a:lnSpc>
                <a:spcPct val="150000"/>
              </a:lnSpc>
              <a:buFont typeface="Wingdings" panose="05000000000000000000" pitchFamily="2" charset="2"/>
              <a:buChar char="§"/>
            </a:pPr>
            <a:r>
              <a:rPr lang="en-US" sz="1600" dirty="0"/>
              <a:t>Students value (Brown, 2015) and  expect high quality information without considering their own role in the process (</a:t>
            </a:r>
            <a:r>
              <a:rPr lang="en-US" sz="1600" dirty="0" err="1"/>
              <a:t>Winstone</a:t>
            </a:r>
            <a:r>
              <a:rPr lang="en-US" sz="1600" dirty="0"/>
              <a:t> and Carless, 2019).</a:t>
            </a:r>
          </a:p>
          <a:p>
            <a:pPr marL="361950" indent="-361950">
              <a:lnSpc>
                <a:spcPct val="150000"/>
              </a:lnSpc>
              <a:buFont typeface="Wingdings" panose="05000000000000000000" pitchFamily="2" charset="2"/>
              <a:buChar char="§"/>
            </a:pPr>
            <a:r>
              <a:rPr lang="en-US" sz="1600" dirty="0"/>
              <a:t>While students were broadly positive about audio feedback, they indicated a strong preference for written feedback  due to visually being able  see their strengths and areas to improve on their work (Morris and </a:t>
            </a:r>
            <a:r>
              <a:rPr lang="en-US" sz="1600" dirty="0" err="1"/>
              <a:t>Chikwa</a:t>
            </a:r>
            <a:r>
              <a:rPr lang="en-US" sz="1600" dirty="0"/>
              <a:t>, 2016; </a:t>
            </a:r>
            <a:r>
              <a:rPr lang="en-US" sz="1600" dirty="0" err="1"/>
              <a:t>Sarcona</a:t>
            </a:r>
            <a:r>
              <a:rPr lang="en-US" sz="1600" dirty="0"/>
              <a:t> et al, 2020).</a:t>
            </a:r>
          </a:p>
          <a:p>
            <a:pPr marL="361950" indent="-361950">
              <a:lnSpc>
                <a:spcPct val="150000"/>
              </a:lnSpc>
              <a:buFont typeface="Wingdings" panose="05000000000000000000" pitchFamily="2" charset="2"/>
              <a:buChar char="§"/>
            </a:pPr>
            <a:r>
              <a:rPr lang="en-US" sz="1600" dirty="0"/>
              <a:t>Summative feedback type did not impact on students’ grades in the subsequent assignment (Morris and </a:t>
            </a:r>
            <a:r>
              <a:rPr lang="en-US" sz="1600" dirty="0" err="1"/>
              <a:t>Chikwa</a:t>
            </a:r>
            <a:r>
              <a:rPr lang="en-US" sz="1600" dirty="0"/>
              <a:t>, 2016).</a:t>
            </a:r>
          </a:p>
        </p:txBody>
      </p:sp>
      <p:sp>
        <p:nvSpPr>
          <p:cNvPr id="7" name="Text Placeholder 6">
            <a:extLst>
              <a:ext uri="{FF2B5EF4-FFF2-40B4-BE49-F238E27FC236}">
                <a16:creationId xmlns:a16="http://schemas.microsoft.com/office/drawing/2014/main" id="{4480C02C-5B7A-4460-8854-AB1B3DCC2755}"/>
              </a:ext>
            </a:extLst>
          </p:cNvPr>
          <p:cNvSpPr>
            <a:spLocks noGrp="1"/>
          </p:cNvSpPr>
          <p:nvPr>
            <p:ph type="body" sz="quarter" idx="4294967295"/>
          </p:nvPr>
        </p:nvSpPr>
        <p:spPr>
          <a:xfrm>
            <a:off x="6435725" y="1481138"/>
            <a:ext cx="5756275" cy="639762"/>
          </a:xfrm>
          <a:solidFill>
            <a:schemeClr val="accent2">
              <a:lumMod val="20000"/>
              <a:lumOff val="80000"/>
            </a:schemeClr>
          </a:solidFill>
        </p:spPr>
        <p:txBody>
          <a:bodyPr/>
          <a:lstStyle/>
          <a:p>
            <a:r>
              <a:rPr lang="en-GB" dirty="0">
                <a:ln w="0"/>
                <a:solidFill>
                  <a:schemeClr val="tx1"/>
                </a:solidFill>
                <a:effectLst>
                  <a:outerShdw blurRad="38100" dist="19050" dir="2700000" algn="tl" rotWithShape="0">
                    <a:schemeClr val="dk1">
                      <a:alpha val="40000"/>
                    </a:schemeClr>
                  </a:outerShdw>
                </a:effectLst>
              </a:rPr>
              <a:t>Audio feedback</a:t>
            </a:r>
          </a:p>
        </p:txBody>
      </p:sp>
      <p:sp>
        <p:nvSpPr>
          <p:cNvPr id="8" name="Content Placeholder 7">
            <a:extLst>
              <a:ext uri="{FF2B5EF4-FFF2-40B4-BE49-F238E27FC236}">
                <a16:creationId xmlns:a16="http://schemas.microsoft.com/office/drawing/2014/main" id="{B07480B9-29D8-4E4F-8246-99F964594C7F}"/>
              </a:ext>
            </a:extLst>
          </p:cNvPr>
          <p:cNvSpPr>
            <a:spLocks noGrp="1"/>
          </p:cNvSpPr>
          <p:nvPr>
            <p:ph sz="quarter" idx="4294967295"/>
          </p:nvPr>
        </p:nvSpPr>
        <p:spPr>
          <a:xfrm>
            <a:off x="6435726" y="2120900"/>
            <a:ext cx="5556250" cy="3648075"/>
          </a:xfrm>
        </p:spPr>
        <p:txBody>
          <a:bodyPr>
            <a:normAutofit fontScale="62500" lnSpcReduction="20000"/>
          </a:bodyPr>
          <a:lstStyle/>
          <a:p>
            <a:pPr marL="361950" indent="-361950">
              <a:lnSpc>
                <a:spcPct val="150000"/>
              </a:lnSpc>
              <a:buFont typeface="Wingdings" panose="05000000000000000000" pitchFamily="2" charset="2"/>
              <a:buChar char="§"/>
            </a:pPr>
            <a:r>
              <a:rPr lang="en-GB" sz="2600" dirty="0">
                <a:sym typeface="Wingdings" panose="05000000000000000000" pitchFamily="2" charset="2"/>
              </a:rPr>
              <a:t>A ‘voice comment’  made the assessment feedback more personalised (Carruthers et al, 2015; </a:t>
            </a:r>
            <a:r>
              <a:rPr lang="en-GB" sz="2600" dirty="0" err="1">
                <a:sym typeface="Wingdings" panose="05000000000000000000" pitchFamily="2" charset="2"/>
              </a:rPr>
              <a:t>Sarcona</a:t>
            </a:r>
            <a:r>
              <a:rPr lang="en-GB" sz="2600" dirty="0">
                <a:sym typeface="Wingdings" panose="05000000000000000000" pitchFamily="2" charset="2"/>
              </a:rPr>
              <a:t> et al, 2020). </a:t>
            </a:r>
          </a:p>
          <a:p>
            <a:pPr marL="361950" indent="-361950">
              <a:lnSpc>
                <a:spcPct val="150000"/>
              </a:lnSpc>
              <a:buFont typeface="Wingdings" panose="05000000000000000000" pitchFamily="2" charset="2"/>
              <a:buChar char="§"/>
            </a:pPr>
            <a:r>
              <a:rPr lang="en-US" sz="2600" dirty="0"/>
              <a:t>Audio feedback is highly acceptable to students but is underused (</a:t>
            </a:r>
            <a:r>
              <a:rPr lang="en-US" sz="2600" dirty="0" err="1"/>
              <a:t>Cann</a:t>
            </a:r>
            <a:r>
              <a:rPr lang="en-US" sz="2600" dirty="0"/>
              <a:t>, 2014).</a:t>
            </a:r>
          </a:p>
          <a:p>
            <a:pPr marL="361950" indent="-361950">
              <a:lnSpc>
                <a:spcPct val="150000"/>
              </a:lnSpc>
              <a:buFont typeface="Wingdings" panose="05000000000000000000" pitchFamily="2" charset="2"/>
              <a:buChar char="§"/>
            </a:pPr>
            <a:r>
              <a:rPr lang="en-GB" sz="2600" dirty="0"/>
              <a:t>Students found difficulty to match the teachers’ comments on the audio recordings with their written document causing emotional reactions  (Carless and Boud, 2018) stress and anxiety following feedback (</a:t>
            </a:r>
            <a:r>
              <a:rPr lang="en-GB" sz="2600" dirty="0" err="1"/>
              <a:t>Lynam</a:t>
            </a:r>
            <a:r>
              <a:rPr lang="en-GB" sz="2600" dirty="0"/>
              <a:t> and Cachia, 2018).</a:t>
            </a:r>
            <a:endParaRPr lang="en-US" sz="2600" dirty="0"/>
          </a:p>
          <a:p>
            <a:pPr marL="361950" indent="-361950">
              <a:lnSpc>
                <a:spcPct val="150000"/>
              </a:lnSpc>
              <a:buFont typeface="Wingdings" panose="05000000000000000000" pitchFamily="2" charset="2"/>
              <a:buChar char="§"/>
            </a:pPr>
            <a:endParaRPr lang="en-GB" dirty="0">
              <a:latin typeface="Humnst777 Lt BT" panose="020B0402030504020204" pitchFamily="34" charset="0"/>
            </a:endParaRPr>
          </a:p>
        </p:txBody>
      </p:sp>
      <p:sp>
        <p:nvSpPr>
          <p:cNvPr id="2" name="Title 1">
            <a:extLst>
              <a:ext uri="{FF2B5EF4-FFF2-40B4-BE49-F238E27FC236}">
                <a16:creationId xmlns:a16="http://schemas.microsoft.com/office/drawing/2014/main" id="{8175176F-F080-4D91-9468-C2CECB845E8E}"/>
              </a:ext>
            </a:extLst>
          </p:cNvPr>
          <p:cNvSpPr>
            <a:spLocks noGrp="1"/>
          </p:cNvSpPr>
          <p:nvPr>
            <p:ph type="title" idx="4294967295"/>
          </p:nvPr>
        </p:nvSpPr>
        <p:spPr>
          <a:xfrm>
            <a:off x="428625" y="142875"/>
            <a:ext cx="11763375" cy="1335088"/>
          </a:xfrm>
        </p:spPr>
        <p:txBody>
          <a:bodyPr>
            <a:normAutofit fontScale="90000"/>
          </a:bodyPr>
          <a:lstStyle/>
          <a:p>
            <a:pPr>
              <a:lnSpc>
                <a:spcPct val="150000"/>
              </a:lnSpc>
            </a:pPr>
            <a:r>
              <a:rPr lang="en-GB" dirty="0">
                <a:solidFill>
                  <a:schemeClr val="accent4">
                    <a:lumMod val="75000"/>
                  </a:schemeClr>
                </a:solidFill>
              </a:rPr>
              <a:t>SUMMATIVE ASSESSMENT FEEDBACK</a:t>
            </a:r>
            <a:br>
              <a:rPr lang="en-GB" dirty="0">
                <a:solidFill>
                  <a:schemeClr val="accent4">
                    <a:lumMod val="75000"/>
                  </a:schemeClr>
                </a:solidFill>
              </a:rPr>
            </a:br>
            <a:r>
              <a:rPr lang="en-GB" sz="2000" dirty="0">
                <a:solidFill>
                  <a:schemeClr val="accent4">
                    <a:lumMod val="75000"/>
                  </a:schemeClr>
                </a:solidFill>
              </a:rPr>
              <a:t>“The quality and depth of marking and assessments is an issue of real importance to students”  </a:t>
            </a:r>
            <a:r>
              <a:rPr lang="en-GB" sz="1600" dirty="0">
                <a:solidFill>
                  <a:schemeClr val="accent4">
                    <a:lumMod val="75000"/>
                  </a:schemeClr>
                </a:solidFill>
              </a:rPr>
              <a:t>(Advance HE and HEPI, 2024, pg. 63)</a:t>
            </a:r>
            <a:endParaRPr lang="en-GB" dirty="0">
              <a:solidFill>
                <a:schemeClr val="accent4">
                  <a:lumMod val="75000"/>
                </a:schemeClr>
              </a:solidFill>
            </a:endParaRPr>
          </a:p>
        </p:txBody>
      </p:sp>
      <p:sp>
        <p:nvSpPr>
          <p:cNvPr id="5" name="Text Placeholder 4">
            <a:extLst>
              <a:ext uri="{FF2B5EF4-FFF2-40B4-BE49-F238E27FC236}">
                <a16:creationId xmlns:a16="http://schemas.microsoft.com/office/drawing/2014/main" id="{566E6122-1AC8-40EB-BF31-5396BCB03D15}"/>
              </a:ext>
            </a:extLst>
          </p:cNvPr>
          <p:cNvSpPr>
            <a:spLocks noGrp="1"/>
          </p:cNvSpPr>
          <p:nvPr>
            <p:ph type="body" sz="half" idx="4294967295"/>
          </p:nvPr>
        </p:nvSpPr>
        <p:spPr>
          <a:xfrm>
            <a:off x="428625" y="1477963"/>
            <a:ext cx="5437188" cy="593725"/>
          </a:xfrm>
          <a:solidFill>
            <a:schemeClr val="accent2">
              <a:lumMod val="20000"/>
              <a:lumOff val="80000"/>
            </a:schemeClr>
          </a:solidFill>
        </p:spPr>
        <p:txBody>
          <a:bodyPr/>
          <a:lstStyle/>
          <a:p>
            <a:r>
              <a:rPr lang="en-GB" dirty="0">
                <a:ln w="0"/>
                <a:solidFill>
                  <a:schemeClr val="tx1"/>
                </a:solidFill>
                <a:effectLst>
                  <a:outerShdw blurRad="38100" dist="19050" dir="2700000" algn="tl" rotWithShape="0">
                    <a:schemeClr val="dk1">
                      <a:alpha val="40000"/>
                    </a:schemeClr>
                  </a:outerShdw>
                </a:effectLst>
              </a:rPr>
              <a:t>Written Feedback</a:t>
            </a:r>
          </a:p>
        </p:txBody>
      </p:sp>
    </p:spTree>
    <p:extLst>
      <p:ext uri="{BB962C8B-B14F-4D97-AF65-F5344CB8AC3E}">
        <p14:creationId xmlns:p14="http://schemas.microsoft.com/office/powerpoint/2010/main" val="27502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6E23-0EDA-A374-E71E-3B6F4AC228A3}"/>
              </a:ext>
            </a:extLst>
          </p:cNvPr>
          <p:cNvSpPr>
            <a:spLocks noGrp="1"/>
          </p:cNvSpPr>
          <p:nvPr>
            <p:ph type="title"/>
          </p:nvPr>
        </p:nvSpPr>
        <p:spPr/>
        <p:txBody>
          <a:bodyPr/>
          <a:lstStyle/>
          <a:p>
            <a:r>
              <a:rPr lang="en-GB" dirty="0"/>
              <a:t>COMMUNICATING ASSESSMENT FEEDBACK</a:t>
            </a:r>
          </a:p>
        </p:txBody>
      </p:sp>
      <p:sp>
        <p:nvSpPr>
          <p:cNvPr id="3" name="Text Placeholder 2">
            <a:extLst>
              <a:ext uri="{FF2B5EF4-FFF2-40B4-BE49-F238E27FC236}">
                <a16:creationId xmlns:a16="http://schemas.microsoft.com/office/drawing/2014/main" id="{60894887-2B11-AD6C-683B-C702FA2E8231}"/>
              </a:ext>
            </a:extLst>
          </p:cNvPr>
          <p:cNvSpPr>
            <a:spLocks noGrp="1"/>
          </p:cNvSpPr>
          <p:nvPr>
            <p:ph type="body" idx="1"/>
          </p:nvPr>
        </p:nvSpPr>
        <p:spPr>
          <a:solidFill>
            <a:schemeClr val="accent2">
              <a:lumMod val="20000"/>
              <a:lumOff val="80000"/>
            </a:schemeClr>
          </a:solidFill>
        </p:spPr>
        <p:txBody>
          <a:bodyPr/>
          <a:lstStyle/>
          <a:p>
            <a:r>
              <a:rPr lang="en-GB" cap="none" dirty="0"/>
              <a:t>Students’ Emotions</a:t>
            </a:r>
          </a:p>
        </p:txBody>
      </p:sp>
      <p:sp>
        <p:nvSpPr>
          <p:cNvPr id="4" name="Content Placeholder 3">
            <a:extLst>
              <a:ext uri="{FF2B5EF4-FFF2-40B4-BE49-F238E27FC236}">
                <a16:creationId xmlns:a16="http://schemas.microsoft.com/office/drawing/2014/main" id="{4EE15979-727C-9740-A1AE-3686D86C97EA}"/>
              </a:ext>
            </a:extLst>
          </p:cNvPr>
          <p:cNvSpPr>
            <a:spLocks noGrp="1"/>
          </p:cNvSpPr>
          <p:nvPr>
            <p:ph sz="half" idx="2"/>
          </p:nvPr>
        </p:nvSpPr>
        <p:spPr/>
        <p:txBody>
          <a:bodyPr>
            <a:normAutofit fontScale="77500" lnSpcReduction="20000"/>
          </a:bodyPr>
          <a:lstStyle/>
          <a:p>
            <a:pPr marL="361950" indent="-361950">
              <a:lnSpc>
                <a:spcPct val="150000"/>
              </a:lnSpc>
              <a:buFont typeface="Wingdings" panose="05000000000000000000" pitchFamily="2" charset="2"/>
              <a:buChar char="§"/>
            </a:pPr>
            <a:r>
              <a:rPr lang="en-GB" sz="1600" dirty="0"/>
              <a:t>The feedback literacy model stressed that </a:t>
            </a:r>
            <a:r>
              <a:rPr lang="en-US" sz="1600" dirty="0">
                <a:effectLst/>
                <a:ea typeface="Arial" panose="020B0604020202020204" pitchFamily="34" charset="0"/>
              </a:rPr>
              <a:t>students</a:t>
            </a:r>
            <a:r>
              <a:rPr lang="en-US" sz="1600" spc="-70" dirty="0">
                <a:effectLst/>
                <a:ea typeface="Arial" panose="020B0604020202020204" pitchFamily="34" charset="0"/>
              </a:rPr>
              <a:t> </a:t>
            </a:r>
            <a:r>
              <a:rPr lang="en-US" sz="1600" dirty="0">
                <a:effectLst/>
                <a:ea typeface="Arial" panose="020B0604020202020204" pitchFamily="34" charset="0"/>
              </a:rPr>
              <a:t>need</a:t>
            </a:r>
            <a:r>
              <a:rPr lang="en-US" sz="1600" spc="-70" dirty="0">
                <a:effectLst/>
                <a:ea typeface="Arial" panose="020B0604020202020204" pitchFamily="34" charset="0"/>
              </a:rPr>
              <a:t> </a:t>
            </a:r>
            <a:r>
              <a:rPr lang="en-US" sz="1600" dirty="0">
                <a:effectLst/>
                <a:ea typeface="Arial" panose="020B0604020202020204" pitchFamily="34" charset="0"/>
              </a:rPr>
              <a:t>the capability to working with emotions productively, </a:t>
            </a:r>
            <a:r>
              <a:rPr lang="en-US" sz="1600">
                <a:effectLst/>
                <a:ea typeface="Arial" panose="020B0604020202020204" pitchFamily="34" charset="0"/>
              </a:rPr>
              <a:t>since </a:t>
            </a:r>
            <a:r>
              <a:rPr lang="en-GB" sz="1600"/>
              <a:t>negative </a:t>
            </a:r>
            <a:r>
              <a:rPr lang="en-GB" sz="1600" dirty="0"/>
              <a:t>emotions can interfere with students’ use of feedback information (Carless and Boud,  2018).</a:t>
            </a:r>
          </a:p>
          <a:p>
            <a:pPr marL="361950" indent="-361950">
              <a:lnSpc>
                <a:spcPct val="150000"/>
              </a:lnSpc>
              <a:buFont typeface="Wingdings" panose="05000000000000000000" pitchFamily="2" charset="2"/>
              <a:buChar char="§"/>
            </a:pPr>
            <a:r>
              <a:rPr lang="en-GB" sz="1600" dirty="0"/>
              <a:t>Students experienced positive emotions when the assessment feedback recognised their efforts, while stress and anxiety  as a result of receiving feedback impeded engagement with assessments (Lynam and Cachia, 2018).</a:t>
            </a:r>
          </a:p>
          <a:p>
            <a:pPr marL="361950" indent="-361950">
              <a:lnSpc>
                <a:spcPct val="150000"/>
              </a:lnSpc>
              <a:buFont typeface="Wingdings" panose="05000000000000000000" pitchFamily="2" charset="2"/>
              <a:buChar char="§"/>
            </a:pPr>
            <a:r>
              <a:rPr lang="en-GB" sz="1600" dirty="0"/>
              <a:t>Lecturers need to increase their awareness of intercultural differences of international and domestic students – critical assessment feedback - Bad job? Improve.. (</a:t>
            </a:r>
            <a:r>
              <a:rPr lang="en-GB" sz="1600" dirty="0" err="1"/>
              <a:t>Rovagnati</a:t>
            </a:r>
            <a:r>
              <a:rPr lang="en-GB" sz="1600" dirty="0"/>
              <a:t> and Pitt, 2021)</a:t>
            </a:r>
          </a:p>
          <a:p>
            <a:endParaRPr lang="en-GB" dirty="0"/>
          </a:p>
        </p:txBody>
      </p:sp>
      <p:sp>
        <p:nvSpPr>
          <p:cNvPr id="5" name="Text Placeholder 4">
            <a:extLst>
              <a:ext uri="{FF2B5EF4-FFF2-40B4-BE49-F238E27FC236}">
                <a16:creationId xmlns:a16="http://schemas.microsoft.com/office/drawing/2014/main" id="{908F4E0A-74CC-F829-4AC5-8A529D6F28F4}"/>
              </a:ext>
            </a:extLst>
          </p:cNvPr>
          <p:cNvSpPr>
            <a:spLocks noGrp="1"/>
          </p:cNvSpPr>
          <p:nvPr>
            <p:ph type="body" sz="quarter" idx="3"/>
          </p:nvPr>
        </p:nvSpPr>
        <p:spPr>
          <a:xfrm>
            <a:off x="6217920" y="1846052"/>
            <a:ext cx="5593080" cy="736282"/>
          </a:xfrm>
          <a:solidFill>
            <a:schemeClr val="accent2">
              <a:lumMod val="20000"/>
              <a:lumOff val="80000"/>
            </a:schemeClr>
          </a:solidFill>
        </p:spPr>
        <p:txBody>
          <a:bodyPr/>
          <a:lstStyle/>
          <a:p>
            <a:r>
              <a:rPr lang="en-GB" cap="none" dirty="0"/>
              <a:t>Self Esteem</a:t>
            </a:r>
          </a:p>
        </p:txBody>
      </p:sp>
      <p:sp>
        <p:nvSpPr>
          <p:cNvPr id="6" name="Content Placeholder 5">
            <a:extLst>
              <a:ext uri="{FF2B5EF4-FFF2-40B4-BE49-F238E27FC236}">
                <a16:creationId xmlns:a16="http://schemas.microsoft.com/office/drawing/2014/main" id="{24E0D3CF-C8A9-1133-9458-7E0DB326547D}"/>
              </a:ext>
            </a:extLst>
          </p:cNvPr>
          <p:cNvSpPr>
            <a:spLocks noGrp="1"/>
          </p:cNvSpPr>
          <p:nvPr>
            <p:ph sz="quarter" idx="4"/>
          </p:nvPr>
        </p:nvSpPr>
        <p:spPr>
          <a:xfrm>
            <a:off x="6217919" y="2582334"/>
            <a:ext cx="5678805" cy="3286760"/>
          </a:xfrm>
        </p:spPr>
        <p:txBody>
          <a:bodyPr>
            <a:normAutofit fontScale="77500" lnSpcReduction="20000"/>
          </a:bodyPr>
          <a:lstStyle/>
          <a:p>
            <a:pPr marL="371475" indent="-285750">
              <a:lnSpc>
                <a:spcPct val="150000"/>
              </a:lnSpc>
              <a:buFont typeface="Wingdings" panose="05000000000000000000" pitchFamily="2" charset="2"/>
              <a:buChar char="§"/>
            </a:pPr>
            <a:r>
              <a:rPr lang="en-US" sz="1600" spc="-10" dirty="0">
                <a:ea typeface="Arial" panose="020B0604020202020204" pitchFamily="34" charset="0"/>
              </a:rPr>
              <a:t>F</a:t>
            </a:r>
            <a:r>
              <a:rPr lang="en-US" sz="1600" spc="-10" dirty="0">
                <a:effectLst/>
                <a:ea typeface="Arial" panose="020B0604020202020204" pitchFamily="34" charset="0"/>
              </a:rPr>
              <a:t>eedback</a:t>
            </a:r>
            <a:r>
              <a:rPr lang="en-US" sz="1600" spc="-60" dirty="0">
                <a:effectLst/>
                <a:ea typeface="Arial" panose="020B0604020202020204" pitchFamily="34" charset="0"/>
              </a:rPr>
              <a:t>  </a:t>
            </a:r>
            <a:r>
              <a:rPr lang="en-US" sz="1600" spc="-60" dirty="0" err="1">
                <a:effectLst/>
                <a:ea typeface="Arial" panose="020B0604020202020204" pitchFamily="34" charset="0"/>
              </a:rPr>
              <a:t>emphasising</a:t>
            </a:r>
            <a:r>
              <a:rPr lang="en-US" sz="1600" spc="-60" dirty="0">
                <a:effectLst/>
                <a:ea typeface="Arial" panose="020B0604020202020204" pitchFamily="34" charset="0"/>
              </a:rPr>
              <a:t> </a:t>
            </a:r>
            <a:r>
              <a:rPr lang="en-US" sz="1600" spc="-10" dirty="0">
                <a:effectLst/>
                <a:ea typeface="Arial" panose="020B0604020202020204" pitchFamily="34" charset="0"/>
              </a:rPr>
              <a:t>students’</a:t>
            </a:r>
            <a:r>
              <a:rPr lang="en-US" sz="1600" spc="-60" dirty="0">
                <a:effectLst/>
                <a:ea typeface="Arial" panose="020B0604020202020204" pitchFamily="34" charset="0"/>
              </a:rPr>
              <a:t> </a:t>
            </a:r>
            <a:r>
              <a:rPr lang="en-US" sz="1600" spc="-10" dirty="0">
                <a:effectLst/>
                <a:ea typeface="Arial" panose="020B0604020202020204" pitchFamily="34" charset="0"/>
              </a:rPr>
              <a:t>strengths,  weaknesses</a:t>
            </a:r>
            <a:r>
              <a:rPr lang="en-US" sz="1600" spc="-50" dirty="0">
                <a:effectLst/>
                <a:ea typeface="Arial" panose="020B0604020202020204" pitchFamily="34" charset="0"/>
              </a:rPr>
              <a:t>  and shortcomings </a:t>
            </a:r>
            <a:r>
              <a:rPr lang="en-US" sz="1600" spc="-50" dirty="0">
                <a:ea typeface="Arial" panose="020B0604020202020204" pitchFamily="34" charset="0"/>
              </a:rPr>
              <a:t>communicated  through </a:t>
            </a:r>
            <a:r>
              <a:rPr lang="en-US" sz="1600" spc="-10" dirty="0">
                <a:effectLst/>
                <a:ea typeface="Arial" panose="020B0604020202020204" pitchFamily="34" charset="0"/>
              </a:rPr>
              <a:t>a</a:t>
            </a:r>
            <a:r>
              <a:rPr lang="en-US" sz="1600" spc="-50" dirty="0">
                <a:effectLst/>
                <a:ea typeface="Arial" panose="020B0604020202020204" pitchFamily="34" charset="0"/>
              </a:rPr>
              <a:t> </a:t>
            </a:r>
            <a:r>
              <a:rPr lang="en-US" sz="1600" spc="-10" dirty="0">
                <a:effectLst/>
                <a:ea typeface="Arial" panose="020B0604020202020204" pitchFamily="34" charset="0"/>
              </a:rPr>
              <a:t>computer</a:t>
            </a:r>
            <a:r>
              <a:rPr lang="en-US" sz="1600" spc="-55" dirty="0">
                <a:effectLst/>
                <a:ea typeface="Arial" panose="020B0604020202020204" pitchFamily="34" charset="0"/>
              </a:rPr>
              <a:t> </a:t>
            </a:r>
            <a:r>
              <a:rPr lang="en-US" sz="1600" spc="-10" dirty="0">
                <a:effectLst/>
                <a:ea typeface="Arial" panose="020B0604020202020204" pitchFamily="34" charset="0"/>
              </a:rPr>
              <a:t>did</a:t>
            </a:r>
            <a:r>
              <a:rPr lang="en-US" sz="1600" spc="-50" dirty="0">
                <a:effectLst/>
                <a:ea typeface="Arial" panose="020B0604020202020204" pitchFamily="34" charset="0"/>
              </a:rPr>
              <a:t> </a:t>
            </a:r>
            <a:r>
              <a:rPr lang="en-US" sz="1600" spc="-10" dirty="0">
                <a:effectLst/>
                <a:ea typeface="Arial" panose="020B0604020202020204" pitchFamily="34" charset="0"/>
              </a:rPr>
              <a:t>not</a:t>
            </a:r>
            <a:r>
              <a:rPr lang="en-US" sz="1600" spc="-50" dirty="0">
                <a:effectLst/>
                <a:ea typeface="Arial" panose="020B0604020202020204" pitchFamily="34" charset="0"/>
              </a:rPr>
              <a:t> </a:t>
            </a:r>
            <a:r>
              <a:rPr lang="en-US" sz="1600" spc="-10" dirty="0" err="1">
                <a:effectLst/>
                <a:ea typeface="Arial" panose="020B0604020202020204" pitchFamily="34" charset="0"/>
              </a:rPr>
              <a:t>minimise</a:t>
            </a:r>
            <a:r>
              <a:rPr lang="en-US" sz="1600" spc="-10" dirty="0">
                <a:effectLst/>
                <a:ea typeface="Arial" panose="020B0604020202020204" pitchFamily="34" charset="0"/>
              </a:rPr>
              <a:t> </a:t>
            </a:r>
            <a:r>
              <a:rPr lang="en-US" sz="1600" dirty="0">
                <a:effectLst/>
                <a:ea typeface="Arial" panose="020B0604020202020204" pitchFamily="34" charset="0"/>
              </a:rPr>
              <a:t>possible</a:t>
            </a:r>
            <a:r>
              <a:rPr lang="en-US" sz="1600" spc="-70" dirty="0">
                <a:effectLst/>
                <a:ea typeface="Arial" panose="020B0604020202020204" pitchFamily="34" charset="0"/>
              </a:rPr>
              <a:t> </a:t>
            </a:r>
            <a:r>
              <a:rPr lang="en-US" sz="1600" dirty="0">
                <a:effectLst/>
                <a:ea typeface="Arial" panose="020B0604020202020204" pitchFamily="34" charset="0"/>
              </a:rPr>
              <a:t>harmful</a:t>
            </a:r>
            <a:r>
              <a:rPr lang="en-US" sz="1600" spc="-70" dirty="0">
                <a:effectLst/>
                <a:ea typeface="Arial" panose="020B0604020202020204" pitchFamily="34" charset="0"/>
              </a:rPr>
              <a:t> </a:t>
            </a:r>
            <a:r>
              <a:rPr lang="en-US" sz="1600" dirty="0">
                <a:effectLst/>
                <a:ea typeface="Arial" panose="020B0604020202020204" pitchFamily="34" charset="0"/>
              </a:rPr>
              <a:t>effects</a:t>
            </a:r>
            <a:r>
              <a:rPr lang="en-US" sz="1600" spc="-70" dirty="0">
                <a:effectLst/>
                <a:ea typeface="Arial" panose="020B0604020202020204" pitchFamily="34" charset="0"/>
              </a:rPr>
              <a:t> </a:t>
            </a:r>
            <a:r>
              <a:rPr lang="en-US" sz="1600" dirty="0">
                <a:effectLst/>
                <a:ea typeface="Arial" panose="020B0604020202020204" pitchFamily="34" charset="0"/>
              </a:rPr>
              <a:t>on</a:t>
            </a:r>
            <a:r>
              <a:rPr lang="en-US" sz="1600" spc="-70" dirty="0">
                <a:effectLst/>
                <a:ea typeface="Arial" panose="020B0604020202020204" pitchFamily="34" charset="0"/>
              </a:rPr>
              <a:t> </a:t>
            </a:r>
            <a:r>
              <a:rPr lang="en-US" sz="1600" dirty="0">
                <a:effectLst/>
                <a:ea typeface="Arial" panose="020B0604020202020204" pitchFamily="34" charset="0"/>
              </a:rPr>
              <a:t>students’</a:t>
            </a:r>
            <a:r>
              <a:rPr lang="en-US" sz="1600" spc="-70" dirty="0">
                <a:effectLst/>
                <a:ea typeface="Arial" panose="020B0604020202020204" pitchFamily="34" charset="0"/>
              </a:rPr>
              <a:t> </a:t>
            </a:r>
            <a:r>
              <a:rPr lang="en-US" sz="1600" dirty="0">
                <a:effectLst/>
                <a:ea typeface="Arial" panose="020B0604020202020204" pitchFamily="34" charset="0"/>
              </a:rPr>
              <a:t>self-esteem,</a:t>
            </a:r>
            <a:r>
              <a:rPr lang="en-US" sz="1600" spc="-70" dirty="0">
                <a:effectLst/>
                <a:ea typeface="Arial" panose="020B0604020202020204" pitchFamily="34" charset="0"/>
              </a:rPr>
              <a:t> </a:t>
            </a:r>
            <a:r>
              <a:rPr lang="en-US" sz="1600" dirty="0">
                <a:effectLst/>
                <a:ea typeface="Arial" panose="020B0604020202020204" pitchFamily="34" charset="0"/>
              </a:rPr>
              <a:t>nor did it result in the prompt</a:t>
            </a:r>
            <a:r>
              <a:rPr lang="en-US" sz="1600" spc="-70" dirty="0">
                <a:effectLst/>
                <a:ea typeface="Arial" panose="020B0604020202020204" pitchFamily="34" charset="0"/>
              </a:rPr>
              <a:t> </a:t>
            </a:r>
            <a:r>
              <a:rPr lang="en-US" sz="1600" dirty="0">
                <a:effectLst/>
                <a:ea typeface="Arial" panose="020B0604020202020204" pitchFamily="34" charset="0"/>
              </a:rPr>
              <a:t>adoption, </a:t>
            </a:r>
            <a:r>
              <a:rPr lang="en-US" sz="1600" spc="-10" dirty="0">
                <a:effectLst/>
                <a:ea typeface="Arial" panose="020B0604020202020204" pitchFamily="34" charset="0"/>
              </a:rPr>
              <a:t>processing,</a:t>
            </a:r>
            <a:r>
              <a:rPr lang="en-US" sz="1600" spc="-55" dirty="0">
                <a:effectLst/>
                <a:ea typeface="Arial" panose="020B0604020202020204" pitchFamily="34" charset="0"/>
              </a:rPr>
              <a:t> </a:t>
            </a:r>
            <a:r>
              <a:rPr lang="en-US" sz="1600" spc="-10" dirty="0">
                <a:effectLst/>
                <a:ea typeface="Arial" panose="020B0604020202020204" pitchFamily="34" charset="0"/>
              </a:rPr>
              <a:t>or</a:t>
            </a:r>
            <a:r>
              <a:rPr lang="en-US" sz="1600" spc="-60" dirty="0">
                <a:effectLst/>
                <a:ea typeface="Arial" panose="020B0604020202020204" pitchFamily="34" charset="0"/>
              </a:rPr>
              <a:t> </a:t>
            </a:r>
            <a:r>
              <a:rPr lang="en-US" sz="1600" spc="-10" dirty="0">
                <a:effectLst/>
                <a:ea typeface="Arial" panose="020B0604020202020204" pitchFamily="34" charset="0"/>
              </a:rPr>
              <a:t>feedback-seeking  by students (</a:t>
            </a:r>
            <a:r>
              <a:rPr lang="en-US" sz="1600" spc="-10" dirty="0">
                <a:ea typeface="Arial" panose="020B0604020202020204" pitchFamily="34" charset="0"/>
              </a:rPr>
              <a:t>Bulut et al, 2019).</a:t>
            </a:r>
            <a:endParaRPr lang="en-GB" sz="1600" dirty="0"/>
          </a:p>
          <a:p>
            <a:pPr marL="428625" indent="-342900">
              <a:lnSpc>
                <a:spcPct val="150000"/>
              </a:lnSpc>
              <a:buFont typeface="Wingdings" panose="05000000000000000000" pitchFamily="2" charset="2"/>
              <a:buChar char="§"/>
            </a:pPr>
            <a:r>
              <a:rPr lang="en-GB" sz="1600" dirty="0"/>
              <a:t>Critical comments from lecturers reduced the self-esteem and perceived self-efficacy of students, resulting in negative emotional reactions (Rowe, 2017)</a:t>
            </a:r>
          </a:p>
          <a:p>
            <a:pPr marL="428625" indent="-342900">
              <a:lnSpc>
                <a:spcPct val="150000"/>
              </a:lnSpc>
              <a:buFont typeface="Wingdings" panose="05000000000000000000" pitchFamily="2" charset="2"/>
              <a:buChar char="§"/>
            </a:pPr>
            <a:r>
              <a:rPr lang="en-GB" sz="1600" dirty="0"/>
              <a:t>More research is needed in understanding how to help students manage the potential negative effects of emotional backwash in feedback situations (Pitt and Quinlan, 2022). </a:t>
            </a:r>
          </a:p>
          <a:p>
            <a:endParaRPr lang="en-GB" dirty="0"/>
          </a:p>
        </p:txBody>
      </p:sp>
    </p:spTree>
    <p:extLst>
      <p:ext uri="{BB962C8B-B14F-4D97-AF65-F5344CB8AC3E}">
        <p14:creationId xmlns:p14="http://schemas.microsoft.com/office/powerpoint/2010/main" val="3642245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8AB1A24-7C1F-4326-9475-0DC4F06DE6A6}"/>
              </a:ext>
            </a:extLst>
          </p:cNvPr>
          <p:cNvSpPr>
            <a:spLocks noGrp="1"/>
          </p:cNvSpPr>
          <p:nvPr>
            <p:ph type="title" idx="4294967295"/>
          </p:nvPr>
        </p:nvSpPr>
        <p:spPr>
          <a:xfrm>
            <a:off x="0" y="157163"/>
            <a:ext cx="10058400" cy="1450975"/>
          </a:xfrm>
        </p:spPr>
        <p:txBody>
          <a:bodyPr/>
          <a:lstStyle/>
          <a:p>
            <a:r>
              <a:rPr lang="en-GB" dirty="0">
                <a:solidFill>
                  <a:schemeClr val="accent4">
                    <a:lumMod val="75000"/>
                  </a:schemeClr>
                </a:solidFill>
              </a:rPr>
              <a:t>	WHY AUDIO FEEDBACK?</a:t>
            </a:r>
            <a:br>
              <a:rPr lang="en-GB" dirty="0">
                <a:solidFill>
                  <a:schemeClr val="accent4">
                    <a:lumMod val="75000"/>
                  </a:schemeClr>
                </a:solidFill>
              </a:rPr>
            </a:br>
            <a:endParaRPr lang="en-GB" dirty="0">
              <a:solidFill>
                <a:schemeClr val="accent4">
                  <a:lumMod val="75000"/>
                </a:schemeClr>
              </a:solidFill>
            </a:endParaRPr>
          </a:p>
        </p:txBody>
      </p:sp>
      <p:graphicFrame>
        <p:nvGraphicFramePr>
          <p:cNvPr id="15" name="Subtitle 9">
            <a:extLst>
              <a:ext uri="{FF2B5EF4-FFF2-40B4-BE49-F238E27FC236}">
                <a16:creationId xmlns:a16="http://schemas.microsoft.com/office/drawing/2014/main" id="{19A109DC-760B-00B0-E962-2E48BCBF3DB0}"/>
              </a:ext>
            </a:extLst>
          </p:cNvPr>
          <p:cNvGraphicFramePr>
            <a:graphicFrameLocks noGrp="1"/>
          </p:cNvGraphicFramePr>
          <p:nvPr>
            <p:ph sz="half" idx="4294967295"/>
            <p:extLst>
              <p:ext uri="{D42A27DB-BD31-4B8C-83A1-F6EECF244321}">
                <p14:modId xmlns:p14="http://schemas.microsoft.com/office/powerpoint/2010/main" val="2432005399"/>
              </p:ext>
            </p:extLst>
          </p:nvPr>
        </p:nvGraphicFramePr>
        <p:xfrm>
          <a:off x="0" y="914400"/>
          <a:ext cx="8896350" cy="6149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Content Placeholder 12">
            <a:extLst>
              <a:ext uri="{FF2B5EF4-FFF2-40B4-BE49-F238E27FC236}">
                <a16:creationId xmlns:a16="http://schemas.microsoft.com/office/drawing/2014/main" id="{630DDE5D-D6F5-44AB-BDB7-E98BD3FB0420}"/>
              </a:ext>
            </a:extLst>
          </p:cNvPr>
          <p:cNvPicPr>
            <a:picLocks noGrp="1" noChangeAspect="1"/>
          </p:cNvPicPr>
          <p:nvPr>
            <p:ph sz="half" idx="4294967295"/>
          </p:nvPr>
        </p:nvPicPr>
        <p:blipFill>
          <a:blip r:embed="rId8"/>
          <a:stretch>
            <a:fillRect/>
          </a:stretch>
        </p:blipFill>
        <p:spPr>
          <a:xfrm>
            <a:off x="9602788" y="830263"/>
            <a:ext cx="2589212" cy="3822700"/>
          </a:xfrm>
          <a:prstGeom prst="rect">
            <a:avLst/>
          </a:prstGeom>
        </p:spPr>
      </p:pic>
      <p:sp>
        <p:nvSpPr>
          <p:cNvPr id="2" name="Rectangle: Rounded Corners 1">
            <a:extLst>
              <a:ext uri="{FF2B5EF4-FFF2-40B4-BE49-F238E27FC236}">
                <a16:creationId xmlns:a16="http://schemas.microsoft.com/office/drawing/2014/main" id="{4BFE4A06-488C-4BDA-997E-A5972C06DF8A}"/>
              </a:ext>
            </a:extLst>
          </p:cNvPr>
          <p:cNvSpPr/>
          <p:nvPr/>
        </p:nvSpPr>
        <p:spPr>
          <a:xfrm rot="157634">
            <a:off x="10407766" y="2678779"/>
            <a:ext cx="483079" cy="125667"/>
          </a:xfrm>
          <a:prstGeom prst="round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5FB257FD-2AE9-4444-90B8-988660492051}"/>
              </a:ext>
            </a:extLst>
          </p:cNvPr>
          <p:cNvSpPr/>
          <p:nvPr/>
        </p:nvSpPr>
        <p:spPr>
          <a:xfrm>
            <a:off x="10250983" y="3689604"/>
            <a:ext cx="1421647" cy="448548"/>
          </a:xfrm>
          <a:prstGeom prst="round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512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10E4BCA-8C49-46B6-9744-37D594B9FBFE}"/>
              </a:ext>
            </a:extLst>
          </p:cNvPr>
          <p:cNvSpPr>
            <a:spLocks noGrp="1"/>
          </p:cNvSpPr>
          <p:nvPr>
            <p:ph sz="half" idx="4294967295"/>
          </p:nvPr>
        </p:nvSpPr>
        <p:spPr>
          <a:xfrm>
            <a:off x="7254876" y="2133600"/>
            <a:ext cx="4660900" cy="3448050"/>
          </a:xfrm>
        </p:spPr>
        <p:txBody>
          <a:bodyPr>
            <a:normAutofit/>
          </a:bodyPr>
          <a:lstStyle/>
          <a:p>
            <a:endParaRPr lang="en-GB" dirty="0"/>
          </a:p>
          <a:p>
            <a:endParaRPr lang="en-GB" dirty="0"/>
          </a:p>
          <a:p>
            <a:endParaRPr lang="en-GB" dirty="0"/>
          </a:p>
          <a:p>
            <a:endParaRPr lang="en-GB" dirty="0"/>
          </a:p>
          <a:p>
            <a:endParaRPr lang="en-GB" dirty="0"/>
          </a:p>
          <a:p>
            <a:endParaRPr lang="en-GB" dirty="0"/>
          </a:p>
          <a:p>
            <a:pPr marL="0" indent="0" algn="r">
              <a:buNone/>
            </a:pPr>
            <a:r>
              <a:rPr lang="en-GB" sz="900" b="1" i="1" dirty="0"/>
              <a:t>JISC Surveys</a:t>
            </a:r>
          </a:p>
          <a:p>
            <a:pPr marL="475488" lvl="2" indent="0" algn="r">
              <a:buNone/>
            </a:pPr>
            <a:r>
              <a:rPr lang="en-GB" sz="900" i="1" dirty="0"/>
              <a:t>JISC Online Survey Bournemouth University (2006-2022</a:t>
            </a:r>
            <a:r>
              <a:rPr lang="en-GB" sz="1500" i="1" dirty="0"/>
              <a:t>)</a:t>
            </a:r>
          </a:p>
        </p:txBody>
      </p:sp>
      <p:sp>
        <p:nvSpPr>
          <p:cNvPr id="7" name="Content Placeholder 6">
            <a:extLst>
              <a:ext uri="{FF2B5EF4-FFF2-40B4-BE49-F238E27FC236}">
                <a16:creationId xmlns:a16="http://schemas.microsoft.com/office/drawing/2014/main" id="{B52AC107-86A8-40EF-A574-CB1AC9684FC9}"/>
              </a:ext>
            </a:extLst>
          </p:cNvPr>
          <p:cNvSpPr>
            <a:spLocks noGrp="1"/>
          </p:cNvSpPr>
          <p:nvPr>
            <p:ph sz="half" idx="4294967295"/>
          </p:nvPr>
        </p:nvSpPr>
        <p:spPr>
          <a:xfrm>
            <a:off x="666750" y="1439863"/>
            <a:ext cx="5500688" cy="4413250"/>
          </a:xfrm>
        </p:spPr>
        <p:txBody>
          <a:bodyPr>
            <a:normAutofit fontScale="25000" lnSpcReduction="20000"/>
          </a:bodyPr>
          <a:lstStyle/>
          <a:p>
            <a:pPr>
              <a:lnSpc>
                <a:spcPct val="170000"/>
              </a:lnSpc>
            </a:pPr>
            <a:r>
              <a:rPr lang="en-GB" sz="6400" b="1" i="1" dirty="0">
                <a:latin typeface="+mj-lt"/>
              </a:rPr>
              <a:t>2021</a:t>
            </a:r>
            <a:r>
              <a:rPr lang="en-GB" sz="6400" dirty="0">
                <a:latin typeface="+mj-lt"/>
              </a:rPr>
              <a:t>: Supply type questions; Likert scales and open-ended responses on </a:t>
            </a:r>
          </a:p>
          <a:p>
            <a:pPr lvl="1">
              <a:lnSpc>
                <a:spcPct val="170000"/>
              </a:lnSpc>
            </a:pPr>
            <a:r>
              <a:rPr lang="en-GB" sz="6400" dirty="0">
                <a:latin typeface="+mj-lt"/>
              </a:rPr>
              <a:t>What is most important to students?</a:t>
            </a:r>
          </a:p>
          <a:p>
            <a:pPr lvl="1">
              <a:lnSpc>
                <a:spcPct val="170000"/>
              </a:lnSpc>
            </a:pPr>
            <a:r>
              <a:rPr lang="en-GB" sz="6400" dirty="0">
                <a:latin typeface="+mj-lt"/>
              </a:rPr>
              <a:t>Accessibility, engagement and quality of audio feedback</a:t>
            </a:r>
          </a:p>
          <a:p>
            <a:pPr lvl="1">
              <a:lnSpc>
                <a:spcPct val="170000"/>
              </a:lnSpc>
            </a:pPr>
            <a:r>
              <a:rPr lang="en-GB" sz="6400" dirty="0">
                <a:latin typeface="+mj-lt"/>
              </a:rPr>
              <a:t>Perspectives on audio and written feedback</a:t>
            </a:r>
          </a:p>
          <a:p>
            <a:pPr lvl="1">
              <a:lnSpc>
                <a:spcPct val="170000"/>
              </a:lnSpc>
            </a:pPr>
            <a:r>
              <a:rPr lang="en-GB" sz="6400" dirty="0">
                <a:latin typeface="+mj-lt"/>
              </a:rPr>
              <a:t>Student views on feedback</a:t>
            </a:r>
          </a:p>
          <a:p>
            <a:pPr lvl="2">
              <a:lnSpc>
                <a:spcPct val="170000"/>
              </a:lnSpc>
            </a:pPr>
            <a:r>
              <a:rPr lang="en-GB" sz="6400" dirty="0">
                <a:latin typeface="+mj-lt"/>
              </a:rPr>
              <a:t>formative and summative assessment </a:t>
            </a:r>
          </a:p>
          <a:p>
            <a:pPr lvl="2">
              <a:lnSpc>
                <a:spcPct val="170000"/>
              </a:lnSpc>
            </a:pPr>
            <a:r>
              <a:rPr lang="en-GB" sz="6400" dirty="0">
                <a:latin typeface="+mj-lt"/>
              </a:rPr>
              <a:t>focus and general feedback</a:t>
            </a:r>
          </a:p>
          <a:p>
            <a:pPr marL="201168" lvl="1" indent="0">
              <a:lnSpc>
                <a:spcPct val="170000"/>
              </a:lnSpc>
              <a:buNone/>
            </a:pPr>
            <a:endParaRPr lang="en-GB" sz="6400" b="1" i="1" dirty="0">
              <a:latin typeface="+mj-lt"/>
            </a:endParaRPr>
          </a:p>
          <a:p>
            <a:pPr marL="201168" lvl="1" indent="0">
              <a:lnSpc>
                <a:spcPct val="170000"/>
              </a:lnSpc>
              <a:buNone/>
            </a:pPr>
            <a:r>
              <a:rPr lang="en-GB" sz="6400" b="1" i="1" dirty="0">
                <a:latin typeface="+mj-lt"/>
              </a:rPr>
              <a:t>2024:</a:t>
            </a:r>
            <a:r>
              <a:rPr lang="en-GB" sz="6400" dirty="0">
                <a:latin typeface="+mj-lt"/>
              </a:rPr>
              <a:t> added questions about self-esteem and anxiety</a:t>
            </a:r>
          </a:p>
          <a:p>
            <a:endParaRPr lang="en-GB" sz="6400" dirty="0">
              <a:latin typeface="Humnst777 Lt BT" panose="020B0402030504020204" pitchFamily="34" charset="0"/>
            </a:endParaRPr>
          </a:p>
          <a:p>
            <a:pPr marL="0" indent="0">
              <a:buNone/>
            </a:pPr>
            <a:endParaRPr lang="en-GB" dirty="0"/>
          </a:p>
          <a:p>
            <a:endParaRPr lang="en-GB" dirty="0"/>
          </a:p>
        </p:txBody>
      </p:sp>
      <p:sp>
        <p:nvSpPr>
          <p:cNvPr id="2" name="Title 1">
            <a:extLst>
              <a:ext uri="{FF2B5EF4-FFF2-40B4-BE49-F238E27FC236}">
                <a16:creationId xmlns:a16="http://schemas.microsoft.com/office/drawing/2014/main" id="{BFBF1160-3EFA-4040-AEFD-9DDCBA0AEBA3}"/>
              </a:ext>
            </a:extLst>
          </p:cNvPr>
          <p:cNvSpPr>
            <a:spLocks noGrp="1"/>
          </p:cNvSpPr>
          <p:nvPr>
            <p:ph type="title" idx="4294967295"/>
          </p:nvPr>
        </p:nvSpPr>
        <p:spPr>
          <a:xfrm>
            <a:off x="595313" y="287338"/>
            <a:ext cx="11596687" cy="1449387"/>
          </a:xfrm>
        </p:spPr>
        <p:txBody>
          <a:bodyPr>
            <a:normAutofit/>
          </a:bodyPr>
          <a:lstStyle/>
          <a:p>
            <a:r>
              <a:rPr lang="en-GB" sz="4300" dirty="0">
                <a:solidFill>
                  <a:schemeClr val="accent4">
                    <a:lumMod val="75000"/>
                  </a:schemeClr>
                </a:solidFill>
                <a:latin typeface="Humnst777 BT" panose="020B0603030504020204" pitchFamily="34" charset="0"/>
              </a:rPr>
              <a:t>STUDENTS’ PERSPECTIVES</a:t>
            </a:r>
            <a:br>
              <a:rPr lang="en-GB" sz="4300" dirty="0">
                <a:solidFill>
                  <a:schemeClr val="accent4">
                    <a:lumMod val="75000"/>
                  </a:schemeClr>
                </a:solidFill>
                <a:latin typeface="Humnst777 BT" panose="020B0603030504020204" pitchFamily="34" charset="0"/>
              </a:rPr>
            </a:br>
            <a:endParaRPr lang="en-GB" sz="4300" dirty="0">
              <a:solidFill>
                <a:schemeClr val="accent4">
                  <a:lumMod val="75000"/>
                </a:schemeClr>
              </a:solidFill>
            </a:endParaRPr>
          </a:p>
        </p:txBody>
      </p:sp>
      <p:pic>
        <p:nvPicPr>
          <p:cNvPr id="15" name="Content Placeholder 4">
            <a:extLst>
              <a:ext uri="{FF2B5EF4-FFF2-40B4-BE49-F238E27FC236}">
                <a16:creationId xmlns:a16="http://schemas.microsoft.com/office/drawing/2014/main" id="{1152B49C-6026-48BD-8817-71021A98E92F}"/>
              </a:ext>
            </a:extLst>
          </p:cNvPr>
          <p:cNvPicPr>
            <a:picLocks noChangeAspect="1"/>
          </p:cNvPicPr>
          <p:nvPr/>
        </p:nvPicPr>
        <p:blipFill>
          <a:blip r:embed="rId3"/>
          <a:stretch>
            <a:fillRect/>
          </a:stretch>
        </p:blipFill>
        <p:spPr>
          <a:xfrm>
            <a:off x="7185462" y="1572885"/>
            <a:ext cx="4937125" cy="2964819"/>
          </a:xfrm>
          <a:prstGeom prst="rect">
            <a:avLst/>
          </a:prstGeom>
        </p:spPr>
      </p:pic>
    </p:spTree>
    <p:extLst>
      <p:ext uri="{BB962C8B-B14F-4D97-AF65-F5344CB8AC3E}">
        <p14:creationId xmlns:p14="http://schemas.microsoft.com/office/powerpoint/2010/main" val="132272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43EBCFD-45DD-91BF-12C3-EEFF57A5BFE3}"/>
              </a:ext>
            </a:extLst>
          </p:cNvPr>
          <p:cNvSpPr>
            <a:spLocks noGrp="1"/>
          </p:cNvSpPr>
          <p:nvPr>
            <p:ph type="title"/>
          </p:nvPr>
        </p:nvSpPr>
        <p:spPr>
          <a:xfrm>
            <a:off x="688208" y="423512"/>
            <a:ext cx="3200400" cy="4261610"/>
          </a:xfrm>
        </p:spPr>
        <p:txBody>
          <a:bodyPr>
            <a:normAutofit/>
          </a:bodyPr>
          <a:lstStyle/>
          <a:p>
            <a:r>
              <a:rPr lang="en-GB" sz="5300" dirty="0"/>
              <a:t>STUDENTS</a:t>
            </a:r>
            <a:br>
              <a:rPr lang="en-GB" sz="4400" dirty="0"/>
            </a:br>
            <a:br>
              <a:rPr lang="en-GB" sz="4400" dirty="0"/>
            </a:br>
            <a:br>
              <a:rPr lang="en-GB" sz="4400" dirty="0"/>
            </a:br>
            <a:r>
              <a:rPr lang="en-GB" sz="4400" dirty="0"/>
              <a:t>Year of study Courses</a:t>
            </a:r>
            <a:br>
              <a:rPr lang="en-GB" sz="4400" dirty="0"/>
            </a:br>
            <a:r>
              <a:rPr lang="en-GB" sz="4400" dirty="0"/>
              <a:t>Levels</a:t>
            </a:r>
            <a:br>
              <a:rPr lang="en-GB" sz="4400" dirty="0"/>
            </a:br>
            <a:endParaRPr lang="en-GB" sz="4400" dirty="0"/>
          </a:p>
        </p:txBody>
      </p:sp>
      <p:pic>
        <p:nvPicPr>
          <p:cNvPr id="10" name="Content Placeholder 9">
            <a:extLst>
              <a:ext uri="{FF2B5EF4-FFF2-40B4-BE49-F238E27FC236}">
                <a16:creationId xmlns:a16="http://schemas.microsoft.com/office/drawing/2014/main" id="{0D399578-83EE-0037-3B71-2DA082B63575}"/>
              </a:ext>
            </a:extLst>
          </p:cNvPr>
          <p:cNvPicPr>
            <a:picLocks noGrp="1" noChangeAspect="1"/>
          </p:cNvPicPr>
          <p:nvPr>
            <p:ph idx="1"/>
          </p:nvPr>
        </p:nvPicPr>
        <p:blipFill>
          <a:blip r:embed="rId3"/>
          <a:stretch>
            <a:fillRect/>
          </a:stretch>
        </p:blipFill>
        <p:spPr>
          <a:xfrm>
            <a:off x="4062955" y="0"/>
            <a:ext cx="8129046" cy="1731333"/>
          </a:xfrm>
        </p:spPr>
      </p:pic>
      <p:pic>
        <p:nvPicPr>
          <p:cNvPr id="12" name="Picture 11">
            <a:extLst>
              <a:ext uri="{FF2B5EF4-FFF2-40B4-BE49-F238E27FC236}">
                <a16:creationId xmlns:a16="http://schemas.microsoft.com/office/drawing/2014/main" id="{70EF60F3-F630-118C-975B-E0CAFD74FB97}"/>
              </a:ext>
            </a:extLst>
          </p:cNvPr>
          <p:cNvPicPr>
            <a:picLocks noChangeAspect="1"/>
          </p:cNvPicPr>
          <p:nvPr/>
        </p:nvPicPr>
        <p:blipFill>
          <a:blip r:embed="rId4"/>
          <a:stretch>
            <a:fillRect/>
          </a:stretch>
        </p:blipFill>
        <p:spPr>
          <a:xfrm>
            <a:off x="4062954" y="1731333"/>
            <a:ext cx="8129046" cy="3208656"/>
          </a:xfrm>
          <a:prstGeom prst="rect">
            <a:avLst/>
          </a:prstGeom>
        </p:spPr>
      </p:pic>
      <p:pic>
        <p:nvPicPr>
          <p:cNvPr id="17" name="Picture 16">
            <a:extLst>
              <a:ext uri="{FF2B5EF4-FFF2-40B4-BE49-F238E27FC236}">
                <a16:creationId xmlns:a16="http://schemas.microsoft.com/office/drawing/2014/main" id="{E54C9305-D8AB-AA76-7AE2-F73C8C7F9435}"/>
              </a:ext>
            </a:extLst>
          </p:cNvPr>
          <p:cNvPicPr>
            <a:picLocks noChangeAspect="1"/>
          </p:cNvPicPr>
          <p:nvPr/>
        </p:nvPicPr>
        <p:blipFill>
          <a:blip r:embed="rId5"/>
          <a:stretch>
            <a:fillRect/>
          </a:stretch>
        </p:blipFill>
        <p:spPr>
          <a:xfrm>
            <a:off x="0" y="4800577"/>
            <a:ext cx="12192000" cy="2057423"/>
          </a:xfrm>
          <a:prstGeom prst="rect">
            <a:avLst/>
          </a:prstGeom>
        </p:spPr>
      </p:pic>
    </p:spTree>
    <p:extLst>
      <p:ext uri="{BB962C8B-B14F-4D97-AF65-F5344CB8AC3E}">
        <p14:creationId xmlns:p14="http://schemas.microsoft.com/office/powerpoint/2010/main" val="347322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13155C-9264-45EF-A0F5-33337CFD5C47}"/>
              </a:ext>
            </a:extLst>
          </p:cNvPr>
          <p:cNvSpPr>
            <a:spLocks noGrp="1"/>
          </p:cNvSpPr>
          <p:nvPr>
            <p:ph type="title"/>
          </p:nvPr>
        </p:nvSpPr>
        <p:spPr>
          <a:xfrm>
            <a:off x="224287" y="286603"/>
            <a:ext cx="11473132" cy="1450757"/>
          </a:xfrm>
        </p:spPr>
        <p:txBody>
          <a:bodyPr>
            <a:normAutofit/>
          </a:bodyPr>
          <a:lstStyle/>
          <a:p>
            <a:r>
              <a:rPr lang="en-GB" dirty="0">
                <a:solidFill>
                  <a:schemeClr val="accent4">
                    <a:lumMod val="75000"/>
                  </a:schemeClr>
                </a:solidFill>
              </a:rPr>
              <a:t>FEEDBACK ON SUMMATIVE ASSESSMENT: </a:t>
            </a:r>
            <a:br>
              <a:rPr lang="en-GB" dirty="0">
                <a:solidFill>
                  <a:schemeClr val="accent4">
                    <a:lumMod val="75000"/>
                  </a:schemeClr>
                </a:solidFill>
              </a:rPr>
            </a:br>
            <a:r>
              <a:rPr lang="en-GB" sz="3600" dirty="0">
                <a:solidFill>
                  <a:schemeClr val="accent4">
                    <a:lumMod val="75000"/>
                  </a:schemeClr>
                </a:solidFill>
              </a:rPr>
              <a:t>What is important to students ….</a:t>
            </a:r>
            <a:endParaRPr lang="en-GB" dirty="0">
              <a:solidFill>
                <a:schemeClr val="accent4">
                  <a:lumMod val="75000"/>
                </a:schemeClr>
              </a:solidFill>
            </a:endParaRPr>
          </a:p>
        </p:txBody>
      </p:sp>
      <p:sp>
        <p:nvSpPr>
          <p:cNvPr id="11" name="Text Placeholder 10">
            <a:extLst>
              <a:ext uri="{FF2B5EF4-FFF2-40B4-BE49-F238E27FC236}">
                <a16:creationId xmlns:a16="http://schemas.microsoft.com/office/drawing/2014/main" id="{9FF3426E-C6D8-4BCA-A55F-A3C0AF3A8B84}"/>
              </a:ext>
            </a:extLst>
          </p:cNvPr>
          <p:cNvSpPr>
            <a:spLocks noGrp="1"/>
          </p:cNvSpPr>
          <p:nvPr>
            <p:ph type="body" idx="1"/>
          </p:nvPr>
        </p:nvSpPr>
        <p:spPr>
          <a:xfrm>
            <a:off x="0" y="1607368"/>
            <a:ext cx="3048962" cy="500015"/>
          </a:xfrm>
          <a:solidFill>
            <a:schemeClr val="tx2">
              <a:lumMod val="40000"/>
              <a:lumOff val="60000"/>
            </a:schemeClr>
          </a:solidFill>
        </p:spPr>
        <p:txBody>
          <a:bodyPr>
            <a:normAutofit/>
          </a:bodyPr>
          <a:lstStyle/>
          <a:p>
            <a:r>
              <a:rPr lang="en-GB" dirty="0">
                <a:latin typeface="Humnst777 Lt BT" panose="020B0402030504020204" pitchFamily="34" charset="0"/>
              </a:rPr>
              <a:t>Easy to Access &amp; year </a:t>
            </a:r>
          </a:p>
        </p:txBody>
      </p:sp>
      <p:sp>
        <p:nvSpPr>
          <p:cNvPr id="23" name="Text Placeholder 2">
            <a:extLst>
              <a:ext uri="{FF2B5EF4-FFF2-40B4-BE49-F238E27FC236}">
                <a16:creationId xmlns:a16="http://schemas.microsoft.com/office/drawing/2014/main" id="{3FFE27F8-0155-49EC-8434-A028378A3349}"/>
              </a:ext>
            </a:extLst>
          </p:cNvPr>
          <p:cNvSpPr txBox="1">
            <a:spLocks/>
          </p:cNvSpPr>
          <p:nvPr/>
        </p:nvSpPr>
        <p:spPr>
          <a:xfrm>
            <a:off x="4287602" y="1614389"/>
            <a:ext cx="3829152" cy="515078"/>
          </a:xfrm>
          <a:prstGeom prst="rect">
            <a:avLst/>
          </a:prstGeom>
          <a:solidFill>
            <a:schemeClr val="tx2">
              <a:lumMod val="40000"/>
              <a:lumOff val="60000"/>
            </a:schemeClr>
          </a:solidFill>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GB" dirty="0">
                <a:latin typeface="Humnst777 Lt BT" panose="020B0402030504020204" pitchFamily="34" charset="0"/>
              </a:rPr>
              <a:t>DETAIL &amp; YEAR</a:t>
            </a:r>
          </a:p>
        </p:txBody>
      </p:sp>
      <p:sp>
        <p:nvSpPr>
          <p:cNvPr id="26" name="Text Placeholder 4">
            <a:extLst>
              <a:ext uri="{FF2B5EF4-FFF2-40B4-BE49-F238E27FC236}">
                <a16:creationId xmlns:a16="http://schemas.microsoft.com/office/drawing/2014/main" id="{5E6A9B62-0CB2-4D86-BF10-008C1E528797}"/>
              </a:ext>
            </a:extLst>
          </p:cNvPr>
          <p:cNvSpPr txBox="1">
            <a:spLocks/>
          </p:cNvSpPr>
          <p:nvPr/>
        </p:nvSpPr>
        <p:spPr>
          <a:xfrm>
            <a:off x="8353049" y="1614389"/>
            <a:ext cx="3813823" cy="500015"/>
          </a:xfrm>
          <a:prstGeom prst="rect">
            <a:avLst/>
          </a:prstGeom>
          <a:solidFill>
            <a:schemeClr val="tx2">
              <a:lumMod val="50000"/>
              <a:lumOff val="50000"/>
            </a:schemeClr>
          </a:solidFill>
        </p:spPr>
        <p:txBody>
          <a:bodyPr vert="horz" lIns="91440" tIns="45720" rIns="91440" bIns="45720" rtlCol="0" anchor="ctr">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GB" dirty="0">
                <a:solidFill>
                  <a:schemeClr val="tx1"/>
                </a:solidFill>
                <a:latin typeface="Humnst777 Lt BT" panose="020B0402030504020204" pitchFamily="34" charset="0"/>
              </a:rPr>
              <a:t>Timely- 15 WORKING DAYS &amp; YEAR</a:t>
            </a:r>
          </a:p>
        </p:txBody>
      </p:sp>
      <p:pic>
        <p:nvPicPr>
          <p:cNvPr id="5" name="Picture 4">
            <a:extLst>
              <a:ext uri="{FF2B5EF4-FFF2-40B4-BE49-F238E27FC236}">
                <a16:creationId xmlns:a16="http://schemas.microsoft.com/office/drawing/2014/main" id="{AB67E133-E139-5299-0F30-6B6FDCF94F23}"/>
              </a:ext>
            </a:extLst>
          </p:cNvPr>
          <p:cNvPicPr>
            <a:picLocks noChangeAspect="1"/>
          </p:cNvPicPr>
          <p:nvPr/>
        </p:nvPicPr>
        <p:blipFill>
          <a:blip r:embed="rId3"/>
          <a:stretch>
            <a:fillRect/>
          </a:stretch>
        </p:blipFill>
        <p:spPr>
          <a:xfrm>
            <a:off x="-15807" y="5233957"/>
            <a:ext cx="4252148" cy="1624043"/>
          </a:xfrm>
          <a:prstGeom prst="rect">
            <a:avLst/>
          </a:prstGeom>
        </p:spPr>
      </p:pic>
      <p:pic>
        <p:nvPicPr>
          <p:cNvPr id="7" name="Picture 6">
            <a:extLst>
              <a:ext uri="{FF2B5EF4-FFF2-40B4-BE49-F238E27FC236}">
                <a16:creationId xmlns:a16="http://schemas.microsoft.com/office/drawing/2014/main" id="{122C62C3-AECD-DB0E-3C18-DAFD52DEE4AE}"/>
              </a:ext>
            </a:extLst>
          </p:cNvPr>
          <p:cNvPicPr>
            <a:picLocks noChangeAspect="1"/>
          </p:cNvPicPr>
          <p:nvPr/>
        </p:nvPicPr>
        <p:blipFill>
          <a:blip r:embed="rId4"/>
          <a:stretch>
            <a:fillRect/>
          </a:stretch>
        </p:blipFill>
        <p:spPr>
          <a:xfrm>
            <a:off x="-15807" y="2092452"/>
            <a:ext cx="4079122" cy="3104766"/>
          </a:xfrm>
          <a:prstGeom prst="rect">
            <a:avLst/>
          </a:prstGeom>
        </p:spPr>
      </p:pic>
      <p:pic>
        <p:nvPicPr>
          <p:cNvPr id="10" name="Picture 9">
            <a:extLst>
              <a:ext uri="{FF2B5EF4-FFF2-40B4-BE49-F238E27FC236}">
                <a16:creationId xmlns:a16="http://schemas.microsoft.com/office/drawing/2014/main" id="{D79A57CB-3267-BDA6-88DE-0898899AA239}"/>
              </a:ext>
            </a:extLst>
          </p:cNvPr>
          <p:cNvPicPr>
            <a:picLocks noChangeAspect="1"/>
          </p:cNvPicPr>
          <p:nvPr/>
        </p:nvPicPr>
        <p:blipFill>
          <a:blip r:embed="rId5"/>
          <a:stretch>
            <a:fillRect/>
          </a:stretch>
        </p:blipFill>
        <p:spPr>
          <a:xfrm>
            <a:off x="3064769" y="1588101"/>
            <a:ext cx="1018168" cy="504350"/>
          </a:xfrm>
          <a:prstGeom prst="rect">
            <a:avLst/>
          </a:prstGeom>
        </p:spPr>
      </p:pic>
      <p:pic>
        <p:nvPicPr>
          <p:cNvPr id="36" name="Picture 35">
            <a:extLst>
              <a:ext uri="{FF2B5EF4-FFF2-40B4-BE49-F238E27FC236}">
                <a16:creationId xmlns:a16="http://schemas.microsoft.com/office/drawing/2014/main" id="{290A57C5-823E-C441-2FE9-E65430014D26}"/>
              </a:ext>
            </a:extLst>
          </p:cNvPr>
          <p:cNvPicPr>
            <a:picLocks noChangeAspect="1"/>
          </p:cNvPicPr>
          <p:nvPr/>
        </p:nvPicPr>
        <p:blipFill>
          <a:blip r:embed="rId6"/>
          <a:stretch>
            <a:fillRect/>
          </a:stretch>
        </p:blipFill>
        <p:spPr>
          <a:xfrm>
            <a:off x="4307836" y="5259260"/>
            <a:ext cx="4067120" cy="1581665"/>
          </a:xfrm>
          <a:prstGeom prst="rect">
            <a:avLst/>
          </a:prstGeom>
        </p:spPr>
      </p:pic>
      <p:pic>
        <p:nvPicPr>
          <p:cNvPr id="40" name="Picture 39">
            <a:extLst>
              <a:ext uri="{FF2B5EF4-FFF2-40B4-BE49-F238E27FC236}">
                <a16:creationId xmlns:a16="http://schemas.microsoft.com/office/drawing/2014/main" id="{C04C825B-15EA-A526-694A-FC8FF79DB384}"/>
              </a:ext>
            </a:extLst>
          </p:cNvPr>
          <p:cNvPicPr>
            <a:picLocks noChangeAspect="1"/>
          </p:cNvPicPr>
          <p:nvPr/>
        </p:nvPicPr>
        <p:blipFill>
          <a:blip r:embed="rId7"/>
          <a:stretch>
            <a:fillRect/>
          </a:stretch>
        </p:blipFill>
        <p:spPr>
          <a:xfrm>
            <a:off x="4289196" y="2095748"/>
            <a:ext cx="3827558" cy="3104766"/>
          </a:xfrm>
          <a:prstGeom prst="rect">
            <a:avLst/>
          </a:prstGeom>
        </p:spPr>
      </p:pic>
      <p:pic>
        <p:nvPicPr>
          <p:cNvPr id="44" name="Picture 43">
            <a:extLst>
              <a:ext uri="{FF2B5EF4-FFF2-40B4-BE49-F238E27FC236}">
                <a16:creationId xmlns:a16="http://schemas.microsoft.com/office/drawing/2014/main" id="{6CBB3A15-968D-3E0B-EBC6-4E0E0225857F}"/>
              </a:ext>
            </a:extLst>
          </p:cNvPr>
          <p:cNvPicPr>
            <a:picLocks noChangeAspect="1"/>
          </p:cNvPicPr>
          <p:nvPr/>
        </p:nvPicPr>
        <p:blipFill>
          <a:blip r:embed="rId8"/>
          <a:stretch>
            <a:fillRect/>
          </a:stretch>
        </p:blipFill>
        <p:spPr>
          <a:xfrm>
            <a:off x="8446451" y="5233957"/>
            <a:ext cx="3745549" cy="1606969"/>
          </a:xfrm>
          <a:prstGeom prst="rect">
            <a:avLst/>
          </a:prstGeom>
        </p:spPr>
      </p:pic>
      <p:pic>
        <p:nvPicPr>
          <p:cNvPr id="46" name="Picture 45">
            <a:extLst>
              <a:ext uri="{FF2B5EF4-FFF2-40B4-BE49-F238E27FC236}">
                <a16:creationId xmlns:a16="http://schemas.microsoft.com/office/drawing/2014/main" id="{03C17DFC-0B41-9C22-755C-D45FF7F20400}"/>
              </a:ext>
            </a:extLst>
          </p:cNvPr>
          <p:cNvPicPr>
            <a:picLocks noChangeAspect="1"/>
          </p:cNvPicPr>
          <p:nvPr/>
        </p:nvPicPr>
        <p:blipFill>
          <a:blip r:embed="rId9"/>
          <a:stretch>
            <a:fillRect/>
          </a:stretch>
        </p:blipFill>
        <p:spPr>
          <a:xfrm>
            <a:off x="8353049" y="2092451"/>
            <a:ext cx="3813824" cy="3108063"/>
          </a:xfrm>
          <a:prstGeom prst="rect">
            <a:avLst/>
          </a:prstGeom>
        </p:spPr>
      </p:pic>
      <p:sp>
        <p:nvSpPr>
          <p:cNvPr id="47" name="Rectangle 46">
            <a:extLst>
              <a:ext uri="{FF2B5EF4-FFF2-40B4-BE49-F238E27FC236}">
                <a16:creationId xmlns:a16="http://schemas.microsoft.com/office/drawing/2014/main" id="{7FBF626F-5257-FE07-735A-DFE1893C35CC}"/>
              </a:ext>
            </a:extLst>
          </p:cNvPr>
          <p:cNvSpPr/>
          <p:nvPr/>
        </p:nvSpPr>
        <p:spPr>
          <a:xfrm>
            <a:off x="1819373" y="5197218"/>
            <a:ext cx="782425" cy="164370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7">
            <a:extLst>
              <a:ext uri="{FF2B5EF4-FFF2-40B4-BE49-F238E27FC236}">
                <a16:creationId xmlns:a16="http://schemas.microsoft.com/office/drawing/2014/main" id="{F82B638D-64DE-70D1-3DAC-8500A14E45F9}"/>
              </a:ext>
            </a:extLst>
          </p:cNvPr>
          <p:cNvPicPr>
            <a:picLocks noChangeAspect="1"/>
          </p:cNvPicPr>
          <p:nvPr/>
        </p:nvPicPr>
        <p:blipFill>
          <a:blip r:embed="rId10"/>
          <a:stretch>
            <a:fillRect/>
          </a:stretch>
        </p:blipFill>
        <p:spPr>
          <a:xfrm>
            <a:off x="5998953" y="5197218"/>
            <a:ext cx="823031" cy="1639966"/>
          </a:xfrm>
          <a:prstGeom prst="rect">
            <a:avLst/>
          </a:prstGeom>
        </p:spPr>
      </p:pic>
      <p:pic>
        <p:nvPicPr>
          <p:cNvPr id="49" name="Picture 48">
            <a:extLst>
              <a:ext uri="{FF2B5EF4-FFF2-40B4-BE49-F238E27FC236}">
                <a16:creationId xmlns:a16="http://schemas.microsoft.com/office/drawing/2014/main" id="{2630D981-4A77-7DCA-8AFC-0D61440D6A1F}"/>
              </a:ext>
            </a:extLst>
          </p:cNvPr>
          <p:cNvPicPr>
            <a:picLocks noChangeAspect="1"/>
          </p:cNvPicPr>
          <p:nvPr/>
        </p:nvPicPr>
        <p:blipFill>
          <a:blip r:embed="rId10"/>
          <a:stretch>
            <a:fillRect/>
          </a:stretch>
        </p:blipFill>
        <p:spPr>
          <a:xfrm>
            <a:off x="9778578" y="5197218"/>
            <a:ext cx="984672" cy="1705235"/>
          </a:xfrm>
          <a:prstGeom prst="rect">
            <a:avLst/>
          </a:prstGeom>
        </p:spPr>
      </p:pic>
    </p:spTree>
    <p:extLst>
      <p:ext uri="{BB962C8B-B14F-4D97-AF65-F5344CB8AC3E}">
        <p14:creationId xmlns:p14="http://schemas.microsoft.com/office/powerpoint/2010/main" val="2793250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13155C-9264-45EF-A0F5-33337CFD5C47}"/>
              </a:ext>
            </a:extLst>
          </p:cNvPr>
          <p:cNvSpPr>
            <a:spLocks noGrp="1"/>
          </p:cNvSpPr>
          <p:nvPr>
            <p:ph type="title"/>
          </p:nvPr>
        </p:nvSpPr>
        <p:spPr>
          <a:xfrm>
            <a:off x="224287" y="286603"/>
            <a:ext cx="11473132" cy="1450757"/>
          </a:xfrm>
        </p:spPr>
        <p:txBody>
          <a:bodyPr>
            <a:normAutofit/>
          </a:bodyPr>
          <a:lstStyle/>
          <a:p>
            <a:r>
              <a:rPr lang="en-GB" dirty="0">
                <a:solidFill>
                  <a:schemeClr val="accent4">
                    <a:lumMod val="75000"/>
                  </a:schemeClr>
                </a:solidFill>
              </a:rPr>
              <a:t>FEEDBACK ON SUMMATIVE ASSESSMENT: </a:t>
            </a:r>
            <a:br>
              <a:rPr lang="en-GB" dirty="0">
                <a:solidFill>
                  <a:schemeClr val="accent4">
                    <a:lumMod val="75000"/>
                  </a:schemeClr>
                </a:solidFill>
              </a:rPr>
            </a:br>
            <a:r>
              <a:rPr lang="en-GB" dirty="0">
                <a:solidFill>
                  <a:schemeClr val="accent4">
                    <a:lumMod val="75000"/>
                  </a:schemeClr>
                </a:solidFill>
              </a:rPr>
              <a:t>What is important to students ….</a:t>
            </a:r>
          </a:p>
        </p:txBody>
      </p:sp>
      <p:sp>
        <p:nvSpPr>
          <p:cNvPr id="11" name="Text Placeholder 10">
            <a:extLst>
              <a:ext uri="{FF2B5EF4-FFF2-40B4-BE49-F238E27FC236}">
                <a16:creationId xmlns:a16="http://schemas.microsoft.com/office/drawing/2014/main" id="{9FF3426E-C6D8-4BCA-A55F-A3C0AF3A8B84}"/>
              </a:ext>
            </a:extLst>
          </p:cNvPr>
          <p:cNvSpPr>
            <a:spLocks noGrp="1"/>
          </p:cNvSpPr>
          <p:nvPr>
            <p:ph type="body" idx="1"/>
          </p:nvPr>
        </p:nvSpPr>
        <p:spPr>
          <a:xfrm>
            <a:off x="4280171" y="1669711"/>
            <a:ext cx="3904035" cy="500015"/>
          </a:xfrm>
          <a:solidFill>
            <a:schemeClr val="tx2">
              <a:lumMod val="40000"/>
              <a:lumOff val="60000"/>
            </a:schemeClr>
          </a:solidFill>
        </p:spPr>
        <p:txBody>
          <a:bodyPr>
            <a:normAutofit/>
          </a:bodyPr>
          <a:lstStyle/>
          <a:p>
            <a:r>
              <a:rPr lang="en-GB" dirty="0">
                <a:latin typeface="Humnst777 Lt BT" panose="020B0402030504020204" pitchFamily="34" charset="0"/>
              </a:rPr>
              <a:t>Self-Esteem &amp; Age</a:t>
            </a:r>
          </a:p>
        </p:txBody>
      </p:sp>
      <p:pic>
        <p:nvPicPr>
          <p:cNvPr id="27" name="Content Placeholder 26">
            <a:extLst>
              <a:ext uri="{FF2B5EF4-FFF2-40B4-BE49-F238E27FC236}">
                <a16:creationId xmlns:a16="http://schemas.microsoft.com/office/drawing/2014/main" id="{18D9972D-172F-E292-C455-BD5606CE6C11}"/>
              </a:ext>
            </a:extLst>
          </p:cNvPr>
          <p:cNvPicPr>
            <a:picLocks noGrp="1" noChangeAspect="1"/>
          </p:cNvPicPr>
          <p:nvPr>
            <p:ph sz="half" idx="2"/>
          </p:nvPr>
        </p:nvPicPr>
        <p:blipFill>
          <a:blip r:embed="rId3"/>
          <a:stretch>
            <a:fillRect/>
          </a:stretch>
        </p:blipFill>
        <p:spPr>
          <a:xfrm>
            <a:off x="0" y="2188302"/>
            <a:ext cx="4182894" cy="3152184"/>
          </a:xfrm>
        </p:spPr>
      </p:pic>
      <p:pic>
        <p:nvPicPr>
          <p:cNvPr id="4" name="Content Placeholder 3">
            <a:extLst>
              <a:ext uri="{FF2B5EF4-FFF2-40B4-BE49-F238E27FC236}">
                <a16:creationId xmlns:a16="http://schemas.microsoft.com/office/drawing/2014/main" id="{A5015CC5-B53C-9D25-C55B-89F1069B700D}"/>
              </a:ext>
            </a:extLst>
          </p:cNvPr>
          <p:cNvPicPr>
            <a:picLocks noGrp="1" noChangeAspect="1"/>
          </p:cNvPicPr>
          <p:nvPr>
            <p:ph sz="quarter" idx="4"/>
          </p:nvPr>
        </p:nvPicPr>
        <p:blipFill>
          <a:blip r:embed="rId4"/>
          <a:stretch>
            <a:fillRect/>
          </a:stretch>
        </p:blipFill>
        <p:spPr>
          <a:xfrm>
            <a:off x="4280171" y="2217513"/>
            <a:ext cx="3904036" cy="2946810"/>
          </a:xfrm>
        </p:spPr>
      </p:pic>
      <p:sp>
        <p:nvSpPr>
          <p:cNvPr id="23" name="Text Placeholder 2">
            <a:extLst>
              <a:ext uri="{FF2B5EF4-FFF2-40B4-BE49-F238E27FC236}">
                <a16:creationId xmlns:a16="http://schemas.microsoft.com/office/drawing/2014/main" id="{3FFE27F8-0155-49EC-8434-A028378A3349}"/>
              </a:ext>
            </a:extLst>
          </p:cNvPr>
          <p:cNvSpPr txBox="1">
            <a:spLocks/>
          </p:cNvSpPr>
          <p:nvPr/>
        </p:nvSpPr>
        <p:spPr>
          <a:xfrm>
            <a:off x="-1" y="1664310"/>
            <a:ext cx="4182895" cy="515078"/>
          </a:xfrm>
          <a:prstGeom prst="rect">
            <a:avLst/>
          </a:prstGeom>
          <a:solidFill>
            <a:schemeClr val="tx2">
              <a:lumMod val="40000"/>
              <a:lumOff val="60000"/>
            </a:schemeClr>
          </a:solidFill>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GB" dirty="0">
                <a:latin typeface="Humnst777 Lt BT" panose="020B0402030504020204" pitchFamily="34" charset="0"/>
              </a:rPr>
              <a:t>Personalised &amp; YEAR</a:t>
            </a:r>
          </a:p>
        </p:txBody>
      </p:sp>
      <p:pic>
        <p:nvPicPr>
          <p:cNvPr id="10" name="Picture 9">
            <a:extLst>
              <a:ext uri="{FF2B5EF4-FFF2-40B4-BE49-F238E27FC236}">
                <a16:creationId xmlns:a16="http://schemas.microsoft.com/office/drawing/2014/main" id="{D79A57CB-3267-BDA6-88DE-0898899AA239}"/>
              </a:ext>
            </a:extLst>
          </p:cNvPr>
          <p:cNvPicPr>
            <a:picLocks noChangeAspect="1"/>
          </p:cNvPicPr>
          <p:nvPr/>
        </p:nvPicPr>
        <p:blipFill>
          <a:blip r:embed="rId5"/>
          <a:stretch>
            <a:fillRect/>
          </a:stretch>
        </p:blipFill>
        <p:spPr>
          <a:xfrm>
            <a:off x="11141412" y="899796"/>
            <a:ext cx="1050588" cy="525105"/>
          </a:xfrm>
          <a:prstGeom prst="rect">
            <a:avLst/>
          </a:prstGeom>
        </p:spPr>
      </p:pic>
      <p:pic>
        <p:nvPicPr>
          <p:cNvPr id="17" name="Picture 16">
            <a:extLst>
              <a:ext uri="{FF2B5EF4-FFF2-40B4-BE49-F238E27FC236}">
                <a16:creationId xmlns:a16="http://schemas.microsoft.com/office/drawing/2014/main" id="{55DE27B0-D737-F33B-E616-A40AD81C38E9}"/>
              </a:ext>
            </a:extLst>
          </p:cNvPr>
          <p:cNvPicPr>
            <a:picLocks noChangeAspect="1"/>
          </p:cNvPicPr>
          <p:nvPr/>
        </p:nvPicPr>
        <p:blipFill>
          <a:blip r:embed="rId6"/>
          <a:stretch>
            <a:fillRect/>
          </a:stretch>
        </p:blipFill>
        <p:spPr>
          <a:xfrm>
            <a:off x="-12161" y="5514760"/>
            <a:ext cx="4207214" cy="1366296"/>
          </a:xfrm>
          <a:prstGeom prst="rect">
            <a:avLst/>
          </a:prstGeom>
        </p:spPr>
      </p:pic>
      <p:sp>
        <p:nvSpPr>
          <p:cNvPr id="14" name="Rectangle 13">
            <a:extLst>
              <a:ext uri="{FF2B5EF4-FFF2-40B4-BE49-F238E27FC236}">
                <a16:creationId xmlns:a16="http://schemas.microsoft.com/office/drawing/2014/main" id="{C98D52A5-69BB-88F3-2A3D-5A2A2CBAD361}"/>
              </a:ext>
            </a:extLst>
          </p:cNvPr>
          <p:cNvSpPr/>
          <p:nvPr/>
        </p:nvSpPr>
        <p:spPr>
          <a:xfrm>
            <a:off x="1624518" y="5500011"/>
            <a:ext cx="909131" cy="13662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225E7D34-456C-D79B-DF56-7C0B45B2AD4E}"/>
              </a:ext>
            </a:extLst>
          </p:cNvPr>
          <p:cNvPicPr>
            <a:picLocks noChangeAspect="1"/>
          </p:cNvPicPr>
          <p:nvPr/>
        </p:nvPicPr>
        <p:blipFill>
          <a:blip r:embed="rId7"/>
          <a:stretch>
            <a:fillRect/>
          </a:stretch>
        </p:blipFill>
        <p:spPr>
          <a:xfrm>
            <a:off x="4272055" y="5164323"/>
            <a:ext cx="3912151" cy="1676634"/>
          </a:xfrm>
          <a:prstGeom prst="rect">
            <a:avLst/>
          </a:prstGeom>
        </p:spPr>
      </p:pic>
      <p:sp>
        <p:nvSpPr>
          <p:cNvPr id="16" name="Rectangle 15">
            <a:extLst>
              <a:ext uri="{FF2B5EF4-FFF2-40B4-BE49-F238E27FC236}">
                <a16:creationId xmlns:a16="http://schemas.microsoft.com/office/drawing/2014/main" id="{64F05602-9F76-539A-7681-6AF84FB3BB08}"/>
              </a:ext>
            </a:extLst>
          </p:cNvPr>
          <p:cNvSpPr/>
          <p:nvPr/>
        </p:nvSpPr>
        <p:spPr>
          <a:xfrm>
            <a:off x="5860916" y="5503661"/>
            <a:ext cx="938717" cy="13361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0">
            <a:extLst>
              <a:ext uri="{FF2B5EF4-FFF2-40B4-BE49-F238E27FC236}">
                <a16:creationId xmlns:a16="http://schemas.microsoft.com/office/drawing/2014/main" id="{FB50DF1B-EBA1-5689-76A1-2166C7136625}"/>
              </a:ext>
            </a:extLst>
          </p:cNvPr>
          <p:cNvSpPr txBox="1">
            <a:spLocks/>
          </p:cNvSpPr>
          <p:nvPr/>
        </p:nvSpPr>
        <p:spPr>
          <a:xfrm>
            <a:off x="8281483" y="1674668"/>
            <a:ext cx="4029750" cy="500015"/>
          </a:xfrm>
          <a:prstGeom prst="rect">
            <a:avLst/>
          </a:prstGeom>
          <a:solidFill>
            <a:schemeClr val="tx2">
              <a:lumMod val="40000"/>
              <a:lumOff val="60000"/>
            </a:schemeClr>
          </a:solidFill>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r>
              <a:rPr lang="en-GB" dirty="0">
                <a:latin typeface="Humnst777 Lt BT" panose="020B0402030504020204" pitchFamily="34" charset="0"/>
              </a:rPr>
              <a:t>Self-Esteem &amp; Gender</a:t>
            </a:r>
          </a:p>
        </p:txBody>
      </p:sp>
      <p:pic>
        <p:nvPicPr>
          <p:cNvPr id="20" name="Picture 19">
            <a:extLst>
              <a:ext uri="{FF2B5EF4-FFF2-40B4-BE49-F238E27FC236}">
                <a16:creationId xmlns:a16="http://schemas.microsoft.com/office/drawing/2014/main" id="{6821C8BA-72DF-8753-4926-17F608BED8C1}"/>
              </a:ext>
            </a:extLst>
          </p:cNvPr>
          <p:cNvPicPr>
            <a:picLocks noChangeAspect="1"/>
          </p:cNvPicPr>
          <p:nvPr/>
        </p:nvPicPr>
        <p:blipFill>
          <a:blip r:embed="rId8"/>
          <a:stretch>
            <a:fillRect/>
          </a:stretch>
        </p:blipFill>
        <p:spPr>
          <a:xfrm>
            <a:off x="8319127" y="2203573"/>
            <a:ext cx="3872873" cy="2767262"/>
          </a:xfrm>
          <a:prstGeom prst="rect">
            <a:avLst/>
          </a:prstGeom>
        </p:spPr>
      </p:pic>
      <p:pic>
        <p:nvPicPr>
          <p:cNvPr id="22" name="Picture 21">
            <a:extLst>
              <a:ext uri="{FF2B5EF4-FFF2-40B4-BE49-F238E27FC236}">
                <a16:creationId xmlns:a16="http://schemas.microsoft.com/office/drawing/2014/main" id="{AE5EA8AB-CAD8-05A4-4799-AA485B605018}"/>
              </a:ext>
            </a:extLst>
          </p:cNvPr>
          <p:cNvPicPr>
            <a:picLocks noChangeAspect="1"/>
          </p:cNvPicPr>
          <p:nvPr/>
        </p:nvPicPr>
        <p:blipFill>
          <a:blip r:embed="rId9"/>
          <a:stretch>
            <a:fillRect/>
          </a:stretch>
        </p:blipFill>
        <p:spPr>
          <a:xfrm>
            <a:off x="8287964" y="5018621"/>
            <a:ext cx="3904036" cy="1812319"/>
          </a:xfrm>
          <a:prstGeom prst="rect">
            <a:avLst/>
          </a:prstGeom>
        </p:spPr>
      </p:pic>
      <p:sp>
        <p:nvSpPr>
          <p:cNvPr id="24" name="Rectangle 23">
            <a:extLst>
              <a:ext uri="{FF2B5EF4-FFF2-40B4-BE49-F238E27FC236}">
                <a16:creationId xmlns:a16="http://schemas.microsoft.com/office/drawing/2014/main" id="{06FB97A9-37B6-FCFB-27F6-D2D7FD706BF6}"/>
              </a:ext>
            </a:extLst>
          </p:cNvPr>
          <p:cNvSpPr/>
          <p:nvPr/>
        </p:nvSpPr>
        <p:spPr>
          <a:xfrm>
            <a:off x="10001640" y="5256687"/>
            <a:ext cx="851185" cy="157425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EBA3FAD-802A-2BFF-FD43-BF44F21A6713}"/>
              </a:ext>
            </a:extLst>
          </p:cNvPr>
          <p:cNvSpPr/>
          <p:nvPr/>
        </p:nvSpPr>
        <p:spPr>
          <a:xfrm>
            <a:off x="6948789" y="5838825"/>
            <a:ext cx="573531" cy="2571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19050">
                <a:solidFill>
                  <a:srgbClr val="FF0000"/>
                </a:solidFill>
              </a:ln>
              <a:noFill/>
            </a:endParaRPr>
          </a:p>
        </p:txBody>
      </p:sp>
      <p:sp>
        <p:nvSpPr>
          <p:cNvPr id="6" name="Rectangle 5">
            <a:extLst>
              <a:ext uri="{FF2B5EF4-FFF2-40B4-BE49-F238E27FC236}">
                <a16:creationId xmlns:a16="http://schemas.microsoft.com/office/drawing/2014/main" id="{44CD7646-4FE4-B6AD-F20A-4777F4B3D6DB}"/>
              </a:ext>
            </a:extLst>
          </p:cNvPr>
          <p:cNvSpPr/>
          <p:nvPr/>
        </p:nvSpPr>
        <p:spPr>
          <a:xfrm>
            <a:off x="11141412" y="5600700"/>
            <a:ext cx="469563" cy="2381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533035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8AD7FD95347D4CB780B7289FEBA530" ma:contentTypeVersion="14" ma:contentTypeDescription="Create a new document." ma:contentTypeScope="" ma:versionID="5bf9243ae34535872f615b4a8b593a04">
  <xsd:schema xmlns:xsd="http://www.w3.org/2001/XMLSchema" xmlns:xs="http://www.w3.org/2001/XMLSchema" xmlns:p="http://schemas.microsoft.com/office/2006/metadata/properties" xmlns:ns3="8997d3a6-72df-41ba-8fca-128b1d1a1ea3" xmlns:ns4="2235652d-674c-4010-b91f-b24af75ecdf6" targetNamespace="http://schemas.microsoft.com/office/2006/metadata/properties" ma:root="true" ma:fieldsID="77e719ed0a09a6ac9ef42d5694e30848" ns3:_="" ns4:_="">
    <xsd:import namespace="8997d3a6-72df-41ba-8fca-128b1d1a1ea3"/>
    <xsd:import namespace="2235652d-674c-4010-b91f-b24af75ecdf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97d3a6-72df-41ba-8fca-128b1d1a1ea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35652d-674c-4010-b91f-b24af75ecdf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D0B149-8E7D-4E71-AC49-3EFF99D8C862}">
  <ds:schemaRefs>
    <ds:schemaRef ds:uri="http://schemas.microsoft.com/sharepoint/v3/contenttype/forms"/>
  </ds:schemaRefs>
</ds:datastoreItem>
</file>

<file path=customXml/itemProps2.xml><?xml version="1.0" encoding="utf-8"?>
<ds:datastoreItem xmlns:ds="http://schemas.openxmlformats.org/officeDocument/2006/customXml" ds:itemID="{6B0396C1-4168-473D-A5D9-70DB1A7ECF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97d3a6-72df-41ba-8fca-128b1d1a1ea3"/>
    <ds:schemaRef ds:uri="2235652d-674c-4010-b91f-b24af75ecd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87962D-2D60-4339-BE11-898EE16B3768}">
  <ds:schemaRefs>
    <ds:schemaRef ds:uri="http://schemas.openxmlformats.org/package/2006/metadata/core-properties"/>
    <ds:schemaRef ds:uri="http://purl.org/dc/terms/"/>
    <ds:schemaRef ds:uri="8997d3a6-72df-41ba-8fca-128b1d1a1ea3"/>
    <ds:schemaRef ds:uri="http://schemas.microsoft.com/office/2006/documentManagement/types"/>
    <ds:schemaRef ds:uri="http://schemas.microsoft.com/office/infopath/2007/PartnerControls"/>
    <ds:schemaRef ds:uri="http://purl.org/dc/elements/1.1/"/>
    <ds:schemaRef ds:uri="http://schemas.microsoft.com/office/2006/metadata/properties"/>
    <ds:schemaRef ds:uri="2235652d-674c-4010-b91f-b24af75ecdf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2335</TotalTime>
  <Words>2382</Words>
  <Application>Microsoft Office PowerPoint</Application>
  <PresentationFormat>Widescreen</PresentationFormat>
  <Paragraphs>254</Paragraphs>
  <Slides>18</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Aptos Display</vt:lpstr>
      <vt:lpstr>Arial</vt:lpstr>
      <vt:lpstr>ArialMT</vt:lpstr>
      <vt:lpstr>Calibri</vt:lpstr>
      <vt:lpstr>Humnst777 BT</vt:lpstr>
      <vt:lpstr>Humnst777 Lt BT</vt:lpstr>
      <vt:lpstr>Segoe UI</vt:lpstr>
      <vt:lpstr>Wingdings</vt:lpstr>
      <vt:lpstr>Retrospect</vt:lpstr>
      <vt:lpstr>  ADVANCE in HIGHER EDUCATION Assessment and Feedback Symposium  5 November 2024  </vt:lpstr>
      <vt:lpstr>OVERVIEW</vt:lpstr>
      <vt:lpstr>SUMMATIVE ASSESSMENT FEEDBACK “The quality and depth of marking and assessments is an issue of real importance to students”  (Advance HE and HEPI, 2024, pg. 63)</vt:lpstr>
      <vt:lpstr>COMMUNICATING ASSESSMENT FEEDBACK</vt:lpstr>
      <vt:lpstr> WHY AUDIO FEEDBACK? </vt:lpstr>
      <vt:lpstr>STUDENTS’ PERSPECTIVES </vt:lpstr>
      <vt:lpstr>STUDENTS   Year of study Courses Levels </vt:lpstr>
      <vt:lpstr>FEEDBACK ON SUMMATIVE ASSESSMENT:  What is important to students ….</vt:lpstr>
      <vt:lpstr>FEEDBACK ON SUMMATIVE ASSESSMENT:  What is important to students ….</vt:lpstr>
      <vt:lpstr>STUDENTS AND SUMMATIVE ASSESSMENT FEEDBACK (preliminary data analysis) *2024 students only</vt:lpstr>
      <vt:lpstr>STUDENTS AND SUMMATIVE ASSESSMENT FEEDBACK (preliminary data analysis) *2024 students only </vt:lpstr>
      <vt:lpstr>WOULD YOU RATHER HAVE FEEDBACK THAT IS… </vt:lpstr>
      <vt:lpstr>  PREFERRED FEEDBACK  by course  X2 (4, N=219 )= 20.76 , p=&lt;.001*</vt:lpstr>
      <vt:lpstr>STUDENT FOCUS GROUP (2024)  Experience of assessments and feedback</vt:lpstr>
      <vt:lpstr>STAFF EXPERIENCE (2021)  Audio Feedback  </vt:lpstr>
      <vt:lpstr>AUDIO FEEDBACK</vt:lpstr>
      <vt:lpstr>CONCLUSIONS AND RECOMMENDATIONS</vt:lpstr>
      <vt:lpstr>REFERENCE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Van Vuuren-Cassar</dc:creator>
  <cp:lastModifiedBy>Gemma Van Vuuren-Cassar</cp:lastModifiedBy>
  <cp:revision>72</cp:revision>
  <cp:lastPrinted>2024-10-21T13:52:52Z</cp:lastPrinted>
  <dcterms:created xsi:type="dcterms:W3CDTF">2022-05-23T13:57:48Z</dcterms:created>
  <dcterms:modified xsi:type="dcterms:W3CDTF">2024-10-23T14:53:15Z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0x0101001D8AD7FD95347D4CB780B7289FEBA530</vt:lpwstr>
  </property>
</Properties>
</file>