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75" r:id="rId5"/>
    <p:sldId id="276" r:id="rId6"/>
    <p:sldId id="259" r:id="rId7"/>
    <p:sldId id="260" r:id="rId8"/>
    <p:sldId id="261" r:id="rId9"/>
    <p:sldId id="262" r:id="rId10"/>
    <p:sldId id="263" r:id="rId11"/>
    <p:sldId id="264" r:id="rId12"/>
    <p:sldId id="265" r:id="rId13"/>
    <p:sldId id="266" r:id="rId14"/>
    <p:sldId id="267" r:id="rId15"/>
    <p:sldId id="268" r:id="rId16"/>
    <p:sldId id="269" r:id="rId17"/>
    <p:sldId id="274" r:id="rId18"/>
    <p:sldId id="270"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32D04-C3E7-9D47-A71C-E79DC8188BDE}" type="datetimeFigureOut">
              <a:rPr lang="en-US" smtClean="0"/>
              <a:t>12/21/2016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6B15C-B6DC-F64E-B509-C3CE1A6CA302}" type="slidenum">
              <a:rPr lang="en-US" smtClean="0"/>
              <a:t>‹#›</a:t>
            </a:fld>
            <a:endParaRPr lang="en-US"/>
          </a:p>
        </p:txBody>
      </p:sp>
    </p:spTree>
    <p:extLst>
      <p:ext uri="{BB962C8B-B14F-4D97-AF65-F5344CB8AC3E}">
        <p14:creationId xmlns:p14="http://schemas.microsoft.com/office/powerpoint/2010/main" val="11048485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6B15C-B6DC-F64E-B509-C3CE1A6CA302}" type="slidenum">
              <a:rPr lang="en-US" smtClean="0"/>
              <a:t>3</a:t>
            </a:fld>
            <a:endParaRPr lang="en-US"/>
          </a:p>
        </p:txBody>
      </p:sp>
    </p:spTree>
    <p:extLst>
      <p:ext uri="{BB962C8B-B14F-4D97-AF65-F5344CB8AC3E}">
        <p14:creationId xmlns:p14="http://schemas.microsoft.com/office/powerpoint/2010/main" val="217059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6B15C-B6DC-F64E-B509-C3CE1A6CA302}" type="slidenum">
              <a:rPr lang="en-US" smtClean="0"/>
              <a:t>7</a:t>
            </a:fld>
            <a:endParaRPr lang="en-US"/>
          </a:p>
        </p:txBody>
      </p:sp>
    </p:spTree>
    <p:extLst>
      <p:ext uri="{BB962C8B-B14F-4D97-AF65-F5344CB8AC3E}">
        <p14:creationId xmlns:p14="http://schemas.microsoft.com/office/powerpoint/2010/main" val="111732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young people very</a:t>
            </a:r>
            <a:r>
              <a:rPr lang="en-US" baseline="0" dirty="0" smtClean="0"/>
              <a:t> chatty after initial warm-up. Goes against some expectations that adolescents are reluctant to talk</a:t>
            </a:r>
            <a:endParaRPr lang="en-US" dirty="0"/>
          </a:p>
        </p:txBody>
      </p:sp>
      <p:sp>
        <p:nvSpPr>
          <p:cNvPr id="4" name="Slide Number Placeholder 3"/>
          <p:cNvSpPr>
            <a:spLocks noGrp="1"/>
          </p:cNvSpPr>
          <p:nvPr>
            <p:ph type="sldNum" sz="quarter" idx="10"/>
          </p:nvPr>
        </p:nvSpPr>
        <p:spPr/>
        <p:txBody>
          <a:bodyPr/>
          <a:lstStyle/>
          <a:p>
            <a:fld id="{03C6B15C-B6DC-F64E-B509-C3CE1A6CA302}" type="slidenum">
              <a:rPr lang="en-US" smtClean="0"/>
              <a:t>9</a:t>
            </a:fld>
            <a:endParaRPr lang="en-US"/>
          </a:p>
        </p:txBody>
      </p:sp>
    </p:spTree>
    <p:extLst>
      <p:ext uri="{BB962C8B-B14F-4D97-AF65-F5344CB8AC3E}">
        <p14:creationId xmlns:p14="http://schemas.microsoft.com/office/powerpoint/2010/main" val="1580098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6B15C-B6DC-F64E-B509-C3CE1A6CA302}" type="slidenum">
              <a:rPr lang="en-US" smtClean="0"/>
              <a:t>19</a:t>
            </a:fld>
            <a:endParaRPr lang="en-US"/>
          </a:p>
        </p:txBody>
      </p:sp>
    </p:spTree>
    <p:extLst>
      <p:ext uri="{BB962C8B-B14F-4D97-AF65-F5344CB8AC3E}">
        <p14:creationId xmlns:p14="http://schemas.microsoft.com/office/powerpoint/2010/main" val="144975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12/21/2016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12/21/2016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12" y="4624668"/>
            <a:ext cx="8502588" cy="933450"/>
          </a:xfrm>
        </p:spPr>
        <p:txBody>
          <a:bodyPr>
            <a:normAutofit fontScale="90000"/>
          </a:bodyPr>
          <a:lstStyle/>
          <a:p>
            <a:r>
              <a:rPr lang="en-US" dirty="0" smtClean="0"/>
              <a:t>Experiences of engaging in mental health services in 16-18 year olds: An interpretative phenomenological analysis</a:t>
            </a:r>
            <a:endParaRPr lang="en-US" dirty="0"/>
          </a:p>
        </p:txBody>
      </p:sp>
      <p:sp>
        <p:nvSpPr>
          <p:cNvPr id="3" name="Subtitle 2"/>
          <p:cNvSpPr>
            <a:spLocks noGrp="1"/>
          </p:cNvSpPr>
          <p:nvPr>
            <p:ph type="subTitle" idx="1"/>
          </p:nvPr>
        </p:nvSpPr>
        <p:spPr>
          <a:xfrm>
            <a:off x="4008747" y="5695813"/>
            <a:ext cx="4574869" cy="939688"/>
          </a:xfrm>
        </p:spPr>
        <p:txBody>
          <a:bodyPr>
            <a:normAutofit/>
          </a:bodyPr>
          <a:lstStyle/>
          <a:p>
            <a:pPr algn="r"/>
            <a:r>
              <a:rPr lang="en-US" dirty="0" smtClean="0"/>
              <a:t>Siobhan Jones</a:t>
            </a:r>
          </a:p>
          <a:p>
            <a:pPr algn="r"/>
            <a:r>
              <a:rPr lang="en-US" dirty="0" smtClean="0"/>
              <a:t>Clinical Psychologist</a:t>
            </a:r>
          </a:p>
        </p:txBody>
      </p:sp>
      <p:sp>
        <p:nvSpPr>
          <p:cNvPr id="4" name="TextBox 3"/>
          <p:cNvSpPr txBox="1"/>
          <p:nvPr/>
        </p:nvSpPr>
        <p:spPr>
          <a:xfrm>
            <a:off x="457200" y="5888182"/>
            <a:ext cx="4627418" cy="584775"/>
          </a:xfrm>
          <a:prstGeom prst="rect">
            <a:avLst/>
          </a:prstGeom>
          <a:noFill/>
        </p:spPr>
        <p:txBody>
          <a:bodyPr wrap="square" rtlCol="0">
            <a:spAutoFit/>
          </a:bodyPr>
          <a:lstStyle/>
          <a:p>
            <a:r>
              <a:rPr lang="en-GB" sz="1600" dirty="0" smtClean="0"/>
              <a:t>Supervisors: </a:t>
            </a:r>
          </a:p>
          <a:p>
            <a:r>
              <a:rPr lang="en-GB" sz="1600" dirty="0" smtClean="0"/>
              <a:t>Dr Alex Hassett and Dr Irene </a:t>
            </a:r>
            <a:r>
              <a:rPr lang="en-GB" sz="1600" dirty="0" err="1" smtClean="0"/>
              <a:t>Sclare</a:t>
            </a:r>
            <a:endParaRPr lang="en-GB" sz="1600" dirty="0"/>
          </a:p>
        </p:txBody>
      </p:sp>
    </p:spTree>
    <p:extLst>
      <p:ext uri="{BB962C8B-B14F-4D97-AF65-F5344CB8AC3E}">
        <p14:creationId xmlns:p14="http://schemas.microsoft.com/office/powerpoint/2010/main" val="346215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analysis and quality assurance </a:t>
            </a:r>
            <a:endParaRPr lang="en-US" dirty="0"/>
          </a:p>
        </p:txBody>
      </p:sp>
      <p:sp>
        <p:nvSpPr>
          <p:cNvPr id="3" name="Content Placeholder 2"/>
          <p:cNvSpPr>
            <a:spLocks noGrp="1"/>
          </p:cNvSpPr>
          <p:nvPr>
            <p:ph idx="1"/>
          </p:nvPr>
        </p:nvSpPr>
        <p:spPr/>
        <p:txBody>
          <a:bodyPr/>
          <a:lstStyle/>
          <a:p>
            <a:r>
              <a:rPr lang="en-US" dirty="0" smtClean="0"/>
              <a:t>Mays and Pope (2000),  Yardley (2000)</a:t>
            </a:r>
          </a:p>
          <a:p>
            <a:r>
              <a:rPr lang="en-US" dirty="0" smtClean="0"/>
              <a:t>Triangulation</a:t>
            </a:r>
          </a:p>
          <a:p>
            <a:r>
              <a:rPr lang="en-US" dirty="0" smtClean="0"/>
              <a:t>Reflexivity</a:t>
            </a:r>
          </a:p>
          <a:p>
            <a:pPr lvl="1"/>
            <a:r>
              <a:rPr lang="en-US" dirty="0" smtClean="0"/>
              <a:t>Age difference and engaging with researcher</a:t>
            </a:r>
          </a:p>
          <a:p>
            <a:pPr lvl="1"/>
            <a:r>
              <a:rPr lang="en-US" dirty="0" smtClean="0"/>
              <a:t>Researcher’s independence from service</a:t>
            </a:r>
          </a:p>
          <a:p>
            <a:r>
              <a:rPr lang="en-US" dirty="0" smtClean="0"/>
              <a:t>Bracketing</a:t>
            </a:r>
          </a:p>
          <a:p>
            <a:r>
              <a:rPr lang="en-US" dirty="0" smtClean="0"/>
              <a:t>Attention to negative cases</a:t>
            </a:r>
          </a:p>
          <a:p>
            <a:endParaRPr lang="en-US" dirty="0"/>
          </a:p>
        </p:txBody>
      </p:sp>
    </p:spTree>
    <p:extLst>
      <p:ext uri="{BB962C8B-B14F-4D97-AF65-F5344CB8AC3E}">
        <p14:creationId xmlns:p14="http://schemas.microsoft.com/office/powerpoint/2010/main" val="1488234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Five subordinate themes which subsumed twelve subthemes</a:t>
            </a:r>
          </a:p>
          <a:p>
            <a:endParaRPr lang="en-US" dirty="0" smtClean="0"/>
          </a:p>
          <a:p>
            <a:pPr lvl="1"/>
            <a:r>
              <a:rPr lang="en-US" dirty="0" smtClean="0"/>
              <a:t>Engagement begins at help-seeking</a:t>
            </a:r>
          </a:p>
          <a:p>
            <a:pPr lvl="1"/>
            <a:r>
              <a:rPr lang="en-US" dirty="0" smtClean="0"/>
              <a:t>Strength of inner resolve</a:t>
            </a:r>
          </a:p>
          <a:p>
            <a:pPr lvl="1"/>
            <a:r>
              <a:rPr lang="en-US" dirty="0" smtClean="0"/>
              <a:t>Evolution of the self</a:t>
            </a:r>
          </a:p>
          <a:p>
            <a:pPr lvl="1"/>
            <a:r>
              <a:rPr lang="en-US" dirty="0" smtClean="0"/>
              <a:t>In the clinic room</a:t>
            </a:r>
          </a:p>
          <a:p>
            <a:pPr lvl="1"/>
            <a:r>
              <a:rPr lang="en-US" dirty="0" smtClean="0"/>
              <a:t>Existing within service walls: Physical and policy-based boundaries</a:t>
            </a:r>
            <a:endParaRPr lang="en-US" dirty="0"/>
          </a:p>
        </p:txBody>
      </p:sp>
    </p:spTree>
    <p:extLst>
      <p:ext uri="{BB962C8B-B14F-4D97-AF65-F5344CB8AC3E}">
        <p14:creationId xmlns:p14="http://schemas.microsoft.com/office/powerpoint/2010/main" val="1949634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begins at help-seeking</a:t>
            </a:r>
            <a:endParaRPr lang="en-US" dirty="0"/>
          </a:p>
        </p:txBody>
      </p:sp>
      <p:sp>
        <p:nvSpPr>
          <p:cNvPr id="3" name="Content Placeholder 2"/>
          <p:cNvSpPr>
            <a:spLocks noGrp="1"/>
          </p:cNvSpPr>
          <p:nvPr>
            <p:ph idx="1"/>
          </p:nvPr>
        </p:nvSpPr>
        <p:spPr/>
        <p:txBody>
          <a:bodyPr/>
          <a:lstStyle/>
          <a:p>
            <a:r>
              <a:rPr lang="en-US" dirty="0" smtClean="0"/>
              <a:t>Reliance on adult acknowledgement of distress and facilitation of professional help-seeking</a:t>
            </a:r>
          </a:p>
          <a:p>
            <a:pPr lvl="1"/>
            <a:r>
              <a:rPr lang="en-US" i="1" dirty="0"/>
              <a:t>“... so my college was really worried about me and they said that they wanted me to talk to someone, try and go to the doctors, and they spoke to my mum, my parents about it and my parents were encouraging me to go and ask about it as well, </a:t>
            </a:r>
            <a:r>
              <a:rPr lang="en-US" i="1" dirty="0" err="1"/>
              <a:t>erm</a:t>
            </a:r>
            <a:r>
              <a:rPr lang="en-US" i="1" dirty="0"/>
              <a:t>, then so my dad ended up, just booking me an appointment with my GP.” </a:t>
            </a:r>
            <a:r>
              <a:rPr lang="en-US" dirty="0"/>
              <a:t>[Caroline]</a:t>
            </a:r>
            <a:endParaRPr lang="en-GB" dirty="0"/>
          </a:p>
          <a:p>
            <a:pPr lvl="1"/>
            <a:endParaRPr lang="en-US" dirty="0" smtClean="0"/>
          </a:p>
          <a:p>
            <a:r>
              <a:rPr lang="en-US" dirty="0" smtClean="0"/>
              <a:t>Cognitive-preparedness </a:t>
            </a:r>
          </a:p>
          <a:p>
            <a:pPr lvl="1"/>
            <a:r>
              <a:rPr lang="en-US" i="1" dirty="0"/>
              <a:t>“I realized that if I keep this to myself I’d do something I regret so I just decided, I told myself I need to speak to people, or I need to tell someone what I’m going through or I’ll go insane.”</a:t>
            </a:r>
            <a:r>
              <a:rPr lang="en-US" dirty="0"/>
              <a:t> [Anna]</a:t>
            </a:r>
            <a:endParaRPr lang="en-GB" dirty="0"/>
          </a:p>
          <a:p>
            <a:pPr lvl="1"/>
            <a:endParaRPr lang="en-US" dirty="0"/>
          </a:p>
        </p:txBody>
      </p:sp>
    </p:spTree>
    <p:extLst>
      <p:ext uri="{BB962C8B-B14F-4D97-AF65-F5344CB8AC3E}">
        <p14:creationId xmlns:p14="http://schemas.microsoft.com/office/powerpoint/2010/main" val="1054259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of inner resolve </a:t>
            </a:r>
            <a:endParaRPr lang="en-US" dirty="0"/>
          </a:p>
        </p:txBody>
      </p:sp>
      <p:sp>
        <p:nvSpPr>
          <p:cNvPr id="3" name="Content Placeholder 2"/>
          <p:cNvSpPr>
            <a:spLocks noGrp="1"/>
          </p:cNvSpPr>
          <p:nvPr>
            <p:ph idx="1"/>
          </p:nvPr>
        </p:nvSpPr>
        <p:spPr/>
        <p:txBody>
          <a:bodyPr/>
          <a:lstStyle/>
          <a:p>
            <a:r>
              <a:rPr lang="en-US" dirty="0" smtClean="0"/>
              <a:t>Striving against engagement threats</a:t>
            </a:r>
          </a:p>
          <a:p>
            <a:pPr lvl="1"/>
            <a:r>
              <a:rPr lang="en-US" i="1" dirty="0" smtClean="0"/>
              <a:t>“</a:t>
            </a:r>
            <a:r>
              <a:rPr lang="en-US" i="1" dirty="0"/>
              <a:t>Researcher: I’m wondering about that, even though that was a difficult experience, what was it that made you keep on coming back here</a:t>
            </a:r>
            <a:r>
              <a:rPr lang="en-US" i="1" dirty="0" smtClean="0"/>
              <a:t>? Participant</a:t>
            </a:r>
            <a:r>
              <a:rPr lang="en-US" i="1" dirty="0"/>
              <a:t>: I want to get better.”</a:t>
            </a:r>
            <a:r>
              <a:rPr lang="en-US" dirty="0"/>
              <a:t> [Nebi]</a:t>
            </a:r>
            <a:endParaRPr lang="en-GB" sz="3800" dirty="0"/>
          </a:p>
          <a:p>
            <a:pPr lvl="1"/>
            <a:endParaRPr lang="en-US" dirty="0" smtClean="0"/>
          </a:p>
          <a:p>
            <a:r>
              <a:rPr lang="en-US" dirty="0" smtClean="0"/>
              <a:t>Responsibility to others</a:t>
            </a:r>
          </a:p>
          <a:p>
            <a:pPr lvl="1"/>
            <a:r>
              <a:rPr lang="en-US" i="1" dirty="0"/>
              <a:t>“I felt like the duty, I had to if like... like I admitted it to my parents, so I felt like, because I had told them I didn’t want to put more pressure on my mum, I had to do like, she wanted me to try so I had to.”</a:t>
            </a:r>
            <a:r>
              <a:rPr lang="en-US" dirty="0"/>
              <a:t> [Hannah]</a:t>
            </a:r>
            <a:endParaRPr lang="en-GB" dirty="0"/>
          </a:p>
          <a:p>
            <a:pPr lvl="1"/>
            <a:endParaRPr lang="en-US" dirty="0"/>
          </a:p>
        </p:txBody>
      </p:sp>
    </p:spTree>
    <p:extLst>
      <p:ext uri="{BB962C8B-B14F-4D97-AF65-F5344CB8AC3E}">
        <p14:creationId xmlns:p14="http://schemas.microsoft.com/office/powerpoint/2010/main" val="166198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self</a:t>
            </a:r>
            <a:endParaRPr lang="en-US" dirty="0"/>
          </a:p>
        </p:txBody>
      </p:sp>
      <p:sp>
        <p:nvSpPr>
          <p:cNvPr id="3" name="Content Placeholder 2"/>
          <p:cNvSpPr>
            <a:spLocks noGrp="1"/>
          </p:cNvSpPr>
          <p:nvPr>
            <p:ph idx="1"/>
          </p:nvPr>
        </p:nvSpPr>
        <p:spPr>
          <a:xfrm>
            <a:off x="498474" y="1346356"/>
            <a:ext cx="7556313" cy="4779807"/>
          </a:xfrm>
        </p:spPr>
        <p:txBody>
          <a:bodyPr>
            <a:normAutofit fontScale="85000" lnSpcReduction="10000"/>
          </a:bodyPr>
          <a:lstStyle/>
          <a:p>
            <a:r>
              <a:rPr lang="en-US" dirty="0" smtClean="0"/>
              <a:t>Progression through suspense and relief</a:t>
            </a:r>
          </a:p>
          <a:p>
            <a:pPr lvl="1"/>
            <a:r>
              <a:rPr lang="en-US" i="1" dirty="0"/>
              <a:t>“I was stressed what, you now, as I said, but if they don’t want to help me, they would get bad impression of me...”</a:t>
            </a:r>
            <a:r>
              <a:rPr lang="en-US" dirty="0"/>
              <a:t> and later </a:t>
            </a:r>
            <a:r>
              <a:rPr lang="en-US" i="1" dirty="0"/>
              <a:t>“... it was relieving because I had a, I just, the feeling that I told somebody helped me...”</a:t>
            </a:r>
            <a:r>
              <a:rPr lang="en-US" dirty="0"/>
              <a:t> [Chris</a:t>
            </a:r>
            <a:r>
              <a:rPr lang="en-US" dirty="0" smtClean="0"/>
              <a:t>]</a:t>
            </a:r>
          </a:p>
          <a:p>
            <a:r>
              <a:rPr lang="en-US" dirty="0" smtClean="0"/>
              <a:t>Growth through familiarity and trust </a:t>
            </a:r>
          </a:p>
          <a:p>
            <a:pPr lvl="1"/>
            <a:r>
              <a:rPr lang="en-US" i="1" dirty="0" smtClean="0"/>
              <a:t>“</a:t>
            </a:r>
            <a:r>
              <a:rPr lang="en-US" i="1" dirty="0"/>
              <a:t>...it was just, even though I would feel a bit anxious I knew that it was helping...it was just so helpful, like I knew more and more and I didn’t.... I just felt natural kind of thing...”</a:t>
            </a:r>
            <a:r>
              <a:rPr lang="en-US" dirty="0"/>
              <a:t> [Caroline</a:t>
            </a:r>
            <a:r>
              <a:rPr lang="en-US" dirty="0" smtClean="0"/>
              <a:t>]</a:t>
            </a:r>
          </a:p>
          <a:p>
            <a:r>
              <a:rPr lang="en-US" dirty="0" smtClean="0"/>
              <a:t>Negotiating as an adolescent through choice, transparency and control</a:t>
            </a:r>
          </a:p>
          <a:p>
            <a:pPr lvl="1"/>
            <a:r>
              <a:rPr lang="en-US" i="1" dirty="0" smtClean="0"/>
              <a:t>“</a:t>
            </a:r>
            <a:r>
              <a:rPr lang="en-US" i="1" dirty="0"/>
              <a:t>Participant: They offered, do you want mum to sit in your session but I was like</a:t>
            </a:r>
            <a:r>
              <a:rPr lang="en-US" i="1" dirty="0" smtClean="0"/>
              <a:t>, no.</a:t>
            </a:r>
            <a:r>
              <a:rPr lang="en-GB" sz="3800" dirty="0"/>
              <a:t> </a:t>
            </a:r>
            <a:r>
              <a:rPr lang="en-US" i="1" dirty="0" smtClean="0"/>
              <a:t>Researcher</a:t>
            </a:r>
            <a:r>
              <a:rPr lang="en-US" i="1" dirty="0"/>
              <a:t>: What was it like for you, being given the choice about whether mum came into the session or not</a:t>
            </a:r>
            <a:r>
              <a:rPr lang="en-US" i="1" dirty="0" smtClean="0"/>
              <a:t>?</a:t>
            </a:r>
            <a:r>
              <a:rPr lang="en-GB" sz="4000" dirty="0"/>
              <a:t> </a:t>
            </a:r>
            <a:r>
              <a:rPr lang="en-US" i="1" dirty="0" smtClean="0"/>
              <a:t>Participant</a:t>
            </a:r>
            <a:r>
              <a:rPr lang="en-US" i="1" dirty="0"/>
              <a:t>: Er, it was easy, I just said no....less stress... less </a:t>
            </a:r>
            <a:r>
              <a:rPr lang="en-US" i="1" dirty="0" smtClean="0"/>
              <a:t>issues</a:t>
            </a:r>
            <a:r>
              <a:rPr lang="en-GB" sz="4000" dirty="0" smtClean="0"/>
              <a:t>. </a:t>
            </a:r>
            <a:r>
              <a:rPr lang="en-US" i="1" dirty="0" smtClean="0"/>
              <a:t>Researcher</a:t>
            </a:r>
            <a:r>
              <a:rPr lang="en-US" i="1" dirty="0"/>
              <a:t>: And how do you think your experience of that session would have been different if mum was in the room</a:t>
            </a:r>
            <a:r>
              <a:rPr lang="en-US" i="1" dirty="0" smtClean="0"/>
              <a:t>? Participant</a:t>
            </a:r>
            <a:r>
              <a:rPr lang="en-US" i="1" dirty="0"/>
              <a:t>: Probably wouldn’t have admitted as much stuff as I did....”</a:t>
            </a:r>
            <a:r>
              <a:rPr lang="en-US" dirty="0"/>
              <a:t> [Max]</a:t>
            </a:r>
            <a:endParaRPr lang="en-GB" sz="4000" dirty="0"/>
          </a:p>
          <a:p>
            <a:pPr lvl="1"/>
            <a:endParaRPr lang="en-US" dirty="0" smtClean="0"/>
          </a:p>
        </p:txBody>
      </p:sp>
    </p:spTree>
    <p:extLst>
      <p:ext uri="{BB962C8B-B14F-4D97-AF65-F5344CB8AC3E}">
        <p14:creationId xmlns:p14="http://schemas.microsoft.com/office/powerpoint/2010/main" val="222637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clinic room</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Developmentally appropriate responsiveness</a:t>
            </a:r>
          </a:p>
          <a:p>
            <a:pPr lvl="1"/>
            <a:r>
              <a:rPr lang="en-US" i="1" dirty="0"/>
              <a:t>“...he wasn’t </a:t>
            </a:r>
            <a:r>
              <a:rPr lang="en-US" i="1" dirty="0" err="1" smtClean="0"/>
              <a:t>patronising</a:t>
            </a:r>
            <a:r>
              <a:rPr lang="en-US" i="1" dirty="0"/>
              <a:t>.”</a:t>
            </a:r>
            <a:r>
              <a:rPr lang="en-US" dirty="0"/>
              <a:t> [Noah</a:t>
            </a:r>
            <a:r>
              <a:rPr lang="en-US" dirty="0" smtClean="0"/>
              <a:t>]</a:t>
            </a:r>
          </a:p>
          <a:p>
            <a:r>
              <a:rPr lang="en-US" dirty="0" smtClean="0"/>
              <a:t>Centrality of a human relationship</a:t>
            </a:r>
          </a:p>
          <a:p>
            <a:pPr lvl="1"/>
            <a:r>
              <a:rPr lang="en-US" i="1" dirty="0"/>
              <a:t>“She seemed like a person you could speak to anything about, she had that aura about her....”</a:t>
            </a:r>
            <a:r>
              <a:rPr lang="en-US" dirty="0"/>
              <a:t> [Anna</a:t>
            </a:r>
            <a:r>
              <a:rPr lang="en-US" dirty="0" smtClean="0"/>
              <a:t>]</a:t>
            </a:r>
          </a:p>
          <a:p>
            <a:pPr lvl="1"/>
            <a:r>
              <a:rPr lang="en-US" i="1" dirty="0" smtClean="0"/>
              <a:t>“She’s pro-friend-</a:t>
            </a:r>
            <a:r>
              <a:rPr lang="en-US" i="1" dirty="0" err="1" smtClean="0"/>
              <a:t>ssional</a:t>
            </a:r>
            <a:r>
              <a:rPr lang="en-US" i="1" dirty="0" smtClean="0"/>
              <a:t>!” </a:t>
            </a:r>
            <a:r>
              <a:rPr lang="en-US" dirty="0" smtClean="0"/>
              <a:t>[Noah]</a:t>
            </a:r>
          </a:p>
          <a:p>
            <a:r>
              <a:rPr lang="en-US" dirty="0" smtClean="0"/>
              <a:t>Tangibility of techniques </a:t>
            </a:r>
          </a:p>
          <a:p>
            <a:pPr lvl="1"/>
            <a:r>
              <a:rPr lang="en-US" i="1" dirty="0" smtClean="0"/>
              <a:t>“</a:t>
            </a:r>
            <a:r>
              <a:rPr lang="en-US" i="1" dirty="0"/>
              <a:t>Researcher: And what, </a:t>
            </a:r>
            <a:r>
              <a:rPr lang="en-US" i="1" dirty="0" err="1"/>
              <a:t>erm</a:t>
            </a:r>
            <a:r>
              <a:rPr lang="en-US" i="1" dirty="0"/>
              <a:t>, what do you like about practical </a:t>
            </a:r>
            <a:r>
              <a:rPr lang="en-US" i="1" dirty="0" err="1"/>
              <a:t>help</a:t>
            </a:r>
            <a:r>
              <a:rPr lang="en-US" i="1" dirty="0" err="1" smtClean="0"/>
              <a:t>?Participant</a:t>
            </a:r>
            <a:r>
              <a:rPr lang="en-US" i="1" dirty="0"/>
              <a:t>: </a:t>
            </a:r>
            <a:r>
              <a:rPr lang="en-US" i="1" dirty="0" err="1"/>
              <a:t>Erm</a:t>
            </a:r>
            <a:r>
              <a:rPr lang="en-US" i="1" dirty="0"/>
              <a:t>, just that I feel like, </a:t>
            </a:r>
            <a:r>
              <a:rPr lang="en-US" i="1" dirty="0" err="1"/>
              <a:t>erm</a:t>
            </a:r>
            <a:r>
              <a:rPr lang="en-US" i="1" dirty="0"/>
              <a:t>, there’s some measurable progress, whereas with [previous talking therapy] it was just... I don’t know what was happening, yeah, it just feels more useful.”</a:t>
            </a:r>
            <a:r>
              <a:rPr lang="en-US" dirty="0"/>
              <a:t> [Rose]</a:t>
            </a:r>
            <a:endParaRPr lang="en-GB" sz="4000" dirty="0"/>
          </a:p>
          <a:p>
            <a:pPr lvl="1"/>
            <a:endParaRPr lang="en-US" dirty="0"/>
          </a:p>
        </p:txBody>
      </p:sp>
    </p:spTree>
    <p:extLst>
      <p:ext uri="{BB962C8B-B14F-4D97-AF65-F5344CB8AC3E}">
        <p14:creationId xmlns:p14="http://schemas.microsoft.com/office/powerpoint/2010/main" val="3832925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within service walls: Physical and policy-based boundaries </a:t>
            </a:r>
            <a:endParaRPr lang="en-US" dirty="0"/>
          </a:p>
        </p:txBody>
      </p:sp>
      <p:sp>
        <p:nvSpPr>
          <p:cNvPr id="3" name="Content Placeholder 2"/>
          <p:cNvSpPr>
            <a:spLocks noGrp="1"/>
          </p:cNvSpPr>
          <p:nvPr>
            <p:ph idx="1"/>
          </p:nvPr>
        </p:nvSpPr>
        <p:spPr>
          <a:xfrm>
            <a:off x="498474" y="2249026"/>
            <a:ext cx="7556313" cy="3877137"/>
          </a:xfrm>
        </p:spPr>
        <p:txBody>
          <a:bodyPr/>
          <a:lstStyle/>
          <a:p>
            <a:r>
              <a:rPr lang="en-US" dirty="0" smtClean="0"/>
              <a:t>Brick mother</a:t>
            </a:r>
          </a:p>
          <a:p>
            <a:pPr lvl="1"/>
            <a:r>
              <a:rPr lang="en-US" i="1" dirty="0"/>
              <a:t>“I guess, like, if you feel welcome when you come in it makes you feel better about going”</a:t>
            </a:r>
            <a:r>
              <a:rPr lang="en-US" dirty="0"/>
              <a:t> [Nicole</a:t>
            </a:r>
            <a:r>
              <a:rPr lang="en-US" dirty="0" smtClean="0"/>
              <a:t>]</a:t>
            </a:r>
          </a:p>
          <a:p>
            <a:r>
              <a:rPr lang="en-US" dirty="0" smtClean="0"/>
              <a:t>Coming up against the edges of the ‘system’ </a:t>
            </a:r>
          </a:p>
          <a:p>
            <a:pPr lvl="1"/>
            <a:r>
              <a:rPr lang="en-US" i="1" dirty="0" smtClean="0"/>
              <a:t>“</a:t>
            </a:r>
            <a:r>
              <a:rPr lang="en-US" i="1" dirty="0"/>
              <a:t>... it’s really difficult for somebody to come to terms with the fact they have a mental health issue, </a:t>
            </a:r>
            <a:r>
              <a:rPr lang="en-US" i="1" dirty="0" err="1"/>
              <a:t>erm</a:t>
            </a:r>
            <a:r>
              <a:rPr lang="en-US" i="1" dirty="0"/>
              <a:t>, without kind of the whole system that they’re involved in making it difficult for them...</a:t>
            </a:r>
            <a:r>
              <a:rPr lang="en-US" i="1" dirty="0" smtClean="0"/>
              <a:t>”</a:t>
            </a:r>
            <a:r>
              <a:rPr lang="en-GB" dirty="0"/>
              <a:t> </a:t>
            </a:r>
            <a:r>
              <a:rPr lang="en-US" dirty="0" smtClean="0"/>
              <a:t>[</a:t>
            </a:r>
            <a:r>
              <a:rPr lang="en-US" dirty="0"/>
              <a:t>Jenny]</a:t>
            </a:r>
            <a:r>
              <a:rPr lang="en-GB" dirty="0"/>
              <a:t> </a:t>
            </a:r>
            <a:endParaRPr lang="en-US" dirty="0"/>
          </a:p>
        </p:txBody>
      </p:sp>
    </p:spTree>
    <p:extLst>
      <p:ext uri="{BB962C8B-B14F-4D97-AF65-F5344CB8AC3E}">
        <p14:creationId xmlns:p14="http://schemas.microsoft.com/office/powerpoint/2010/main" val="2151196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Participant selection bias – the ability to say ‘no’ to clinicians</a:t>
            </a:r>
          </a:p>
          <a:p>
            <a:r>
              <a:rPr lang="en-US" dirty="0" smtClean="0"/>
              <a:t>Potential of issues of power dynamics/ social desirability within interviews</a:t>
            </a:r>
          </a:p>
          <a:p>
            <a:r>
              <a:rPr lang="en-US" dirty="0" smtClean="0"/>
              <a:t>Participants in different stages of engagement?</a:t>
            </a:r>
          </a:p>
          <a:p>
            <a:r>
              <a:rPr lang="en-US" dirty="0" smtClean="0"/>
              <a:t>Lack of respondent validation although there is debate around the necessity of this (</a:t>
            </a:r>
            <a:r>
              <a:rPr lang="en-US" dirty="0" err="1" smtClean="0"/>
              <a:t>Giorgi</a:t>
            </a:r>
            <a:r>
              <a:rPr lang="en-US" dirty="0" smtClean="0"/>
              <a:t>, 2006)</a:t>
            </a:r>
          </a:p>
          <a:p>
            <a:r>
              <a:rPr lang="en-US" dirty="0" smtClean="0"/>
              <a:t>Lack of inclusion of more complex presentations</a:t>
            </a:r>
          </a:p>
        </p:txBody>
      </p:sp>
    </p:spTree>
    <p:extLst>
      <p:ext uri="{BB962C8B-B14F-4D97-AF65-F5344CB8AC3E}">
        <p14:creationId xmlns:p14="http://schemas.microsoft.com/office/powerpoint/2010/main" val="1619470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implications</a:t>
            </a:r>
            <a:endParaRPr lang="en-US" dirty="0"/>
          </a:p>
        </p:txBody>
      </p:sp>
      <p:sp>
        <p:nvSpPr>
          <p:cNvPr id="3" name="Content Placeholder 2"/>
          <p:cNvSpPr>
            <a:spLocks noGrp="1"/>
          </p:cNvSpPr>
          <p:nvPr>
            <p:ph idx="1"/>
          </p:nvPr>
        </p:nvSpPr>
        <p:spPr/>
        <p:txBody>
          <a:bodyPr/>
          <a:lstStyle/>
          <a:p>
            <a:r>
              <a:rPr lang="en-US" dirty="0" smtClean="0"/>
              <a:t>Cultivate ‘human’ elements of therapeutic relationship</a:t>
            </a:r>
          </a:p>
          <a:p>
            <a:r>
              <a:rPr lang="en-US" dirty="0" smtClean="0"/>
              <a:t>Facilitate engagement before initial attendance </a:t>
            </a:r>
          </a:p>
          <a:p>
            <a:r>
              <a:rPr lang="en-US" dirty="0" smtClean="0"/>
              <a:t>Discuss cognitive-preparedness and help-seeking with young people</a:t>
            </a:r>
          </a:p>
          <a:p>
            <a:r>
              <a:rPr lang="en-US" dirty="0" smtClean="0"/>
              <a:t>Discuss potential disappointments with the service or the system</a:t>
            </a:r>
          </a:p>
          <a:p>
            <a:r>
              <a:rPr lang="en-US" dirty="0" smtClean="0"/>
              <a:t>Be transparent about the elements of care young people cannot ‘control’. </a:t>
            </a:r>
            <a:r>
              <a:rPr lang="en-US" dirty="0"/>
              <a:t>G</a:t>
            </a:r>
            <a:r>
              <a:rPr lang="en-US" dirty="0" smtClean="0"/>
              <a:t>ive control and choice where possible</a:t>
            </a:r>
          </a:p>
          <a:p>
            <a:pPr marL="0" indent="0">
              <a:buNone/>
            </a:pPr>
            <a:endParaRPr lang="en-US" dirty="0"/>
          </a:p>
        </p:txBody>
      </p:sp>
    </p:spTree>
    <p:extLst>
      <p:ext uri="{BB962C8B-B14F-4D97-AF65-F5344CB8AC3E}">
        <p14:creationId xmlns:p14="http://schemas.microsoft.com/office/powerpoint/2010/main" val="2174421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implications</a:t>
            </a:r>
            <a:endParaRPr lang="en-US" dirty="0"/>
          </a:p>
        </p:txBody>
      </p:sp>
      <p:sp>
        <p:nvSpPr>
          <p:cNvPr id="3" name="Content Placeholder 2"/>
          <p:cNvSpPr>
            <a:spLocks noGrp="1"/>
          </p:cNvSpPr>
          <p:nvPr>
            <p:ph idx="1"/>
          </p:nvPr>
        </p:nvSpPr>
        <p:spPr/>
        <p:txBody>
          <a:bodyPr/>
          <a:lstStyle/>
          <a:p>
            <a:r>
              <a:rPr lang="en-US" dirty="0" smtClean="0"/>
              <a:t>Involve adolescents in research design</a:t>
            </a:r>
          </a:p>
          <a:p>
            <a:r>
              <a:rPr lang="en-US" dirty="0" smtClean="0"/>
              <a:t>Further investigate experiences of service buildings and policy</a:t>
            </a:r>
          </a:p>
          <a:p>
            <a:r>
              <a:rPr lang="en-US" dirty="0" smtClean="0"/>
              <a:t>Clearer definition(s) and/or model(s) of help-seeking and engagement</a:t>
            </a:r>
          </a:p>
          <a:p>
            <a:r>
              <a:rPr lang="en-US" dirty="0" smtClean="0"/>
              <a:t>Investigate the relationship/ interplay between factors internal (cognitive) and external (adults) to adolescents which may impact on engagement</a:t>
            </a:r>
            <a:endParaRPr lang="en-US" dirty="0"/>
          </a:p>
        </p:txBody>
      </p:sp>
    </p:spTree>
    <p:extLst>
      <p:ext uri="{BB962C8B-B14F-4D97-AF65-F5344CB8AC3E}">
        <p14:creationId xmlns:p14="http://schemas.microsoft.com/office/powerpoint/2010/main" val="1995152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talk</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Research questions</a:t>
            </a:r>
          </a:p>
          <a:p>
            <a:r>
              <a:rPr lang="en-US" dirty="0" smtClean="0"/>
              <a:t>Choosing IPA as approach</a:t>
            </a:r>
          </a:p>
          <a:p>
            <a:r>
              <a:rPr lang="en-US" dirty="0" smtClean="0"/>
              <a:t>Results</a:t>
            </a:r>
          </a:p>
          <a:p>
            <a:r>
              <a:rPr lang="en-US" dirty="0" smtClean="0"/>
              <a:t>Implications</a:t>
            </a:r>
          </a:p>
          <a:p>
            <a:r>
              <a:rPr lang="en-US" dirty="0" smtClean="0"/>
              <a:t>Questions</a:t>
            </a:r>
          </a:p>
          <a:p>
            <a:endParaRPr lang="en-US" dirty="0" smtClean="0"/>
          </a:p>
          <a:p>
            <a:endParaRPr lang="en-US" dirty="0"/>
          </a:p>
        </p:txBody>
      </p:sp>
    </p:spTree>
    <p:extLst>
      <p:ext uri="{BB962C8B-B14F-4D97-AF65-F5344CB8AC3E}">
        <p14:creationId xmlns:p14="http://schemas.microsoft.com/office/powerpoint/2010/main" val="1911110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98474" y="1116863"/>
            <a:ext cx="7556313" cy="5385424"/>
          </a:xfrm>
        </p:spPr>
        <p:txBody>
          <a:bodyPr>
            <a:noAutofit/>
          </a:bodyPr>
          <a:lstStyle/>
          <a:p>
            <a:r>
              <a:rPr lang="en-GB" sz="800" dirty="0"/>
              <a:t>Bury, C., </a:t>
            </a:r>
            <a:r>
              <a:rPr lang="en-GB" sz="800" dirty="0" err="1"/>
              <a:t>Raval</a:t>
            </a:r>
            <a:r>
              <a:rPr lang="en-GB" sz="800" dirty="0"/>
              <a:t>, H., &amp; Lyon, L. (2007). Young people's experiences of individual psychoanalytic psychotherapy. </a:t>
            </a:r>
            <a:r>
              <a:rPr lang="en-GB" sz="800" i="1" dirty="0"/>
              <a:t>Psychology and Psychotherapy: Theory, Research and Practice</a:t>
            </a:r>
            <a:r>
              <a:rPr lang="en-GB" sz="800" dirty="0"/>
              <a:t>, </a:t>
            </a:r>
            <a:r>
              <a:rPr lang="en-GB" sz="800" i="1" dirty="0"/>
              <a:t>80</a:t>
            </a:r>
            <a:r>
              <a:rPr lang="en-GB" sz="800" dirty="0"/>
              <a:t>(1), 79-96.</a:t>
            </a:r>
          </a:p>
          <a:p>
            <a:r>
              <a:rPr lang="en-GB" sz="800" dirty="0" err="1"/>
              <a:t>Donnellan</a:t>
            </a:r>
            <a:r>
              <a:rPr lang="en-GB" sz="800" dirty="0"/>
              <a:t>, D., Murray, C., &amp; Harrison, J. (2012). An investigation into adolescents experience of cognitive behavioural therapy within a child and adolescent mental health service. </a:t>
            </a:r>
            <a:r>
              <a:rPr lang="en-GB" sz="800" i="1" dirty="0"/>
              <a:t>Clinical Child Psychology and Psychiatry</a:t>
            </a:r>
            <a:r>
              <a:rPr lang="en-GB" sz="800" dirty="0"/>
              <a:t>, </a:t>
            </a:r>
            <a:r>
              <a:rPr lang="en-GB" sz="800" i="1" dirty="0"/>
              <a:t>18</a:t>
            </a:r>
            <a:r>
              <a:rPr lang="en-GB" sz="800" dirty="0"/>
              <a:t>(2), 199-213.</a:t>
            </a:r>
          </a:p>
          <a:p>
            <a:r>
              <a:rPr lang="en-GB" sz="800" dirty="0" err="1"/>
              <a:t>Giorgi</a:t>
            </a:r>
            <a:r>
              <a:rPr lang="en-GB" sz="800" dirty="0"/>
              <a:t>, A. (2006). Concerning variations in the application of the phenomenological method. </a:t>
            </a:r>
            <a:r>
              <a:rPr lang="en-GB" sz="800" i="1" dirty="0"/>
              <a:t>The Humanistic Psychologist, 34</a:t>
            </a:r>
            <a:r>
              <a:rPr lang="en-GB" sz="800" dirty="0"/>
              <a:t>(4), 305–319.</a:t>
            </a:r>
          </a:p>
          <a:p>
            <a:r>
              <a:rPr lang="en-GB" sz="800" dirty="0" err="1"/>
              <a:t>Gopalan</a:t>
            </a:r>
            <a:r>
              <a:rPr lang="en-GB" sz="800" dirty="0"/>
              <a:t>, G., Goldstein, L., </a:t>
            </a:r>
            <a:r>
              <a:rPr lang="en-GB" sz="800" dirty="0" err="1"/>
              <a:t>Klingenstein</a:t>
            </a:r>
            <a:r>
              <a:rPr lang="en-GB" sz="800" dirty="0"/>
              <a:t>, K., </a:t>
            </a:r>
            <a:r>
              <a:rPr lang="en-GB" sz="800" dirty="0" err="1"/>
              <a:t>Sicher</a:t>
            </a:r>
            <a:r>
              <a:rPr lang="en-GB" sz="800" dirty="0"/>
              <a:t>, C., Blake, C., &amp; McKay, M. M. (2010). Engaging families into child mental health treatment: Updates and special considerations. </a:t>
            </a:r>
            <a:r>
              <a:rPr lang="en-GB" sz="800" i="1" dirty="0"/>
              <a:t>Journal of the Canadian Academy of Child &amp; Adolescent Psychiatry</a:t>
            </a:r>
            <a:r>
              <a:rPr lang="en-GB" sz="800" dirty="0"/>
              <a:t>, </a:t>
            </a:r>
            <a:r>
              <a:rPr lang="en-GB" sz="800" i="1" dirty="0"/>
              <a:t>19</a:t>
            </a:r>
            <a:r>
              <a:rPr lang="en-GB" sz="800" dirty="0"/>
              <a:t>(3).</a:t>
            </a:r>
          </a:p>
          <a:p>
            <a:r>
              <a:rPr lang="en-GB" sz="800" dirty="0" smtClean="0"/>
              <a:t>Johnson</a:t>
            </a:r>
            <a:r>
              <a:rPr lang="en-GB" sz="800" dirty="0"/>
              <a:t>, E., Mellor, D., &amp; Brann, P. (2008). Differences in dropout between diagnoses in child and adolescent mental health services. </a:t>
            </a:r>
            <a:r>
              <a:rPr lang="en-GB" sz="800" i="1" dirty="0"/>
              <a:t>Clinical Child Psychology and Psychiatry</a:t>
            </a:r>
            <a:r>
              <a:rPr lang="en-GB" sz="800" dirty="0"/>
              <a:t>, </a:t>
            </a:r>
            <a:r>
              <a:rPr lang="en-GB" sz="800" i="1" dirty="0"/>
              <a:t>13</a:t>
            </a:r>
            <a:r>
              <a:rPr lang="en-GB" sz="800" dirty="0"/>
              <a:t>(4), 515-530.</a:t>
            </a:r>
          </a:p>
          <a:p>
            <a:r>
              <a:rPr lang="en-GB" sz="800" dirty="0" smtClean="0"/>
              <a:t>Harper</a:t>
            </a:r>
            <a:r>
              <a:rPr lang="en-GB" sz="800" dirty="0"/>
              <a:t>, B., Dickson, J. M., &amp; </a:t>
            </a:r>
            <a:r>
              <a:rPr lang="en-GB" sz="800" dirty="0" err="1"/>
              <a:t>Bramwell</a:t>
            </a:r>
            <a:r>
              <a:rPr lang="en-GB" sz="800" dirty="0"/>
              <a:t>, R. (2014). Experiences of young people in a 16–18 Mental Health Service. </a:t>
            </a:r>
            <a:r>
              <a:rPr lang="en-GB" sz="800" i="1" dirty="0"/>
              <a:t>Child and Adolescent Mental Health</a:t>
            </a:r>
            <a:r>
              <a:rPr lang="en-GB" sz="800" dirty="0"/>
              <a:t>, </a:t>
            </a:r>
            <a:r>
              <a:rPr lang="en-GB" sz="800" i="1" dirty="0"/>
              <a:t>19</a:t>
            </a:r>
            <a:r>
              <a:rPr lang="en-GB" sz="800" dirty="0"/>
              <a:t>(2), 90-96.</a:t>
            </a:r>
          </a:p>
          <a:p>
            <a:r>
              <a:rPr lang="en-GB" sz="800" dirty="0" err="1"/>
              <a:t>Kapur</a:t>
            </a:r>
            <a:r>
              <a:rPr lang="en-GB" sz="800" dirty="0"/>
              <a:t>, P., Hayes, D., </a:t>
            </a:r>
            <a:r>
              <a:rPr lang="en-GB" sz="800" dirty="0" err="1"/>
              <a:t>Waddingham</a:t>
            </a:r>
            <a:r>
              <a:rPr lang="en-GB" sz="800" dirty="0"/>
              <a:t>, R., Hillman, S., </a:t>
            </a:r>
            <a:r>
              <a:rPr lang="en-GB" sz="800" dirty="0" err="1"/>
              <a:t>Deighton</a:t>
            </a:r>
            <a:r>
              <a:rPr lang="en-GB" sz="800" dirty="0"/>
              <a:t>, J., &amp; </a:t>
            </a:r>
            <a:r>
              <a:rPr lang="en-GB" sz="800" dirty="0" err="1"/>
              <a:t>Midgley</a:t>
            </a:r>
            <a:r>
              <a:rPr lang="en-GB" sz="800" dirty="0"/>
              <a:t>, N. (2014). The experience of engaging with mental health services among young people who hear voices and their families: A mixed methods exploratory study. </a:t>
            </a:r>
            <a:r>
              <a:rPr lang="en-GB" sz="800" i="1" dirty="0"/>
              <a:t>BMC Health Services Research</a:t>
            </a:r>
            <a:r>
              <a:rPr lang="en-GB" sz="800" dirty="0"/>
              <a:t>, </a:t>
            </a:r>
            <a:r>
              <a:rPr lang="en-GB" sz="800" i="1" dirty="0"/>
              <a:t>14</a:t>
            </a:r>
            <a:r>
              <a:rPr lang="en-GB" sz="800" dirty="0"/>
              <a:t>(1), 1-9</a:t>
            </a:r>
            <a:r>
              <a:rPr lang="en-GB" sz="800" dirty="0" smtClean="0"/>
              <a:t>.</a:t>
            </a:r>
          </a:p>
          <a:p>
            <a:r>
              <a:rPr lang="en-GB" sz="800" dirty="0" smtClean="0"/>
              <a:t> King</a:t>
            </a:r>
            <a:r>
              <a:rPr lang="en-GB" sz="800" dirty="0"/>
              <a:t>, G., Currie, M., &amp; Petersen, P. (2014). Child and parent engagement in the mental health intervention process: a motivational framework. </a:t>
            </a:r>
            <a:r>
              <a:rPr lang="en-GB" sz="800" i="1" dirty="0"/>
              <a:t>Child and Adolescent Mental Health</a:t>
            </a:r>
            <a:r>
              <a:rPr lang="en-GB" sz="800" dirty="0"/>
              <a:t>, </a:t>
            </a:r>
            <a:r>
              <a:rPr lang="en-GB" sz="800" i="1" dirty="0"/>
              <a:t>19</a:t>
            </a:r>
            <a:r>
              <a:rPr lang="en-GB" sz="800" dirty="0"/>
              <a:t>(1), 2-8.</a:t>
            </a:r>
          </a:p>
          <a:p>
            <a:r>
              <a:rPr lang="en-GB" sz="800" dirty="0"/>
              <a:t>Mays, N., &amp; Pope, C. (2000). Assessing quality in qualitative research. </a:t>
            </a:r>
            <a:r>
              <a:rPr lang="en-GB" sz="800" i="1" dirty="0"/>
              <a:t>British Medical Journal</a:t>
            </a:r>
            <a:r>
              <a:rPr lang="en-GB" sz="800" dirty="0"/>
              <a:t>, </a:t>
            </a:r>
            <a:r>
              <a:rPr lang="en-GB" sz="800" i="1" dirty="0"/>
              <a:t>320</a:t>
            </a:r>
            <a:r>
              <a:rPr lang="en-GB" sz="800" dirty="0"/>
              <a:t>, 50-52.</a:t>
            </a:r>
          </a:p>
          <a:p>
            <a:r>
              <a:rPr lang="en-US" sz="800" dirty="0" err="1" smtClean="0"/>
              <a:t>Rickwood</a:t>
            </a:r>
            <a:r>
              <a:rPr lang="en-US" sz="800" dirty="0"/>
              <a:t>, D., Deane, F. P., Wilson, C.J., &amp; </a:t>
            </a:r>
            <a:r>
              <a:rPr lang="en-US" sz="800" dirty="0" err="1"/>
              <a:t>Ciarrochi</a:t>
            </a:r>
            <a:r>
              <a:rPr lang="en-US" sz="800" dirty="0"/>
              <a:t>, J.V. (2005). Young people’s help seeking for mental health problems. </a:t>
            </a:r>
            <a:r>
              <a:rPr lang="en-US" sz="800" i="1" dirty="0"/>
              <a:t>Australian e-Journal for the Advancement of Mental Health, 4</a:t>
            </a:r>
            <a:r>
              <a:rPr lang="en-US" sz="800" dirty="0"/>
              <a:t>(3), 1-34. </a:t>
            </a:r>
            <a:r>
              <a:rPr lang="en-US" sz="800" dirty="0" smtClean="0"/>
              <a:t>Smith et al., 2009</a:t>
            </a:r>
          </a:p>
          <a:p>
            <a:r>
              <a:rPr lang="en-US" sz="800" dirty="0" err="1"/>
              <a:t>Staudt</a:t>
            </a:r>
            <a:r>
              <a:rPr lang="en-US" sz="800" dirty="0"/>
              <a:t>, M. (2007). Treatment engagement with caregivers of at-risk children: Gaps in research and conceptualization. </a:t>
            </a:r>
            <a:r>
              <a:rPr lang="en-US" sz="800" i="1" dirty="0"/>
              <a:t>Journal of Child and Family Studies, 16</a:t>
            </a:r>
            <a:r>
              <a:rPr lang="en-US" sz="800" dirty="0"/>
              <a:t>(2), 183-196.</a:t>
            </a:r>
            <a:endParaRPr lang="en-GB" sz="800" dirty="0"/>
          </a:p>
          <a:p>
            <a:r>
              <a:rPr lang="en-GB" sz="800" dirty="0"/>
              <a:t>Yardley, L. (2000). Dilemmas in qualitative health research. </a:t>
            </a:r>
            <a:r>
              <a:rPr lang="en-GB" sz="800" i="1" dirty="0"/>
              <a:t>Psychology and Health</a:t>
            </a:r>
            <a:r>
              <a:rPr lang="en-GB" sz="800" dirty="0"/>
              <a:t>, </a:t>
            </a:r>
            <a:r>
              <a:rPr lang="en-GB" sz="800" i="1" dirty="0"/>
              <a:t>15</a:t>
            </a:r>
            <a:r>
              <a:rPr lang="en-GB" sz="800" dirty="0"/>
              <a:t>(2), 215-228</a:t>
            </a:r>
            <a:r>
              <a:rPr lang="en-GB" sz="800" dirty="0" smtClean="0"/>
              <a:t>.</a:t>
            </a:r>
            <a:endParaRPr lang="en-GB" sz="800" dirty="0"/>
          </a:p>
        </p:txBody>
      </p:sp>
    </p:spTree>
    <p:extLst>
      <p:ext uri="{BB962C8B-B14F-4D97-AF65-F5344CB8AC3E}">
        <p14:creationId xmlns:p14="http://schemas.microsoft.com/office/powerpoint/2010/main" val="2198302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98474" y="1392254"/>
            <a:ext cx="7556313" cy="4733909"/>
          </a:xfrm>
        </p:spPr>
        <p:txBody>
          <a:bodyPr>
            <a:normAutofit/>
          </a:bodyPr>
          <a:lstStyle/>
          <a:p>
            <a:pPr marL="0" indent="0">
              <a:buNone/>
            </a:pPr>
            <a:endParaRPr lang="en-US" dirty="0" smtClean="0"/>
          </a:p>
          <a:p>
            <a:r>
              <a:rPr lang="en-US" dirty="0"/>
              <a:t>16-18 years as a unique life </a:t>
            </a:r>
            <a:r>
              <a:rPr lang="en-US" dirty="0" smtClean="0"/>
              <a:t>stage</a:t>
            </a:r>
          </a:p>
          <a:p>
            <a:r>
              <a:rPr lang="en-US" dirty="0" smtClean="0"/>
              <a:t>Rise in mental health concerns at this age </a:t>
            </a:r>
            <a:r>
              <a:rPr lang="en-US" u="sng" dirty="0" smtClean="0"/>
              <a:t>but</a:t>
            </a:r>
            <a:r>
              <a:rPr lang="en-US" dirty="0" smtClean="0"/>
              <a:t> high service drop-out rate</a:t>
            </a:r>
          </a:p>
          <a:p>
            <a:r>
              <a:rPr lang="en-US" dirty="0" smtClean="0"/>
              <a:t>Potential time of transition between CAMHS and adult mental health services (AMHS)</a:t>
            </a:r>
          </a:p>
          <a:p>
            <a:r>
              <a:rPr lang="en-US" dirty="0" smtClean="0"/>
              <a:t>Engagement an essential part of effective mental health treatment</a:t>
            </a:r>
            <a:r>
              <a:rPr lang="en-US" dirty="0"/>
              <a:t> </a:t>
            </a:r>
            <a:r>
              <a:rPr lang="en-US" dirty="0" smtClean="0"/>
              <a:t>but we know very little about engagement for this age group</a:t>
            </a:r>
          </a:p>
        </p:txBody>
      </p:sp>
    </p:spTree>
    <p:extLst>
      <p:ext uri="{BB962C8B-B14F-4D97-AF65-F5344CB8AC3E}">
        <p14:creationId xmlns:p14="http://schemas.microsoft.com/office/powerpoint/2010/main" val="126063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98474" y="1315758"/>
            <a:ext cx="7556313" cy="4810406"/>
          </a:xfrm>
        </p:spPr>
        <p:txBody>
          <a:bodyPr>
            <a:normAutofit lnSpcReduction="10000"/>
          </a:bodyPr>
          <a:lstStyle/>
          <a:p>
            <a:pPr marL="228600" lvl="1">
              <a:spcBef>
                <a:spcPts val="2000"/>
              </a:spcBef>
              <a:buClr>
                <a:schemeClr val="accent1"/>
              </a:buClr>
            </a:pPr>
            <a:r>
              <a:rPr lang="en-US" dirty="0"/>
              <a:t>Inconsistency in definitions and models of </a:t>
            </a:r>
            <a:r>
              <a:rPr lang="en-US" dirty="0" smtClean="0"/>
              <a:t>engagement (</a:t>
            </a:r>
            <a:r>
              <a:rPr lang="en-US" dirty="0" err="1" smtClean="0"/>
              <a:t>Staudt</a:t>
            </a:r>
            <a:r>
              <a:rPr lang="en-US" dirty="0" smtClean="0"/>
              <a:t>, 2007) and lack </a:t>
            </a:r>
            <a:r>
              <a:rPr lang="en-US" dirty="0"/>
              <a:t>of specificity to the unique older adolescence </a:t>
            </a:r>
            <a:r>
              <a:rPr lang="en-US" dirty="0" smtClean="0"/>
              <a:t>period</a:t>
            </a:r>
          </a:p>
          <a:p>
            <a:r>
              <a:rPr lang="en-US" sz="1800" dirty="0" smtClean="0"/>
              <a:t>Where does help-seeking end and engagement begin?</a:t>
            </a:r>
          </a:p>
          <a:p>
            <a:r>
              <a:rPr lang="en-US" sz="1800" dirty="0" smtClean="0"/>
              <a:t>Some help-seeking definitions/ models incorporate elements of seeking professional help (e.g. </a:t>
            </a:r>
            <a:r>
              <a:rPr lang="en-US" sz="1800" dirty="0" err="1" smtClean="0"/>
              <a:t>Rickwood</a:t>
            </a:r>
            <a:r>
              <a:rPr lang="en-US" sz="1800" dirty="0" smtClean="0"/>
              <a:t>, Deane, Wilson, &amp; </a:t>
            </a:r>
            <a:r>
              <a:rPr lang="en-US" sz="1800" dirty="0" err="1" smtClean="0"/>
              <a:t>Ciarrochi</a:t>
            </a:r>
            <a:r>
              <a:rPr lang="en-US" sz="1800" dirty="0" smtClean="0"/>
              <a:t>, 2005)</a:t>
            </a:r>
          </a:p>
          <a:p>
            <a:r>
              <a:rPr lang="en-US" sz="1800" dirty="0" smtClean="0"/>
              <a:t>Engagement goes beyond merely ‘turning up’ (</a:t>
            </a:r>
            <a:r>
              <a:rPr lang="en-US" sz="1800" dirty="0" err="1" smtClean="0"/>
              <a:t>Gopalan</a:t>
            </a:r>
            <a:r>
              <a:rPr lang="en-US" sz="1800" dirty="0" smtClean="0"/>
              <a:t> et al., 2010) </a:t>
            </a:r>
          </a:p>
          <a:p>
            <a:r>
              <a:rPr lang="en-US" sz="1800" dirty="0" smtClean="0"/>
              <a:t>Engagement fluctuates (</a:t>
            </a:r>
            <a:r>
              <a:rPr lang="en-US" sz="1800" dirty="0" err="1" smtClean="0"/>
              <a:t>Donnellan</a:t>
            </a:r>
            <a:r>
              <a:rPr lang="en-US" sz="1800" dirty="0" smtClean="0"/>
              <a:t>, Murray, &amp; Harrison, 2012)</a:t>
            </a:r>
          </a:p>
          <a:p>
            <a:r>
              <a:rPr lang="en-US" sz="1800" dirty="0" smtClean="0"/>
              <a:t>King et al. (2014) motivational model of engagement focusing on within treatment motivation from a relational perspective – both client and therapist bring emotional, behavioural and cognitive elements to engagement</a:t>
            </a:r>
          </a:p>
          <a:p>
            <a:endParaRPr lang="en-US" dirty="0"/>
          </a:p>
        </p:txBody>
      </p:sp>
    </p:spTree>
    <p:extLst>
      <p:ext uri="{BB962C8B-B14F-4D97-AF65-F5344CB8AC3E}">
        <p14:creationId xmlns:p14="http://schemas.microsoft.com/office/powerpoint/2010/main" val="215193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Previous qualitative studies produced rich, adolescent-led data (e.g. Bury, </a:t>
            </a:r>
            <a:r>
              <a:rPr lang="en-US" dirty="0" err="1"/>
              <a:t>Raval</a:t>
            </a:r>
            <a:r>
              <a:rPr lang="en-US" dirty="0"/>
              <a:t>, &amp; Lyon, 2007; Harper, Dickson, &amp; </a:t>
            </a:r>
            <a:r>
              <a:rPr lang="en-US" dirty="0" err="1"/>
              <a:t>Bramwell</a:t>
            </a:r>
            <a:r>
              <a:rPr lang="en-US" dirty="0"/>
              <a:t>, 2014; </a:t>
            </a:r>
            <a:r>
              <a:rPr lang="en-US" dirty="0" err="1"/>
              <a:t>Kapur</a:t>
            </a:r>
            <a:r>
              <a:rPr lang="en-US" dirty="0"/>
              <a:t>, et al., 2014</a:t>
            </a:r>
            <a:r>
              <a:rPr lang="en-US" dirty="0" smtClean="0"/>
              <a:t>)</a:t>
            </a:r>
          </a:p>
          <a:p>
            <a:endParaRPr lang="en-US" dirty="0"/>
          </a:p>
          <a:p>
            <a:r>
              <a:rPr lang="en-US" dirty="0"/>
              <a:t>Paucity of </a:t>
            </a:r>
            <a:r>
              <a:rPr lang="en-US" dirty="0" smtClean="0"/>
              <a:t>research looking specifically into older adolescent engagement </a:t>
            </a:r>
            <a:endParaRPr lang="en-US" dirty="0"/>
          </a:p>
        </p:txBody>
      </p:sp>
    </p:spTree>
    <p:extLst>
      <p:ext uri="{BB962C8B-B14F-4D97-AF65-F5344CB8AC3E}">
        <p14:creationId xmlns:p14="http://schemas.microsoft.com/office/powerpoint/2010/main" val="2561727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esearch questions</a:t>
            </a:r>
            <a:endParaRPr lang="en-US" dirty="0"/>
          </a:p>
        </p:txBody>
      </p:sp>
      <p:sp>
        <p:nvSpPr>
          <p:cNvPr id="3" name="Content Placeholder 2"/>
          <p:cNvSpPr>
            <a:spLocks noGrp="1"/>
          </p:cNvSpPr>
          <p:nvPr>
            <p:ph idx="1"/>
          </p:nvPr>
        </p:nvSpPr>
        <p:spPr/>
        <p:txBody>
          <a:bodyPr/>
          <a:lstStyle/>
          <a:p>
            <a:pPr lvl="0"/>
            <a:endParaRPr lang="en-US" dirty="0" smtClean="0"/>
          </a:p>
          <a:p>
            <a:pPr lvl="0"/>
            <a:r>
              <a:rPr lang="en-US" sz="2400" dirty="0" smtClean="0"/>
              <a:t>What </a:t>
            </a:r>
            <a:r>
              <a:rPr lang="en-US" sz="2400" dirty="0"/>
              <a:t>is the 16-18 year-old understanding of their experience </a:t>
            </a:r>
            <a:r>
              <a:rPr lang="en-US" sz="2400" dirty="0" smtClean="0"/>
              <a:t>of:</a:t>
            </a:r>
          </a:p>
          <a:p>
            <a:pPr lvl="1"/>
            <a:r>
              <a:rPr lang="en-US" sz="2400" dirty="0" smtClean="0"/>
              <a:t> </a:t>
            </a:r>
            <a:r>
              <a:rPr lang="en-US" sz="2400" dirty="0"/>
              <a:t>engaging in mental health services</a:t>
            </a:r>
            <a:r>
              <a:rPr lang="en-US" sz="2400" dirty="0" smtClean="0"/>
              <a:t>?</a:t>
            </a:r>
            <a:endParaRPr lang="en-GB" sz="2400" dirty="0"/>
          </a:p>
          <a:p>
            <a:pPr lvl="1"/>
            <a:r>
              <a:rPr lang="en-US" sz="2400" dirty="0" smtClean="0"/>
              <a:t> engagement </a:t>
            </a:r>
            <a:r>
              <a:rPr lang="en-US" sz="2400" dirty="0"/>
              <a:t>facilitators and engagement barriers?</a:t>
            </a:r>
            <a:endParaRPr lang="en-GB" sz="2400" dirty="0"/>
          </a:p>
          <a:p>
            <a:endParaRPr lang="en-US" dirty="0"/>
          </a:p>
        </p:txBody>
      </p:sp>
    </p:spTree>
    <p:extLst>
      <p:ext uri="{BB962C8B-B14F-4D97-AF65-F5344CB8AC3E}">
        <p14:creationId xmlns:p14="http://schemas.microsoft.com/office/powerpoint/2010/main" val="224655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Interpretative Phenomenological Analysis (IPA)</a:t>
            </a:r>
            <a:endParaRPr lang="en-US" dirty="0"/>
          </a:p>
        </p:txBody>
      </p:sp>
      <p:sp>
        <p:nvSpPr>
          <p:cNvPr id="3" name="Content Placeholder 2"/>
          <p:cNvSpPr>
            <a:spLocks noGrp="1"/>
          </p:cNvSpPr>
          <p:nvPr>
            <p:ph idx="1"/>
          </p:nvPr>
        </p:nvSpPr>
        <p:spPr/>
        <p:txBody>
          <a:bodyPr/>
          <a:lstStyle/>
          <a:p>
            <a:r>
              <a:rPr lang="en-US" dirty="0" smtClean="0"/>
              <a:t>More than just analysis – an approach to the research design</a:t>
            </a:r>
          </a:p>
          <a:p>
            <a:r>
              <a:rPr lang="en-US" dirty="0" smtClean="0"/>
              <a:t>Informed by philosophical understandings of phenomenology, hermeneutics and ideography (Smith, et al., 2009)</a:t>
            </a:r>
          </a:p>
          <a:p>
            <a:r>
              <a:rPr lang="en-US" dirty="0" smtClean="0"/>
              <a:t>Insight into specific subjective meanings and interpretations young people made of the experienced engagement phenomena</a:t>
            </a:r>
          </a:p>
          <a:p>
            <a:r>
              <a:rPr lang="en-US" dirty="0" smtClean="0"/>
              <a:t>Idiosyncratic sense-making</a:t>
            </a:r>
          </a:p>
        </p:txBody>
      </p:sp>
    </p:spTree>
    <p:extLst>
      <p:ext uri="{BB962C8B-B14F-4D97-AF65-F5344CB8AC3E}">
        <p14:creationId xmlns:p14="http://schemas.microsoft.com/office/powerpoint/2010/main" val="241061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and recruitment</a:t>
            </a:r>
            <a:endParaRPr lang="en-US" dirty="0"/>
          </a:p>
        </p:txBody>
      </p:sp>
      <p:sp>
        <p:nvSpPr>
          <p:cNvPr id="3" name="Content Placeholder 2"/>
          <p:cNvSpPr>
            <a:spLocks noGrp="1"/>
          </p:cNvSpPr>
          <p:nvPr>
            <p:ph idx="1"/>
          </p:nvPr>
        </p:nvSpPr>
        <p:spPr>
          <a:xfrm>
            <a:off x="498474" y="1453452"/>
            <a:ext cx="7556313" cy="4672711"/>
          </a:xfrm>
        </p:spPr>
        <p:txBody>
          <a:bodyPr>
            <a:normAutofit lnSpcReduction="10000"/>
          </a:bodyPr>
          <a:lstStyle/>
          <a:p>
            <a:r>
              <a:rPr lang="en-US" dirty="0" smtClean="0"/>
              <a:t>Ten participants </a:t>
            </a:r>
          </a:p>
          <a:p>
            <a:pPr lvl="1"/>
            <a:r>
              <a:rPr lang="en-US" dirty="0" smtClean="0"/>
              <a:t>A small number of participants allows for in-depth, rich data gathering and analysis </a:t>
            </a:r>
          </a:p>
          <a:p>
            <a:r>
              <a:rPr lang="en-US" dirty="0" smtClean="0"/>
              <a:t>Recruited from inner city London CAMH services over a period of 6 months</a:t>
            </a:r>
          </a:p>
          <a:p>
            <a:r>
              <a:rPr lang="en-US" dirty="0" smtClean="0"/>
              <a:t>Inclusion criteria: </a:t>
            </a:r>
          </a:p>
          <a:p>
            <a:pPr lvl="1"/>
            <a:r>
              <a:rPr lang="en-US" dirty="0" smtClean="0"/>
              <a:t>16-18 years old</a:t>
            </a:r>
          </a:p>
          <a:p>
            <a:pPr lvl="1"/>
            <a:r>
              <a:rPr lang="en-US" dirty="0" smtClean="0"/>
              <a:t>Engaged with mental health services at time of interview</a:t>
            </a:r>
          </a:p>
          <a:p>
            <a:r>
              <a:rPr lang="en-US" dirty="0" smtClean="0"/>
              <a:t>Exclusion criteria:</a:t>
            </a:r>
          </a:p>
          <a:p>
            <a:pPr lvl="1"/>
            <a:r>
              <a:rPr lang="en-US" dirty="0" smtClean="0"/>
              <a:t>Active psychosis</a:t>
            </a:r>
          </a:p>
          <a:p>
            <a:pPr lvl="1"/>
            <a:r>
              <a:rPr lang="en-US" dirty="0" smtClean="0"/>
              <a:t>Significant developmental delay</a:t>
            </a:r>
          </a:p>
          <a:p>
            <a:pPr lvl="1"/>
            <a:r>
              <a:rPr lang="en-US" dirty="0" smtClean="0"/>
              <a:t>Significant risk issues </a:t>
            </a:r>
            <a:endParaRPr lang="en-US" dirty="0"/>
          </a:p>
        </p:txBody>
      </p:sp>
    </p:spTree>
    <p:extLst>
      <p:ext uri="{BB962C8B-B14F-4D97-AF65-F5344CB8AC3E}">
        <p14:creationId xmlns:p14="http://schemas.microsoft.com/office/powerpoint/2010/main" val="2933736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Interviews</a:t>
            </a:r>
            <a:endParaRPr lang="en-US" dirty="0"/>
          </a:p>
        </p:txBody>
      </p:sp>
      <p:sp>
        <p:nvSpPr>
          <p:cNvPr id="3" name="Content Placeholder 2"/>
          <p:cNvSpPr>
            <a:spLocks noGrp="1"/>
          </p:cNvSpPr>
          <p:nvPr>
            <p:ph idx="1"/>
          </p:nvPr>
        </p:nvSpPr>
        <p:spPr/>
        <p:txBody>
          <a:bodyPr/>
          <a:lstStyle/>
          <a:p>
            <a:r>
              <a:rPr lang="en-US" dirty="0" smtClean="0"/>
              <a:t>Interview schedule developed with a group of five 16-18 year olds from a local school </a:t>
            </a:r>
          </a:p>
          <a:p>
            <a:r>
              <a:rPr lang="en-US" dirty="0" smtClean="0"/>
              <a:t>1:1 semi-structured interviews</a:t>
            </a:r>
          </a:p>
          <a:p>
            <a:pPr lvl="1"/>
            <a:r>
              <a:rPr lang="en-US" dirty="0" smtClean="0"/>
              <a:t>Tentative framework for open conversation allowing for young person to set the parameters of the discussion </a:t>
            </a:r>
          </a:p>
          <a:p>
            <a:r>
              <a:rPr lang="en-US" dirty="0"/>
              <a:t>A</a:t>
            </a:r>
            <a:r>
              <a:rPr lang="en-US" dirty="0" smtClean="0"/>
              <a:t>udio recorded and then transcribed for analysis</a:t>
            </a:r>
          </a:p>
          <a:p>
            <a:r>
              <a:rPr lang="en-US" dirty="0"/>
              <a:t>I</a:t>
            </a:r>
            <a:r>
              <a:rPr lang="en-US" dirty="0" smtClean="0"/>
              <a:t>nterviews lasted between 30 – 65 minutes </a:t>
            </a:r>
            <a:endParaRPr lang="en-US" dirty="0"/>
          </a:p>
        </p:txBody>
      </p:sp>
    </p:spTree>
    <p:extLst>
      <p:ext uri="{BB962C8B-B14F-4D97-AF65-F5344CB8AC3E}">
        <p14:creationId xmlns:p14="http://schemas.microsoft.com/office/powerpoint/2010/main" val="3237232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10797</TotalTime>
  <Words>1397</Words>
  <Application>Microsoft Office PowerPoint</Application>
  <PresentationFormat>On-screen Show (4:3)</PresentationFormat>
  <Paragraphs>139</Paragraphs>
  <Slides>20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Rockwell</vt:lpstr>
      <vt:lpstr>Wingdings</vt:lpstr>
      <vt:lpstr>Advantage</vt:lpstr>
      <vt:lpstr>Experiences of engaging in mental health services in 16-18 year olds: An interpretative phenomenological analysis</vt:lpstr>
      <vt:lpstr>Outline of the talk</vt:lpstr>
      <vt:lpstr>Background</vt:lpstr>
      <vt:lpstr>Background</vt:lpstr>
      <vt:lpstr>Background</vt:lpstr>
      <vt:lpstr>Research questions</vt:lpstr>
      <vt:lpstr>Choosing Interpretative Phenomenological Analysis (IPA)</vt:lpstr>
      <vt:lpstr>Participants and recruitment</vt:lpstr>
      <vt:lpstr>Interviews</vt:lpstr>
      <vt:lpstr>Process of analysis and quality assurance </vt:lpstr>
      <vt:lpstr>Results</vt:lpstr>
      <vt:lpstr>Engagement begins at help-seeking</vt:lpstr>
      <vt:lpstr>Strength of inner resolve </vt:lpstr>
      <vt:lpstr>Evolution of the self</vt:lpstr>
      <vt:lpstr>In the clinic room</vt:lpstr>
      <vt:lpstr>Existing within service walls: Physical and policy-based boundaries </vt:lpstr>
      <vt:lpstr>Limitations</vt:lpstr>
      <vt:lpstr>Clinical implications</vt:lpstr>
      <vt:lpstr>Research implications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Experiences of engaging in mental health services in 16-18 year olds: An interpretative phenomenological analysis</dc:title>
  <dc:creator>Siobhan Jones</dc:creator>
  <cp:lastModifiedBy>Hassett, Alex (alex.hassett@canterbury.ac.uk)</cp:lastModifiedBy>
  <cp:revision>28</cp:revision>
  <dcterms:created xsi:type="dcterms:W3CDTF">2016-06-11T20:36:12Z</dcterms:created>
  <dcterms:modified xsi:type="dcterms:W3CDTF">2016-12-21T09:14:18Z</dcterms:modified>
</cp:coreProperties>
</file>