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58" r:id="rId2"/>
    <p:sldId id="257" r:id="rId3"/>
    <p:sldId id="269" r:id="rId4"/>
    <p:sldId id="273" r:id="rId5"/>
    <p:sldId id="281" r:id="rId6"/>
    <p:sldId id="275" r:id="rId7"/>
    <p:sldId id="276" r:id="rId8"/>
    <p:sldId id="266" r:id="rId9"/>
    <p:sldId id="267" r:id="rId10"/>
    <p:sldId id="270" r:id="rId11"/>
    <p:sldId id="268" r:id="rId12"/>
    <p:sldId id="271" r:id="rId13"/>
    <p:sldId id="282" r:id="rId14"/>
    <p:sldId id="263" r:id="rId15"/>
    <p:sldId id="262" r:id="rId16"/>
    <p:sldId id="261" r:id="rId17"/>
    <p:sldId id="259" r:id="rId18"/>
    <p:sldId id="278" r:id="rId19"/>
    <p:sldId id="264" r:id="rId20"/>
    <p:sldId id="280" r:id="rId21"/>
    <p:sldId id="277" r:id="rId22"/>
    <p:sldId id="265" r:id="rId23"/>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36B"/>
    <a:srgbClr val="FC62E6"/>
    <a:srgbClr val="FCB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64" autoAdjust="0"/>
    <p:restoredTop sz="82173" autoAdjust="0"/>
  </p:normalViewPr>
  <p:slideViewPr>
    <p:cSldViewPr>
      <p:cViewPr>
        <p:scale>
          <a:sx n="100" d="100"/>
          <a:sy n="100" d="100"/>
        </p:scale>
        <p:origin x="-6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06611-BFAC-47BC-9B57-33FB47CFA306}" type="datetimeFigureOut">
              <a:rPr lang="en-GB" smtClean="0"/>
              <a:t>13/06/2012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F331F0-D692-489C-8C21-87BB07CA8013}" type="slidenum">
              <a:rPr lang="en-GB" smtClean="0"/>
              <a:t>‹#›</a:t>
            </a:fld>
            <a:endParaRPr lang="en-GB"/>
          </a:p>
        </p:txBody>
      </p:sp>
    </p:spTree>
    <p:extLst>
      <p:ext uri="{BB962C8B-B14F-4D97-AF65-F5344CB8AC3E}">
        <p14:creationId xmlns:p14="http://schemas.microsoft.com/office/powerpoint/2010/main" val="2873259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JW</a:t>
            </a:r>
          </a:p>
          <a:p>
            <a:r>
              <a:rPr lang="en-GB" dirty="0" smtClean="0"/>
              <a:t>Basically the journey myself and the team went through – with James in</a:t>
            </a:r>
            <a:r>
              <a:rPr lang="en-GB" baseline="0" dirty="0" smtClean="0"/>
              <a:t> order to revalidate the Media and Communications programme – so offers an overview of How we began thinking about the student transition into HE and Out into the world of work</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2</a:t>
            </a:fld>
            <a:endParaRPr lang="en-GB"/>
          </a:p>
        </p:txBody>
      </p:sp>
    </p:spTree>
    <p:extLst>
      <p:ext uri="{BB962C8B-B14F-4D97-AF65-F5344CB8AC3E}">
        <p14:creationId xmlns:p14="http://schemas.microsoft.com/office/powerpoint/2010/main" val="199241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JW</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11</a:t>
            </a:fld>
            <a:endParaRPr lang="en-GB"/>
          </a:p>
        </p:txBody>
      </p:sp>
    </p:spTree>
    <p:extLst>
      <p:ext uri="{BB962C8B-B14F-4D97-AF65-F5344CB8AC3E}">
        <p14:creationId xmlns:p14="http://schemas.microsoft.com/office/powerpoint/2010/main" val="264685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JW</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12</a:t>
            </a:fld>
            <a:endParaRPr lang="en-GB"/>
          </a:p>
        </p:txBody>
      </p:sp>
    </p:spTree>
    <p:extLst>
      <p:ext uri="{BB962C8B-B14F-4D97-AF65-F5344CB8AC3E}">
        <p14:creationId xmlns:p14="http://schemas.microsoft.com/office/powerpoint/2010/main" val="3078464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JW – Media and Communications lends itself particularly well to bringing in technology enhanced learning as these skills are related to the kinds of skills students will need to use in the work place</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14</a:t>
            </a:fld>
            <a:endParaRPr lang="en-GB"/>
          </a:p>
        </p:txBody>
      </p:sp>
    </p:spTree>
    <p:extLst>
      <p:ext uri="{BB962C8B-B14F-4D97-AF65-F5344CB8AC3E}">
        <p14:creationId xmlns:p14="http://schemas.microsoft.com/office/powerpoint/2010/main" val="2360069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r>
              <a:rPr lang="en-GB" dirty="0" err="1" smtClean="0"/>
              <a:t>JCo</a:t>
            </a:r>
            <a:r>
              <a:rPr lang="en-GB" dirty="0" smtClean="0"/>
              <a:t> panel </a:t>
            </a:r>
          </a:p>
          <a:p>
            <a:endParaRPr lang="en-GB" dirty="0" smtClean="0"/>
          </a:p>
          <a:p>
            <a:endParaRPr lang="en-GB" dirty="0" smtClean="0"/>
          </a:p>
          <a:p>
            <a:pPr hangingPunct="0"/>
            <a:r>
              <a:rPr lang="en-GB" dirty="0" smtClean="0"/>
              <a:t>MODULES RAISING AWARENESS OF HOW TO COMMUNICATE IN THE WORK PLACE AND HOW TO COMMUNICATE EMPLOYABILITY SKILLS – ALL UNDERPINNED BY MEDIA OR COMMUNICATIONS THEORY,</a:t>
            </a:r>
            <a:r>
              <a:rPr lang="en-GB" sz="1200" kern="1200" dirty="0" smtClean="0">
                <a:solidFill>
                  <a:schemeClr val="tx1"/>
                </a:solidFill>
                <a:effectLst/>
                <a:latin typeface="+mn-lt"/>
                <a:ea typeface="+mn-ea"/>
                <a:cs typeface="+mn-cs"/>
              </a:rPr>
              <a:t> </a:t>
            </a:r>
          </a:p>
          <a:p>
            <a:pPr hangingPunct="0"/>
            <a:endParaRPr lang="en-GB" sz="1200" kern="1200" dirty="0" smtClean="0">
              <a:solidFill>
                <a:schemeClr val="tx1"/>
              </a:solidFill>
              <a:effectLst/>
              <a:latin typeface="+mn-lt"/>
              <a:ea typeface="+mn-ea"/>
              <a:cs typeface="+mn-cs"/>
            </a:endParaRPr>
          </a:p>
          <a:p>
            <a:pPr lvl="0" fontAlgn="base" hangingPunct="0"/>
            <a:r>
              <a:rPr lang="en-GB" sz="1200" kern="1200" dirty="0" smtClean="0">
                <a:solidFill>
                  <a:schemeClr val="tx1"/>
                </a:solidFill>
                <a:effectLst/>
                <a:latin typeface="+mn-lt"/>
                <a:ea typeface="+mn-ea"/>
                <a:cs typeface="+mn-cs"/>
              </a:rPr>
              <a:t>the module introduces students to issues associated with commencing Higher Education – how to communicate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verbally and in writing also on the importance of employability within the Media and Communications curriculum and on student engagement with Employability and Careers Services. Sessions cover communication skills specific to media and communications and to a professional media career. Students learn how communication takes place to develop essential skills in multi-platform communications – from communicating with lecturers and peers to presenting to different professional audiences and target markets. Students introduced to basic communications theory include transmission and reception, non-verbal communications, dealing with noise, asymmetric and symmetric models, one to one and the dynamics of group communications. This knowledge is applied in practical projects and so</a:t>
            </a:r>
            <a:r>
              <a:rPr lang="en-GB" sz="1200" kern="1200" baseline="0" dirty="0" smtClean="0">
                <a:solidFill>
                  <a:schemeClr val="tx1"/>
                </a:solidFill>
                <a:effectLst/>
                <a:latin typeface="+mn-lt"/>
                <a:ea typeface="+mn-ea"/>
                <a:cs typeface="+mn-cs"/>
              </a:rPr>
              <a:t> they analyse their work in relation to theory. </a:t>
            </a:r>
            <a:r>
              <a:rPr lang="en-GB" sz="1200" kern="1200" dirty="0" smtClean="0">
                <a:solidFill>
                  <a:schemeClr val="tx1"/>
                </a:solidFill>
                <a:effectLst/>
                <a:latin typeface="+mn-lt"/>
                <a:ea typeface="+mn-ea"/>
                <a:cs typeface="+mn-cs"/>
              </a:rPr>
              <a:t>A LOG OF RESOURCES – WEBSITES, USEFUL INFORMATION, REFERENCES OR THEORIES THAT WILL HELP STUDENTS IN THEIR CONTINUING DEVELOPMENT (STUDENTS MUST ENTER THE DATE OF THE ENTRY AND HOW AND WHY IT IS USEFUL) (5%) (PASS/FAIL)</a:t>
            </a:r>
          </a:p>
          <a:p>
            <a:pPr lvl="0" fontAlgn="base" hangingPunct="0"/>
            <a:r>
              <a:rPr lang="en-GB" sz="1200" kern="1200" dirty="0" smtClean="0">
                <a:solidFill>
                  <a:schemeClr val="tx1"/>
                </a:solidFill>
                <a:effectLst/>
                <a:latin typeface="+mn-lt"/>
                <a:ea typeface="+mn-ea"/>
                <a:cs typeface="+mn-cs"/>
              </a:rPr>
              <a:t>A STUDY WORK PLAN – WHICH ESSAYS ARE DUE WHEN AND HOW WILL YOU TIMETABLE WORKING ON THEM? (5%) (PASS/FAIL)</a:t>
            </a:r>
          </a:p>
          <a:p>
            <a:pPr lvl="0" fontAlgn="base" hangingPunct="0"/>
            <a:r>
              <a:rPr lang="en-GB" sz="1200" kern="1200" dirty="0" smtClean="0">
                <a:solidFill>
                  <a:schemeClr val="tx1"/>
                </a:solidFill>
                <a:effectLst/>
                <a:latin typeface="+mn-lt"/>
                <a:ea typeface="+mn-ea"/>
                <a:cs typeface="+mn-cs"/>
              </a:rPr>
              <a:t>A CV (5%) (PASS/FAIL)</a:t>
            </a:r>
          </a:p>
          <a:p>
            <a:pPr lvl="0" fontAlgn="base" hangingPunct="0"/>
            <a:r>
              <a:rPr lang="en-GB" sz="1200" b="1" kern="1200" dirty="0" smtClean="0">
                <a:solidFill>
                  <a:schemeClr val="tx1"/>
                </a:solidFill>
                <a:effectLst/>
                <a:latin typeface="+mn-lt"/>
                <a:ea typeface="+mn-ea"/>
                <a:cs typeface="+mn-cs"/>
              </a:rPr>
              <a:t>A GROUP POWERPOINT PRESENTATION OF A BUSINESS IDEA INCLUDING A MEDIA PLAN SHOWING HOW IT WILL ACHIEVE AIMS AND OBJECTIVES (15%)</a:t>
            </a:r>
            <a:endParaRPr lang="en-GB" sz="1200" kern="1200" dirty="0" smtClean="0">
              <a:solidFill>
                <a:schemeClr val="tx1"/>
              </a:solidFill>
              <a:effectLst/>
              <a:latin typeface="+mn-lt"/>
              <a:ea typeface="+mn-ea"/>
              <a:cs typeface="+mn-cs"/>
            </a:endParaRPr>
          </a:p>
          <a:p>
            <a:pPr lvl="0" fontAlgn="base" hangingPunct="0"/>
            <a:r>
              <a:rPr lang="en-GB" sz="1200" kern="1200" dirty="0" smtClean="0">
                <a:solidFill>
                  <a:schemeClr val="tx1"/>
                </a:solidFill>
                <a:effectLst/>
                <a:latin typeface="+mn-lt"/>
                <a:ea typeface="+mn-ea"/>
                <a:cs typeface="+mn-cs"/>
              </a:rPr>
              <a:t>A SHORT CREATIVE INDIVIDUAL PIECE LINKED TO THE POWERPOINT (15%) </a:t>
            </a:r>
            <a:r>
              <a:rPr lang="en-GB" sz="1200" b="1" kern="1200" dirty="0" smtClean="0">
                <a:solidFill>
                  <a:schemeClr val="tx1"/>
                </a:solidFill>
                <a:effectLst/>
                <a:latin typeface="+mn-lt"/>
                <a:ea typeface="+mn-ea"/>
                <a:cs typeface="+mn-cs"/>
              </a:rPr>
              <a:t>(Any student who does not contribute an individual piece to the </a:t>
            </a:r>
            <a:r>
              <a:rPr lang="en-GB" sz="1200" b="1" kern="1200" dirty="0" err="1" smtClean="0">
                <a:solidFill>
                  <a:schemeClr val="tx1"/>
                </a:solidFill>
                <a:effectLst/>
                <a:latin typeface="+mn-lt"/>
                <a:ea typeface="+mn-ea"/>
                <a:cs typeface="+mn-cs"/>
              </a:rPr>
              <a:t>powerpoint</a:t>
            </a:r>
            <a:r>
              <a:rPr lang="en-GB" sz="1200" b="1" kern="1200" dirty="0" smtClean="0">
                <a:solidFill>
                  <a:schemeClr val="tx1"/>
                </a:solidFill>
                <a:effectLst/>
                <a:latin typeface="+mn-lt"/>
                <a:ea typeface="+mn-ea"/>
                <a:cs typeface="+mn-cs"/>
              </a:rPr>
              <a:t> will get zero for both the </a:t>
            </a:r>
            <a:r>
              <a:rPr lang="en-GB" sz="1200" b="1" kern="1200" dirty="0" err="1" smtClean="0">
                <a:solidFill>
                  <a:schemeClr val="tx1"/>
                </a:solidFill>
                <a:effectLst/>
                <a:latin typeface="+mn-lt"/>
                <a:ea typeface="+mn-ea"/>
                <a:cs typeface="+mn-cs"/>
              </a:rPr>
              <a:t>powerpoint</a:t>
            </a:r>
            <a:r>
              <a:rPr lang="en-GB" sz="1200" b="1" kern="1200" dirty="0" smtClean="0">
                <a:solidFill>
                  <a:schemeClr val="tx1"/>
                </a:solidFill>
                <a:effectLst/>
                <a:latin typeface="+mn-lt"/>
                <a:ea typeface="+mn-ea"/>
                <a:cs typeface="+mn-cs"/>
              </a:rPr>
              <a:t> and for the individual piece)  </a:t>
            </a:r>
            <a:endParaRPr lang="en-GB" sz="1200" kern="1200" dirty="0" smtClean="0">
              <a:solidFill>
                <a:schemeClr val="tx1"/>
              </a:solidFill>
              <a:effectLst/>
              <a:latin typeface="+mn-lt"/>
              <a:ea typeface="+mn-ea"/>
              <a:cs typeface="+mn-cs"/>
            </a:endParaRPr>
          </a:p>
          <a:p>
            <a:pPr lvl="0" fontAlgn="base" hangingPunct="0"/>
            <a:r>
              <a:rPr lang="en-GB" sz="1200" kern="1200" dirty="0" smtClean="0">
                <a:solidFill>
                  <a:schemeClr val="tx1"/>
                </a:solidFill>
                <a:effectLst/>
                <a:latin typeface="+mn-lt"/>
                <a:ea typeface="+mn-ea"/>
                <a:cs typeface="+mn-cs"/>
              </a:rPr>
              <a:t>AN ONLINE PROFILE  (20%)  </a:t>
            </a:r>
          </a:p>
          <a:p>
            <a:r>
              <a:rPr lang="en-GB" sz="1200" kern="1200" dirty="0" smtClean="0">
                <a:solidFill>
                  <a:schemeClr val="tx1"/>
                </a:solidFill>
                <a:effectLst/>
                <a:latin typeface="+mn-lt"/>
                <a:ea typeface="+mn-ea"/>
                <a:cs typeface="+mn-cs"/>
              </a:rPr>
              <a:t>A 1500 WORD ACADEMIC DISCUSSION OF AND REFLECTION ON THE COMMUNICATIONS PRODUCED AND THE LEARNING PROCESS INCLUDING CONSIDERATION OF WHAT THEORIES AND IDEAS WERE APPLIED AND A DISCUSSION OF THEIR APPLICATION AND USEFULNESS </a:t>
            </a:r>
          </a:p>
          <a:p>
            <a:r>
              <a:rPr lang="en-GB" sz="1200" kern="1200" dirty="0" smtClean="0">
                <a:solidFill>
                  <a:schemeClr val="tx1"/>
                </a:solidFill>
                <a:effectLst/>
                <a:latin typeface="+mn-lt"/>
                <a:ea typeface="+mn-ea"/>
                <a:cs typeface="+mn-cs"/>
              </a:rPr>
              <a:t>Work related learning module – similar</a:t>
            </a:r>
            <a:r>
              <a:rPr lang="en-GB" sz="1200" kern="1200" baseline="0" dirty="0" smtClean="0">
                <a:solidFill>
                  <a:schemeClr val="tx1"/>
                </a:solidFill>
                <a:effectLst/>
                <a:latin typeface="+mn-lt"/>
                <a:ea typeface="+mn-ea"/>
                <a:cs typeface="+mn-cs"/>
              </a:rPr>
              <a:t> to one that ken </a:t>
            </a:r>
            <a:r>
              <a:rPr lang="en-GB" sz="1200" kern="1200" baseline="0" dirty="0" err="1" smtClean="0">
                <a:solidFill>
                  <a:schemeClr val="tx1"/>
                </a:solidFill>
                <a:effectLst/>
                <a:latin typeface="+mn-lt"/>
                <a:ea typeface="+mn-ea"/>
                <a:cs typeface="+mn-cs"/>
              </a:rPr>
              <a:t>focx</a:t>
            </a:r>
            <a:r>
              <a:rPr lang="en-GB" sz="1200" kern="1200" baseline="0" dirty="0" smtClean="0">
                <a:solidFill>
                  <a:schemeClr val="tx1"/>
                </a:solidFill>
                <a:effectLst/>
                <a:latin typeface="+mn-lt"/>
                <a:ea typeface="+mn-ea"/>
                <a:cs typeface="+mn-cs"/>
              </a:rPr>
              <a:t> will talk about </a:t>
            </a:r>
            <a:r>
              <a:rPr lang="en-GB" sz="1200" kern="1200" baseline="0" dirty="0" err="1" smtClean="0">
                <a:solidFill>
                  <a:schemeClr val="tx1"/>
                </a:solidFill>
                <a:effectLst/>
                <a:latin typeface="+mn-lt"/>
                <a:ea typeface="+mn-ea"/>
                <a:cs typeface="+mn-cs"/>
              </a:rPr>
              <a:t>buit</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basica;lly</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stuidents</a:t>
            </a:r>
            <a:r>
              <a:rPr lang="en-GB" sz="1200" kern="1200" baseline="0" dirty="0" smtClean="0">
                <a:solidFill>
                  <a:schemeClr val="tx1"/>
                </a:solidFill>
                <a:effectLst/>
                <a:latin typeface="+mn-lt"/>
                <a:ea typeface="+mn-ea"/>
                <a:cs typeface="+mn-cs"/>
              </a:rPr>
              <a:t> are prepared for a work placement with support from </a:t>
            </a:r>
            <a:r>
              <a:rPr lang="en-GB" sz="1200" kern="1200" baseline="0" dirty="0" err="1" smtClean="0">
                <a:solidFill>
                  <a:schemeClr val="tx1"/>
                </a:solidFill>
                <a:effectLst/>
                <a:latin typeface="+mn-lt"/>
                <a:ea typeface="+mn-ea"/>
                <a:cs typeface="+mn-cs"/>
              </a:rPr>
              <a:t>emplyabilty</a:t>
            </a:r>
            <a:r>
              <a:rPr lang="en-GB" sz="1200" kern="1200" baseline="0" dirty="0" smtClean="0">
                <a:solidFill>
                  <a:schemeClr val="tx1"/>
                </a:solidFill>
                <a:effectLst/>
                <a:latin typeface="+mn-lt"/>
                <a:ea typeface="+mn-ea"/>
                <a:cs typeface="+mn-cs"/>
              </a:rPr>
              <a:t> and </a:t>
            </a:r>
            <a:r>
              <a:rPr lang="en-GB" sz="1200" kern="1200" baseline="0" dirty="0" err="1" smtClean="0">
                <a:solidFill>
                  <a:schemeClr val="tx1"/>
                </a:solidFill>
                <a:effectLst/>
                <a:latin typeface="+mn-lt"/>
                <a:ea typeface="+mn-ea"/>
                <a:cs typeface="+mn-cs"/>
              </a:rPr>
              <a:t>carrers</a:t>
            </a:r>
            <a:r>
              <a:rPr lang="en-GB" sz="1200" kern="1200" baseline="0" dirty="0" smtClean="0">
                <a:solidFill>
                  <a:schemeClr val="tx1"/>
                </a:solidFill>
                <a:effectLst/>
                <a:latin typeface="+mn-lt"/>
                <a:ea typeface="+mn-ea"/>
                <a:cs typeface="+mn-cs"/>
              </a:rPr>
              <a:t>  and can do a case study if they don’t get </a:t>
            </a:r>
            <a:r>
              <a:rPr lang="en-GB" sz="1200" kern="1200" baseline="0" smtClean="0">
                <a:solidFill>
                  <a:schemeClr val="tx1"/>
                </a:solidFill>
                <a:effectLst/>
                <a:latin typeface="+mn-lt"/>
                <a:ea typeface="+mn-ea"/>
                <a:cs typeface="+mn-cs"/>
              </a:rPr>
              <a:t>a placement.  </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15</a:t>
            </a:fld>
            <a:endParaRPr lang="en-GB"/>
          </a:p>
        </p:txBody>
      </p:sp>
    </p:spTree>
    <p:extLst>
      <p:ext uri="{BB962C8B-B14F-4D97-AF65-F5344CB8AC3E}">
        <p14:creationId xmlns:p14="http://schemas.microsoft.com/office/powerpoint/2010/main" val="1851237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JW </a:t>
            </a:r>
            <a:r>
              <a:rPr lang="en-GB" dirty="0" err="1" smtClean="0"/>
              <a:t>Jco</a:t>
            </a:r>
            <a:r>
              <a:rPr lang="en-GB" dirty="0" smtClean="0"/>
              <a:t> OUTLINE OF STRUCTURE HOW WE EMBEDDED DIFFERENT ELEMENTS  -YELLOW PROFESSIONAL CONTENT , BLUE ANALYSIS</a:t>
            </a:r>
            <a:r>
              <a:rPr lang="en-GB" baseline="0" dirty="0" smtClean="0"/>
              <a:t> OF MEDIA CONTENT AND CREATION OF MEDIA CONTENT</a:t>
            </a:r>
            <a:r>
              <a:rPr lang="en-GB" dirty="0" smtClean="0"/>
              <a:t> RESEARCH, PROFESSIONAL CONTENT, RESEARCH  METHODS AND THEORIES OF LEARNING AND TEACHING</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16</a:t>
            </a:fld>
            <a:endParaRPr lang="en-GB"/>
          </a:p>
        </p:txBody>
      </p:sp>
    </p:spTree>
    <p:extLst>
      <p:ext uri="{BB962C8B-B14F-4D97-AF65-F5344CB8AC3E}">
        <p14:creationId xmlns:p14="http://schemas.microsoft.com/office/powerpoint/2010/main" val="3257010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JW Writing and discussing papers or essays – engaging</a:t>
            </a:r>
            <a:r>
              <a:rPr lang="en-GB" baseline="0" dirty="0" smtClean="0"/>
              <a:t> with theory and scholarship – research –led researching subject and teach subject content </a:t>
            </a:r>
          </a:p>
          <a:p>
            <a:r>
              <a:rPr lang="en-GB" baseline="0" dirty="0" smtClean="0"/>
              <a:t>Research based – curriculum is based in undertaking enquiry based learning and problem solving – research orientated – curriculum emphasises the construction of knowledge in the subject</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17</a:t>
            </a:fld>
            <a:endParaRPr lang="en-GB"/>
          </a:p>
        </p:txBody>
      </p:sp>
    </p:spTree>
    <p:extLst>
      <p:ext uri="{BB962C8B-B14F-4D97-AF65-F5344CB8AC3E}">
        <p14:creationId xmlns:p14="http://schemas.microsoft.com/office/powerpoint/2010/main" val="1121982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Jco</a:t>
            </a:r>
            <a:endParaRPr lang="en-GB" dirty="0" smtClean="0"/>
          </a:p>
          <a:p>
            <a:r>
              <a:rPr lang="en-GB" dirty="0" smtClean="0"/>
              <a:t>Sounding Board – advice on new modules,</a:t>
            </a:r>
            <a:r>
              <a:rPr lang="en-GB" baseline="0" dirty="0" smtClean="0"/>
              <a:t> revalidation, revitalising existing content</a:t>
            </a:r>
          </a:p>
          <a:p>
            <a:r>
              <a:rPr lang="en-GB" baseline="0" dirty="0" smtClean="0"/>
              <a:t>Staff time – through our SLA agreement</a:t>
            </a:r>
          </a:p>
          <a:p>
            <a:r>
              <a:rPr lang="en-GB" baseline="0" dirty="0" smtClean="0"/>
              <a:t>Best practice sharing – through contacts at other institutions and across the University</a:t>
            </a:r>
          </a:p>
          <a:p>
            <a:r>
              <a:rPr lang="en-GB" baseline="0" dirty="0" smtClean="0"/>
              <a:t>Experienced staff – all of the team have different backgrounds and experiences and relevant staff are brought in at the right time because of our project based style of working</a:t>
            </a:r>
          </a:p>
          <a:p>
            <a:r>
              <a:rPr lang="en-GB" baseline="0" dirty="0" smtClean="0"/>
              <a:t>Flexibility – we will work with what we are given.  There are ideals, but we will use what time and resources are available.</a:t>
            </a:r>
          </a:p>
          <a:p>
            <a:r>
              <a:rPr lang="en-GB" baseline="0" dirty="0" smtClean="0"/>
              <a:t>Employer engagement – Industry Advisory Panels, guest lectures, industry insight days, work placements, work </a:t>
            </a:r>
            <a:r>
              <a:rPr lang="en-GB" baseline="0" dirty="0" err="1" smtClean="0"/>
              <a:t>shaddowing</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18</a:t>
            </a:fld>
            <a:endParaRPr lang="en-GB"/>
          </a:p>
        </p:txBody>
      </p:sp>
    </p:spTree>
    <p:extLst>
      <p:ext uri="{BB962C8B-B14F-4D97-AF65-F5344CB8AC3E}">
        <p14:creationId xmlns:p14="http://schemas.microsoft.com/office/powerpoint/2010/main" val="2467212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Industry, other departments</a:t>
            </a:r>
            <a:r>
              <a:rPr lang="en-GB" baseline="0" dirty="0" smtClean="0"/>
              <a:t> – sustainability and development </a:t>
            </a:r>
            <a:r>
              <a:rPr lang="en-GB" dirty="0" smtClean="0"/>
              <a:t>other enterprises – believe it will lead to</a:t>
            </a:r>
            <a:r>
              <a:rPr lang="en-GB" baseline="0" dirty="0" smtClean="0"/>
              <a:t> and develop more partnerships – go to HAMBROOK SLIDE</a:t>
            </a:r>
            <a:endParaRPr lang="en-GB" dirty="0" smtClean="0"/>
          </a:p>
          <a:p>
            <a:r>
              <a:rPr lang="en-GB" dirty="0" smtClean="0"/>
              <a:t>Debut JW</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19</a:t>
            </a:fld>
            <a:endParaRPr lang="en-GB"/>
          </a:p>
        </p:txBody>
      </p:sp>
    </p:spTree>
    <p:extLst>
      <p:ext uri="{BB962C8B-B14F-4D97-AF65-F5344CB8AC3E}">
        <p14:creationId xmlns:p14="http://schemas.microsoft.com/office/powerpoint/2010/main" val="3400629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Awareness raising Campaign about A social enterprise, Kent enterprise trust – students had to create a campaign and discuss ethical and theoretical issues underpinning their work and reflect on the process raised student awareness about conservation projects and about how social enterprises operate - offered students an internship and work experience – they felt they got some good</a:t>
            </a:r>
            <a:r>
              <a:rPr lang="en-GB" baseline="0" dirty="0" smtClean="0"/>
              <a:t> ideas from students on how to promote themselves</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20</a:t>
            </a:fld>
            <a:endParaRPr lang="en-GB"/>
          </a:p>
        </p:txBody>
      </p:sp>
    </p:spTree>
    <p:extLst>
      <p:ext uri="{BB962C8B-B14F-4D97-AF65-F5344CB8AC3E}">
        <p14:creationId xmlns:p14="http://schemas.microsoft.com/office/powerpoint/2010/main" val="3195375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JW </a:t>
            </a:r>
            <a:r>
              <a:rPr lang="en-GB" dirty="0" err="1" smtClean="0"/>
              <a:t>Jco</a:t>
            </a:r>
            <a:r>
              <a:rPr lang="en-GB" dirty="0" smtClean="0"/>
              <a:t> That is why we needed to try to  integrate employability without compromising on content and rigour of academic studies.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introduced learning opportunities and forms of assessment that satisfied academic standards, were intellectually stimulating and at the same time contributed to skills development relevant for work situations.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21</a:t>
            </a:fld>
            <a:endParaRPr lang="en-GB"/>
          </a:p>
        </p:txBody>
      </p:sp>
    </p:spTree>
    <p:extLst>
      <p:ext uri="{BB962C8B-B14F-4D97-AF65-F5344CB8AC3E}">
        <p14:creationId xmlns:p14="http://schemas.microsoft.com/office/powerpoint/2010/main" val="3484220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James</a:t>
            </a:r>
          </a:p>
          <a:p>
            <a:r>
              <a:rPr lang="en-GB" dirty="0" smtClean="0"/>
              <a:t>This is what we are going to cover…</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3</a:t>
            </a:fld>
            <a:endParaRPr lang="en-GB"/>
          </a:p>
        </p:txBody>
      </p:sp>
    </p:spTree>
    <p:extLst>
      <p:ext uri="{BB962C8B-B14F-4D97-AF65-F5344CB8AC3E}">
        <p14:creationId xmlns:p14="http://schemas.microsoft.com/office/powerpoint/2010/main" val="1309588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JW and </a:t>
            </a:r>
            <a:r>
              <a:rPr lang="en-GB" dirty="0" err="1" smtClean="0"/>
              <a:t>JCo</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22</a:t>
            </a:fld>
            <a:endParaRPr lang="en-GB"/>
          </a:p>
        </p:txBody>
      </p:sp>
    </p:spTree>
    <p:extLst>
      <p:ext uri="{BB962C8B-B14F-4D97-AF65-F5344CB8AC3E}">
        <p14:creationId xmlns:p14="http://schemas.microsoft.com/office/powerpoint/2010/main" val="408158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JW</a:t>
            </a:r>
          </a:p>
          <a:p>
            <a:r>
              <a:rPr lang="en-GB" dirty="0" smtClean="0"/>
              <a:t>Will say more around how –Background was that as</a:t>
            </a:r>
            <a:r>
              <a:rPr lang="en-GB" baseline="0" dirty="0" smtClean="0"/>
              <a:t> a result of the above we</a:t>
            </a:r>
            <a:r>
              <a:rPr lang="en-GB" dirty="0" smtClean="0"/>
              <a:t> had begun</a:t>
            </a:r>
            <a:r>
              <a:rPr lang="en-GB" baseline="0" dirty="0" smtClean="0"/>
              <a:t> to bring in some more professional modules – which improved student satisfaction – brought in an advertising module and Andrew King Piloted getting students to work to live briefs – brought in a public relations module so students carried out a PR campaign – from this realised students needed help with web design and digital skills – last year brought in some digital skills in year 1 – on a module that had mainly been about semiotics and textual analysis got students to design DVD covers and discuss/theorise how they had created meanings and on  a men’s magazines module moved from completely theory based to bringing in practical elements – the module had been about the representations and construction of masculinity underpinned by gender theory – brought in practical and creative skills. </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4</a:t>
            </a:fld>
            <a:endParaRPr lang="en-GB"/>
          </a:p>
        </p:txBody>
      </p:sp>
    </p:spTree>
    <p:extLst>
      <p:ext uri="{BB962C8B-B14F-4D97-AF65-F5344CB8AC3E}">
        <p14:creationId xmlns:p14="http://schemas.microsoft.com/office/powerpoint/2010/main" val="1737530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JW – example might look like a piece of fun and indeed students enjoyed it and found it very engaging as opposed</a:t>
            </a:r>
            <a:r>
              <a:rPr lang="en-GB" baseline="0" dirty="0" smtClean="0"/>
              <a:t> to the traditional essay</a:t>
            </a:r>
            <a:r>
              <a:rPr lang="en-GB" dirty="0" smtClean="0"/>
              <a:t> but students – applied gender and economic theory particularly theories of hegemonic masculinity and consumer culture in order to analyse</a:t>
            </a:r>
            <a:r>
              <a:rPr lang="en-GB" baseline="0" dirty="0" smtClean="0"/>
              <a:t> magazine covers – so first piece of assessment asks them to show understanding of a variety of theories and apply them in a textual analysis -  then were taught to use industry standard software – adobe creative master suite in order to do page layouts to construct there own cover. The final part of the assessment they had to write an analysis of their covers applying theories to discuss how masculinity and </a:t>
            </a:r>
            <a:r>
              <a:rPr lang="en-GB" baseline="0" dirty="0" err="1" smtClean="0"/>
              <a:t>feminity</a:t>
            </a:r>
            <a:r>
              <a:rPr lang="en-GB" baseline="0" dirty="0" smtClean="0"/>
              <a:t> are constructed in relation to each other, in relation to consumerism and in relation to social status – so for example </a:t>
            </a:r>
            <a:r>
              <a:rPr lang="en-GB" baseline="0" dirty="0" err="1" smtClean="0"/>
              <a:t>examing</a:t>
            </a:r>
            <a:r>
              <a:rPr lang="en-GB" baseline="0" dirty="0" smtClean="0"/>
              <a:t> how different ideals of femininity are set up in cheaper top shelf </a:t>
            </a:r>
            <a:r>
              <a:rPr lang="en-GB" baseline="0" dirty="0" err="1" smtClean="0"/>
              <a:t>mags</a:t>
            </a:r>
            <a:r>
              <a:rPr lang="en-GB" baseline="0" dirty="0" smtClean="0"/>
              <a:t> like nuts and zoo whereas they are more </a:t>
            </a:r>
            <a:r>
              <a:rPr lang="en-GB" baseline="0" dirty="0" err="1" smtClean="0"/>
              <a:t>sophiticated</a:t>
            </a:r>
            <a:r>
              <a:rPr lang="en-GB" baseline="0" dirty="0" smtClean="0"/>
              <a:t> and less </a:t>
            </a:r>
            <a:r>
              <a:rPr lang="en-GB" baseline="0" dirty="0" err="1" smtClean="0"/>
              <a:t>brah</a:t>
            </a:r>
            <a:r>
              <a:rPr lang="en-GB" baseline="0" dirty="0" smtClean="0"/>
              <a:t> in </a:t>
            </a:r>
            <a:r>
              <a:rPr lang="en-GB" baseline="0" dirty="0" err="1" smtClean="0"/>
              <a:t>mags</a:t>
            </a:r>
            <a:r>
              <a:rPr lang="en-GB" baseline="0" dirty="0" smtClean="0"/>
              <a:t> such as GQ. Creating an awareness of gender issues and of economic and </a:t>
            </a:r>
            <a:r>
              <a:rPr lang="en-GB" baseline="0" dirty="0" err="1" smtClean="0"/>
              <a:t>commerciallinks</a:t>
            </a:r>
            <a:r>
              <a:rPr lang="en-GB" baseline="0" dirty="0" smtClean="0"/>
              <a:t> as well as industry skills. </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5</a:t>
            </a:fld>
            <a:endParaRPr lang="en-GB"/>
          </a:p>
        </p:txBody>
      </p:sp>
    </p:spTree>
    <p:extLst>
      <p:ext uri="{BB962C8B-B14F-4D97-AF65-F5344CB8AC3E}">
        <p14:creationId xmlns:p14="http://schemas.microsoft.com/office/powerpoint/2010/main" val="2763497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JW</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6</a:t>
            </a:fld>
            <a:endParaRPr lang="en-GB"/>
          </a:p>
        </p:txBody>
      </p:sp>
    </p:spTree>
    <p:extLst>
      <p:ext uri="{BB962C8B-B14F-4D97-AF65-F5344CB8AC3E}">
        <p14:creationId xmlns:p14="http://schemas.microsoft.com/office/powerpoint/2010/main" val="105148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7</a:t>
            </a:fld>
            <a:endParaRPr lang="en-GB"/>
          </a:p>
        </p:txBody>
      </p:sp>
    </p:spTree>
    <p:extLst>
      <p:ext uri="{BB962C8B-B14F-4D97-AF65-F5344CB8AC3E}">
        <p14:creationId xmlns:p14="http://schemas.microsoft.com/office/powerpoint/2010/main" val="290900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JCo</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8</a:t>
            </a:fld>
            <a:endParaRPr lang="en-GB"/>
          </a:p>
        </p:txBody>
      </p:sp>
    </p:spTree>
    <p:extLst>
      <p:ext uri="{BB962C8B-B14F-4D97-AF65-F5344CB8AC3E}">
        <p14:creationId xmlns:p14="http://schemas.microsoft.com/office/powerpoint/2010/main" val="1861863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Jco</a:t>
            </a:r>
            <a:r>
              <a:rPr lang="en-GB" dirty="0" smtClean="0"/>
              <a:t> </a:t>
            </a:r>
          </a:p>
          <a:p>
            <a:endParaRPr lang="en-GB" dirty="0" smtClean="0"/>
          </a:p>
          <a:p>
            <a:r>
              <a:rPr lang="en-GB" dirty="0" smtClean="0"/>
              <a:t>Need to translate</a:t>
            </a:r>
            <a:r>
              <a:rPr lang="en-GB" baseline="0" dirty="0" smtClean="0"/>
              <a:t> this into the curriculum</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9</a:t>
            </a:fld>
            <a:endParaRPr lang="en-GB"/>
          </a:p>
        </p:txBody>
      </p:sp>
    </p:spTree>
    <p:extLst>
      <p:ext uri="{BB962C8B-B14F-4D97-AF65-F5344CB8AC3E}">
        <p14:creationId xmlns:p14="http://schemas.microsoft.com/office/powerpoint/2010/main" val="125597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JCo</a:t>
            </a:r>
            <a:endParaRPr lang="en-GB" dirty="0"/>
          </a:p>
        </p:txBody>
      </p:sp>
      <p:sp>
        <p:nvSpPr>
          <p:cNvPr id="4" name="Slide Number Placeholder 3"/>
          <p:cNvSpPr>
            <a:spLocks noGrp="1"/>
          </p:cNvSpPr>
          <p:nvPr>
            <p:ph type="sldNum" sz="quarter" idx="10"/>
          </p:nvPr>
        </p:nvSpPr>
        <p:spPr/>
        <p:txBody>
          <a:bodyPr/>
          <a:lstStyle/>
          <a:p>
            <a:fld id="{20F331F0-D692-489C-8C21-87BB07CA8013}" type="slidenum">
              <a:rPr lang="en-GB" smtClean="0"/>
              <a:t>10</a:t>
            </a:fld>
            <a:endParaRPr lang="en-GB"/>
          </a:p>
        </p:txBody>
      </p:sp>
    </p:spTree>
    <p:extLst>
      <p:ext uri="{BB962C8B-B14F-4D97-AF65-F5344CB8AC3E}">
        <p14:creationId xmlns:p14="http://schemas.microsoft.com/office/powerpoint/2010/main" val="268548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6024A95-794B-4B9A-9D27-EBCD24C91635}" type="slidenum">
              <a:rPr lang="en-GB"/>
              <a:pPr/>
              <a:t>‹#›</a:t>
            </a:fld>
            <a:endParaRPr lang="en-GB"/>
          </a:p>
        </p:txBody>
      </p:sp>
    </p:spTree>
    <p:extLst>
      <p:ext uri="{BB962C8B-B14F-4D97-AF65-F5344CB8AC3E}">
        <p14:creationId xmlns:p14="http://schemas.microsoft.com/office/powerpoint/2010/main" val="179199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4BB54D8-40DC-4D5E-837D-E5B62D45A4AB}" type="slidenum">
              <a:rPr lang="en-GB"/>
              <a:pPr/>
              <a:t>‹#›</a:t>
            </a:fld>
            <a:endParaRPr lang="en-GB"/>
          </a:p>
        </p:txBody>
      </p:sp>
    </p:spTree>
    <p:extLst>
      <p:ext uri="{BB962C8B-B14F-4D97-AF65-F5344CB8AC3E}">
        <p14:creationId xmlns:p14="http://schemas.microsoft.com/office/powerpoint/2010/main" val="443339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49C5F62-ECF3-4733-A4B2-4366AC959003}" type="slidenum">
              <a:rPr lang="en-GB"/>
              <a:pPr/>
              <a:t>‹#›</a:t>
            </a:fld>
            <a:endParaRPr lang="en-GB"/>
          </a:p>
        </p:txBody>
      </p:sp>
    </p:spTree>
    <p:extLst>
      <p:ext uri="{BB962C8B-B14F-4D97-AF65-F5344CB8AC3E}">
        <p14:creationId xmlns:p14="http://schemas.microsoft.com/office/powerpoint/2010/main" val="91457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F3CD56B-8ACC-4F37-8D01-F35C77446CFA}" type="slidenum">
              <a:rPr lang="en-GB"/>
              <a:pPr/>
              <a:t>‹#›</a:t>
            </a:fld>
            <a:endParaRPr lang="en-GB"/>
          </a:p>
        </p:txBody>
      </p:sp>
    </p:spTree>
    <p:extLst>
      <p:ext uri="{BB962C8B-B14F-4D97-AF65-F5344CB8AC3E}">
        <p14:creationId xmlns:p14="http://schemas.microsoft.com/office/powerpoint/2010/main" val="213822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E37ADE3-B918-4885-847D-4D1B13B11D52}" type="slidenum">
              <a:rPr lang="en-GB"/>
              <a:pPr/>
              <a:t>‹#›</a:t>
            </a:fld>
            <a:endParaRPr lang="en-GB"/>
          </a:p>
        </p:txBody>
      </p:sp>
    </p:spTree>
    <p:extLst>
      <p:ext uri="{BB962C8B-B14F-4D97-AF65-F5344CB8AC3E}">
        <p14:creationId xmlns:p14="http://schemas.microsoft.com/office/powerpoint/2010/main" val="199446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90600" y="19812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0100" y="19812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7F8FBC7-953A-4C75-8573-CD17F8F576B3}" type="slidenum">
              <a:rPr lang="en-GB"/>
              <a:pPr/>
              <a:t>‹#›</a:t>
            </a:fld>
            <a:endParaRPr lang="en-GB"/>
          </a:p>
        </p:txBody>
      </p:sp>
    </p:spTree>
    <p:extLst>
      <p:ext uri="{BB962C8B-B14F-4D97-AF65-F5344CB8AC3E}">
        <p14:creationId xmlns:p14="http://schemas.microsoft.com/office/powerpoint/2010/main" val="418063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7C5EF3AF-6D14-4208-9762-37E71D832E25}" type="slidenum">
              <a:rPr lang="en-GB"/>
              <a:pPr/>
              <a:t>‹#›</a:t>
            </a:fld>
            <a:endParaRPr lang="en-GB"/>
          </a:p>
        </p:txBody>
      </p:sp>
    </p:spTree>
    <p:extLst>
      <p:ext uri="{BB962C8B-B14F-4D97-AF65-F5344CB8AC3E}">
        <p14:creationId xmlns:p14="http://schemas.microsoft.com/office/powerpoint/2010/main" val="2713490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53C12EB-7A0F-4B1F-BB1E-6225D738A7C1}" type="slidenum">
              <a:rPr lang="en-GB"/>
              <a:pPr/>
              <a:t>‹#›</a:t>
            </a:fld>
            <a:endParaRPr lang="en-GB"/>
          </a:p>
        </p:txBody>
      </p:sp>
    </p:spTree>
    <p:extLst>
      <p:ext uri="{BB962C8B-B14F-4D97-AF65-F5344CB8AC3E}">
        <p14:creationId xmlns:p14="http://schemas.microsoft.com/office/powerpoint/2010/main" val="139267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A76A91F-6A1C-4414-B26C-33F2341802EE}" type="slidenum">
              <a:rPr lang="en-GB"/>
              <a:pPr/>
              <a:t>‹#›</a:t>
            </a:fld>
            <a:endParaRPr lang="en-GB"/>
          </a:p>
        </p:txBody>
      </p:sp>
    </p:spTree>
    <p:extLst>
      <p:ext uri="{BB962C8B-B14F-4D97-AF65-F5344CB8AC3E}">
        <p14:creationId xmlns:p14="http://schemas.microsoft.com/office/powerpoint/2010/main" val="397945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152FCA5-5EBE-4E22-B1C6-EC0A1D9E0152}" type="slidenum">
              <a:rPr lang="en-GB"/>
              <a:pPr/>
              <a:t>‹#›</a:t>
            </a:fld>
            <a:endParaRPr lang="en-GB"/>
          </a:p>
        </p:txBody>
      </p:sp>
    </p:spTree>
    <p:extLst>
      <p:ext uri="{BB962C8B-B14F-4D97-AF65-F5344CB8AC3E}">
        <p14:creationId xmlns:p14="http://schemas.microsoft.com/office/powerpoint/2010/main" val="877297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8D67BBD-E1FF-45AD-9582-25D2B7819062}" type="slidenum">
              <a:rPr lang="en-GB"/>
              <a:pPr/>
              <a:t>‹#›</a:t>
            </a:fld>
            <a:endParaRPr lang="en-GB"/>
          </a:p>
        </p:txBody>
      </p:sp>
    </p:spTree>
    <p:extLst>
      <p:ext uri="{BB962C8B-B14F-4D97-AF65-F5344CB8AC3E}">
        <p14:creationId xmlns:p14="http://schemas.microsoft.com/office/powerpoint/2010/main" val="92824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990600" y="1981200"/>
            <a:ext cx="7086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3075"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GB" smtClean="0"/>
          </a:p>
        </p:txBody>
      </p:sp>
      <p:sp>
        <p:nvSpPr>
          <p:cNvPr id="3077"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307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3079" name="Rectangle 7"/>
          <p:cNvSpPr>
            <a:spLocks noGrp="1" noChangeArrowheads="1"/>
          </p:cNvSpPr>
          <p:nvPr>
            <p:ph type="sldNum" sz="quarter" idx="4"/>
          </p:nvPr>
        </p:nvSpPr>
        <p:spPr bwMode="auto">
          <a:xfrm>
            <a:off x="6553200" y="62484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03E854E-993A-4BCE-ADE4-4B6154778BB6}" type="slidenum">
              <a:rPr lang="en-GB"/>
              <a:pPr/>
              <a:t>‹#›</a:t>
            </a:fld>
            <a:endParaRPr lang="en-GB"/>
          </a:p>
        </p:txBody>
      </p:sp>
      <p:pic>
        <p:nvPicPr>
          <p:cNvPr id="3081" name="Picture 9" descr="CCCU logo - mai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59563" y="5843588"/>
            <a:ext cx="2201862"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Humnst777 BT" pitchFamily="34" charset="0"/>
        </a:defRPr>
      </a:lvl2pPr>
      <a:lvl3pPr algn="ctr" rtl="0" eaLnBrk="1" fontAlgn="base" hangingPunct="1">
        <a:spcBef>
          <a:spcPct val="0"/>
        </a:spcBef>
        <a:spcAft>
          <a:spcPct val="0"/>
        </a:spcAft>
        <a:defRPr sz="4400">
          <a:solidFill>
            <a:schemeClr val="tx2"/>
          </a:solidFill>
          <a:latin typeface="Humnst777 BT" pitchFamily="34" charset="0"/>
        </a:defRPr>
      </a:lvl3pPr>
      <a:lvl4pPr algn="ctr" rtl="0" eaLnBrk="1" fontAlgn="base" hangingPunct="1">
        <a:spcBef>
          <a:spcPct val="0"/>
        </a:spcBef>
        <a:spcAft>
          <a:spcPct val="0"/>
        </a:spcAft>
        <a:defRPr sz="4400">
          <a:solidFill>
            <a:schemeClr val="tx2"/>
          </a:solidFill>
          <a:latin typeface="Humnst777 BT" pitchFamily="34" charset="0"/>
        </a:defRPr>
      </a:lvl4pPr>
      <a:lvl5pPr algn="ctr" rtl="0" eaLnBrk="1" fontAlgn="base" hangingPunct="1">
        <a:spcBef>
          <a:spcPct val="0"/>
        </a:spcBef>
        <a:spcAft>
          <a:spcPct val="0"/>
        </a:spcAft>
        <a:defRPr sz="4400">
          <a:solidFill>
            <a:schemeClr val="tx2"/>
          </a:solidFill>
          <a:latin typeface="Humnst777 BT" pitchFamily="34" charset="0"/>
        </a:defRPr>
      </a:lvl5pPr>
      <a:lvl6pPr marL="457200" algn="ctr" rtl="0" eaLnBrk="1" fontAlgn="base" hangingPunct="1">
        <a:spcBef>
          <a:spcPct val="0"/>
        </a:spcBef>
        <a:spcAft>
          <a:spcPct val="0"/>
        </a:spcAft>
        <a:defRPr sz="4400">
          <a:solidFill>
            <a:schemeClr val="tx2"/>
          </a:solidFill>
          <a:latin typeface="Humnst777 BT" pitchFamily="34" charset="0"/>
        </a:defRPr>
      </a:lvl6pPr>
      <a:lvl7pPr marL="914400" algn="ctr" rtl="0" eaLnBrk="1" fontAlgn="base" hangingPunct="1">
        <a:spcBef>
          <a:spcPct val="0"/>
        </a:spcBef>
        <a:spcAft>
          <a:spcPct val="0"/>
        </a:spcAft>
        <a:defRPr sz="4400">
          <a:solidFill>
            <a:schemeClr val="tx2"/>
          </a:solidFill>
          <a:latin typeface="Humnst777 BT" pitchFamily="34" charset="0"/>
        </a:defRPr>
      </a:lvl7pPr>
      <a:lvl8pPr marL="1371600" algn="ctr" rtl="0" eaLnBrk="1" fontAlgn="base" hangingPunct="1">
        <a:spcBef>
          <a:spcPct val="0"/>
        </a:spcBef>
        <a:spcAft>
          <a:spcPct val="0"/>
        </a:spcAft>
        <a:defRPr sz="4400">
          <a:solidFill>
            <a:schemeClr val="tx2"/>
          </a:solidFill>
          <a:latin typeface="Humnst777 BT" pitchFamily="34" charset="0"/>
        </a:defRPr>
      </a:lvl8pPr>
      <a:lvl9pPr marL="1828800" algn="ctr" rtl="0" eaLnBrk="1" fontAlgn="base" hangingPunct="1">
        <a:spcBef>
          <a:spcPct val="0"/>
        </a:spcBef>
        <a:spcAft>
          <a:spcPct val="0"/>
        </a:spcAft>
        <a:defRPr sz="4400">
          <a:solidFill>
            <a:schemeClr val="tx2"/>
          </a:solidFill>
          <a:latin typeface="Humnst777 BT" pitchFamily="34" charset="0"/>
        </a:defRPr>
      </a:lvl9pPr>
    </p:titleStyle>
    <p:bodyStyle>
      <a:lvl1pPr marL="342900" indent="-342900" algn="l" rtl="0" eaLnBrk="1" fontAlgn="base" hangingPunct="1">
        <a:spcBef>
          <a:spcPct val="50000"/>
        </a:spcBef>
        <a:spcAft>
          <a:spcPct val="0"/>
        </a:spcAft>
        <a:buClr>
          <a:srgbClr val="C73D30"/>
        </a:buClr>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50000"/>
        </a:spcBef>
        <a:spcAft>
          <a:spcPct val="0"/>
        </a:spcAft>
        <a:buClr>
          <a:srgbClr val="C73D30"/>
        </a:buClr>
        <a:buFont typeface="Wingdings" pitchFamily="2" charset="2"/>
        <a:buChar char="l"/>
        <a:defRPr sz="2800">
          <a:solidFill>
            <a:schemeClr val="tx1"/>
          </a:solidFill>
          <a:latin typeface="+mn-lt"/>
        </a:defRPr>
      </a:lvl2pPr>
      <a:lvl3pPr marL="1143000" indent="-228600" algn="l" rtl="0" eaLnBrk="1" fontAlgn="base" hangingPunct="1">
        <a:spcBef>
          <a:spcPct val="50000"/>
        </a:spcBef>
        <a:spcAft>
          <a:spcPct val="0"/>
        </a:spcAft>
        <a:buClr>
          <a:srgbClr val="C73D30"/>
        </a:buClr>
        <a:buFont typeface="Wingdings" pitchFamily="2" charset="2"/>
        <a:buChar char="l"/>
        <a:defRPr sz="2800">
          <a:solidFill>
            <a:schemeClr val="tx1"/>
          </a:solidFill>
          <a:latin typeface="+mn-lt"/>
        </a:defRPr>
      </a:lvl3pPr>
      <a:lvl4pPr marL="1600200" indent="-228600" algn="l" rtl="0" eaLnBrk="1" fontAlgn="base" hangingPunct="1">
        <a:spcBef>
          <a:spcPct val="50000"/>
        </a:spcBef>
        <a:spcAft>
          <a:spcPct val="0"/>
        </a:spcAft>
        <a:buClr>
          <a:srgbClr val="C73D30"/>
        </a:buClr>
        <a:buFont typeface="Wingdings" pitchFamily="2" charset="2"/>
        <a:buChar char="l"/>
        <a:defRPr sz="2800">
          <a:solidFill>
            <a:schemeClr val="tx1"/>
          </a:solidFill>
          <a:latin typeface="+mn-lt"/>
        </a:defRPr>
      </a:lvl4pPr>
      <a:lvl5pPr marL="2057400" indent="-228600" algn="l" rtl="0" eaLnBrk="1" fontAlgn="base" hangingPunct="1">
        <a:spcBef>
          <a:spcPct val="50000"/>
        </a:spcBef>
        <a:spcAft>
          <a:spcPct val="0"/>
        </a:spcAft>
        <a:buClr>
          <a:srgbClr val="C73D30"/>
        </a:buClr>
        <a:buFont typeface="Wingdings" pitchFamily="2" charset="2"/>
        <a:buChar char="l"/>
        <a:defRPr sz="2800">
          <a:solidFill>
            <a:schemeClr val="tx1"/>
          </a:solidFill>
          <a:latin typeface="+mn-lt"/>
        </a:defRPr>
      </a:lvl5pPr>
      <a:lvl6pPr marL="2514600" indent="-228600" algn="l" rtl="0" eaLnBrk="1" fontAlgn="base" hangingPunct="1">
        <a:spcBef>
          <a:spcPct val="50000"/>
        </a:spcBef>
        <a:spcAft>
          <a:spcPct val="0"/>
        </a:spcAft>
        <a:buClr>
          <a:srgbClr val="C73D30"/>
        </a:buClr>
        <a:buFont typeface="Wingdings" pitchFamily="2" charset="2"/>
        <a:buChar char="l"/>
        <a:defRPr sz="2800">
          <a:solidFill>
            <a:schemeClr val="tx1"/>
          </a:solidFill>
          <a:latin typeface="+mn-lt"/>
        </a:defRPr>
      </a:lvl6pPr>
      <a:lvl7pPr marL="2971800" indent="-228600" algn="l" rtl="0" eaLnBrk="1" fontAlgn="base" hangingPunct="1">
        <a:spcBef>
          <a:spcPct val="50000"/>
        </a:spcBef>
        <a:spcAft>
          <a:spcPct val="0"/>
        </a:spcAft>
        <a:buClr>
          <a:srgbClr val="C73D30"/>
        </a:buClr>
        <a:buFont typeface="Wingdings" pitchFamily="2" charset="2"/>
        <a:buChar char="l"/>
        <a:defRPr sz="2800">
          <a:solidFill>
            <a:schemeClr val="tx1"/>
          </a:solidFill>
          <a:latin typeface="+mn-lt"/>
        </a:defRPr>
      </a:lvl7pPr>
      <a:lvl8pPr marL="3429000" indent="-228600" algn="l" rtl="0" eaLnBrk="1" fontAlgn="base" hangingPunct="1">
        <a:spcBef>
          <a:spcPct val="50000"/>
        </a:spcBef>
        <a:spcAft>
          <a:spcPct val="0"/>
        </a:spcAft>
        <a:buClr>
          <a:srgbClr val="C73D30"/>
        </a:buClr>
        <a:buFont typeface="Wingdings" pitchFamily="2" charset="2"/>
        <a:buChar char="l"/>
        <a:defRPr sz="2800">
          <a:solidFill>
            <a:schemeClr val="tx1"/>
          </a:solidFill>
          <a:latin typeface="+mn-lt"/>
        </a:defRPr>
      </a:lvl8pPr>
      <a:lvl9pPr marL="3886200" indent="-228600" algn="l" rtl="0" eaLnBrk="1" fontAlgn="base" hangingPunct="1">
        <a:spcBef>
          <a:spcPct val="50000"/>
        </a:spcBef>
        <a:spcAft>
          <a:spcPct val="0"/>
        </a:spcAft>
        <a:buClr>
          <a:srgbClr val="C73D30"/>
        </a:buClr>
        <a:buFont typeface="Wingdings" pitchFamily="2" charset="2"/>
        <a:buChar char="l"/>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www.heacademy.ac.uk/assets/documents/employability/pedagogy_for_employability_update_2012.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www.heacademy.ac.uk/ourwork/teachingandlearning/employability/employability"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4" descr="CCCUlogo-m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989138"/>
            <a:ext cx="7902575" cy="32115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widely accepted definition of employability is</a:t>
            </a:r>
            <a:br>
              <a:rPr lang="en-GB" dirty="0"/>
            </a:br>
            <a:endParaRPr lang="en-GB" dirty="0"/>
          </a:p>
        </p:txBody>
      </p:sp>
      <p:sp>
        <p:nvSpPr>
          <p:cNvPr id="3" name="Content Placeholder 2"/>
          <p:cNvSpPr>
            <a:spLocks noGrp="1"/>
          </p:cNvSpPr>
          <p:nvPr>
            <p:ph idx="1"/>
          </p:nvPr>
        </p:nvSpPr>
        <p:spPr/>
        <p:txBody>
          <a:bodyPr/>
          <a:lstStyle/>
          <a:p>
            <a:r>
              <a:rPr lang="en-GB" dirty="0" smtClean="0"/>
              <a:t>a </a:t>
            </a:r>
            <a:r>
              <a:rPr lang="en-GB" dirty="0"/>
              <a:t>set of achievements, - skills, understandings and personal attributes – that make graduates more likely to gain employment and be successful in their chosen occupations, which benefits themselves, the workforce, the community and the economy </a:t>
            </a:r>
            <a:r>
              <a:rPr lang="en-GB" dirty="0" smtClean="0">
                <a:hlinkClick r:id="rId4" tooltip="Pedagogy for employability publication"/>
              </a:rPr>
              <a:t>HEA</a:t>
            </a:r>
            <a:r>
              <a:rPr lang="en-GB" dirty="0">
                <a:hlinkClick r:id="rId4" tooltip="Pedagogy for employability publication"/>
              </a:rPr>
              <a:t>, 2012, PDF</a:t>
            </a:r>
            <a:r>
              <a:rPr lang="en-GB" dirty="0"/>
              <a:t>).</a:t>
            </a:r>
          </a:p>
          <a:p>
            <a:endParaRPr lang="en-GB" dirty="0"/>
          </a:p>
        </p:txBody>
      </p:sp>
    </p:spTree>
    <p:custDataLst>
      <p:tags r:id="rId1"/>
    </p:custDataLst>
    <p:extLst>
      <p:ext uri="{BB962C8B-B14F-4D97-AF65-F5344CB8AC3E}">
        <p14:creationId xmlns:p14="http://schemas.microsoft.com/office/powerpoint/2010/main" val="3387984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t>
            </a:r>
            <a:r>
              <a:rPr lang="en-GB" dirty="0" err="1" smtClean="0"/>
              <a:t>Employabilty</a:t>
            </a:r>
            <a:r>
              <a:rPr lang="en-GB" dirty="0" smtClean="0"/>
              <a:t>?</a:t>
            </a:r>
            <a:endParaRPr lang="en-GB" dirty="0"/>
          </a:p>
        </p:txBody>
      </p:sp>
      <p:sp>
        <p:nvSpPr>
          <p:cNvPr id="3" name="Content Placeholder 2"/>
          <p:cNvSpPr>
            <a:spLocks noGrp="1"/>
          </p:cNvSpPr>
          <p:nvPr>
            <p:ph idx="1"/>
          </p:nvPr>
        </p:nvSpPr>
        <p:spPr/>
        <p:txBody>
          <a:bodyPr/>
          <a:lstStyle/>
          <a:p>
            <a:r>
              <a:rPr lang="en-GB" dirty="0"/>
              <a:t>it is not enough to provide students with opportunities for work placements and with skills training </a:t>
            </a:r>
            <a:r>
              <a:rPr lang="en-GB" dirty="0" smtClean="0"/>
              <a:t>…it </a:t>
            </a:r>
            <a:r>
              <a:rPr lang="en-GB" dirty="0"/>
              <a:t>is also necessary to develop their language of employment-enhancing skills. </a:t>
            </a:r>
            <a:r>
              <a:rPr lang="en-US" sz="1400" dirty="0"/>
              <a:t>R. Barrow, C. Behr, S. </a:t>
            </a:r>
            <a:r>
              <a:rPr lang="en-US" sz="1400" dirty="0" err="1"/>
              <a:t>Deacy</a:t>
            </a:r>
            <a:r>
              <a:rPr lang="en-US" sz="1400" dirty="0"/>
              <a:t>, F. </a:t>
            </a:r>
            <a:r>
              <a:rPr lang="en-US" sz="1400" dirty="0" err="1"/>
              <a:t>McHardy</a:t>
            </a:r>
            <a:r>
              <a:rPr lang="en-US" sz="1400" dirty="0"/>
              <a:t> and K. Tempest, ‘Embedding Employability into a Classics Curriculum: A Case Study of the Classical </a:t>
            </a:r>
            <a:r>
              <a:rPr lang="en-US" sz="1400" dirty="0" err="1"/>
              <a:t>Civilisation</a:t>
            </a:r>
            <a:r>
              <a:rPr lang="en-US" sz="1400" dirty="0"/>
              <a:t> Bachelor of Arts </a:t>
            </a:r>
            <a:r>
              <a:rPr lang="en-US" sz="1400" dirty="0" err="1"/>
              <a:t>Programme</a:t>
            </a:r>
            <a:r>
              <a:rPr lang="en-US" sz="1400" dirty="0"/>
              <a:t> at Roehampton University’, in: </a:t>
            </a:r>
            <a:r>
              <a:rPr lang="en-US" sz="1400" i="1" dirty="0"/>
              <a:t>Arts and Humanities in Higher Education</a:t>
            </a:r>
            <a:r>
              <a:rPr lang="en-US" sz="1400" dirty="0"/>
              <a:t> 9.1, 2010.</a:t>
            </a:r>
            <a:endParaRPr lang="en-GB" sz="1400" dirty="0"/>
          </a:p>
          <a:p>
            <a:endParaRPr lang="en-GB" dirty="0"/>
          </a:p>
        </p:txBody>
      </p:sp>
    </p:spTree>
    <p:custDataLst>
      <p:tags r:id="rId1"/>
    </p:custDataLst>
    <p:extLst>
      <p:ext uri="{BB962C8B-B14F-4D97-AF65-F5344CB8AC3E}">
        <p14:creationId xmlns:p14="http://schemas.microsoft.com/office/powerpoint/2010/main" val="921001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Employability</a:t>
            </a:r>
            <a:endParaRPr lang="en-GB" dirty="0"/>
          </a:p>
        </p:txBody>
      </p:sp>
      <p:sp>
        <p:nvSpPr>
          <p:cNvPr id="3" name="Content Placeholder 2"/>
          <p:cNvSpPr>
            <a:spLocks noGrp="1"/>
          </p:cNvSpPr>
          <p:nvPr>
            <p:ph idx="1"/>
          </p:nvPr>
        </p:nvSpPr>
        <p:spPr/>
        <p:txBody>
          <a:bodyPr/>
          <a:lstStyle/>
          <a:p>
            <a:r>
              <a:rPr lang="en-GB" dirty="0"/>
              <a:t>It is about learning and the emphasis is less on ‘employ’ and more on ‘ability’. In essence, the emphasis is on developing critical, reflective abilities, with a view to empowering and enhancing the learner</a:t>
            </a:r>
            <a:r>
              <a:rPr lang="en-GB" dirty="0" smtClean="0"/>
              <a:t>.</a:t>
            </a:r>
          </a:p>
          <a:p>
            <a:pPr marL="0" indent="0">
              <a:buNone/>
            </a:pPr>
            <a:r>
              <a:rPr lang="en-GB" dirty="0" smtClean="0"/>
              <a:t>(Harvey 2003) </a:t>
            </a:r>
            <a:r>
              <a:rPr lang="en-GB" dirty="0"/>
              <a:t>	</a:t>
            </a:r>
          </a:p>
          <a:p>
            <a:endParaRPr lang="en-GB" dirty="0"/>
          </a:p>
        </p:txBody>
      </p:sp>
    </p:spTree>
    <p:custDataLst>
      <p:tags r:id="rId1"/>
    </p:custDataLst>
    <p:extLst>
      <p:ext uri="{BB962C8B-B14F-4D97-AF65-F5344CB8AC3E}">
        <p14:creationId xmlns:p14="http://schemas.microsoft.com/office/powerpoint/2010/main" val="510860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dirty="0" smtClean="0"/>
              <a:t>did we think about?</a:t>
            </a:r>
            <a:endParaRPr lang="en-GB" dirty="0"/>
          </a:p>
        </p:txBody>
      </p:sp>
      <p:sp>
        <p:nvSpPr>
          <p:cNvPr id="3" name="Content Placeholder 2"/>
          <p:cNvSpPr>
            <a:spLocks noGrp="1"/>
          </p:cNvSpPr>
          <p:nvPr>
            <p:ph idx="1"/>
          </p:nvPr>
        </p:nvSpPr>
        <p:spPr/>
        <p:txBody>
          <a:bodyPr/>
          <a:lstStyle/>
          <a:p>
            <a:pPr marL="0" indent="0">
              <a:buNone/>
            </a:pPr>
            <a:r>
              <a:rPr lang="en-GB" dirty="0" smtClean="0"/>
              <a:t>a) </a:t>
            </a:r>
            <a:r>
              <a:rPr lang="en-GB" dirty="0"/>
              <a:t>Practicalities of Embedding Employability</a:t>
            </a:r>
          </a:p>
          <a:p>
            <a:pPr marL="0" indent="0">
              <a:buNone/>
            </a:pPr>
            <a:r>
              <a:rPr lang="en-GB" dirty="0" smtClean="0"/>
              <a:t>b) </a:t>
            </a:r>
            <a:r>
              <a:rPr lang="en-GB" dirty="0"/>
              <a:t>Help and support with work placements/experience/guest lectures/resources</a:t>
            </a:r>
          </a:p>
          <a:p>
            <a:r>
              <a:rPr lang="en-GB" dirty="0"/>
              <a:t>Engagement with LTEU and QSO</a:t>
            </a:r>
          </a:p>
          <a:p>
            <a:endParaRPr lang="en-GB" dirty="0"/>
          </a:p>
        </p:txBody>
      </p:sp>
    </p:spTree>
    <p:custDataLst>
      <p:tags r:id="rId1"/>
    </p:custDataLst>
    <p:extLst>
      <p:ext uri="{BB962C8B-B14F-4D97-AF65-F5344CB8AC3E}">
        <p14:creationId xmlns:p14="http://schemas.microsoft.com/office/powerpoint/2010/main" val="1098644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Engagement with TELT</a:t>
            </a:r>
            <a:endParaRPr lang="en-GB" dirty="0"/>
          </a:p>
        </p:txBody>
      </p:sp>
      <p:sp>
        <p:nvSpPr>
          <p:cNvPr id="3" name="Content Placeholder 2"/>
          <p:cNvSpPr>
            <a:spLocks noGrp="1"/>
          </p:cNvSpPr>
          <p:nvPr>
            <p:ph idx="1"/>
          </p:nvPr>
        </p:nvSpPr>
        <p:spPr/>
        <p:txBody>
          <a:bodyPr/>
          <a:lstStyle/>
          <a:p>
            <a:r>
              <a:rPr lang="en-GB" dirty="0" smtClean="0"/>
              <a:t>…the </a:t>
            </a:r>
            <a:r>
              <a:rPr lang="en-GB" dirty="0"/>
              <a:t>perceived benefits may be focused on engaging students </a:t>
            </a:r>
            <a:r>
              <a:rPr lang="en-GB" dirty="0" smtClean="0"/>
              <a:t>through enhanced </a:t>
            </a:r>
            <a:r>
              <a:rPr lang="en-GB" dirty="0"/>
              <a:t>learning opportunities thus enabling them to work towards a range of </a:t>
            </a:r>
            <a:r>
              <a:rPr lang="en-GB" dirty="0" smtClean="0"/>
              <a:t>higher level </a:t>
            </a:r>
            <a:r>
              <a:rPr lang="en-GB" dirty="0"/>
              <a:t>skills which contribute to their employability</a:t>
            </a:r>
            <a:r>
              <a:rPr lang="en-GB" dirty="0" smtClean="0"/>
              <a:t>. (TELT Strategy Consultation document -2012-15)</a:t>
            </a:r>
            <a:endParaRPr lang="en-GB" dirty="0"/>
          </a:p>
        </p:txBody>
      </p:sp>
    </p:spTree>
    <p:custDataLst>
      <p:tags r:id="rId1"/>
    </p:custDataLst>
    <p:extLst>
      <p:ext uri="{BB962C8B-B14F-4D97-AF65-F5344CB8AC3E}">
        <p14:creationId xmlns:p14="http://schemas.microsoft.com/office/powerpoint/2010/main" val="3238639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How we started</a:t>
            </a:r>
            <a:endParaRPr lang="en-GB" sz="3200" dirty="0"/>
          </a:p>
        </p:txBody>
      </p:sp>
      <p:sp>
        <p:nvSpPr>
          <p:cNvPr id="3" name="Content Placeholder 2"/>
          <p:cNvSpPr>
            <a:spLocks noGrp="1"/>
          </p:cNvSpPr>
          <p:nvPr>
            <p:ph idx="1"/>
          </p:nvPr>
        </p:nvSpPr>
        <p:spPr/>
        <p:txBody>
          <a:bodyPr/>
          <a:lstStyle/>
          <a:p>
            <a:r>
              <a:rPr lang="en-GB" dirty="0" smtClean="0"/>
              <a:t>Industry panel – ADVICE AND OPPORTUNITIES</a:t>
            </a:r>
          </a:p>
          <a:p>
            <a:r>
              <a:rPr lang="en-GB" dirty="0"/>
              <a:t>Work related learning/Introduction to professional communications</a:t>
            </a:r>
            <a:endParaRPr lang="en-GB" dirty="0" smtClean="0"/>
          </a:p>
          <a:p>
            <a:r>
              <a:rPr lang="en-GB" dirty="0" smtClean="0"/>
              <a:t>Threads of employability in different modules</a:t>
            </a:r>
            <a:endParaRPr lang="en-GB" dirty="0"/>
          </a:p>
        </p:txBody>
      </p:sp>
    </p:spTree>
    <p:custDataLst>
      <p:tags r:id="rId1"/>
    </p:custDataLst>
    <p:extLst>
      <p:ext uri="{BB962C8B-B14F-4D97-AF65-F5344CB8AC3E}">
        <p14:creationId xmlns:p14="http://schemas.microsoft.com/office/powerpoint/2010/main" val="977902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44607952"/>
              </p:ext>
            </p:extLst>
          </p:nvPr>
        </p:nvGraphicFramePr>
        <p:xfrm>
          <a:off x="395537" y="764704"/>
          <a:ext cx="8352927" cy="1080120"/>
        </p:xfrm>
        <a:graphic>
          <a:graphicData uri="http://schemas.openxmlformats.org/drawingml/2006/table">
            <a:tbl>
              <a:tblPr firstRow="1" firstCol="1" bandRow="1">
                <a:tableStyleId>{5C22544A-7EE6-4342-B048-85BDC9FD1C3A}</a:tableStyleId>
              </a:tblPr>
              <a:tblGrid>
                <a:gridCol w="1399452"/>
                <a:gridCol w="1247864"/>
                <a:gridCol w="1247864"/>
                <a:gridCol w="1247864"/>
                <a:gridCol w="1703501"/>
                <a:gridCol w="1506382"/>
              </a:tblGrid>
              <a:tr h="1080120">
                <a:tc>
                  <a:txBody>
                    <a:bodyPr/>
                    <a:lstStyle/>
                    <a:p>
                      <a:pPr hangingPunct="0">
                        <a:spcAft>
                          <a:spcPts val="0"/>
                        </a:spcAft>
                        <a:tabLst>
                          <a:tab pos="5029200" algn="r"/>
                        </a:tabLst>
                      </a:pPr>
                      <a:r>
                        <a:rPr lang="en-GB" sz="1200" dirty="0" smtClean="0">
                          <a:effectLst/>
                        </a:rPr>
                        <a:t>Contemporary Media Debates</a:t>
                      </a:r>
                      <a:endParaRPr lang="en-GB" sz="1200" dirty="0">
                        <a:effectLst/>
                        <a:latin typeface="Humnst777 BT"/>
                        <a:ea typeface="Times New Roman"/>
                        <a:cs typeface="Times New Roman"/>
                      </a:endParaRPr>
                    </a:p>
                  </a:txBody>
                  <a:tcPr marL="56976" marR="56976" marT="0" marB="0"/>
                </a:tc>
                <a:tc>
                  <a:txBody>
                    <a:bodyPr/>
                    <a:lstStyle/>
                    <a:p>
                      <a:pPr hangingPunct="0">
                        <a:spcAft>
                          <a:spcPts val="0"/>
                        </a:spcAft>
                        <a:tabLst>
                          <a:tab pos="5029200" algn="r"/>
                        </a:tabLst>
                      </a:pPr>
                      <a:r>
                        <a:rPr lang="en-GB" sz="1200" dirty="0">
                          <a:effectLst/>
                        </a:rPr>
                        <a:t>Introduction to Professional Communications</a:t>
                      </a:r>
                      <a:endParaRPr lang="en-GB" sz="1200" dirty="0">
                        <a:effectLst/>
                        <a:latin typeface="Humnst777 BT"/>
                        <a:ea typeface="Times New Roman"/>
                        <a:cs typeface="Times New Roman"/>
                      </a:endParaRPr>
                    </a:p>
                  </a:txBody>
                  <a:tcPr marL="56976" marR="56976" marT="0" marB="0">
                    <a:solidFill>
                      <a:srgbClr val="FFC000"/>
                    </a:solidFill>
                  </a:tcPr>
                </a:tc>
                <a:tc>
                  <a:txBody>
                    <a:bodyPr/>
                    <a:lstStyle/>
                    <a:p>
                      <a:pPr hangingPunct="0">
                        <a:spcAft>
                          <a:spcPts val="0"/>
                        </a:spcAft>
                        <a:tabLst>
                          <a:tab pos="5029200" algn="r"/>
                        </a:tabLst>
                      </a:pPr>
                      <a:r>
                        <a:rPr lang="en-GB" sz="1200" dirty="0">
                          <a:effectLst/>
                        </a:rPr>
                        <a:t>Research Skills</a:t>
                      </a:r>
                      <a:endParaRPr lang="en-GB" sz="1200" dirty="0">
                        <a:effectLst/>
                        <a:latin typeface="Humnst777 BT"/>
                        <a:ea typeface="Times New Roman"/>
                        <a:cs typeface="Times New Roman"/>
                      </a:endParaRPr>
                    </a:p>
                  </a:txBody>
                  <a:tcPr marL="56976" marR="56976" marT="0" marB="0">
                    <a:solidFill>
                      <a:schemeClr val="accent2">
                        <a:lumMod val="40000"/>
                        <a:lumOff val="60000"/>
                      </a:schemeClr>
                    </a:solidFill>
                  </a:tcPr>
                </a:tc>
                <a:tc>
                  <a:txBody>
                    <a:bodyPr/>
                    <a:lstStyle/>
                    <a:p>
                      <a:pPr hangingPunct="0">
                        <a:spcAft>
                          <a:spcPts val="0"/>
                        </a:spcAft>
                        <a:tabLst>
                          <a:tab pos="5029200" algn="r"/>
                        </a:tabLst>
                      </a:pPr>
                      <a:r>
                        <a:rPr lang="en-GB" sz="1200" dirty="0">
                          <a:effectLst/>
                        </a:rPr>
                        <a:t>Making Media Meanings and Messages</a:t>
                      </a:r>
                      <a:endParaRPr lang="en-GB" sz="1200" dirty="0">
                        <a:effectLst/>
                        <a:latin typeface="Humnst777 BT"/>
                        <a:ea typeface="Times New Roman"/>
                        <a:cs typeface="Times New Roman"/>
                      </a:endParaRPr>
                    </a:p>
                  </a:txBody>
                  <a:tcPr marL="56976" marR="56976" marT="0" marB="0"/>
                </a:tc>
                <a:tc>
                  <a:txBody>
                    <a:bodyPr/>
                    <a:lstStyle/>
                    <a:p>
                      <a:pPr hangingPunct="0">
                        <a:spcAft>
                          <a:spcPts val="0"/>
                        </a:spcAft>
                        <a:tabLst>
                          <a:tab pos="5029200" algn="r"/>
                        </a:tabLst>
                      </a:pPr>
                      <a:r>
                        <a:rPr lang="en-GB" sz="1200" dirty="0">
                          <a:effectLst/>
                        </a:rPr>
                        <a:t>Media</a:t>
                      </a:r>
                      <a:r>
                        <a:rPr lang="en-GB" sz="900" dirty="0">
                          <a:effectLst/>
                        </a:rPr>
                        <a:t> </a:t>
                      </a:r>
                      <a:r>
                        <a:rPr lang="en-GB" sz="1200" dirty="0">
                          <a:effectLst/>
                        </a:rPr>
                        <a:t>Consumption</a:t>
                      </a:r>
                      <a:endParaRPr lang="en-GB" sz="1200" dirty="0">
                        <a:effectLst/>
                        <a:latin typeface="Humnst777 BT"/>
                        <a:ea typeface="Times New Roman"/>
                        <a:cs typeface="Times New Roman"/>
                      </a:endParaRPr>
                    </a:p>
                  </a:txBody>
                  <a:tcPr marL="56976" marR="56976" marT="0" marB="0"/>
                </a:tc>
                <a:tc>
                  <a:txBody>
                    <a:bodyPr/>
                    <a:lstStyle/>
                    <a:p>
                      <a:pPr hangingPunct="0">
                        <a:spcAft>
                          <a:spcPts val="0"/>
                        </a:spcAft>
                        <a:tabLst>
                          <a:tab pos="5029200" algn="r"/>
                        </a:tabLst>
                      </a:pPr>
                      <a:r>
                        <a:rPr lang="en-GB" sz="1200" dirty="0">
                          <a:solidFill>
                            <a:schemeClr val="tx1"/>
                          </a:solidFill>
                          <a:effectLst/>
                        </a:rPr>
                        <a:t>Digital Media Practice</a:t>
                      </a:r>
                      <a:endParaRPr lang="en-GB" sz="1200" dirty="0">
                        <a:solidFill>
                          <a:schemeClr val="tx1"/>
                        </a:solidFill>
                        <a:effectLst/>
                        <a:latin typeface="Humnst777 BT"/>
                        <a:ea typeface="Times New Roman"/>
                        <a:cs typeface="Times New Roman"/>
                      </a:endParaRPr>
                    </a:p>
                  </a:txBody>
                  <a:tcPr marL="56976" marR="56976" marT="0" marB="0">
                    <a:solidFill>
                      <a:schemeClr val="bg1">
                        <a:lumMod val="95000"/>
                      </a:scheme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41712046"/>
              </p:ext>
            </p:extLst>
          </p:nvPr>
        </p:nvGraphicFramePr>
        <p:xfrm>
          <a:off x="395536" y="1988840"/>
          <a:ext cx="8424937" cy="1529328"/>
        </p:xfrm>
        <a:graphic>
          <a:graphicData uri="http://schemas.openxmlformats.org/drawingml/2006/table">
            <a:tbl>
              <a:tblPr firstRow="1" firstCol="1" bandRow="1">
                <a:tableStyleId>{5C22544A-7EE6-4342-B048-85BDC9FD1C3A}</a:tableStyleId>
              </a:tblPr>
              <a:tblGrid>
                <a:gridCol w="886003"/>
                <a:gridCol w="886577"/>
                <a:gridCol w="1035732"/>
                <a:gridCol w="736848"/>
                <a:gridCol w="886003"/>
                <a:gridCol w="753413"/>
                <a:gridCol w="1152128"/>
                <a:gridCol w="1008112"/>
                <a:gridCol w="1080121"/>
              </a:tblGrid>
              <a:tr h="1529328">
                <a:tc>
                  <a:txBody>
                    <a:bodyPr/>
                    <a:lstStyle/>
                    <a:p>
                      <a:pPr hangingPunct="0">
                        <a:spcAft>
                          <a:spcPts val="0"/>
                        </a:spcAft>
                        <a:tabLst>
                          <a:tab pos="5029200" algn="r"/>
                        </a:tabLst>
                      </a:pPr>
                      <a:r>
                        <a:rPr lang="en-GB" sz="1200" dirty="0">
                          <a:effectLst/>
                        </a:rPr>
                        <a:t>Media and Creative Industries and Policies</a:t>
                      </a:r>
                      <a:endParaRPr lang="en-GB" sz="1200" dirty="0">
                        <a:effectLst/>
                        <a:latin typeface="Humnst777 BT"/>
                        <a:ea typeface="Times New Roman"/>
                        <a:cs typeface="Times New Roman"/>
                      </a:endParaRPr>
                    </a:p>
                  </a:txBody>
                  <a:tcPr marL="55093" marR="55093" marT="0" marB="0">
                    <a:solidFill>
                      <a:srgbClr val="FFC000"/>
                    </a:solidFill>
                  </a:tcPr>
                </a:tc>
                <a:tc>
                  <a:txBody>
                    <a:bodyPr/>
                    <a:lstStyle/>
                    <a:p>
                      <a:pPr hangingPunct="0">
                        <a:spcAft>
                          <a:spcPts val="0"/>
                        </a:spcAft>
                        <a:tabLst>
                          <a:tab pos="5029200" algn="r"/>
                        </a:tabLst>
                      </a:pPr>
                      <a:r>
                        <a:rPr lang="en-GB" sz="1200" dirty="0">
                          <a:effectLst/>
                        </a:rPr>
                        <a:t>Media and Society</a:t>
                      </a:r>
                      <a:endParaRPr lang="en-GB" sz="1200" dirty="0">
                        <a:effectLst/>
                        <a:latin typeface="Humnst777 BT"/>
                        <a:ea typeface="Times New Roman"/>
                        <a:cs typeface="Times New Roman"/>
                      </a:endParaRPr>
                    </a:p>
                  </a:txBody>
                  <a:tcPr marL="55093" marR="55093" marT="0" marB="0">
                    <a:solidFill>
                      <a:schemeClr val="accent2">
                        <a:lumMod val="40000"/>
                        <a:lumOff val="60000"/>
                      </a:schemeClr>
                    </a:solidFill>
                  </a:tcPr>
                </a:tc>
                <a:tc>
                  <a:txBody>
                    <a:bodyPr/>
                    <a:lstStyle/>
                    <a:p>
                      <a:pPr hangingPunct="0">
                        <a:spcAft>
                          <a:spcPts val="0"/>
                        </a:spcAft>
                        <a:tabLst>
                          <a:tab pos="5029200" algn="r"/>
                        </a:tabLst>
                      </a:pPr>
                      <a:r>
                        <a:rPr lang="en-GB" sz="1200" dirty="0">
                          <a:effectLst/>
                        </a:rPr>
                        <a:t>Writing for Media </a:t>
                      </a:r>
                      <a:r>
                        <a:rPr lang="en-GB" sz="1200" dirty="0" err="1">
                          <a:effectLst/>
                        </a:rPr>
                        <a:t>Communi-cations</a:t>
                      </a:r>
                      <a:endParaRPr lang="en-GB" sz="1200" dirty="0">
                        <a:effectLst/>
                        <a:latin typeface="Humnst777 BT"/>
                        <a:ea typeface="Times New Roman"/>
                        <a:cs typeface="Times New Roman"/>
                      </a:endParaRPr>
                    </a:p>
                  </a:txBody>
                  <a:tcPr marL="55093" marR="55093" marT="0" marB="0"/>
                </a:tc>
                <a:tc>
                  <a:txBody>
                    <a:bodyPr/>
                    <a:lstStyle/>
                    <a:p>
                      <a:pPr hangingPunct="0">
                        <a:spcAft>
                          <a:spcPts val="0"/>
                        </a:spcAft>
                        <a:tabLst>
                          <a:tab pos="5029200" algn="r"/>
                        </a:tabLst>
                      </a:pPr>
                      <a:r>
                        <a:rPr lang="en-GB" sz="1200" dirty="0">
                          <a:solidFill>
                            <a:schemeClr val="tx1"/>
                          </a:solidFill>
                          <a:effectLst/>
                        </a:rPr>
                        <a:t>Advertising in Context</a:t>
                      </a:r>
                      <a:endParaRPr lang="en-GB" sz="1200" dirty="0">
                        <a:solidFill>
                          <a:schemeClr val="tx1"/>
                        </a:solidFill>
                        <a:effectLst/>
                        <a:latin typeface="Humnst777 BT"/>
                        <a:ea typeface="Times New Roman"/>
                        <a:cs typeface="Times New Roman"/>
                      </a:endParaRPr>
                    </a:p>
                  </a:txBody>
                  <a:tcPr marL="55093" marR="55093" marT="0" marB="0">
                    <a:solidFill>
                      <a:srgbClr val="FFFF00"/>
                    </a:solidFill>
                  </a:tcPr>
                </a:tc>
                <a:tc>
                  <a:txBody>
                    <a:bodyPr/>
                    <a:lstStyle/>
                    <a:p>
                      <a:pPr algn="just" hangingPunct="0">
                        <a:spcAft>
                          <a:spcPts val="0"/>
                        </a:spcAft>
                        <a:tabLst>
                          <a:tab pos="5029200" algn="r"/>
                        </a:tabLst>
                      </a:pPr>
                      <a:r>
                        <a:rPr lang="en-GB" sz="1200" dirty="0">
                          <a:effectLst/>
                        </a:rPr>
                        <a:t>Celebrity, News and the Media</a:t>
                      </a:r>
                      <a:endParaRPr lang="en-GB" sz="1200" dirty="0">
                        <a:effectLst/>
                        <a:latin typeface="Humnst777 BT"/>
                        <a:ea typeface="Times New Roman"/>
                        <a:cs typeface="Times New Roman"/>
                      </a:endParaRPr>
                    </a:p>
                  </a:txBody>
                  <a:tcPr marL="55093" marR="55093" marT="0" marB="0"/>
                </a:tc>
                <a:tc>
                  <a:txBody>
                    <a:bodyPr/>
                    <a:lstStyle/>
                    <a:p>
                      <a:pPr marL="0" marR="0" indent="0" algn="just" defTabSz="914400" rtl="0" eaLnBrk="1" fontAlgn="auto" latinLnBrk="0" hangingPunct="0">
                        <a:lnSpc>
                          <a:spcPct val="100000"/>
                        </a:lnSpc>
                        <a:spcBef>
                          <a:spcPts val="0"/>
                        </a:spcBef>
                        <a:spcAft>
                          <a:spcPts val="0"/>
                        </a:spcAft>
                        <a:buClrTx/>
                        <a:buSzTx/>
                        <a:buFontTx/>
                        <a:buNone/>
                        <a:tabLst>
                          <a:tab pos="5029200" algn="r"/>
                        </a:tabLst>
                        <a:defRPr/>
                      </a:pPr>
                      <a:r>
                        <a:rPr lang="en-GB" sz="1200" dirty="0" smtClean="0">
                          <a:effectLst/>
                        </a:rPr>
                        <a:t>Popular Genres</a:t>
                      </a:r>
                      <a:endParaRPr lang="en-GB" sz="1200" dirty="0" smtClean="0">
                        <a:effectLst/>
                        <a:latin typeface="+mn-lt"/>
                        <a:ea typeface="Times New Roman"/>
                        <a:cs typeface="Times New Roman"/>
                      </a:endParaRPr>
                    </a:p>
                  </a:txBody>
                  <a:tcPr marL="55093" marR="55093" marT="0" marB="0">
                    <a:solidFill>
                      <a:srgbClr val="0070C0"/>
                    </a:solidFill>
                  </a:tcPr>
                </a:tc>
                <a:tc>
                  <a:txBody>
                    <a:bodyPr/>
                    <a:lstStyle/>
                    <a:p>
                      <a:pPr algn="just" hangingPunct="0">
                        <a:spcAft>
                          <a:spcPts val="0"/>
                        </a:spcAft>
                        <a:tabLst>
                          <a:tab pos="5029200" algn="r"/>
                        </a:tabLst>
                      </a:pPr>
                      <a:r>
                        <a:rPr lang="en-GB" sz="1200" dirty="0" smtClean="0">
                          <a:solidFill>
                            <a:schemeClr val="tx1"/>
                          </a:solidFill>
                          <a:effectLst/>
                        </a:rPr>
                        <a:t>Creative Media and </a:t>
                      </a:r>
                      <a:r>
                        <a:rPr lang="en-GB" sz="1200" dirty="0" err="1" smtClean="0">
                          <a:solidFill>
                            <a:schemeClr val="tx1"/>
                          </a:solidFill>
                          <a:effectLst/>
                        </a:rPr>
                        <a:t>Communi-cations</a:t>
                      </a:r>
                      <a:r>
                        <a:rPr lang="en-GB" sz="1200" dirty="0" smtClean="0">
                          <a:solidFill>
                            <a:schemeClr val="tx1"/>
                          </a:solidFill>
                          <a:effectLst/>
                        </a:rPr>
                        <a:t> Practice</a:t>
                      </a:r>
                      <a:endParaRPr lang="en-GB" sz="1200" dirty="0">
                        <a:solidFill>
                          <a:schemeClr val="tx1"/>
                        </a:solidFill>
                        <a:effectLst/>
                        <a:latin typeface="+mn-lt"/>
                        <a:ea typeface="Times New Roman"/>
                        <a:cs typeface="Times New Roman"/>
                      </a:endParaRPr>
                    </a:p>
                  </a:txBody>
                  <a:tcPr marL="55093" marR="55093" marT="0" marB="0">
                    <a:solidFill>
                      <a:schemeClr val="bg1">
                        <a:lumMod val="95000"/>
                      </a:schemeClr>
                    </a:solidFill>
                  </a:tcPr>
                </a:tc>
                <a:tc>
                  <a:txBody>
                    <a:bodyPr/>
                    <a:lstStyle/>
                    <a:p>
                      <a:pPr algn="just" hangingPunct="0">
                        <a:spcAft>
                          <a:spcPts val="0"/>
                        </a:spcAft>
                        <a:tabLst>
                          <a:tab pos="5029200" algn="r"/>
                        </a:tabLst>
                      </a:pPr>
                      <a:r>
                        <a:rPr lang="en-GB" sz="1200" dirty="0">
                          <a:effectLst/>
                        </a:rPr>
                        <a:t>Public Relations,</a:t>
                      </a:r>
                    </a:p>
                    <a:p>
                      <a:pPr hangingPunct="0">
                        <a:spcAft>
                          <a:spcPts val="0"/>
                        </a:spcAft>
                        <a:tabLst>
                          <a:tab pos="5029200" algn="r"/>
                        </a:tabLst>
                      </a:pPr>
                      <a:r>
                        <a:rPr lang="en-GB" sz="1200" dirty="0">
                          <a:effectLst/>
                        </a:rPr>
                        <a:t>the Media and </a:t>
                      </a:r>
                      <a:endParaRPr lang="en-GB" sz="1200" dirty="0" smtClean="0">
                        <a:effectLst/>
                      </a:endParaRPr>
                    </a:p>
                    <a:p>
                      <a:pPr hangingPunct="0">
                        <a:spcAft>
                          <a:spcPts val="0"/>
                        </a:spcAft>
                        <a:tabLst>
                          <a:tab pos="5029200" algn="r"/>
                        </a:tabLst>
                      </a:pPr>
                      <a:r>
                        <a:rPr lang="en-GB" sz="1200" dirty="0" err="1" smtClean="0">
                          <a:effectLst/>
                        </a:rPr>
                        <a:t>Sustaina-bility</a:t>
                      </a:r>
                      <a:endParaRPr lang="en-GB" sz="1200" dirty="0">
                        <a:effectLst/>
                        <a:latin typeface="Humnst777 BT"/>
                        <a:ea typeface="Times New Roman"/>
                        <a:cs typeface="Times New Roman"/>
                      </a:endParaRPr>
                    </a:p>
                  </a:txBody>
                  <a:tcPr marL="55093" marR="55093" marT="0" marB="0">
                    <a:solidFill>
                      <a:srgbClr val="FC62E6"/>
                    </a:solidFill>
                  </a:tcPr>
                </a:tc>
                <a:tc>
                  <a:txBody>
                    <a:bodyPr/>
                    <a:lstStyle/>
                    <a:p>
                      <a:pPr algn="just" hangingPunct="0">
                        <a:spcAft>
                          <a:spcPts val="0"/>
                        </a:spcAft>
                        <a:tabLst>
                          <a:tab pos="5029200" algn="r"/>
                        </a:tabLst>
                      </a:pPr>
                      <a:r>
                        <a:rPr lang="en-GB" sz="1200" dirty="0">
                          <a:effectLst/>
                        </a:rPr>
                        <a:t>Social Media</a:t>
                      </a:r>
                      <a:endParaRPr lang="en-GB" sz="1200" dirty="0">
                        <a:effectLst/>
                        <a:latin typeface="Humnst777 BT"/>
                        <a:ea typeface="Times New Roman"/>
                        <a:cs typeface="Times New Roman"/>
                      </a:endParaRPr>
                    </a:p>
                  </a:txBody>
                  <a:tcPr marL="55093" marR="55093" marT="0" marB="0">
                    <a:solidFill>
                      <a:srgbClr val="FF00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89561579"/>
              </p:ext>
            </p:extLst>
          </p:nvPr>
        </p:nvGraphicFramePr>
        <p:xfrm>
          <a:off x="395535" y="3573016"/>
          <a:ext cx="8496948" cy="1598652"/>
        </p:xfrm>
        <a:graphic>
          <a:graphicData uri="http://schemas.openxmlformats.org/drawingml/2006/table">
            <a:tbl>
              <a:tblPr firstRow="1" firstCol="1" bandRow="1">
                <a:tableStyleId>{5C22544A-7EE6-4342-B048-85BDC9FD1C3A}</a:tableStyleId>
              </a:tblPr>
              <a:tblGrid>
                <a:gridCol w="1191743"/>
                <a:gridCol w="952347"/>
                <a:gridCol w="664223"/>
                <a:gridCol w="792088"/>
                <a:gridCol w="1008112"/>
                <a:gridCol w="720080"/>
                <a:gridCol w="1008112"/>
                <a:gridCol w="1008112"/>
                <a:gridCol w="1152131"/>
              </a:tblGrid>
              <a:tr h="1598652">
                <a:tc>
                  <a:txBody>
                    <a:bodyPr/>
                    <a:lstStyle/>
                    <a:p>
                      <a:pPr hangingPunct="0">
                        <a:spcAft>
                          <a:spcPts val="0"/>
                        </a:spcAft>
                      </a:pPr>
                      <a:r>
                        <a:rPr lang="en-GB" sz="1200" dirty="0">
                          <a:effectLst/>
                        </a:rPr>
                        <a:t>Media Business: Management and Entrepreneur-ship</a:t>
                      </a:r>
                      <a:endParaRPr lang="en-GB" sz="1200" dirty="0">
                        <a:effectLst/>
                        <a:latin typeface="Humnst777 BT"/>
                        <a:ea typeface="Times New Roman"/>
                        <a:cs typeface="Times New Roman"/>
                      </a:endParaRPr>
                    </a:p>
                  </a:txBody>
                  <a:tcPr marL="54688" marR="54688" marT="0" marB="0">
                    <a:solidFill>
                      <a:srgbClr val="FFC000"/>
                    </a:solidFill>
                  </a:tcPr>
                </a:tc>
                <a:tc>
                  <a:txBody>
                    <a:bodyPr/>
                    <a:lstStyle/>
                    <a:p>
                      <a:pPr hangingPunct="0">
                        <a:spcAft>
                          <a:spcPts val="0"/>
                        </a:spcAft>
                      </a:pPr>
                      <a:r>
                        <a:rPr lang="en-GB" sz="1200" dirty="0">
                          <a:effectLst/>
                        </a:rPr>
                        <a:t>Individual Research Project or</a:t>
                      </a:r>
                    </a:p>
                    <a:p>
                      <a:pPr hangingPunct="0">
                        <a:spcAft>
                          <a:spcPts val="0"/>
                        </a:spcAft>
                      </a:pPr>
                      <a:r>
                        <a:rPr lang="en-GB" sz="1200" dirty="0">
                          <a:effectLst/>
                        </a:rPr>
                        <a:t>Extended</a:t>
                      </a:r>
                    </a:p>
                    <a:p>
                      <a:pPr hangingPunct="0">
                        <a:spcAft>
                          <a:spcPts val="0"/>
                        </a:spcAft>
                      </a:pPr>
                      <a:r>
                        <a:rPr lang="en-GB" sz="1200" dirty="0">
                          <a:effectLst/>
                        </a:rPr>
                        <a:t>Individual Research Project</a:t>
                      </a:r>
                      <a:endParaRPr lang="en-GB" sz="1200" dirty="0">
                        <a:effectLst/>
                        <a:latin typeface="Humnst777 BT"/>
                        <a:ea typeface="Times New Roman"/>
                        <a:cs typeface="Times New Roman"/>
                      </a:endParaRPr>
                    </a:p>
                  </a:txBody>
                  <a:tcPr marL="54688" marR="54688" marT="0" marB="0">
                    <a:solidFill>
                      <a:schemeClr val="accent2">
                        <a:lumMod val="40000"/>
                        <a:lumOff val="60000"/>
                      </a:schemeClr>
                    </a:solidFill>
                  </a:tcPr>
                </a:tc>
                <a:tc>
                  <a:txBody>
                    <a:bodyPr/>
                    <a:lstStyle/>
                    <a:p>
                      <a:pPr hangingPunct="0">
                        <a:spcAft>
                          <a:spcPts val="0"/>
                        </a:spcAft>
                      </a:pPr>
                      <a:r>
                        <a:rPr lang="en-GB" sz="1200" dirty="0">
                          <a:effectLst/>
                        </a:rPr>
                        <a:t>Work Related Learning</a:t>
                      </a:r>
                      <a:endParaRPr lang="en-GB" sz="1200" dirty="0">
                        <a:effectLst/>
                        <a:latin typeface="Humnst777 BT"/>
                        <a:ea typeface="Times New Roman"/>
                        <a:cs typeface="Times New Roman"/>
                      </a:endParaRPr>
                    </a:p>
                  </a:txBody>
                  <a:tcPr marL="54688" marR="54688" marT="0" marB="0">
                    <a:solidFill>
                      <a:srgbClr val="FFC000"/>
                    </a:solidFill>
                  </a:tcPr>
                </a:tc>
                <a:tc>
                  <a:txBody>
                    <a:bodyPr/>
                    <a:lstStyle/>
                    <a:p>
                      <a:pPr hangingPunct="0">
                        <a:spcAft>
                          <a:spcPts val="0"/>
                        </a:spcAft>
                      </a:pPr>
                      <a:r>
                        <a:rPr lang="en-GB" sz="1200" dirty="0">
                          <a:solidFill>
                            <a:schemeClr val="tx1"/>
                          </a:solidFill>
                          <a:effectLst/>
                        </a:rPr>
                        <a:t>Advertising Practices</a:t>
                      </a:r>
                      <a:endParaRPr lang="en-GB" sz="1200" dirty="0">
                        <a:solidFill>
                          <a:schemeClr val="tx1"/>
                        </a:solidFill>
                        <a:effectLst/>
                        <a:latin typeface="Humnst777 BT"/>
                        <a:ea typeface="Times New Roman"/>
                        <a:cs typeface="Times New Roman"/>
                      </a:endParaRPr>
                    </a:p>
                  </a:txBody>
                  <a:tcPr marL="54688" marR="54688" marT="0" marB="0">
                    <a:solidFill>
                      <a:srgbClr val="FFFF00"/>
                    </a:solidFill>
                  </a:tcPr>
                </a:tc>
                <a:tc>
                  <a:txBody>
                    <a:bodyPr/>
                    <a:lstStyle/>
                    <a:p>
                      <a:pPr hangingPunct="0">
                        <a:spcAft>
                          <a:spcPts val="0"/>
                        </a:spcAft>
                      </a:pPr>
                      <a:r>
                        <a:rPr lang="en-GB" sz="1200" dirty="0">
                          <a:effectLst/>
                        </a:rPr>
                        <a:t>Journalism </a:t>
                      </a:r>
                      <a:endParaRPr lang="en-GB" sz="1200" dirty="0" smtClean="0">
                        <a:effectLst/>
                      </a:endParaRPr>
                    </a:p>
                    <a:p>
                      <a:pPr hangingPunct="0">
                        <a:spcAft>
                          <a:spcPts val="0"/>
                        </a:spcAft>
                      </a:pPr>
                      <a:r>
                        <a:rPr lang="en-GB" sz="1200" dirty="0" smtClean="0">
                          <a:effectLst/>
                        </a:rPr>
                        <a:t>Issues </a:t>
                      </a:r>
                      <a:r>
                        <a:rPr lang="en-GB" sz="1200" dirty="0">
                          <a:effectLst/>
                        </a:rPr>
                        <a:t>and Practices</a:t>
                      </a:r>
                      <a:endParaRPr lang="en-GB" sz="1200" dirty="0">
                        <a:effectLst/>
                        <a:latin typeface="Humnst777 BT"/>
                        <a:ea typeface="Times New Roman"/>
                        <a:cs typeface="Times New Roman"/>
                      </a:endParaRPr>
                    </a:p>
                  </a:txBody>
                  <a:tcPr marL="54688" marR="54688" marT="0" marB="0"/>
                </a:tc>
                <a:tc>
                  <a:txBody>
                    <a:bodyPr/>
                    <a:lstStyle/>
                    <a:p>
                      <a:pPr hangingPunct="0">
                        <a:spcAft>
                          <a:spcPts val="0"/>
                        </a:spcAft>
                      </a:pPr>
                      <a:r>
                        <a:rPr lang="en-GB" sz="1200" dirty="0">
                          <a:effectLst/>
                        </a:rPr>
                        <a:t>Media and Ethics</a:t>
                      </a:r>
                      <a:endParaRPr lang="en-GB" sz="1200" dirty="0">
                        <a:effectLst/>
                        <a:latin typeface="Humnst777 BT"/>
                        <a:ea typeface="Times New Roman"/>
                        <a:cs typeface="Times New Roman"/>
                      </a:endParaRPr>
                    </a:p>
                  </a:txBody>
                  <a:tcPr marL="54688" marR="54688" marT="0" marB="0">
                    <a:solidFill>
                      <a:srgbClr val="0070C0"/>
                    </a:solidFill>
                  </a:tcPr>
                </a:tc>
                <a:tc>
                  <a:txBody>
                    <a:bodyPr/>
                    <a:lstStyle/>
                    <a:p>
                      <a:pPr hangingPunct="0">
                        <a:spcAft>
                          <a:spcPts val="0"/>
                        </a:spcAft>
                      </a:pPr>
                      <a:r>
                        <a:rPr lang="en-GB" sz="1200" dirty="0">
                          <a:solidFill>
                            <a:schemeClr val="tx1"/>
                          </a:solidFill>
                          <a:effectLst/>
                        </a:rPr>
                        <a:t>Multi-media Practice</a:t>
                      </a:r>
                      <a:endParaRPr lang="en-GB" sz="1200" dirty="0">
                        <a:solidFill>
                          <a:schemeClr val="tx1"/>
                        </a:solidFill>
                        <a:effectLst/>
                        <a:latin typeface="Humnst777 BT"/>
                        <a:ea typeface="Times New Roman"/>
                        <a:cs typeface="Times New Roman"/>
                      </a:endParaRPr>
                    </a:p>
                  </a:txBody>
                  <a:tcPr marL="54688" marR="54688" marT="0" marB="0">
                    <a:solidFill>
                      <a:schemeClr val="bg1">
                        <a:lumMod val="95000"/>
                      </a:schemeClr>
                    </a:solid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200" dirty="0" smtClean="0">
                          <a:effectLst/>
                        </a:rPr>
                        <a:t>Public Relations: Campaign Planning and Evaluation</a:t>
                      </a:r>
                      <a:endParaRPr lang="en-GB" sz="1200" dirty="0" smtClean="0">
                        <a:effectLst/>
                        <a:latin typeface="+mn-lt"/>
                        <a:ea typeface="Times New Roman"/>
                        <a:cs typeface="Times New Roman"/>
                      </a:endParaRPr>
                    </a:p>
                    <a:p>
                      <a:pPr hangingPunct="0">
                        <a:spcAft>
                          <a:spcPts val="0"/>
                        </a:spcAft>
                      </a:pPr>
                      <a:endParaRPr lang="en-GB" sz="1200" dirty="0">
                        <a:effectLst/>
                        <a:latin typeface="Humnst777 BT"/>
                        <a:ea typeface="Times New Roman"/>
                        <a:cs typeface="Times New Roman"/>
                      </a:endParaRPr>
                    </a:p>
                  </a:txBody>
                  <a:tcPr marL="54688" marR="54688" marT="0" marB="0">
                    <a:solidFill>
                      <a:srgbClr val="FC62E6"/>
                    </a:solid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GB" sz="1200" dirty="0" smtClean="0">
                          <a:effectLst/>
                        </a:rPr>
                        <a:t>Networked World</a:t>
                      </a:r>
                      <a:endParaRPr lang="en-GB" sz="1200" dirty="0" smtClean="0">
                        <a:effectLst/>
                        <a:latin typeface="+mn-lt"/>
                        <a:ea typeface="Times New Roman"/>
                        <a:cs typeface="Times New Roman"/>
                      </a:endParaRPr>
                    </a:p>
                  </a:txBody>
                  <a:tcPr marL="54688" marR="54688" marT="0" marB="0">
                    <a:solidFill>
                      <a:srgbClr val="FF0000"/>
                    </a:solidFill>
                  </a:tcPr>
                </a:tc>
              </a:tr>
            </a:tbl>
          </a:graphicData>
        </a:graphic>
      </p:graphicFrame>
    </p:spTree>
    <p:custDataLst>
      <p:tags r:id="rId1"/>
    </p:custDataLst>
    <p:extLst>
      <p:ext uri="{BB962C8B-B14F-4D97-AF65-F5344CB8AC3E}">
        <p14:creationId xmlns:p14="http://schemas.microsoft.com/office/powerpoint/2010/main" val="640301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Students Learning in research Mode</a:t>
            </a:r>
            <a:endParaRPr lang="en-GB" dirty="0"/>
          </a:p>
        </p:txBody>
      </p:sp>
      <p:sp>
        <p:nvSpPr>
          <p:cNvPr id="3" name="Content Placeholder 2"/>
          <p:cNvSpPr>
            <a:spLocks noGrp="1"/>
          </p:cNvSpPr>
          <p:nvPr>
            <p:ph idx="1"/>
          </p:nvPr>
        </p:nvSpPr>
        <p:spPr/>
        <p:txBody>
          <a:bodyPr/>
          <a:lstStyle/>
          <a:p>
            <a:r>
              <a:rPr lang="en-GB" sz="3200" dirty="0" smtClean="0"/>
              <a:t>Research skills </a:t>
            </a:r>
          </a:p>
          <a:p>
            <a:endParaRPr lang="en-GB"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9" y="1988840"/>
            <a:ext cx="6768752" cy="395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92207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Support do E&amp;CS offer?</a:t>
            </a:r>
            <a:endParaRPr lang="en-GB" dirty="0"/>
          </a:p>
        </p:txBody>
      </p:sp>
      <p:sp>
        <p:nvSpPr>
          <p:cNvPr id="3" name="Content Placeholder 2"/>
          <p:cNvSpPr>
            <a:spLocks noGrp="1"/>
          </p:cNvSpPr>
          <p:nvPr>
            <p:ph idx="1"/>
          </p:nvPr>
        </p:nvSpPr>
        <p:spPr>
          <a:xfrm>
            <a:off x="990600" y="1981200"/>
            <a:ext cx="7086600" cy="4472136"/>
          </a:xfrm>
        </p:spPr>
        <p:txBody>
          <a:bodyPr/>
          <a:lstStyle/>
          <a:p>
            <a:r>
              <a:rPr lang="en-GB" dirty="0" smtClean="0"/>
              <a:t>Sounding board</a:t>
            </a:r>
          </a:p>
          <a:p>
            <a:r>
              <a:rPr lang="en-GB" dirty="0" smtClean="0"/>
              <a:t>Staff time</a:t>
            </a:r>
          </a:p>
          <a:p>
            <a:r>
              <a:rPr lang="en-GB" dirty="0" smtClean="0"/>
              <a:t>Best practice sharing</a:t>
            </a:r>
          </a:p>
          <a:p>
            <a:r>
              <a:rPr lang="en-GB" dirty="0" smtClean="0"/>
              <a:t>Experienced staff</a:t>
            </a:r>
          </a:p>
          <a:p>
            <a:r>
              <a:rPr lang="en-GB" dirty="0" smtClean="0"/>
              <a:t>Flexibility</a:t>
            </a:r>
          </a:p>
          <a:p>
            <a:r>
              <a:rPr lang="en-GB" dirty="0" smtClean="0"/>
              <a:t>Employer engagement</a:t>
            </a:r>
          </a:p>
          <a:p>
            <a:r>
              <a:rPr lang="en-GB" dirty="0" smtClean="0"/>
              <a:t>Workplace advice </a:t>
            </a:r>
            <a:endParaRPr lang="en-GB" dirty="0"/>
          </a:p>
        </p:txBody>
      </p:sp>
    </p:spTree>
    <p:custDataLst>
      <p:tags r:id="rId1"/>
    </p:custDataLst>
    <p:extLst>
      <p:ext uri="{BB962C8B-B14F-4D97-AF65-F5344CB8AC3E}">
        <p14:creationId xmlns:p14="http://schemas.microsoft.com/office/powerpoint/2010/main" val="2746980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Challenges/Advantages-</a:t>
            </a:r>
            <a:endParaRPr lang="en-GB" dirty="0"/>
          </a:p>
        </p:txBody>
      </p:sp>
      <p:sp>
        <p:nvSpPr>
          <p:cNvPr id="3" name="Content Placeholder 2"/>
          <p:cNvSpPr>
            <a:spLocks noGrp="1"/>
          </p:cNvSpPr>
          <p:nvPr>
            <p:ph idx="1"/>
          </p:nvPr>
        </p:nvSpPr>
        <p:spPr/>
        <p:txBody>
          <a:bodyPr/>
          <a:lstStyle/>
          <a:p>
            <a:r>
              <a:rPr lang="en-GB" dirty="0" smtClean="0"/>
              <a:t>rebranding/repackaging </a:t>
            </a:r>
            <a:r>
              <a:rPr lang="en-GB" dirty="0"/>
              <a:t>applications </a:t>
            </a:r>
            <a:r>
              <a:rPr lang="en-GB" dirty="0" smtClean="0"/>
              <a:t>rose – firm offers fairly stable - hope to meet targets</a:t>
            </a:r>
          </a:p>
          <a:p>
            <a:r>
              <a:rPr lang="en-GB" dirty="0" smtClean="0"/>
              <a:t>Networking/Collaboration</a:t>
            </a:r>
          </a:p>
          <a:p>
            <a:r>
              <a:rPr lang="en-GB" dirty="0" smtClean="0"/>
              <a:t>staff </a:t>
            </a:r>
            <a:r>
              <a:rPr lang="en-GB" dirty="0"/>
              <a:t>development/student development </a:t>
            </a:r>
            <a:endParaRPr lang="en-GB" dirty="0" smtClean="0"/>
          </a:p>
          <a:p>
            <a:r>
              <a:rPr lang="en-GB" dirty="0" smtClean="0"/>
              <a:t>temp shop</a:t>
            </a:r>
          </a:p>
          <a:p>
            <a:r>
              <a:rPr lang="en-GB" dirty="0" smtClean="0"/>
              <a:t>Time and uncertainty</a:t>
            </a:r>
            <a:endParaRPr lang="en-GB" dirty="0"/>
          </a:p>
          <a:p>
            <a:endParaRPr lang="en-GB" dirty="0"/>
          </a:p>
        </p:txBody>
      </p:sp>
    </p:spTree>
    <p:custDataLst>
      <p:tags r:id="rId1"/>
    </p:custDataLst>
    <p:extLst>
      <p:ext uri="{BB962C8B-B14F-4D97-AF65-F5344CB8AC3E}">
        <p14:creationId xmlns:p14="http://schemas.microsoft.com/office/powerpoint/2010/main" val="3647802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lstStyle/>
          <a:p>
            <a:r>
              <a:rPr lang="en-US" dirty="0" smtClean="0"/>
              <a:t>Unpacking </a:t>
            </a:r>
            <a:r>
              <a:rPr lang="en-US" dirty="0" err="1" smtClean="0"/>
              <a:t>Employablity</a:t>
            </a:r>
            <a:endParaRPr lang="en-US" dirty="0"/>
          </a:p>
        </p:txBody>
      </p:sp>
      <p:sp>
        <p:nvSpPr>
          <p:cNvPr id="4101" name="Rectangle 5"/>
          <p:cNvSpPr>
            <a:spLocks noGrp="1" noChangeArrowheads="1"/>
          </p:cNvSpPr>
          <p:nvPr>
            <p:ph type="subTitle" idx="1"/>
          </p:nvPr>
        </p:nvSpPr>
        <p:spPr>
          <a:xfrm>
            <a:off x="1371600" y="3501008"/>
            <a:ext cx="6400800" cy="2137792"/>
          </a:xfrm>
        </p:spPr>
        <p:txBody>
          <a:bodyPr/>
          <a:lstStyle/>
          <a:p>
            <a:r>
              <a:rPr lang="en-US" dirty="0" smtClean="0"/>
              <a:t>BA Media and Communications, experiences and examples of embedding employability</a:t>
            </a:r>
          </a:p>
          <a:p>
            <a:r>
              <a:rPr lang="en-US" sz="2000" dirty="0" smtClean="0"/>
              <a:t>James Corbin – Deputy Manager Employability and Careers and Dr. Joanne Woodman – </a:t>
            </a:r>
            <a:r>
              <a:rPr lang="en-US" sz="2000" dirty="0" err="1" smtClean="0"/>
              <a:t>Programme</a:t>
            </a:r>
            <a:r>
              <a:rPr lang="en-US" sz="2000" dirty="0" smtClean="0"/>
              <a:t> Director Media and Communications</a:t>
            </a:r>
            <a:endParaRPr lang="en-US" sz="2000" dirty="0"/>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51520" y="764704"/>
            <a:ext cx="8513001"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49427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Does Employability mean compromise?</a:t>
            </a:r>
            <a:endParaRPr lang="en-GB" dirty="0"/>
          </a:p>
        </p:txBody>
      </p:sp>
      <p:sp>
        <p:nvSpPr>
          <p:cNvPr id="3" name="Content Placeholder 2"/>
          <p:cNvSpPr>
            <a:spLocks noGrp="1"/>
          </p:cNvSpPr>
          <p:nvPr>
            <p:ph idx="1"/>
          </p:nvPr>
        </p:nvSpPr>
        <p:spPr/>
        <p:txBody>
          <a:bodyPr/>
          <a:lstStyle/>
          <a:p>
            <a:r>
              <a:rPr lang="en-GB" sz="2400" dirty="0" smtClean="0"/>
              <a:t>Potential </a:t>
            </a:r>
            <a:r>
              <a:rPr lang="en-GB" sz="2400" dirty="0"/>
              <a:t>tension between the academic training in a BA </a:t>
            </a:r>
            <a:r>
              <a:rPr lang="en-GB" sz="2400" dirty="0" smtClean="0"/>
              <a:t>in </a:t>
            </a:r>
            <a:r>
              <a:rPr lang="en-GB" sz="2400" dirty="0"/>
              <a:t>any Humanities </a:t>
            </a:r>
            <a:r>
              <a:rPr lang="en-GB" sz="2400" dirty="0" smtClean="0"/>
              <a:t>subject and </a:t>
            </a:r>
            <a:r>
              <a:rPr lang="en-GB" sz="2400" dirty="0"/>
              <a:t>the demands of preparing students for </a:t>
            </a:r>
            <a:r>
              <a:rPr lang="en-GB" sz="2400" dirty="0" smtClean="0"/>
              <a:t>jobs. </a:t>
            </a:r>
          </a:p>
          <a:p>
            <a:r>
              <a:rPr lang="en-GB" kern="1200" dirty="0"/>
              <a:t>Year 3 PR module </a:t>
            </a:r>
            <a:r>
              <a:rPr lang="en-GB" kern="1200" dirty="0" smtClean="0"/>
              <a:t>– External comments </a:t>
            </a:r>
            <a:r>
              <a:rPr lang="en-GB" sz="2400" kern="1200" dirty="0" smtClean="0"/>
              <a:t>Both </a:t>
            </a:r>
            <a:r>
              <a:rPr lang="en-GB" sz="2400" kern="1200" dirty="0"/>
              <a:t>pieces of assessment demonstrated a thorough engagement with the aims of the module, blending theory and practice extremely successfully.  </a:t>
            </a:r>
            <a:r>
              <a:rPr lang="en-GB" sz="2400" kern="1200" dirty="0" smtClean="0"/>
              <a:t>Clearly </a:t>
            </a:r>
            <a:r>
              <a:rPr lang="en-GB" sz="2400" kern="1200" dirty="0"/>
              <a:t>a module that has engaged students – excellent breadth and depth of research supported by the module leader.</a:t>
            </a:r>
          </a:p>
          <a:p>
            <a:endParaRPr lang="en-GB" dirty="0"/>
          </a:p>
        </p:txBody>
      </p:sp>
    </p:spTree>
    <p:custDataLst>
      <p:tags r:id="rId1"/>
    </p:custDataLst>
    <p:extLst>
      <p:ext uri="{BB962C8B-B14F-4D97-AF65-F5344CB8AC3E}">
        <p14:creationId xmlns:p14="http://schemas.microsoft.com/office/powerpoint/2010/main" val="2472197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Moving forward what next?</a:t>
            </a:r>
            <a:br>
              <a:rPr lang="en-GB" dirty="0"/>
            </a:br>
            <a:endParaRPr lang="en-GB" dirty="0"/>
          </a:p>
        </p:txBody>
      </p:sp>
      <p:sp>
        <p:nvSpPr>
          <p:cNvPr id="3" name="Content Placeholder 2"/>
          <p:cNvSpPr>
            <a:spLocks noGrp="1"/>
          </p:cNvSpPr>
          <p:nvPr>
            <p:ph idx="1"/>
          </p:nvPr>
        </p:nvSpPr>
        <p:spPr>
          <a:xfrm>
            <a:off x="990600" y="1981200"/>
            <a:ext cx="7086600" cy="4328120"/>
          </a:xfrm>
        </p:spPr>
        <p:txBody>
          <a:bodyPr/>
          <a:lstStyle/>
          <a:p>
            <a:r>
              <a:rPr lang="en-GB" dirty="0" smtClean="0"/>
              <a:t>CONFERENCE ATTENDANCE</a:t>
            </a:r>
          </a:p>
          <a:p>
            <a:r>
              <a:rPr lang="en-GB" dirty="0" smtClean="0"/>
              <a:t>SHARING GOOD PRACTICE</a:t>
            </a:r>
          </a:p>
          <a:p>
            <a:r>
              <a:rPr lang="en-GB" dirty="0" smtClean="0"/>
              <a:t>VISITING/NETWORKING WITH OTHER INSTITUTIONS</a:t>
            </a:r>
          </a:p>
          <a:p>
            <a:r>
              <a:rPr lang="en-GB" dirty="0" smtClean="0"/>
              <a:t>MAINTAINING A </a:t>
            </a:r>
            <a:r>
              <a:rPr lang="en-GB" smtClean="0"/>
              <a:t>MEDIA EMPLOYERS </a:t>
            </a:r>
            <a:r>
              <a:rPr lang="en-GB" dirty="0" smtClean="0"/>
              <a:t>DATABASE</a:t>
            </a:r>
          </a:p>
          <a:p>
            <a:r>
              <a:rPr lang="en-GB" dirty="0" smtClean="0"/>
              <a:t>EMPLOYABILITY STRATEGY AND PROCESSES</a:t>
            </a:r>
            <a:endParaRPr lang="en-GB" dirty="0"/>
          </a:p>
        </p:txBody>
      </p:sp>
    </p:spTree>
    <p:custDataLst>
      <p:tags r:id="rId1"/>
    </p:custDataLst>
    <p:extLst>
      <p:ext uri="{BB962C8B-B14F-4D97-AF65-F5344CB8AC3E}">
        <p14:creationId xmlns:p14="http://schemas.microsoft.com/office/powerpoint/2010/main" val="2665324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solidFill>
                  <a:srgbClr val="FF0000"/>
                </a:solidFill>
              </a:rPr>
              <a:t>Transforming Media and Cultural Studies from traditional theory based degree to a modern degree with a focus on theory and professional content</a:t>
            </a:r>
            <a:endParaRPr lang="en-GB" sz="2800" dirty="0">
              <a:solidFill>
                <a:srgbClr val="FF0000"/>
              </a:solidFill>
            </a:endParaRPr>
          </a:p>
        </p:txBody>
      </p:sp>
      <p:sp>
        <p:nvSpPr>
          <p:cNvPr id="3" name="Content Placeholder 2"/>
          <p:cNvSpPr>
            <a:spLocks noGrp="1"/>
          </p:cNvSpPr>
          <p:nvPr>
            <p:ph idx="1"/>
          </p:nvPr>
        </p:nvSpPr>
        <p:spPr/>
        <p:txBody>
          <a:bodyPr/>
          <a:lstStyle/>
          <a:p>
            <a:r>
              <a:rPr lang="en-GB" dirty="0"/>
              <a:t>How did </a:t>
            </a:r>
            <a:r>
              <a:rPr lang="en-GB" dirty="0" smtClean="0"/>
              <a:t>Employability fit? (Why we did it)</a:t>
            </a:r>
            <a:endParaRPr lang="en-GB" dirty="0"/>
          </a:p>
          <a:p>
            <a:r>
              <a:rPr lang="en-GB" dirty="0" smtClean="0"/>
              <a:t>How we did it? (Process)</a:t>
            </a:r>
          </a:p>
          <a:p>
            <a:r>
              <a:rPr lang="en-GB" dirty="0"/>
              <a:t>What is employability?</a:t>
            </a:r>
          </a:p>
          <a:p>
            <a:r>
              <a:rPr lang="en-GB" dirty="0" smtClean="0"/>
              <a:t>Benefits/Challenges</a:t>
            </a:r>
          </a:p>
          <a:p>
            <a:r>
              <a:rPr lang="en-GB" dirty="0" smtClean="0"/>
              <a:t>What next?</a:t>
            </a:r>
            <a:endParaRPr lang="en-GB" dirty="0"/>
          </a:p>
        </p:txBody>
      </p:sp>
      <p:pic>
        <p:nvPicPr>
          <p:cNvPr id="4" name="Picture 3" descr="Media Studies Image"/>
          <p:cNvPicPr/>
          <p:nvPr/>
        </p:nvPicPr>
        <p:blipFill>
          <a:blip r:embed="rId4" cstate="print"/>
          <a:srcRect/>
          <a:stretch>
            <a:fillRect/>
          </a:stretch>
        </p:blipFill>
        <p:spPr bwMode="auto">
          <a:xfrm>
            <a:off x="5471592" y="2760340"/>
            <a:ext cx="3672408" cy="273630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659714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080120"/>
          </a:xfrm>
        </p:spPr>
        <p:txBody>
          <a:bodyPr/>
          <a:lstStyle/>
          <a:p>
            <a:r>
              <a:rPr lang="en-GB" dirty="0" smtClean="0"/>
              <a:t>Why We did it?</a:t>
            </a:r>
            <a:endParaRPr lang="en-GB" dirty="0"/>
          </a:p>
        </p:txBody>
      </p:sp>
      <p:sp>
        <p:nvSpPr>
          <p:cNvPr id="3" name="Content Placeholder 2"/>
          <p:cNvSpPr>
            <a:spLocks noGrp="1"/>
          </p:cNvSpPr>
          <p:nvPr>
            <p:ph idx="1"/>
          </p:nvPr>
        </p:nvSpPr>
        <p:spPr>
          <a:xfrm>
            <a:off x="611560" y="1412776"/>
            <a:ext cx="7560840" cy="5040560"/>
          </a:xfrm>
        </p:spPr>
        <p:txBody>
          <a:bodyPr/>
          <a:lstStyle/>
          <a:p>
            <a:pPr>
              <a:spcBef>
                <a:spcPts val="0"/>
              </a:spcBef>
            </a:pPr>
            <a:r>
              <a:rPr lang="en-GB" sz="2400" dirty="0" smtClean="0"/>
              <a:t>Flat student numbers/drop in applications</a:t>
            </a:r>
          </a:p>
          <a:p>
            <a:pPr>
              <a:spcBef>
                <a:spcPts val="0"/>
              </a:spcBef>
            </a:pPr>
            <a:r>
              <a:rPr lang="en-GB" sz="2400" dirty="0" smtClean="0"/>
              <a:t>Student Requests for Practical Work (evaluations surveys)</a:t>
            </a:r>
          </a:p>
          <a:p>
            <a:pPr>
              <a:spcBef>
                <a:spcPts val="0"/>
              </a:spcBef>
            </a:pPr>
            <a:r>
              <a:rPr lang="en-GB" sz="2400" dirty="0" smtClean="0"/>
              <a:t>Advice from externals and schools to increase professional content</a:t>
            </a:r>
          </a:p>
          <a:p>
            <a:pPr>
              <a:spcBef>
                <a:spcPts val="0"/>
              </a:spcBef>
            </a:pPr>
            <a:r>
              <a:rPr lang="en-GB" sz="2400" dirty="0" smtClean="0"/>
              <a:t>Poor Destination Figures (only 15% in graduate employment)</a:t>
            </a:r>
          </a:p>
          <a:p>
            <a:pPr>
              <a:spcBef>
                <a:spcPts val="0"/>
              </a:spcBef>
            </a:pPr>
            <a:r>
              <a:rPr lang="en-GB" sz="2400" dirty="0" smtClean="0"/>
              <a:t>Issues around retention (10-15% - student expectation)</a:t>
            </a:r>
          </a:p>
          <a:p>
            <a:pPr>
              <a:spcBef>
                <a:spcPts val="0"/>
              </a:spcBef>
            </a:pPr>
            <a:r>
              <a:rPr lang="en-GB" sz="2400" dirty="0" smtClean="0"/>
              <a:t>Strategic Plan (2011-15) supported by Faculty and Department Plans (HOD experience and sharing modules/efficiencies)</a:t>
            </a:r>
          </a:p>
          <a:p>
            <a:pPr>
              <a:spcBef>
                <a:spcPts val="0"/>
              </a:spcBef>
            </a:pPr>
            <a:r>
              <a:rPr lang="en-GB" sz="2400" dirty="0" smtClean="0"/>
              <a:t>Due for revalidation</a:t>
            </a:r>
            <a:endParaRPr lang="en-GB" sz="2400" dirty="0"/>
          </a:p>
        </p:txBody>
      </p:sp>
    </p:spTree>
    <p:custDataLst>
      <p:tags r:id="rId1"/>
    </p:custDataLst>
    <p:extLst>
      <p:ext uri="{BB962C8B-B14F-4D97-AF65-F5344CB8AC3E}">
        <p14:creationId xmlns:p14="http://schemas.microsoft.com/office/powerpoint/2010/main" val="266291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27584" y="1981200"/>
            <a:ext cx="7249616" cy="4472136"/>
          </a:xfrm>
        </p:spPr>
        <p:txBody>
          <a:bodyPr/>
          <a:lstStyle/>
          <a:p>
            <a:endParaRPr lang="en-GB" dirty="0" smtClean="0"/>
          </a:p>
          <a:p>
            <a:endParaRPr lang="en-GB" dirty="0"/>
          </a:p>
          <a:p>
            <a:endParaRPr lang="en-GB" dirty="0" smtClean="0"/>
          </a:p>
          <a:p>
            <a:endParaRPr lang="en-GB" dirty="0"/>
          </a:p>
          <a:p>
            <a:endParaRPr lang="en-GB" dirty="0" smtClean="0"/>
          </a:p>
          <a:p>
            <a:endParaRPr lang="en-GB" dirty="0"/>
          </a:p>
          <a:p>
            <a:r>
              <a:rPr lang="en-GB" dirty="0" smtClean="0"/>
              <a:t>Assessment Masculinity and Men’s Magazines Module</a:t>
            </a:r>
            <a:endParaRPr lang="en-GB" dirty="0"/>
          </a:p>
        </p:txBody>
      </p:sp>
      <p:pic>
        <p:nvPicPr>
          <p:cNvPr id="3074" name="Picture 2" descr="C:\Users\jc540\AppData\Local\Microsoft\Windows\Temporary Internet Files\Content.Outlook\4BOS56GR\J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153"/>
            <a:ext cx="4208871" cy="59401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c540\AppData\Local\Microsoft\Windows\Temporary Internet Files\Content.Outlook\4BOS56GR\Jessic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8383" y="9153"/>
            <a:ext cx="4603411" cy="59401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95625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152128"/>
          </a:xfrm>
        </p:spPr>
        <p:txBody>
          <a:bodyPr/>
          <a:lstStyle/>
          <a:p>
            <a:r>
              <a:rPr lang="en-GB" dirty="0" smtClean="0"/>
              <a:t>Strategic Plan as framework</a:t>
            </a:r>
            <a:endParaRPr lang="en-GB" dirty="0"/>
          </a:p>
        </p:txBody>
      </p:sp>
      <p:sp>
        <p:nvSpPr>
          <p:cNvPr id="3" name="Content Placeholder 2"/>
          <p:cNvSpPr>
            <a:spLocks noGrp="1"/>
          </p:cNvSpPr>
          <p:nvPr>
            <p:ph idx="1"/>
          </p:nvPr>
        </p:nvSpPr>
        <p:spPr>
          <a:xfrm>
            <a:off x="611560" y="1340768"/>
            <a:ext cx="7465640" cy="4755232"/>
          </a:xfrm>
        </p:spPr>
        <p:txBody>
          <a:bodyPr/>
          <a:lstStyle/>
          <a:p>
            <a:pPr hangingPunct="0"/>
            <a:r>
              <a:rPr lang="en-GB" dirty="0"/>
              <a:t>Ambition 7 </a:t>
            </a:r>
            <a:r>
              <a:rPr lang="en-GB" dirty="0" smtClean="0"/>
              <a:t>development </a:t>
            </a:r>
            <a:r>
              <a:rPr lang="en-GB" dirty="0"/>
              <a:t>of the Academic </a:t>
            </a:r>
            <a:r>
              <a:rPr lang="en-GB" dirty="0" smtClean="0"/>
              <a:t>Portfolio: </a:t>
            </a:r>
            <a:r>
              <a:rPr lang="en-GB" sz="2400" dirty="0" smtClean="0"/>
              <a:t>to </a:t>
            </a:r>
            <a:r>
              <a:rPr lang="en-GB" sz="2400" dirty="0"/>
              <a:t>develop a distinctive curriculum offer with a strong focus on </a:t>
            </a:r>
            <a:r>
              <a:rPr lang="en-GB" sz="2400" dirty="0">
                <a:solidFill>
                  <a:srgbClr val="FF0000"/>
                </a:solidFill>
              </a:rPr>
              <a:t>developing student employability and preparing students for employment</a:t>
            </a:r>
            <a:r>
              <a:rPr lang="en-GB" sz="2400" dirty="0"/>
              <a:t>, </a:t>
            </a:r>
            <a:r>
              <a:rPr lang="en-GB" sz="2400" dirty="0">
                <a:solidFill>
                  <a:srgbClr val="FF0000"/>
                </a:solidFill>
              </a:rPr>
              <a:t>lifelong learning </a:t>
            </a:r>
            <a:r>
              <a:rPr lang="en-GB" sz="2400" dirty="0"/>
              <a:t>and </a:t>
            </a:r>
            <a:r>
              <a:rPr lang="en-GB" sz="2400" dirty="0">
                <a:solidFill>
                  <a:srgbClr val="FF0000"/>
                </a:solidFill>
              </a:rPr>
              <a:t>citizenship</a:t>
            </a:r>
            <a:r>
              <a:rPr lang="en-GB" sz="2400" dirty="0"/>
              <a:t> in the modern, global world. Among the graduate attributes to be developed are: an </a:t>
            </a:r>
            <a:r>
              <a:rPr lang="en-GB" sz="2400" dirty="0">
                <a:solidFill>
                  <a:srgbClr val="FF0000"/>
                </a:solidFill>
              </a:rPr>
              <a:t>ethical approach to professional life</a:t>
            </a:r>
            <a:r>
              <a:rPr lang="en-GB" sz="2400" dirty="0"/>
              <a:t>, </a:t>
            </a:r>
            <a:r>
              <a:rPr lang="en-GB" sz="2400" dirty="0">
                <a:solidFill>
                  <a:srgbClr val="FF0000"/>
                </a:solidFill>
              </a:rPr>
              <a:t>research and enquiry skills, academic skills including critical thinking, communication skills and reflective capacities </a:t>
            </a:r>
            <a:r>
              <a:rPr lang="en-GB" sz="2400" dirty="0"/>
              <a:t>as learners / practitioners (Strategic Plan 2011-15, 2011: 19).</a:t>
            </a:r>
          </a:p>
          <a:p>
            <a:endParaRPr lang="en-GB" sz="2400" dirty="0"/>
          </a:p>
        </p:txBody>
      </p:sp>
    </p:spTree>
    <p:custDataLst>
      <p:tags r:id="rId1"/>
    </p:custDataLst>
    <p:extLst>
      <p:ext uri="{BB962C8B-B14F-4D97-AF65-F5344CB8AC3E}">
        <p14:creationId xmlns:p14="http://schemas.microsoft.com/office/powerpoint/2010/main" val="611877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Did </a:t>
            </a:r>
            <a:r>
              <a:rPr lang="en-GB" dirty="0"/>
              <a:t>I</a:t>
            </a:r>
            <a:r>
              <a:rPr lang="en-GB" dirty="0" smtClean="0"/>
              <a:t>t?</a:t>
            </a:r>
            <a:endParaRPr lang="en-GB" dirty="0"/>
          </a:p>
        </p:txBody>
      </p:sp>
      <p:sp>
        <p:nvSpPr>
          <p:cNvPr id="3" name="Content Placeholder 2"/>
          <p:cNvSpPr>
            <a:spLocks noGrp="1"/>
          </p:cNvSpPr>
          <p:nvPr>
            <p:ph idx="1"/>
          </p:nvPr>
        </p:nvSpPr>
        <p:spPr/>
        <p:txBody>
          <a:bodyPr/>
          <a:lstStyle/>
          <a:p>
            <a:r>
              <a:rPr lang="en-GB" dirty="0" smtClean="0"/>
              <a:t>Engagement with Employability and Careers Service– </a:t>
            </a:r>
          </a:p>
          <a:p>
            <a:pPr marL="0" indent="0">
              <a:buNone/>
            </a:pPr>
            <a:r>
              <a:rPr lang="en-GB" sz="2400" dirty="0" smtClean="0"/>
              <a:t>a) Scholarship and Resources relating to Employability – </a:t>
            </a:r>
          </a:p>
          <a:p>
            <a:endParaRPr lang="en-GB" dirty="0"/>
          </a:p>
        </p:txBody>
      </p:sp>
    </p:spTree>
    <p:custDataLst>
      <p:tags r:id="rId1"/>
    </p:custDataLst>
    <p:extLst>
      <p:ext uri="{BB962C8B-B14F-4D97-AF65-F5344CB8AC3E}">
        <p14:creationId xmlns:p14="http://schemas.microsoft.com/office/powerpoint/2010/main" val="2141888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Employability?</a:t>
            </a:r>
            <a:endParaRPr lang="en-GB" dirty="0"/>
          </a:p>
        </p:txBody>
      </p:sp>
      <p:sp>
        <p:nvSpPr>
          <p:cNvPr id="3" name="Content Placeholder 2"/>
          <p:cNvSpPr>
            <a:spLocks noGrp="1"/>
          </p:cNvSpPr>
          <p:nvPr>
            <p:ph idx="1"/>
          </p:nvPr>
        </p:nvSpPr>
        <p:spPr/>
        <p:txBody>
          <a:bodyPr/>
          <a:lstStyle/>
          <a:p>
            <a:r>
              <a:rPr lang="en-US" dirty="0"/>
              <a:t>QAA Student Employability </a:t>
            </a:r>
            <a:r>
              <a:rPr lang="en-US" dirty="0" smtClean="0"/>
              <a:t>Profiles</a:t>
            </a:r>
          </a:p>
          <a:p>
            <a:r>
              <a:rPr lang="en-GB" dirty="0" smtClean="0"/>
              <a:t>Higher Education Academy </a:t>
            </a:r>
            <a:r>
              <a:rPr lang="en-GB" u="sng" dirty="0" smtClean="0">
                <a:hlinkClick r:id="rId4"/>
              </a:rPr>
              <a:t>http</a:t>
            </a:r>
            <a:r>
              <a:rPr lang="en-GB" u="sng" dirty="0">
                <a:hlinkClick r:id="rId4"/>
              </a:rPr>
              <a:t>://</a:t>
            </a:r>
            <a:r>
              <a:rPr lang="en-GB" u="sng" dirty="0" smtClean="0">
                <a:hlinkClick r:id="rId4"/>
              </a:rPr>
              <a:t>www.heacademy.ac.uk/ourwork/teachingandlearning/employability/employability</a:t>
            </a:r>
            <a:r>
              <a:rPr lang="en-GB" u="sng" dirty="0" smtClean="0"/>
              <a:t>  </a:t>
            </a:r>
            <a:r>
              <a:rPr lang="en-GB" dirty="0" smtClean="0"/>
              <a:t> </a:t>
            </a:r>
            <a:endParaRPr lang="en-US" dirty="0"/>
          </a:p>
          <a:p>
            <a:endParaRPr lang="en-GB" dirty="0"/>
          </a:p>
        </p:txBody>
      </p:sp>
    </p:spTree>
    <p:custDataLst>
      <p:tags r:id="rId1"/>
    </p:custDataLst>
    <p:extLst>
      <p:ext uri="{BB962C8B-B14F-4D97-AF65-F5344CB8AC3E}">
        <p14:creationId xmlns:p14="http://schemas.microsoft.com/office/powerpoint/2010/main" val="3563348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60665944"/>
              </p:ext>
            </p:extLst>
          </p:nvPr>
        </p:nvGraphicFramePr>
        <p:xfrm>
          <a:off x="107504" y="116632"/>
          <a:ext cx="9001000" cy="16479648"/>
        </p:xfrm>
        <a:graphic>
          <a:graphicData uri="http://schemas.openxmlformats.org/drawingml/2006/table">
            <a:tbl>
              <a:tblPr>
                <a:tableStyleId>{5C22544A-7EE6-4342-B048-85BDC9FD1C3A}</a:tableStyleId>
              </a:tblPr>
              <a:tblGrid>
                <a:gridCol w="1656184"/>
                <a:gridCol w="1368152"/>
                <a:gridCol w="1320553"/>
                <a:gridCol w="1400291"/>
                <a:gridCol w="1503325"/>
                <a:gridCol w="1752495"/>
              </a:tblGrid>
              <a:tr h="16479648">
                <a:tc>
                  <a:txBody>
                    <a:bodyPr/>
                    <a:lstStyle/>
                    <a:p>
                      <a:pPr>
                        <a:spcAft>
                          <a:spcPts val="0"/>
                        </a:spcAft>
                      </a:pPr>
                      <a:r>
                        <a:rPr lang="en-GB" sz="1800" dirty="0">
                          <a:effectLst/>
                        </a:rPr>
                        <a:t> </a:t>
                      </a:r>
                      <a:r>
                        <a:rPr lang="en-GB" sz="1800" dirty="0" smtClean="0">
                          <a:effectLst/>
                        </a:rPr>
                        <a:t>QAA EMPLOYABILITY PROFILES</a:t>
                      </a:r>
                      <a:endParaRPr lang="en-GB" sz="1800" dirty="0">
                        <a:effectLst/>
                      </a:endParaRPr>
                    </a:p>
                    <a:p>
                      <a:pPr>
                        <a:spcAft>
                          <a:spcPts val="0"/>
                        </a:spcAft>
                      </a:pPr>
                      <a:r>
                        <a:rPr lang="en-GB" sz="1800" dirty="0">
                          <a:solidFill>
                            <a:srgbClr val="FF0000"/>
                          </a:solidFill>
                          <a:effectLst/>
                        </a:rPr>
                        <a:t>Cognitive Skills </a:t>
                      </a:r>
                      <a:endParaRPr lang="en-GB" sz="1800" dirty="0" smtClean="0">
                        <a:solidFill>
                          <a:srgbClr val="FF0000"/>
                        </a:solidFill>
                        <a:effectLst/>
                      </a:endParaRPr>
                    </a:p>
                    <a:p>
                      <a:pPr>
                        <a:spcAft>
                          <a:spcPts val="0"/>
                        </a:spcAft>
                      </a:pPr>
                      <a:r>
                        <a:rPr lang="en-GB" sz="1800" dirty="0" smtClean="0">
                          <a:effectLst/>
                        </a:rPr>
                        <a:t>identify</a:t>
                      </a:r>
                      <a:r>
                        <a:rPr lang="en-GB" sz="1800" dirty="0">
                          <a:effectLst/>
                        </a:rPr>
                        <a:t>, and solve problems, </a:t>
                      </a:r>
                      <a:r>
                        <a:rPr lang="en-GB" sz="1800" dirty="0" smtClean="0">
                          <a:effectLst/>
                        </a:rPr>
                        <a:t>handle </a:t>
                      </a:r>
                      <a:r>
                        <a:rPr lang="en-GB" sz="1800" dirty="0">
                          <a:effectLst/>
                        </a:rPr>
                        <a:t>diverse data, </a:t>
                      </a:r>
                      <a:r>
                        <a:rPr lang="en-GB" sz="1800" dirty="0" smtClean="0">
                          <a:effectLst/>
                        </a:rPr>
                        <a:t>draw </a:t>
                      </a:r>
                      <a:r>
                        <a:rPr lang="en-GB" sz="1800" dirty="0">
                          <a:effectLst/>
                        </a:rPr>
                        <a:t>conclusions</a:t>
                      </a:r>
                      <a:r>
                        <a:rPr lang="en-GB" sz="1800" dirty="0" smtClean="0">
                          <a:effectLst/>
                        </a:rPr>
                        <a:t>.</a:t>
                      </a:r>
                    </a:p>
                    <a:p>
                      <a:pPr>
                        <a:spcAft>
                          <a:spcPts val="0"/>
                        </a:spcAft>
                      </a:pPr>
                      <a:endParaRPr lang="en-GB" sz="1800" dirty="0" smtClean="0">
                        <a:effectLst/>
                        <a:latin typeface="Arial"/>
                        <a:ea typeface="Times New Roman"/>
                        <a:cs typeface="Times New Roman"/>
                      </a:endParaRPr>
                    </a:p>
                    <a:p>
                      <a:pPr>
                        <a:spcAft>
                          <a:spcPts val="0"/>
                        </a:spcAft>
                      </a:pPr>
                      <a:endParaRPr lang="en-GB" sz="1800" dirty="0" smtClean="0">
                        <a:effectLst/>
                        <a:latin typeface="Arial"/>
                        <a:ea typeface="Times New Roman"/>
                        <a:cs typeface="Times New Roman"/>
                      </a:endParaRPr>
                    </a:p>
                    <a:p>
                      <a:pPr>
                        <a:spcAft>
                          <a:spcPts val="0"/>
                        </a:spcAft>
                      </a:pPr>
                      <a:endParaRPr lang="en-GB" sz="1800" dirty="0" smtClean="0">
                        <a:effectLst/>
                        <a:latin typeface="Arial"/>
                        <a:ea typeface="Times New Roman"/>
                        <a:cs typeface="Times New Roman"/>
                      </a:endParaRPr>
                    </a:p>
                    <a:p>
                      <a:pPr>
                        <a:spcAft>
                          <a:spcPts val="0"/>
                        </a:spcAft>
                      </a:pPr>
                      <a:endParaRPr lang="en-GB" sz="1800" dirty="0" smtClean="0">
                        <a:effectLst/>
                        <a:latin typeface="Arial"/>
                        <a:ea typeface="Times New Roman"/>
                        <a:cs typeface="Times New Roman"/>
                      </a:endParaRPr>
                    </a:p>
                    <a:p>
                      <a:pPr>
                        <a:spcAft>
                          <a:spcPts val="0"/>
                        </a:spcAft>
                      </a:pPr>
                      <a:endParaRPr lang="en-GB" sz="1800" dirty="0">
                        <a:effectLst/>
                        <a:latin typeface="Arial"/>
                        <a:ea typeface="Times New Roman"/>
                        <a:cs typeface="Times New Roman"/>
                      </a:endParaRPr>
                    </a:p>
                  </a:txBody>
                  <a:tcPr marL="62992" marR="62992" marT="0" marB="0"/>
                </a:tc>
                <a:tc>
                  <a:txBody>
                    <a:bodyPr/>
                    <a:lstStyle/>
                    <a:p>
                      <a:pPr>
                        <a:spcAft>
                          <a:spcPts val="0"/>
                        </a:spcAft>
                      </a:pPr>
                      <a:r>
                        <a:rPr lang="en-GB" sz="1800" dirty="0">
                          <a:effectLst/>
                        </a:rPr>
                        <a:t> </a:t>
                      </a:r>
                    </a:p>
                    <a:p>
                      <a:pPr>
                        <a:spcAft>
                          <a:spcPts val="0"/>
                        </a:spcAft>
                      </a:pPr>
                      <a:endParaRPr lang="en-GB" sz="1800" dirty="0" smtClean="0">
                        <a:effectLst/>
                      </a:endParaRPr>
                    </a:p>
                    <a:p>
                      <a:pPr>
                        <a:spcAft>
                          <a:spcPts val="0"/>
                        </a:spcAft>
                      </a:pPr>
                      <a:endParaRPr lang="en-GB" sz="1800" dirty="0" smtClean="0">
                        <a:effectLst/>
                      </a:endParaRPr>
                    </a:p>
                    <a:p>
                      <a:pPr>
                        <a:spcAft>
                          <a:spcPts val="0"/>
                        </a:spcAft>
                      </a:pPr>
                      <a:r>
                        <a:rPr lang="en-GB" sz="1800" dirty="0" smtClean="0">
                          <a:solidFill>
                            <a:srgbClr val="FF0000"/>
                          </a:solidFill>
                          <a:effectLst/>
                        </a:rPr>
                        <a:t>Generic </a:t>
                      </a:r>
                      <a:r>
                        <a:rPr lang="en-GB" sz="1800" dirty="0">
                          <a:solidFill>
                            <a:srgbClr val="FF0000"/>
                          </a:solidFill>
                          <a:effectLst/>
                        </a:rPr>
                        <a:t>Competencies </a:t>
                      </a:r>
                      <a:endParaRPr lang="en-GB" sz="1800" dirty="0" smtClean="0">
                        <a:solidFill>
                          <a:srgbClr val="FF0000"/>
                        </a:solidFill>
                        <a:effectLst/>
                      </a:endParaRPr>
                    </a:p>
                    <a:p>
                      <a:pPr>
                        <a:spcAft>
                          <a:spcPts val="0"/>
                        </a:spcAft>
                      </a:pPr>
                      <a:r>
                        <a:rPr lang="en-GB" sz="1800" dirty="0" smtClean="0">
                          <a:effectLst/>
                        </a:rPr>
                        <a:t>High </a:t>
                      </a:r>
                      <a:r>
                        <a:rPr lang="en-GB" sz="1800" dirty="0">
                          <a:effectLst/>
                        </a:rPr>
                        <a:t>level and transferable key </a:t>
                      </a:r>
                      <a:r>
                        <a:rPr lang="en-GB" sz="1800" dirty="0" smtClean="0">
                          <a:effectLst/>
                        </a:rPr>
                        <a:t>skills: </a:t>
                      </a:r>
                      <a:r>
                        <a:rPr lang="en-GB" sz="1800" dirty="0">
                          <a:effectLst/>
                        </a:rPr>
                        <a:t>the ability to work </a:t>
                      </a:r>
                      <a:r>
                        <a:rPr lang="en-GB" sz="1800" dirty="0" smtClean="0">
                          <a:effectLst/>
                        </a:rPr>
                        <a:t>in </a:t>
                      </a:r>
                      <a:r>
                        <a:rPr lang="en-GB" sz="1800" dirty="0">
                          <a:effectLst/>
                        </a:rPr>
                        <a:t>a team, communicate, persuade </a:t>
                      </a:r>
                      <a:endParaRPr lang="en-GB" sz="1800" dirty="0">
                        <a:effectLst/>
                        <a:latin typeface="Arial"/>
                        <a:ea typeface="Times New Roman"/>
                        <a:cs typeface="Times New Roman"/>
                      </a:endParaRPr>
                    </a:p>
                  </a:txBody>
                  <a:tcPr marL="62992" marR="62992" marT="0" marB="0"/>
                </a:tc>
                <a:tc>
                  <a:txBody>
                    <a:bodyPr/>
                    <a:lstStyle/>
                    <a:p>
                      <a:pPr>
                        <a:spcAft>
                          <a:spcPts val="0"/>
                        </a:spcAft>
                      </a:pPr>
                      <a:r>
                        <a:rPr lang="en-GB" sz="1800" dirty="0">
                          <a:effectLst/>
                        </a:rPr>
                        <a:t> </a:t>
                      </a:r>
                    </a:p>
                    <a:p>
                      <a:pPr>
                        <a:spcAft>
                          <a:spcPts val="0"/>
                        </a:spcAft>
                      </a:pPr>
                      <a:endParaRPr lang="en-GB" sz="1800" dirty="0" smtClean="0">
                        <a:effectLst/>
                      </a:endParaRPr>
                    </a:p>
                    <a:p>
                      <a:pPr>
                        <a:spcAft>
                          <a:spcPts val="0"/>
                        </a:spcAft>
                      </a:pPr>
                      <a:endParaRPr lang="en-GB" sz="1800" dirty="0" smtClean="0">
                        <a:effectLst/>
                      </a:endParaRPr>
                    </a:p>
                    <a:p>
                      <a:pPr>
                        <a:spcAft>
                          <a:spcPts val="0"/>
                        </a:spcAft>
                      </a:pPr>
                      <a:r>
                        <a:rPr lang="en-GB" sz="1800" dirty="0" smtClean="0">
                          <a:solidFill>
                            <a:srgbClr val="FF0000"/>
                          </a:solidFill>
                          <a:effectLst/>
                        </a:rPr>
                        <a:t>Personal </a:t>
                      </a:r>
                      <a:r>
                        <a:rPr lang="en-GB" sz="1800" dirty="0">
                          <a:solidFill>
                            <a:srgbClr val="FF0000"/>
                          </a:solidFill>
                          <a:effectLst/>
                        </a:rPr>
                        <a:t>Capabilities </a:t>
                      </a:r>
                      <a:endParaRPr lang="en-GB" sz="1800" dirty="0" smtClean="0">
                        <a:solidFill>
                          <a:srgbClr val="FF0000"/>
                        </a:solidFill>
                        <a:effectLst/>
                      </a:endParaRPr>
                    </a:p>
                    <a:p>
                      <a:pPr>
                        <a:spcAft>
                          <a:spcPts val="0"/>
                        </a:spcAft>
                      </a:pPr>
                      <a:r>
                        <a:rPr lang="en-GB" sz="1800" dirty="0" smtClean="0">
                          <a:effectLst/>
                        </a:rPr>
                        <a:t>ability </a:t>
                      </a:r>
                      <a:r>
                        <a:rPr lang="en-GB" sz="1800" dirty="0">
                          <a:effectLst/>
                        </a:rPr>
                        <a:t>and desire to learn for oneself and </a:t>
                      </a:r>
                      <a:r>
                        <a:rPr lang="en-GB" sz="1800" dirty="0" smtClean="0">
                          <a:effectLst/>
                        </a:rPr>
                        <a:t>improve,  </a:t>
                      </a:r>
                      <a:endParaRPr lang="en-GB" sz="1800" dirty="0">
                        <a:effectLst/>
                        <a:latin typeface="Arial"/>
                        <a:ea typeface="Times New Roman"/>
                        <a:cs typeface="Times New Roman"/>
                      </a:endParaRPr>
                    </a:p>
                  </a:txBody>
                  <a:tcPr marL="62992" marR="62992" marT="0" marB="0"/>
                </a:tc>
                <a:tc>
                  <a:txBody>
                    <a:bodyPr/>
                    <a:lstStyle/>
                    <a:p>
                      <a:pPr>
                        <a:spcAft>
                          <a:spcPts val="0"/>
                        </a:spcAft>
                      </a:pPr>
                      <a:r>
                        <a:rPr lang="en-GB" sz="1800" dirty="0">
                          <a:effectLst/>
                        </a:rPr>
                        <a:t> </a:t>
                      </a:r>
                    </a:p>
                    <a:p>
                      <a:pPr>
                        <a:spcAft>
                          <a:spcPts val="0"/>
                        </a:spcAft>
                      </a:pPr>
                      <a:endParaRPr lang="en-GB" sz="1800" dirty="0" smtClean="0">
                        <a:effectLst/>
                      </a:endParaRPr>
                    </a:p>
                    <a:p>
                      <a:pPr>
                        <a:spcAft>
                          <a:spcPts val="0"/>
                        </a:spcAft>
                      </a:pPr>
                      <a:endParaRPr lang="en-GB" sz="1800" dirty="0" smtClean="0">
                        <a:effectLst/>
                      </a:endParaRPr>
                    </a:p>
                    <a:p>
                      <a:pPr>
                        <a:spcAft>
                          <a:spcPts val="0"/>
                        </a:spcAft>
                      </a:pPr>
                      <a:r>
                        <a:rPr lang="en-GB" sz="1800" dirty="0" smtClean="0">
                          <a:solidFill>
                            <a:srgbClr val="FF0000"/>
                          </a:solidFill>
                          <a:effectLst/>
                        </a:rPr>
                        <a:t>Technical Ability </a:t>
                      </a:r>
                      <a:r>
                        <a:rPr lang="en-GB" sz="1800" dirty="0" smtClean="0">
                          <a:effectLst/>
                        </a:rPr>
                        <a:t>- </a:t>
                      </a:r>
                      <a:r>
                        <a:rPr lang="en-GB" sz="1800" dirty="0">
                          <a:effectLst/>
                        </a:rPr>
                        <a:t>having the knowledge and experience of working with relevant modern technology.</a:t>
                      </a:r>
                      <a:endParaRPr lang="en-GB" sz="1800" dirty="0">
                        <a:effectLst/>
                        <a:latin typeface="Arial"/>
                        <a:ea typeface="Times New Roman"/>
                        <a:cs typeface="Times New Roman"/>
                      </a:endParaRPr>
                    </a:p>
                  </a:txBody>
                  <a:tcPr marL="62992" marR="62992" marT="0" marB="0"/>
                </a:tc>
                <a:tc>
                  <a:txBody>
                    <a:bodyPr/>
                    <a:lstStyle/>
                    <a:p>
                      <a:pPr>
                        <a:spcAft>
                          <a:spcPts val="0"/>
                        </a:spcAft>
                      </a:pPr>
                      <a:r>
                        <a:rPr lang="en-GB" sz="1800" dirty="0">
                          <a:effectLst/>
                        </a:rPr>
                        <a:t> </a:t>
                      </a:r>
                    </a:p>
                    <a:p>
                      <a:pPr>
                        <a:spcAft>
                          <a:spcPts val="0"/>
                        </a:spcAft>
                      </a:pPr>
                      <a:endParaRPr lang="en-GB" sz="1800" dirty="0" smtClean="0">
                        <a:effectLst/>
                      </a:endParaRPr>
                    </a:p>
                    <a:p>
                      <a:pPr>
                        <a:spcAft>
                          <a:spcPts val="0"/>
                        </a:spcAft>
                      </a:pPr>
                      <a:endParaRPr lang="en-GB" sz="1800" dirty="0" smtClean="0">
                        <a:effectLst/>
                      </a:endParaRPr>
                    </a:p>
                    <a:p>
                      <a:pPr>
                        <a:spcAft>
                          <a:spcPts val="0"/>
                        </a:spcAft>
                      </a:pPr>
                      <a:r>
                        <a:rPr lang="en-GB" sz="1800" dirty="0" smtClean="0">
                          <a:solidFill>
                            <a:srgbClr val="FF0000"/>
                          </a:solidFill>
                          <a:effectLst/>
                        </a:rPr>
                        <a:t>Business/ </a:t>
                      </a:r>
                      <a:r>
                        <a:rPr lang="en-GB" sz="1800" dirty="0">
                          <a:solidFill>
                            <a:srgbClr val="FF0000"/>
                          </a:solidFill>
                          <a:effectLst/>
                        </a:rPr>
                        <a:t>Organisation Awareness </a:t>
                      </a:r>
                      <a:endParaRPr lang="en-GB" sz="1800" dirty="0" smtClean="0">
                        <a:solidFill>
                          <a:srgbClr val="FF0000"/>
                        </a:solidFill>
                        <a:effectLst/>
                      </a:endParaRPr>
                    </a:p>
                    <a:p>
                      <a:pPr>
                        <a:spcAft>
                          <a:spcPts val="0"/>
                        </a:spcAft>
                      </a:pPr>
                      <a:r>
                        <a:rPr lang="en-GB" sz="1800" dirty="0" smtClean="0">
                          <a:effectLst/>
                        </a:rPr>
                        <a:t>appreciation </a:t>
                      </a:r>
                      <a:r>
                        <a:rPr lang="en-GB" sz="1800" dirty="0">
                          <a:effectLst/>
                        </a:rPr>
                        <a:t>of </a:t>
                      </a:r>
                      <a:r>
                        <a:rPr lang="en-GB" sz="1800" dirty="0" smtClean="0">
                          <a:effectLst/>
                        </a:rPr>
                        <a:t>business operation, organisational culture, policies and processes through (preferably </a:t>
                      </a:r>
                      <a:r>
                        <a:rPr lang="en-GB" sz="1800" dirty="0">
                          <a:effectLst/>
                        </a:rPr>
                        <a:t>relevant) work experience. </a:t>
                      </a:r>
                      <a:endParaRPr lang="en-GB" sz="1800" dirty="0">
                        <a:effectLst/>
                        <a:latin typeface="Arial"/>
                        <a:ea typeface="Times New Roman"/>
                        <a:cs typeface="Times New Roman"/>
                      </a:endParaRPr>
                    </a:p>
                  </a:txBody>
                  <a:tcPr marL="62992" marR="62992" marT="0" marB="0"/>
                </a:tc>
                <a:tc>
                  <a:txBody>
                    <a:bodyPr/>
                    <a:lstStyle/>
                    <a:p>
                      <a:pPr>
                        <a:spcAft>
                          <a:spcPts val="0"/>
                        </a:spcAft>
                      </a:pPr>
                      <a:r>
                        <a:rPr lang="en-GB" sz="1800" dirty="0">
                          <a:effectLst/>
                        </a:rPr>
                        <a:t> </a:t>
                      </a:r>
                    </a:p>
                    <a:p>
                      <a:pPr>
                        <a:spcAft>
                          <a:spcPts val="0"/>
                        </a:spcAft>
                      </a:pPr>
                      <a:endParaRPr lang="en-GB" sz="1800" dirty="0" smtClean="0">
                        <a:effectLst/>
                      </a:endParaRPr>
                    </a:p>
                    <a:p>
                      <a:pPr>
                        <a:spcAft>
                          <a:spcPts val="0"/>
                        </a:spcAft>
                      </a:pPr>
                      <a:endParaRPr lang="en-GB" sz="1800" dirty="0" smtClean="0">
                        <a:effectLst/>
                      </a:endParaRPr>
                    </a:p>
                    <a:p>
                      <a:pPr>
                        <a:spcAft>
                          <a:spcPts val="0"/>
                        </a:spcAft>
                      </a:pPr>
                      <a:r>
                        <a:rPr lang="en-GB" sz="1800" dirty="0" smtClean="0">
                          <a:solidFill>
                            <a:srgbClr val="FF0000"/>
                          </a:solidFill>
                          <a:effectLst/>
                        </a:rPr>
                        <a:t>Practical </a:t>
                      </a:r>
                      <a:r>
                        <a:rPr lang="en-GB" sz="1800" dirty="0">
                          <a:solidFill>
                            <a:srgbClr val="FF0000"/>
                          </a:solidFill>
                          <a:effectLst/>
                        </a:rPr>
                        <a:t>and Professional Elements </a:t>
                      </a:r>
                      <a:endParaRPr lang="en-GB" sz="1800" dirty="0" smtClean="0">
                        <a:solidFill>
                          <a:srgbClr val="FF0000"/>
                        </a:solidFill>
                        <a:effectLst/>
                      </a:endParaRPr>
                    </a:p>
                    <a:p>
                      <a:pPr>
                        <a:spcAft>
                          <a:spcPts val="0"/>
                        </a:spcAft>
                      </a:pPr>
                      <a:r>
                        <a:rPr lang="en-GB" sz="1800" dirty="0" smtClean="0">
                          <a:effectLst/>
                        </a:rPr>
                        <a:t>Critical </a:t>
                      </a:r>
                      <a:r>
                        <a:rPr lang="en-GB" sz="1800" dirty="0">
                          <a:effectLst/>
                        </a:rPr>
                        <a:t>evaluation of </a:t>
                      </a:r>
                      <a:r>
                        <a:rPr lang="en-GB" sz="1800" dirty="0" smtClean="0">
                          <a:effectLst/>
                        </a:rPr>
                        <a:t>professional </a:t>
                      </a:r>
                      <a:r>
                        <a:rPr lang="en-GB" sz="1800" dirty="0">
                          <a:effectLst/>
                        </a:rPr>
                        <a:t>practice, </a:t>
                      </a:r>
                      <a:r>
                        <a:rPr lang="en-GB" sz="1800" dirty="0" smtClean="0">
                          <a:effectLst/>
                        </a:rPr>
                        <a:t> </a:t>
                      </a:r>
                      <a:r>
                        <a:rPr lang="en-GB" sz="1800" dirty="0">
                          <a:effectLst/>
                        </a:rPr>
                        <a:t>participate in and review quality control processes and risk management</a:t>
                      </a:r>
                      <a:endParaRPr lang="en-GB" sz="1800" dirty="0">
                        <a:effectLst/>
                        <a:latin typeface="Arial"/>
                        <a:ea typeface="Times New Roman"/>
                        <a:cs typeface="Times New Roman"/>
                      </a:endParaRPr>
                    </a:p>
                  </a:txBody>
                  <a:tcPr marL="62992" marR="62992" marT="0" marB="0"/>
                </a:tc>
              </a:tr>
            </a:tbl>
          </a:graphicData>
        </a:graphic>
      </p:graphicFrame>
    </p:spTree>
    <p:custDataLst>
      <p:tags r:id="rId1"/>
    </p:custDataLst>
    <p:extLst>
      <p:ext uri="{BB962C8B-B14F-4D97-AF65-F5344CB8AC3E}">
        <p14:creationId xmlns:p14="http://schemas.microsoft.com/office/powerpoint/2010/main" val="31871618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powerpoint-presentation">
  <a:themeElements>
    <a:clrScheme name="">
      <a:dk1>
        <a:srgbClr val="1C2157"/>
      </a:dk1>
      <a:lt1>
        <a:srgbClr val="FFFFFF"/>
      </a:lt1>
      <a:dk2>
        <a:srgbClr val="1C2157"/>
      </a:dk2>
      <a:lt2>
        <a:srgbClr val="919191"/>
      </a:lt2>
      <a:accent1>
        <a:srgbClr val="618FFD"/>
      </a:accent1>
      <a:accent2>
        <a:srgbClr val="00AE00"/>
      </a:accent2>
      <a:accent3>
        <a:srgbClr val="FFFFFF"/>
      </a:accent3>
      <a:accent4>
        <a:srgbClr val="161B49"/>
      </a:accent4>
      <a:accent5>
        <a:srgbClr val="B7C6FE"/>
      </a:accent5>
      <a:accent6>
        <a:srgbClr val="009D00"/>
      </a:accent6>
      <a:hlink>
        <a:srgbClr val="FC0128"/>
      </a:hlink>
      <a:folHlink>
        <a:srgbClr val="CECECE"/>
      </a:folHlink>
    </a:clrScheme>
    <a:fontScheme name="powerpoint-presentation">
      <a:majorFont>
        <a:latin typeface="Humnst777 BT"/>
        <a:ea typeface=""/>
        <a:cs typeface=""/>
      </a:majorFont>
      <a:minorFont>
        <a:latin typeface="Humnst777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werpoint-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powerpoint-presentation</Template>
  <TotalTime>859</TotalTime>
  <Words>2000</Words>
  <Application>Microsoft Office PowerPoint</Application>
  <PresentationFormat>On-screen Show (4:3)</PresentationFormat>
  <Paragraphs>199</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powerpoint-presentation</vt:lpstr>
      <vt:lpstr>PowerPoint Presentation</vt:lpstr>
      <vt:lpstr>Unpacking Employablity</vt:lpstr>
      <vt:lpstr>Transforming Media and Cultural Studies from traditional theory based degree to a modern degree with a focus on theory and professional content</vt:lpstr>
      <vt:lpstr>Why We did it?</vt:lpstr>
      <vt:lpstr>PowerPoint Presentation</vt:lpstr>
      <vt:lpstr>Strategic Plan as framework</vt:lpstr>
      <vt:lpstr>How We Did It?</vt:lpstr>
      <vt:lpstr>What is Employability?</vt:lpstr>
      <vt:lpstr>PowerPoint Presentation</vt:lpstr>
      <vt:lpstr>A widely accepted definition of employability is </vt:lpstr>
      <vt:lpstr>What is Employabilty?</vt:lpstr>
      <vt:lpstr>Employability</vt:lpstr>
      <vt:lpstr>What did we think about?</vt:lpstr>
      <vt:lpstr>Engagement with TELT</vt:lpstr>
      <vt:lpstr>How we started</vt:lpstr>
      <vt:lpstr>PowerPoint Presentation</vt:lpstr>
      <vt:lpstr>Students Learning in research Mode</vt:lpstr>
      <vt:lpstr>What Support do E&amp;CS offer?</vt:lpstr>
      <vt:lpstr>Challenges/Advantages-</vt:lpstr>
      <vt:lpstr>PowerPoint Presentation</vt:lpstr>
      <vt:lpstr>Does Employability mean compromise?</vt:lpstr>
      <vt:lpstr>Moving forward what next? </vt:lpstr>
    </vt:vector>
  </TitlesOfParts>
  <Company>Canterbury Christ Church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jw191</dc:creator>
  <cp:lastModifiedBy>jw191</cp:lastModifiedBy>
  <cp:revision>55</cp:revision>
  <dcterms:created xsi:type="dcterms:W3CDTF">2012-05-17T10:37:16Z</dcterms:created>
  <dcterms:modified xsi:type="dcterms:W3CDTF">2012-06-13T08:02:22Z</dcterms:modified>
</cp:coreProperties>
</file>