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302" r:id="rId3"/>
    <p:sldId id="306" r:id="rId4"/>
    <p:sldId id="298" r:id="rId5"/>
    <p:sldId id="303" r:id="rId6"/>
    <p:sldId id="307" r:id="rId7"/>
    <p:sldId id="305" r:id="rId8"/>
    <p:sldId id="304" r:id="rId9"/>
    <p:sldId id="289" r:id="rId10"/>
    <p:sldId id="301" r:id="rId11"/>
    <p:sldId id="300" r:id="rId12"/>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E05"/>
    <a:srgbClr val="F58426"/>
    <a:srgbClr val="CA3B8D"/>
    <a:srgbClr val="000066"/>
    <a:srgbClr val="660066"/>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482" autoAdjust="0"/>
  </p:normalViewPr>
  <p:slideViewPr>
    <p:cSldViewPr>
      <p:cViewPr>
        <p:scale>
          <a:sx n="70" d="100"/>
          <a:sy n="70" d="100"/>
        </p:scale>
        <p:origin x="-1164" y="7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9BA23E1A-5905-43F8-85F9-78C29950D8AD}" type="datetimeFigureOut">
              <a:rPr lang="en-GB" smtClean="0"/>
              <a:t>26/06/2013</a:t>
            </a:fld>
            <a:endParaRPr lang="en-GB"/>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626AF148-FEAD-4BDC-AEA0-7F9D2030E0D3}" type="slidenum">
              <a:rPr lang="en-GB" smtClean="0"/>
              <a:t>‹#›</a:t>
            </a:fld>
            <a:endParaRPr lang="en-GB"/>
          </a:p>
        </p:txBody>
      </p:sp>
    </p:spTree>
    <p:extLst>
      <p:ext uri="{BB962C8B-B14F-4D97-AF65-F5344CB8AC3E}">
        <p14:creationId xmlns:p14="http://schemas.microsoft.com/office/powerpoint/2010/main" val="177278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1D3F5E4-B8E7-4890-B9F6-0CC7C61280BA}" type="datetimeFigureOut">
              <a:rPr lang="en-GB" smtClean="0"/>
              <a:t>26/06/2013</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45C87617-48F8-41D6-83FF-600DB5DCAF12}" type="slidenum">
              <a:rPr lang="en-GB" smtClean="0"/>
              <a:t>‹#›</a:t>
            </a:fld>
            <a:endParaRPr lang="en-GB"/>
          </a:p>
        </p:txBody>
      </p:sp>
    </p:spTree>
    <p:extLst>
      <p:ext uri="{BB962C8B-B14F-4D97-AF65-F5344CB8AC3E}">
        <p14:creationId xmlns:p14="http://schemas.microsoft.com/office/powerpoint/2010/main" val="3750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ucisa.ac.uk/~/media/groups/ssg/surveys/TEL_survey_2012_final_ex_app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heacademy.ac.uk/resources/detail/ourwork/evidencenet/oxford_brookeS_synthesis" TargetMode="External"/><Relationship Id="rId3" Type="http://schemas.openxmlformats.org/officeDocument/2006/relationships/hyperlink" Target="http://www.ljmu.ac.uk/ITHelp/software/feedback.asp" TargetMode="External"/><Relationship Id="rId7" Type="http://schemas.openxmlformats.org/officeDocument/2006/relationships/hyperlink" Target="http://www.jisc.ac.uk/digiasses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heacademy.ac.uk/resources/detail/events/annualconference/2008/Ann_conf_2008_Stuart_Hepplestone" TargetMode="External"/><Relationship Id="rId5" Type="http://schemas.openxmlformats.org/officeDocument/2006/relationships/hyperlink" Target="http://www.turnitin.com/en_us/products/grademark" TargetMode="External"/><Relationship Id="rId10" Type="http://schemas.openxmlformats.org/officeDocument/2006/relationships/hyperlink" Target="http://www.enhancingfeedback.ed.ac.uk/staff/resources/newways.html" TargetMode="External"/><Relationship Id="rId4" Type="http://schemas.openxmlformats.org/officeDocument/2006/relationships/hyperlink" Target="http://holyroodpark.pbworks.com/w/page/62425426/OA13_Simon%20Starr" TargetMode="External"/><Relationship Id="rId9" Type="http://schemas.openxmlformats.org/officeDocument/2006/relationships/hyperlink" Target="http://create.canterbury.ac.uk/897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anterbury.ac.uk/support/quality-and-standards-office/validation/assessment.asp"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elearning.education.ed.ac.uk/handbooks/programme/mscel_progguide1213_jan13.pdf" TargetMode="External"/><Relationship Id="rId5" Type="http://schemas.openxmlformats.org/officeDocument/2006/relationships/hyperlink" Target="http://www.infed.org/thinkers/eisner.htm" TargetMode="External"/><Relationship Id="rId4" Type="http://schemas.openxmlformats.org/officeDocument/2006/relationships/hyperlink" Target="http://www.tla.ed.ac.uk/interchang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reate.canterbury.ac.uk/897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create.canterbury.ac.uk/8975/" TargetMode="External"/><Relationship Id="rId4" Type="http://schemas.openxmlformats.org/officeDocument/2006/relationships/hyperlink" Target="http://www.jisc.ac.uk/digiasses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jisc.ac.uk/digiasses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Intro – myself and Andy</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Notions </a:t>
            </a:r>
            <a:r>
              <a:rPr lang="en-GB" sz="1200" kern="1200" baseline="0" dirty="0" smtClean="0">
                <a:solidFill>
                  <a:schemeClr val="tx1"/>
                </a:solidFill>
                <a:effectLst/>
                <a:latin typeface="+mn-lt"/>
                <a:ea typeface="+mn-ea"/>
                <a:cs typeface="+mn-cs"/>
              </a:rPr>
              <a:t>of quality in feedback have been much highlighted of late. Aside from, and sometimes masked by, the headline of timeliness is the broader notion of </a:t>
            </a:r>
            <a:r>
              <a:rPr lang="en-GB" sz="1200" i="1" kern="1200" baseline="0" dirty="0" smtClean="0">
                <a:solidFill>
                  <a:schemeClr val="tx1"/>
                </a:solidFill>
                <a:effectLst/>
                <a:latin typeface="+mn-lt"/>
                <a:ea typeface="+mn-ea"/>
                <a:cs typeface="+mn-cs"/>
              </a:rPr>
              <a:t>usefulness </a:t>
            </a:r>
            <a:r>
              <a:rPr lang="en-GB" sz="1200" kern="1200" baseline="0" dirty="0" smtClean="0">
                <a:solidFill>
                  <a:schemeClr val="tx1"/>
                </a:solidFill>
                <a:effectLst/>
                <a:latin typeface="+mn-lt"/>
                <a:ea typeface="+mn-ea"/>
                <a:cs typeface="+mn-cs"/>
              </a:rPr>
              <a:t>of feedback. However, increasing students numbers and limited resources inevitably threaten to constrain on this.  Some would say our current feedback practices are feeling the strain.  Something’s </a:t>
            </a:r>
            <a:r>
              <a:rPr lang="en-GB" sz="1200" kern="1200" baseline="0" dirty="0" err="1" smtClean="0">
                <a:solidFill>
                  <a:schemeClr val="tx1"/>
                </a:solidFill>
                <a:effectLst/>
                <a:latin typeface="+mn-lt"/>
                <a:ea typeface="+mn-ea"/>
                <a:cs typeface="+mn-cs"/>
              </a:rPr>
              <a:t>gotta</a:t>
            </a:r>
            <a:r>
              <a:rPr lang="en-GB" sz="1200" kern="1200" baseline="0" dirty="0" smtClean="0">
                <a:solidFill>
                  <a:schemeClr val="tx1"/>
                </a:solidFill>
                <a:effectLst/>
                <a:latin typeface="+mn-lt"/>
                <a:ea typeface="+mn-ea"/>
                <a:cs typeface="+mn-cs"/>
              </a:rPr>
              <a:t> give – either the quality of the feedback or the wellbeing of staff!  How can we balance the needs for efficiency with usefulness of feedback?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As a learning technologist I’ve had a long interest in electronic feedback.  I’m also doing a Masters in Digital Education and recently wrote a paper looking at links between feedback theory and e-feedback practice which suggests to me some opportunities for such ‘sustainable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 will briefly introduce a concept of sustainable feedback as that which is useful</a:t>
            </a:r>
            <a:r>
              <a:rPr lang="en-GB" sz="1200" kern="1200" baseline="0" dirty="0" smtClean="0">
                <a:solidFill>
                  <a:schemeClr val="tx1"/>
                </a:solidFill>
                <a:effectLst/>
                <a:latin typeface="+mn-lt"/>
                <a:ea typeface="+mn-ea"/>
                <a:cs typeface="+mn-cs"/>
              </a:rPr>
              <a:t> – in that it </a:t>
            </a:r>
            <a:r>
              <a:rPr lang="en-GB" sz="1200" kern="1200" dirty="0" smtClean="0">
                <a:solidFill>
                  <a:schemeClr val="tx1"/>
                </a:solidFill>
                <a:effectLst/>
                <a:latin typeface="+mn-lt"/>
                <a:ea typeface="+mn-ea"/>
                <a:cs typeface="+mn-cs"/>
              </a:rPr>
              <a:t>‘feeds forward’ to future assessments – as well as efficient.  Referring to research, I will suggest e-feedback may enable feed forward, however it is limited and will suggest ways of enhancing and complementing.  Andrew </a:t>
            </a:r>
            <a:r>
              <a:rPr lang="en-GB" sz="1200" kern="1200" dirty="0" err="1" smtClean="0">
                <a:solidFill>
                  <a:schemeClr val="tx1"/>
                </a:solidFill>
                <a:effectLst/>
                <a:latin typeface="+mn-lt"/>
                <a:ea typeface="+mn-ea"/>
                <a:cs typeface="+mn-cs"/>
              </a:rPr>
              <a:t>Lombart</a:t>
            </a:r>
            <a:r>
              <a:rPr lang="en-GB" sz="1200" kern="1200" dirty="0" smtClean="0">
                <a:solidFill>
                  <a:schemeClr val="tx1"/>
                </a:solidFill>
                <a:effectLst/>
                <a:latin typeface="+mn-lt"/>
                <a:ea typeface="+mn-ea"/>
                <a:cs typeface="+mn-cs"/>
              </a:rPr>
              <a:t>, a 3</a:t>
            </a:r>
            <a:r>
              <a:rPr lang="en-GB" sz="1200" kern="1200" baseline="30000" dirty="0" smtClean="0">
                <a:solidFill>
                  <a:schemeClr val="tx1"/>
                </a:solidFill>
                <a:effectLst/>
                <a:latin typeface="+mn-lt"/>
                <a:ea typeface="+mn-ea"/>
                <a:cs typeface="+mn-cs"/>
              </a:rPr>
              <a:t>rd</a:t>
            </a:r>
            <a:r>
              <a:rPr lang="en-GB" sz="1200" kern="1200" dirty="0" smtClean="0">
                <a:solidFill>
                  <a:schemeClr val="tx1"/>
                </a:solidFill>
                <a:effectLst/>
                <a:latin typeface="+mn-lt"/>
                <a:ea typeface="+mn-ea"/>
                <a:cs typeface="+mn-cs"/>
              </a:rPr>
              <a:t> Year Biosciences student and Student Ambassador for Learning  and Teaching will then offer thoughts and recommendations around clarity and ‘</a:t>
            </a:r>
            <a:r>
              <a:rPr lang="en-GB" sz="1200" kern="1200" dirty="0" err="1" smtClean="0">
                <a:solidFill>
                  <a:schemeClr val="tx1"/>
                </a:solidFill>
                <a:effectLst/>
                <a:latin typeface="+mn-lt"/>
                <a:ea typeface="+mn-ea"/>
                <a:cs typeface="+mn-cs"/>
              </a:rPr>
              <a:t>feedforwardness</a:t>
            </a:r>
            <a:r>
              <a:rPr lang="en-GB" sz="1200" kern="1200" dirty="0" smtClean="0">
                <a:solidFill>
                  <a:schemeClr val="tx1"/>
                </a:solidFill>
                <a:effectLst/>
                <a:latin typeface="+mn-lt"/>
                <a:ea typeface="+mn-ea"/>
                <a:cs typeface="+mn-cs"/>
              </a:rPr>
              <a:t>’ from his and others’ experience.  Finally Andrew and I will join a panel of other students for a discussion with seminar participants of at least 15 minutes. </a:t>
            </a:r>
          </a:p>
          <a:p>
            <a:pPr lvl="0"/>
            <a:endParaRPr lang="en-GB" sz="1200" kern="1200" baseline="0" dirty="0" smtClean="0">
              <a:solidFill>
                <a:schemeClr val="tx1"/>
              </a:solidFill>
              <a:effectLst/>
              <a:latin typeface="+mn-lt"/>
              <a:ea typeface="+mn-ea"/>
              <a:cs typeface="+mn-cs"/>
            </a:endParaRPr>
          </a:p>
          <a:p>
            <a:pPr lvl="0"/>
            <a:r>
              <a:rPr lang="en-GB" sz="1200" kern="1200" baseline="0" dirty="0" smtClean="0">
                <a:solidFill>
                  <a:schemeClr val="tx1"/>
                </a:solidFill>
                <a:effectLst/>
                <a:latin typeface="+mn-lt"/>
                <a:ea typeface="+mn-ea"/>
                <a:cs typeface="+mn-cs"/>
              </a:rPr>
              <a:t>Context in more detail:</a:t>
            </a:r>
          </a:p>
          <a:p>
            <a:pPr lvl="0"/>
            <a:endParaRPr lang="en-GB" sz="1200" kern="1200" baseline="0" dirty="0" smtClean="0">
              <a:solidFill>
                <a:schemeClr val="tx1"/>
              </a:solidFill>
              <a:effectLst/>
              <a:latin typeface="+mn-lt"/>
              <a:ea typeface="+mn-ea"/>
              <a:cs typeface="+mn-cs"/>
            </a:endParaRPr>
          </a:p>
          <a:p>
            <a:r>
              <a:rPr lang="en-GB" dirty="0" smtClean="0"/>
              <a:t>Students in UK Higher Education continue to regard feedback as problematic (</a:t>
            </a:r>
            <a:r>
              <a:rPr lang="en-GB" dirty="0" err="1" smtClean="0"/>
              <a:t>Hounsell</a:t>
            </a:r>
            <a:r>
              <a:rPr lang="en-GB" dirty="0" smtClean="0"/>
              <a:t>, 2007; Carless et al, 2011).  However, given the crucial role of feedback in learning (Gibbs &amp; Simpson, 2004-5; </a:t>
            </a:r>
            <a:r>
              <a:rPr lang="en-GB" dirty="0" err="1" smtClean="0"/>
              <a:t>Nicol</a:t>
            </a:r>
            <a:r>
              <a:rPr lang="en-GB" dirty="0" smtClean="0"/>
              <a:t> &amp; McFarlane-Dick, 2006), teachers following the call to rebalance towards more assessment for learning (</a:t>
            </a:r>
            <a:r>
              <a:rPr lang="en-GB" dirty="0" err="1" smtClean="0"/>
              <a:t>Boud</a:t>
            </a:r>
            <a:r>
              <a:rPr lang="en-GB" dirty="0" smtClean="0"/>
              <a:t>, 1995; </a:t>
            </a:r>
            <a:r>
              <a:rPr lang="en-GB" dirty="0" err="1" smtClean="0"/>
              <a:t>Hounsell</a:t>
            </a:r>
            <a:r>
              <a:rPr lang="en-GB" dirty="0" smtClean="0"/>
              <a:t>, </a:t>
            </a:r>
            <a:r>
              <a:rPr lang="en-GB" dirty="0" err="1" smtClean="0"/>
              <a:t>Xu</a:t>
            </a:r>
            <a:r>
              <a:rPr lang="en-GB" dirty="0" smtClean="0"/>
              <a:t> &amp; Tai, 2007) are increasingly challenged to maintain quality with increasing student numbers and limited resources (</a:t>
            </a:r>
            <a:r>
              <a:rPr lang="en-GB" dirty="0" err="1" smtClean="0"/>
              <a:t>Hounsell</a:t>
            </a:r>
            <a:r>
              <a:rPr lang="en-GB" dirty="0" smtClean="0"/>
              <a:t>, 2008).  This may explain the rising use of systems for electronic feedback (Walker et al, 2012; Heinrich et al, 2009).</a:t>
            </a:r>
          </a:p>
          <a:p>
            <a:r>
              <a:rPr lang="en-GB" dirty="0" smtClean="0"/>
              <a:t> </a:t>
            </a:r>
          </a:p>
          <a:p>
            <a:r>
              <a:rPr lang="en-GB" dirty="0" smtClean="0"/>
              <a:t>My interest in electronic feedback is as a learning technologist supporting small-scale pilots of various systems.  Although I observed high learner and teacher satisfaction with some of them, particularly those enabling individual electronic feedback on assignments, it wasn’t clear why.  Specifically, one early adopter commented on the potential for re-usable comments to ‘</a:t>
            </a:r>
            <a:r>
              <a:rPr lang="en-GB" dirty="0" err="1" smtClean="0"/>
              <a:t>feedforward</a:t>
            </a:r>
            <a:r>
              <a:rPr lang="en-GB" dirty="0" smtClean="0"/>
              <a:t>’ into subsequent assignments.  I wanted to unpick this idea.  My aim in this paper therefore is to investigate impact of approaches using re-usable comments in electronic feedback, with a focus on </a:t>
            </a:r>
            <a:r>
              <a:rPr lang="en-GB" dirty="0" err="1" smtClean="0"/>
              <a:t>feedforward</a:t>
            </a:r>
            <a:r>
              <a:rPr lang="en-GB" dirty="0" smtClean="0"/>
              <a:t> specifically, and consider how they might be improved.</a:t>
            </a:r>
          </a:p>
          <a:p>
            <a:r>
              <a:rPr lang="en-GB" dirty="0" smtClean="0"/>
              <a:t>  </a:t>
            </a:r>
          </a:p>
          <a:p>
            <a:r>
              <a:rPr lang="en-GB" dirty="0" smtClean="0"/>
              <a:t>--</a:t>
            </a:r>
          </a:p>
          <a:p>
            <a:r>
              <a:rPr lang="en-GB" dirty="0" err="1" smtClean="0"/>
              <a:t>Boud</a:t>
            </a:r>
            <a:r>
              <a:rPr lang="en-GB" dirty="0" smtClean="0"/>
              <a:t>, D. (1995) Assessment and learning: contradictory or complementary. In: Knight, P. ed. </a:t>
            </a:r>
            <a:r>
              <a:rPr lang="en-GB" i="1" dirty="0" smtClean="0"/>
              <a:t>Assessment for Learning in Higher Education</a:t>
            </a:r>
            <a:r>
              <a:rPr lang="en-GB" dirty="0" smtClean="0"/>
              <a:t>. London: </a:t>
            </a:r>
            <a:r>
              <a:rPr lang="en-GB" dirty="0" err="1" smtClean="0"/>
              <a:t>Kogan</a:t>
            </a:r>
            <a:r>
              <a:rPr lang="en-GB" dirty="0" smtClean="0"/>
              <a:t> Page/SEDA., pp. 35-48.</a:t>
            </a:r>
          </a:p>
          <a:p>
            <a:r>
              <a:rPr lang="en-GB" dirty="0" smtClean="0"/>
              <a:t> </a:t>
            </a:r>
          </a:p>
          <a:p>
            <a:r>
              <a:rPr lang="en-GB" dirty="0" smtClean="0"/>
              <a:t>Carless, D., Salter, D., Yang, M., Lam, J. (2011). ‘Developing sustainable feedback practices.’ </a:t>
            </a:r>
            <a:r>
              <a:rPr lang="en-GB" i="1" dirty="0" smtClean="0"/>
              <a:t>Studies in Higher Education</a:t>
            </a:r>
            <a:r>
              <a:rPr lang="en-GB" dirty="0" smtClean="0"/>
              <a:t>, 36(4): pp. 395-407</a:t>
            </a:r>
          </a:p>
          <a:p>
            <a:r>
              <a:rPr lang="en-GB" dirty="0" smtClean="0"/>
              <a:t> </a:t>
            </a:r>
          </a:p>
          <a:p>
            <a:r>
              <a:rPr lang="en-GB" dirty="0" smtClean="0"/>
              <a:t>Gibbs, G., Simpson, C. (2004-5). 'Conditions under which assessment supports students' learning.' </a:t>
            </a:r>
            <a:r>
              <a:rPr lang="en-GB" i="1" dirty="0" smtClean="0"/>
              <a:t>Learning and Teaching in Higher Education</a:t>
            </a:r>
            <a:r>
              <a:rPr lang="en-GB" dirty="0" smtClean="0"/>
              <a:t>, 1: pp. 3-31.</a:t>
            </a:r>
          </a:p>
          <a:p>
            <a:r>
              <a:rPr lang="en-GB" dirty="0" smtClean="0"/>
              <a:t> </a:t>
            </a:r>
          </a:p>
          <a:p>
            <a:r>
              <a:rPr lang="en-GB" dirty="0" smtClean="0"/>
              <a:t>Heinrich, E., Milne, J., Ramsay, A., Morrison, D. (2009) ‘Recommendations for the use of e-tools for improvements around assignment marking quality’, </a:t>
            </a:r>
            <a:r>
              <a:rPr lang="en-GB" i="1" dirty="0" smtClean="0"/>
              <a:t>Assessment &amp; Evaluation in Higher Education</a:t>
            </a:r>
            <a:r>
              <a:rPr lang="en-GB" dirty="0" smtClean="0"/>
              <a:t>, 34(4): pp. 469–79.</a:t>
            </a:r>
          </a:p>
          <a:p>
            <a:r>
              <a:rPr lang="en-GB" dirty="0" smtClean="0"/>
              <a:t> </a:t>
            </a:r>
          </a:p>
          <a:p>
            <a:r>
              <a:rPr lang="en-GB" dirty="0" err="1" smtClean="0"/>
              <a:t>Hounsell</a:t>
            </a:r>
            <a:r>
              <a:rPr lang="en-GB" dirty="0" smtClean="0"/>
              <a:t>, D. (2007). 'Towards more sustainable feedback to students.'  In: </a:t>
            </a:r>
            <a:r>
              <a:rPr lang="en-GB" dirty="0" err="1" smtClean="0"/>
              <a:t>Boud</a:t>
            </a:r>
            <a:r>
              <a:rPr lang="en-GB" dirty="0" smtClean="0"/>
              <a:t>, D. and </a:t>
            </a:r>
            <a:r>
              <a:rPr lang="en-GB" dirty="0" err="1" smtClean="0"/>
              <a:t>Falchikov</a:t>
            </a:r>
            <a:r>
              <a:rPr lang="en-GB" dirty="0" smtClean="0"/>
              <a:t>, N., eds. </a:t>
            </a:r>
            <a:r>
              <a:rPr lang="en-GB" i="1" dirty="0" smtClean="0"/>
              <a:t>Rethinking Assessment in Higher Education. Learning for the Longer Term</a:t>
            </a:r>
            <a:r>
              <a:rPr lang="en-GB" dirty="0" smtClean="0"/>
              <a:t>. London: </a:t>
            </a:r>
            <a:r>
              <a:rPr lang="en-GB" dirty="0" err="1" smtClean="0"/>
              <a:t>Routledge</a:t>
            </a:r>
            <a:r>
              <a:rPr lang="en-GB" dirty="0" smtClean="0"/>
              <a:t>, pp. 101-113.</a:t>
            </a:r>
          </a:p>
          <a:p>
            <a:r>
              <a:rPr lang="en-GB" dirty="0" smtClean="0"/>
              <a:t> </a:t>
            </a:r>
          </a:p>
          <a:p>
            <a:r>
              <a:rPr lang="en-GB" dirty="0" err="1" smtClean="0"/>
              <a:t>Hounsell</a:t>
            </a:r>
            <a:r>
              <a:rPr lang="en-GB" dirty="0" smtClean="0"/>
              <a:t>, D. (2008). 'The trouble with feedback: new challenges, emerging strategies’, </a:t>
            </a:r>
            <a:r>
              <a:rPr lang="en-GB" i="1" dirty="0" smtClean="0"/>
              <a:t>Interchange</a:t>
            </a:r>
            <a:r>
              <a:rPr lang="en-GB" dirty="0" smtClean="0"/>
              <a:t> 2: pp. 1-10.  Retrieved: 26 Mar 2013.  </a:t>
            </a:r>
            <a:r>
              <a:rPr lang="en-GB" dirty="0" smtClean="0">
                <a:hlinkClick r:id="rId3"/>
              </a:rPr>
              <a:t>http://www.tla.ed.ac.uk/interchange</a:t>
            </a:r>
            <a:r>
              <a:rPr lang="en-GB" dirty="0" smtClean="0"/>
              <a:t>.</a:t>
            </a:r>
          </a:p>
          <a:p>
            <a:r>
              <a:rPr lang="en-GB" dirty="0" smtClean="0"/>
              <a:t> </a:t>
            </a:r>
          </a:p>
          <a:p>
            <a:r>
              <a:rPr lang="en-GB" dirty="0" err="1" smtClean="0"/>
              <a:t>Hounsell</a:t>
            </a:r>
            <a:r>
              <a:rPr lang="en-GB" dirty="0" smtClean="0"/>
              <a:t>, D., </a:t>
            </a:r>
            <a:r>
              <a:rPr lang="en-GB" dirty="0" err="1" smtClean="0"/>
              <a:t>Xu</a:t>
            </a:r>
            <a:r>
              <a:rPr lang="en-GB" dirty="0" smtClean="0"/>
              <a:t>, R., Tai, R. (2007) </a:t>
            </a:r>
            <a:r>
              <a:rPr lang="en-GB" i="1" dirty="0" smtClean="0"/>
              <a:t>Balancing Assessment of and Assessment for Learning</a:t>
            </a:r>
            <a:r>
              <a:rPr lang="en-GB" dirty="0" smtClean="0"/>
              <a:t>. (Scottish Enhancement Themes: Guides to Integrative Assessment, no. 2) Gloucester: QAA</a:t>
            </a:r>
          </a:p>
          <a:p>
            <a:r>
              <a:rPr lang="en-GB" dirty="0" smtClean="0"/>
              <a:t> </a:t>
            </a:r>
          </a:p>
          <a:p>
            <a:r>
              <a:rPr lang="en-GB" dirty="0" err="1" smtClean="0"/>
              <a:t>Nicol</a:t>
            </a:r>
            <a:r>
              <a:rPr lang="en-GB" dirty="0" smtClean="0"/>
              <a:t>, D., Macfarlane-Dick, D. (2006). 'Formative assessment and self-regulated learning: a model and seven principles of good feedback practice', </a:t>
            </a:r>
            <a:r>
              <a:rPr lang="en-GB" i="1" dirty="0" smtClean="0"/>
              <a:t>Studies in Higher Education</a:t>
            </a:r>
            <a:r>
              <a:rPr lang="en-GB" dirty="0" smtClean="0"/>
              <a:t>, 31(2), 199-218</a:t>
            </a:r>
          </a:p>
          <a:p>
            <a:r>
              <a:rPr lang="en-GB" dirty="0" smtClean="0"/>
              <a:t> </a:t>
            </a:r>
          </a:p>
          <a:p>
            <a:r>
              <a:rPr lang="en-GB" dirty="0" smtClean="0"/>
              <a:t>Walker, R., Voce, J., Ahmed, J. (2012). Universities and Colleges Information Systems Association (UCISA) Report: 2012 Survey of Technology Enhanced Learning for higher education in the UK. Retrieved: 29 Mar 2013. </a:t>
            </a:r>
            <a:r>
              <a:rPr lang="en-GB" dirty="0" smtClean="0">
                <a:hlinkClick r:id="rId4"/>
              </a:rPr>
              <a:t>http://www.ucisa.ac.uk/~/media/groups/ssg/surveys/TEL_survey_2012_final_ex_apps</a:t>
            </a:r>
            <a:endParaRPr lang="en-GB" dirty="0" smtClean="0"/>
          </a:p>
        </p:txBody>
      </p:sp>
      <p:sp>
        <p:nvSpPr>
          <p:cNvPr id="4" name="Slide Number Placeholder 3"/>
          <p:cNvSpPr>
            <a:spLocks noGrp="1"/>
          </p:cNvSpPr>
          <p:nvPr>
            <p:ph type="sldNum" sz="quarter" idx="10"/>
          </p:nvPr>
        </p:nvSpPr>
        <p:spPr/>
        <p:txBody>
          <a:bodyPr/>
          <a:lstStyle/>
          <a:p>
            <a:fld id="{45C87617-48F8-41D6-83FF-600DB5DCAF12}" type="slidenum">
              <a:rPr lang="en-GB" smtClean="0"/>
              <a:t>1</a:t>
            </a:fld>
            <a:endParaRPr lang="en-GB"/>
          </a:p>
        </p:txBody>
      </p:sp>
    </p:spTree>
    <p:extLst>
      <p:ext uri="{BB962C8B-B14F-4D97-AF65-F5344CB8AC3E}">
        <p14:creationId xmlns:p14="http://schemas.microsoft.com/office/powerpoint/2010/main" val="2485873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Question to kick off the panel discussion: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Q. </a:t>
            </a:r>
            <a:r>
              <a:rPr lang="en-GB" sz="1200" b="1" i="1" kern="1200" dirty="0" smtClean="0">
                <a:solidFill>
                  <a:srgbClr val="FF0000"/>
                </a:solidFill>
                <a:effectLst/>
                <a:latin typeface="+mn-lt"/>
                <a:ea typeface="+mn-ea"/>
                <a:cs typeface="+mn-cs"/>
              </a:rPr>
              <a:t>???</a:t>
            </a:r>
          </a:p>
          <a:p>
            <a:endParaRPr lang="en-GB" sz="1200" b="1" i="1" kern="1200" dirty="0" smtClean="0">
              <a:solidFill>
                <a:srgbClr val="FF0000"/>
              </a:solidFill>
              <a:effectLst/>
              <a:latin typeface="+mn-lt"/>
              <a:ea typeface="+mn-ea"/>
              <a:cs typeface="+mn-cs"/>
            </a:endParaRPr>
          </a:p>
          <a:p>
            <a:r>
              <a:rPr lang="en-GB" sz="1200" b="0" i="0" kern="1200" dirty="0" smtClean="0">
                <a:solidFill>
                  <a:srgbClr val="FF0000"/>
                </a:solidFill>
                <a:effectLst/>
                <a:latin typeface="+mn-lt"/>
                <a:ea typeface="+mn-ea"/>
                <a:cs typeface="+mn-cs"/>
              </a:rPr>
              <a:t>Other questions if needed:</a:t>
            </a:r>
          </a:p>
          <a:p>
            <a:endParaRPr lang="en-GB" sz="1200" b="1" i="1" kern="1200" dirty="0" smtClean="0">
              <a:solidFill>
                <a:srgbClr val="FF0000"/>
              </a:solidFill>
              <a:effectLst/>
              <a:latin typeface="+mn-lt"/>
              <a:ea typeface="+mn-ea"/>
              <a:cs typeface="+mn-cs"/>
            </a:endParaRPr>
          </a:p>
          <a:p>
            <a:r>
              <a:rPr lang="en-GB" sz="1200" b="1" i="1" kern="1200" dirty="0" smtClean="0">
                <a:solidFill>
                  <a:srgbClr val="FF0000"/>
                </a:solidFill>
                <a:effectLst/>
                <a:latin typeface="+mn-lt"/>
                <a:ea typeface="+mn-ea"/>
                <a:cs typeface="+mn-cs"/>
              </a:rPr>
              <a:t>TBC</a:t>
            </a:r>
          </a:p>
        </p:txBody>
      </p:sp>
      <p:sp>
        <p:nvSpPr>
          <p:cNvPr id="4" name="Slide Number Placeholder 3"/>
          <p:cNvSpPr>
            <a:spLocks noGrp="1"/>
          </p:cNvSpPr>
          <p:nvPr>
            <p:ph type="sldNum" sz="quarter" idx="10"/>
          </p:nvPr>
        </p:nvSpPr>
        <p:spPr/>
        <p:txBody>
          <a:bodyPr/>
          <a:lstStyle/>
          <a:p>
            <a:fld id="{45C87617-48F8-41D6-83FF-600DB5DCAF12}" type="slidenum">
              <a:rPr lang="en-GB" smtClean="0"/>
              <a:t>10</a:t>
            </a:fld>
            <a:endParaRPr lang="en-GB"/>
          </a:p>
        </p:txBody>
      </p:sp>
    </p:spTree>
    <p:extLst>
      <p:ext uri="{BB962C8B-B14F-4D97-AF65-F5344CB8AC3E}">
        <p14:creationId xmlns:p14="http://schemas.microsoft.com/office/powerpoint/2010/main" val="3159815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C87617-48F8-41D6-83FF-600DB5DCAF12}" type="slidenum">
              <a:rPr lang="en-GB" smtClean="0"/>
              <a:t>11</a:t>
            </a:fld>
            <a:endParaRPr lang="en-GB"/>
          </a:p>
        </p:txBody>
      </p:sp>
    </p:spTree>
    <p:extLst>
      <p:ext uri="{BB962C8B-B14F-4D97-AF65-F5344CB8AC3E}">
        <p14:creationId xmlns:p14="http://schemas.microsoft.com/office/powerpoint/2010/main" val="315981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Although various technologies can support feedback (Irons, 2008; </a:t>
            </a:r>
            <a:r>
              <a:rPr lang="en-GB" dirty="0" err="1" smtClean="0"/>
              <a:t>Nicol</a:t>
            </a:r>
            <a:r>
              <a:rPr lang="en-GB" dirty="0" smtClean="0"/>
              <a:t>, 2009), my focus is on systems which aid teachers in producing written (i.e. typed, not audio or video) electronic feedback (e-feedback) on individual written assignments.  Dedicated typed e-feedback systems have been around for a while (Heinrich, 2004), some enabling re-usable comments as ‘statement banks’ (</a:t>
            </a:r>
            <a:r>
              <a:rPr lang="en-GB" dirty="0" err="1" smtClean="0"/>
              <a:t>Nicol</a:t>
            </a:r>
            <a:r>
              <a:rPr lang="en-GB" dirty="0" smtClean="0"/>
              <a:t> &amp; Milligan, 2006; </a:t>
            </a:r>
            <a:r>
              <a:rPr lang="en-GB" dirty="0" err="1" smtClean="0"/>
              <a:t>Hepplestone</a:t>
            </a:r>
            <a:r>
              <a:rPr lang="en-GB" dirty="0" smtClean="0"/>
              <a:t> et al, 2011), examples including </a:t>
            </a:r>
            <a:r>
              <a:rPr lang="en-GB" dirty="0" smtClean="0">
                <a:hlinkClick r:id="rId3"/>
              </a:rPr>
              <a:t>Electronic Feedback (FB15)</a:t>
            </a:r>
            <a:r>
              <a:rPr lang="en-GB" sz="1200" kern="1200" dirty="0" smtClean="0">
                <a:solidFill>
                  <a:schemeClr val="tx1"/>
                </a:solidFill>
                <a:effectLst/>
                <a:latin typeface="+mn-lt"/>
                <a:ea typeface="+mn-ea"/>
                <a:cs typeface="+mn-cs"/>
                <a:hlinkClick r:id="rId4"/>
              </a:rPr>
              <a:t> </a:t>
            </a:r>
            <a:r>
              <a:rPr lang="en-GB" dirty="0" smtClean="0"/>
              <a:t> and </a:t>
            </a:r>
            <a:r>
              <a:rPr lang="en-GB" dirty="0" err="1" smtClean="0">
                <a:hlinkClick r:id="rId5"/>
              </a:rPr>
              <a:t>GradeMark</a:t>
            </a:r>
            <a:r>
              <a:rPr lang="en-GB" dirty="0" smtClean="0"/>
              <a:t>.</a:t>
            </a:r>
          </a:p>
          <a:p>
            <a:r>
              <a:rPr lang="en-GB" dirty="0" smtClean="0"/>
              <a:t> </a:t>
            </a:r>
          </a:p>
          <a:p>
            <a:r>
              <a:rPr lang="en-GB" dirty="0" smtClean="0"/>
              <a:t>These comments may be as free-form (ad-hoc) or re-usable (pre-programmed) annotations to the learner’s work or ‘off-script’.  They may be commonly used ‘stock phrases’ (e.g. you need a reference here), related to the assessment criteria (e.g. level achieved for use of literature) or an overall summary of the work.</a:t>
            </a:r>
          </a:p>
          <a:p>
            <a:r>
              <a:rPr lang="en-GB" dirty="0" smtClean="0"/>
              <a:t> </a:t>
            </a:r>
          </a:p>
          <a:p>
            <a:r>
              <a:rPr lang="en-GB" dirty="0" smtClean="0"/>
              <a:t>The main affordance of re-usable comments in e-feedback cited in the literature is efficiency for teachers (</a:t>
            </a:r>
            <a:r>
              <a:rPr lang="en-GB" dirty="0" err="1" smtClean="0"/>
              <a:t>Nicol</a:t>
            </a:r>
            <a:r>
              <a:rPr lang="en-GB" dirty="0" smtClean="0"/>
              <a:t> &amp; Milligan, 2006; University of Edinburgh, 2010; JISC, 2010; </a:t>
            </a:r>
            <a:r>
              <a:rPr lang="en-GB" dirty="0" err="1" smtClean="0"/>
              <a:t>Hepplestone</a:t>
            </a:r>
            <a:r>
              <a:rPr lang="en-GB" dirty="0" smtClean="0"/>
              <a:t> et al, 2011; Heinrich et al, 2009).  They also improve clarity through being more legible than handwritten comments (Oxford Brookes, 2010; </a:t>
            </a:r>
            <a:r>
              <a:rPr lang="en-GB" dirty="0" err="1" smtClean="0"/>
              <a:t>Hepplestone</a:t>
            </a:r>
            <a:r>
              <a:rPr lang="en-GB" dirty="0" smtClean="0"/>
              <a:t> et al, 2011), also where built-in templates enable clearer structure.  Templates can promote greater marking consistency, particularly where assessment criteria are made explicit (Balfour, 2007; Heinrich et al, 2009).  They can also hyperlink to other resources (University of Edinburgh, 2010; </a:t>
            </a:r>
            <a:r>
              <a:rPr lang="en-GB" dirty="0" err="1" smtClean="0"/>
              <a:t>Hepplestone</a:t>
            </a:r>
            <a:r>
              <a:rPr lang="en-GB" dirty="0" smtClean="0"/>
              <a:t>, 2008; </a:t>
            </a:r>
            <a:r>
              <a:rPr lang="en-GB" dirty="0" err="1" smtClean="0"/>
              <a:t>Nicol</a:t>
            </a:r>
            <a:r>
              <a:rPr lang="en-GB" dirty="0" smtClean="0"/>
              <a:t> &amp; Milligan, 2006).  An associated benefit is in e-feedback enabling greater flexibility for learners rather than collecting paper in person (</a:t>
            </a:r>
            <a:r>
              <a:rPr lang="en-GB" dirty="0" err="1" smtClean="0"/>
              <a:t>Hepplestone</a:t>
            </a:r>
            <a:r>
              <a:rPr lang="en-GB" dirty="0" smtClean="0"/>
              <a:t> &amp; Mather, 2007; University of Edinburgh, 2010).  This also affords greater privacy (</a:t>
            </a:r>
            <a:r>
              <a:rPr lang="en-GB" dirty="0" err="1" smtClean="0"/>
              <a:t>Hepplestone</a:t>
            </a:r>
            <a:r>
              <a:rPr lang="en-GB" dirty="0" smtClean="0"/>
              <a:t> et al, 2011). </a:t>
            </a:r>
          </a:p>
          <a:p>
            <a:r>
              <a:rPr lang="en-GB" dirty="0" smtClean="0"/>
              <a:t> </a:t>
            </a:r>
          </a:p>
          <a:p>
            <a:r>
              <a:rPr lang="en-GB" dirty="0" smtClean="0"/>
              <a:t>Surprisingly, I find little criticism of re-usable comments in e-feedback in the literature.  They may be perceived as impersonal (Case, 2007), certainly a key concern of teachers in my experience.  Also, flexibility for teachers is limited by software installation and maintenance (Denton et al, 2008) and by being tied to a PC (Starr, 2011).  Moreover, initial set up effort can cancel out early efficiency gains (Balfour, 2007).  Although not my focus here, I would also question whether greater marking consistency comes as the expense of restricting holistic marking judgements.  Where assessment criteria-related comments are used, might these be seen as ‘over-reductive’, especially as some systems can ‘auto-mark’ based on weighted assessment criteria? </a:t>
            </a:r>
          </a:p>
          <a:p>
            <a:r>
              <a:rPr lang="en-GB" dirty="0" smtClean="0"/>
              <a:t> </a:t>
            </a:r>
          </a:p>
          <a:p>
            <a:r>
              <a:rPr lang="en-GB" dirty="0" smtClean="0"/>
              <a:t>Irons (2008) contends feedback technologies should afford quality (i.e. be effective) as well as efficiency.  However, it is efficiency for teachers that dominates the literature, there is little discussion of </a:t>
            </a:r>
            <a:r>
              <a:rPr lang="en-GB" i="1" dirty="0" smtClean="0"/>
              <a:t>effectiveness in improving learning</a:t>
            </a:r>
            <a:r>
              <a:rPr lang="en-GB" dirty="0" smtClean="0"/>
              <a:t>.   Where this is identified (Oxford Brookes, 2010; Heinrich et al 2009), it is unclear exactly why and further investigation is required (</a:t>
            </a:r>
            <a:r>
              <a:rPr lang="en-GB" dirty="0" err="1" smtClean="0"/>
              <a:t>Nicol</a:t>
            </a:r>
            <a:r>
              <a:rPr lang="en-GB" dirty="0" smtClean="0"/>
              <a:t> &amp; Milligan, 2006).</a:t>
            </a:r>
          </a:p>
          <a:p>
            <a:r>
              <a:rPr lang="en-GB" dirty="0" smtClean="0"/>
              <a:t> </a:t>
            </a:r>
          </a:p>
          <a:p>
            <a:r>
              <a:rPr lang="en-GB" dirty="0" smtClean="0"/>
              <a:t>To paraphrase </a:t>
            </a:r>
            <a:r>
              <a:rPr lang="en-GB" dirty="0" err="1" smtClean="0"/>
              <a:t>Boud</a:t>
            </a:r>
            <a:r>
              <a:rPr lang="en-GB" dirty="0" smtClean="0"/>
              <a:t> (2000), can use of re-usable comments in e-feedback do ‘double duty’ by being effective in improving learning as well as being efficient for teachers?  To investigate, we must first consider what effective means.</a:t>
            </a:r>
          </a:p>
          <a:p>
            <a:endParaRPr lang="en-GB" dirty="0" smtClean="0"/>
          </a:p>
          <a:p>
            <a:r>
              <a:rPr lang="en-GB" dirty="0" smtClean="0"/>
              <a:t>--</a:t>
            </a:r>
          </a:p>
          <a:p>
            <a:r>
              <a:rPr lang="en-GB" dirty="0" smtClean="0"/>
              <a:t>Balfour, J. (2007) ‘Some light at the end of the feedback tunnel?’, </a:t>
            </a:r>
            <a:r>
              <a:rPr lang="en-GB" i="1" dirty="0" smtClean="0"/>
              <a:t>CEBE Transactions</a:t>
            </a:r>
            <a:r>
              <a:rPr lang="en-GB" dirty="0" smtClean="0"/>
              <a:t>,</a:t>
            </a:r>
            <a:r>
              <a:rPr lang="en-GB" i="1" dirty="0" smtClean="0"/>
              <a:t> </a:t>
            </a:r>
            <a:r>
              <a:rPr lang="en-GB" dirty="0" smtClean="0"/>
              <a:t>4(2): pp. 54-66</a:t>
            </a:r>
          </a:p>
          <a:p>
            <a:r>
              <a:rPr lang="en-GB" dirty="0" smtClean="0"/>
              <a:t> </a:t>
            </a:r>
          </a:p>
          <a:p>
            <a:r>
              <a:rPr lang="en-GB" dirty="0" err="1" smtClean="0"/>
              <a:t>Boud</a:t>
            </a:r>
            <a:r>
              <a:rPr lang="en-GB" dirty="0" smtClean="0"/>
              <a:t>, D. (2000) 'Sustainable assessment: rethinking assessment for the learning society.' </a:t>
            </a:r>
            <a:r>
              <a:rPr lang="en-GB" i="1" dirty="0" smtClean="0"/>
              <a:t>Studies in Continuing Education</a:t>
            </a:r>
            <a:r>
              <a:rPr lang="en-GB" dirty="0" smtClean="0"/>
              <a:t>, 22(2): pp. 151-167</a:t>
            </a:r>
          </a:p>
          <a:p>
            <a:r>
              <a:rPr lang="en-GB" dirty="0" smtClean="0"/>
              <a:t> </a:t>
            </a:r>
          </a:p>
          <a:p>
            <a:r>
              <a:rPr lang="en-GB" dirty="0" smtClean="0"/>
              <a:t>Case, S. (2007) ‘Reconfiguring and realigning the assessment feedback processes for an undergraduate criminology degree’, </a:t>
            </a:r>
            <a:r>
              <a:rPr lang="en-GB" i="1" dirty="0" smtClean="0"/>
              <a:t>Assessment &amp; Evaluation in Higher Education</a:t>
            </a:r>
            <a:r>
              <a:rPr lang="en-GB" dirty="0" smtClean="0"/>
              <a:t>, 32(3): pp. 285-299</a:t>
            </a:r>
          </a:p>
          <a:p>
            <a:r>
              <a:rPr lang="en-GB" dirty="0" smtClean="0"/>
              <a:t> </a:t>
            </a:r>
          </a:p>
          <a:p>
            <a:r>
              <a:rPr lang="en-GB" dirty="0" smtClean="0"/>
              <a:t>Denton, P., Madden, J., Roberts, M., Rowe, P. (2008) ‘Students’ response to traditional and computer-assisted formative feedback: A comparative case study’, </a:t>
            </a:r>
            <a:r>
              <a:rPr lang="en-GB" i="1" dirty="0" smtClean="0"/>
              <a:t>British Journal of Educational Technology</a:t>
            </a:r>
            <a:r>
              <a:rPr lang="en-GB" dirty="0" smtClean="0"/>
              <a:t>, 39(3): pp. 486–500</a:t>
            </a:r>
          </a:p>
          <a:p>
            <a:r>
              <a:rPr lang="en-GB" dirty="0" smtClean="0"/>
              <a:t> </a:t>
            </a:r>
          </a:p>
          <a:p>
            <a:r>
              <a:rPr lang="en-GB" dirty="0" smtClean="0"/>
              <a:t>Heinrich, E. (2004). ‘Electronic Repositories of Marked Student Work and their Contributions to Formative Evaluation’, </a:t>
            </a:r>
            <a:r>
              <a:rPr lang="en-GB" i="1" dirty="0" smtClean="0"/>
              <a:t>Educational Technology &amp; Society</a:t>
            </a:r>
            <a:r>
              <a:rPr lang="en-GB" dirty="0" smtClean="0"/>
              <a:t>, 7(3): pp. 82-96.</a:t>
            </a:r>
          </a:p>
          <a:p>
            <a:r>
              <a:rPr lang="en-GB" dirty="0" smtClean="0"/>
              <a:t> </a:t>
            </a:r>
          </a:p>
          <a:p>
            <a:r>
              <a:rPr lang="en-GB" dirty="0" smtClean="0"/>
              <a:t>Heinrich, E., Milne, J., Ramsay, A., Morrison, D. (2009) ‘Recommendations for the use of e-tools for improvements around assignment marking quality’, </a:t>
            </a:r>
            <a:r>
              <a:rPr lang="en-GB" i="1" dirty="0" smtClean="0"/>
              <a:t>Assessment &amp; Evaluation in Higher Education</a:t>
            </a:r>
            <a:r>
              <a:rPr lang="en-GB" dirty="0" smtClean="0"/>
              <a:t>, 34(4): pp. 469–79.</a:t>
            </a:r>
          </a:p>
          <a:p>
            <a:r>
              <a:rPr lang="en-GB" dirty="0" smtClean="0"/>
              <a:t> </a:t>
            </a:r>
          </a:p>
          <a:p>
            <a:r>
              <a:rPr lang="en-GB" dirty="0" err="1" smtClean="0"/>
              <a:t>Hepplestone</a:t>
            </a:r>
            <a:r>
              <a:rPr lang="en-GB" dirty="0" smtClean="0"/>
              <a:t>, S. (2008). </a:t>
            </a:r>
            <a:r>
              <a:rPr lang="en-GB" i="1" dirty="0" smtClean="0"/>
              <a:t>Masking marks: Encouraging student engagement with useful feedback</a:t>
            </a:r>
            <a:r>
              <a:rPr lang="en-GB" dirty="0" smtClean="0"/>
              <a:t>.  Retrieved: 16 Mar 2013.  </a:t>
            </a:r>
            <a:r>
              <a:rPr lang="en-GB" dirty="0" smtClean="0">
                <a:hlinkClick r:id="rId6"/>
              </a:rPr>
              <a:t>http://www.heacademy.ac.uk/resources/detail/events/annualconference/2008/Ann_conf_2008_Stuart_Hepplestone</a:t>
            </a:r>
            <a:endParaRPr lang="en-GB" dirty="0" smtClean="0"/>
          </a:p>
          <a:p>
            <a:r>
              <a:rPr lang="en-GB" dirty="0" smtClean="0"/>
              <a:t> </a:t>
            </a:r>
          </a:p>
          <a:p>
            <a:r>
              <a:rPr lang="en-GB" dirty="0" err="1" smtClean="0"/>
              <a:t>Hepplestone</a:t>
            </a:r>
            <a:r>
              <a:rPr lang="en-GB" dirty="0" smtClean="0"/>
              <a:t>, S., Holden, G., Irwin, B., Parkin, H., Thorpe, L. (2011).  ‘Using technology to encourage student engagement with feedback:  a literature review’, </a:t>
            </a:r>
            <a:r>
              <a:rPr lang="en-GB" i="1" dirty="0" smtClean="0"/>
              <a:t>Research in Learning Technology</a:t>
            </a:r>
            <a:r>
              <a:rPr lang="en-GB" dirty="0" smtClean="0"/>
              <a:t>,  19(2): pp. 117-127. </a:t>
            </a:r>
          </a:p>
          <a:p>
            <a:r>
              <a:rPr lang="en-GB" dirty="0" smtClean="0"/>
              <a:t> </a:t>
            </a:r>
          </a:p>
          <a:p>
            <a:r>
              <a:rPr lang="en-GB" dirty="0" err="1" smtClean="0"/>
              <a:t>Hepplestone</a:t>
            </a:r>
            <a:r>
              <a:rPr lang="en-GB" dirty="0" smtClean="0"/>
              <a:t>, S., Mather. R., (2007). Meeting rising student expectations of online assignment submission and online feedback, Proceedings of the 11th International Computer-Assisted Assessment Conference, July 10–11, Loughborough University, Loughborough, pp. 269–75.</a:t>
            </a:r>
          </a:p>
          <a:p>
            <a:endParaRPr lang="en-GB" dirty="0" smtClean="0"/>
          </a:p>
          <a:p>
            <a:r>
              <a:rPr lang="en-GB" dirty="0" smtClean="0"/>
              <a:t>Irons, A. (2008) Enhancing learning through formative assessment and feedback. Abingdon: </a:t>
            </a:r>
            <a:r>
              <a:rPr lang="en-GB" dirty="0" err="1" smtClean="0"/>
              <a:t>Routledge</a:t>
            </a:r>
            <a:r>
              <a:rPr lang="en-GB" dirty="0" smtClean="0"/>
              <a:t>.</a:t>
            </a:r>
          </a:p>
          <a:p>
            <a:r>
              <a:rPr lang="en-GB" dirty="0" smtClean="0"/>
              <a:t> </a:t>
            </a:r>
          </a:p>
          <a:p>
            <a:r>
              <a:rPr lang="en-GB" dirty="0" smtClean="0"/>
              <a:t>JISC. (2010). </a:t>
            </a:r>
            <a:r>
              <a:rPr lang="en-GB" i="1" dirty="0" smtClean="0"/>
              <a:t>Effective Assessment in a Digital Age. A guide to technology-enhanced assessment and feedback</a:t>
            </a:r>
            <a:r>
              <a:rPr lang="en-GB" dirty="0" smtClean="0"/>
              <a:t>. Bristol &amp; London: Joint Information Systems Committee. Retrieved: 01 Apr 2013. </a:t>
            </a:r>
            <a:r>
              <a:rPr lang="en-GB" dirty="0" smtClean="0">
                <a:hlinkClick r:id="rId7"/>
              </a:rPr>
              <a:t>http://www.jisc.ac.uk/digiassess</a:t>
            </a:r>
            <a:endParaRPr lang="en-GB" dirty="0" smtClean="0"/>
          </a:p>
          <a:p>
            <a:r>
              <a:rPr lang="en-GB" dirty="0" smtClean="0"/>
              <a:t> </a:t>
            </a:r>
          </a:p>
          <a:p>
            <a:r>
              <a:rPr lang="en-GB" dirty="0" err="1" smtClean="0"/>
              <a:t>Nicol</a:t>
            </a:r>
            <a:r>
              <a:rPr lang="en-GB" dirty="0" smtClean="0"/>
              <a:t>, D., Macfarlane-Dick, D. (2006). 'Formative assessment and self-regulated learning: a model and seven principles of good feedback practice', </a:t>
            </a:r>
            <a:r>
              <a:rPr lang="en-GB" i="1" dirty="0" smtClean="0"/>
              <a:t>Studies in Higher Education</a:t>
            </a:r>
            <a:r>
              <a:rPr lang="en-GB" dirty="0" smtClean="0"/>
              <a:t>, 31(2), 199-218</a:t>
            </a:r>
          </a:p>
          <a:p>
            <a:r>
              <a:rPr lang="en-GB" dirty="0" smtClean="0"/>
              <a:t> </a:t>
            </a:r>
          </a:p>
          <a:p>
            <a:r>
              <a:rPr lang="en-GB" dirty="0" err="1" smtClean="0"/>
              <a:t>Nicol</a:t>
            </a:r>
            <a:r>
              <a:rPr lang="en-GB" dirty="0" smtClean="0"/>
              <a:t>, D., Milligan, C. (2006) Rethinking technology-supported assessment practices in relation to the seven principles of good feedback practice in Bryan, C. and Clegg, K. (</a:t>
            </a:r>
            <a:r>
              <a:rPr lang="en-GB" dirty="0" err="1" smtClean="0"/>
              <a:t>eds</a:t>
            </a:r>
            <a:r>
              <a:rPr lang="en-GB" dirty="0" smtClean="0"/>
              <a:t>) </a:t>
            </a:r>
            <a:r>
              <a:rPr lang="en-GB" i="1" dirty="0" smtClean="0"/>
              <a:t>Innovative Assessment in Higher Education</a:t>
            </a:r>
            <a:r>
              <a:rPr lang="en-GB" dirty="0" smtClean="0"/>
              <a:t>. (London, </a:t>
            </a:r>
            <a:r>
              <a:rPr lang="en-GB" dirty="0" err="1" smtClean="0"/>
              <a:t>Routledge</a:t>
            </a:r>
            <a:r>
              <a:rPr lang="en-GB" dirty="0" smtClean="0"/>
              <a:t>). pp. 64-78</a:t>
            </a:r>
          </a:p>
          <a:p>
            <a:r>
              <a:rPr lang="en-GB" dirty="0" smtClean="0"/>
              <a:t> </a:t>
            </a:r>
          </a:p>
          <a:p>
            <a:r>
              <a:rPr lang="en-GB" dirty="0" smtClean="0"/>
              <a:t>Oxford Brookes. (2010).  </a:t>
            </a:r>
            <a:r>
              <a:rPr lang="en-GB" i="1" dirty="0" smtClean="0"/>
              <a:t>Assessment Enhanced through the use of Technology</a:t>
            </a:r>
            <a:r>
              <a:rPr lang="en-GB" dirty="0" smtClean="0"/>
              <a:t>.  Retrieved: 01 March 2013. </a:t>
            </a:r>
            <a:r>
              <a:rPr lang="en-GB" dirty="0" smtClean="0">
                <a:hlinkClick r:id="rId8"/>
              </a:rPr>
              <a:t>http://www.heacademy.ac.uk/resources/detail/ourwork/evidencenet/oxford_brookeS_synthesis</a:t>
            </a:r>
            <a:endParaRPr lang="en-GB" dirty="0" smtClean="0"/>
          </a:p>
          <a:p>
            <a:r>
              <a:rPr lang="en-GB" dirty="0" smtClean="0"/>
              <a:t> </a:t>
            </a:r>
          </a:p>
          <a:p>
            <a:r>
              <a:rPr lang="en-GB" dirty="0" smtClean="0"/>
              <a:t>Starr, S. (2011) </a:t>
            </a:r>
            <a:r>
              <a:rPr lang="en-GB" i="1" dirty="0" smtClean="0"/>
              <a:t>Gauging learner voice - e-feedback experience at Canterbury Christ Church University.</a:t>
            </a:r>
            <a:r>
              <a:rPr lang="en-GB" dirty="0" smtClean="0"/>
              <a:t> Presentation to JISC RSC South East Seminar: Higher Education and Further Education – Building Bridges, 11 April 2011.  Retrieved: 26 Mar 2013.  </a:t>
            </a:r>
            <a:r>
              <a:rPr lang="en-GB" dirty="0" smtClean="0">
                <a:hlinkClick r:id="rId9"/>
              </a:rPr>
              <a:t>http://create.canterbury.ac.uk/8975/</a:t>
            </a:r>
            <a:endParaRPr lang="en-GB" dirty="0" smtClean="0"/>
          </a:p>
          <a:p>
            <a:r>
              <a:rPr lang="en-GB" dirty="0" smtClean="0"/>
              <a:t> </a:t>
            </a:r>
          </a:p>
          <a:p>
            <a:r>
              <a:rPr lang="en-GB" dirty="0" smtClean="0"/>
              <a:t>University of Edinburgh (2010) </a:t>
            </a:r>
            <a:r>
              <a:rPr lang="en-GB" i="1" dirty="0" smtClean="0"/>
              <a:t>New ways of giving feedback</a:t>
            </a:r>
            <a:r>
              <a:rPr lang="en-GB" dirty="0" smtClean="0"/>
              <a:t>.  Retrieved: 25 Mar 2013.  </a:t>
            </a:r>
            <a:r>
              <a:rPr lang="en-GB" dirty="0" smtClean="0">
                <a:hlinkClick r:id="rId10"/>
              </a:rPr>
              <a:t>http://www.enhancingfeedback.ed.ac.uk/staff/resources/newways.html</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45C87617-48F8-41D6-83FF-600DB5DCAF12}" type="slidenum">
              <a:rPr lang="en-GB" smtClean="0"/>
              <a:t>2</a:t>
            </a:fld>
            <a:endParaRPr lang="en-GB"/>
          </a:p>
        </p:txBody>
      </p:sp>
    </p:spTree>
    <p:extLst>
      <p:ext uri="{BB962C8B-B14F-4D97-AF65-F5344CB8AC3E}">
        <p14:creationId xmlns:p14="http://schemas.microsoft.com/office/powerpoint/2010/main" val="315981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C87617-48F8-41D6-83FF-600DB5DCAF12}" type="slidenum">
              <a:rPr lang="en-GB" smtClean="0"/>
              <a:t>3</a:t>
            </a:fld>
            <a:endParaRPr lang="en-GB"/>
          </a:p>
        </p:txBody>
      </p:sp>
    </p:spTree>
    <p:extLst>
      <p:ext uri="{BB962C8B-B14F-4D97-AF65-F5344CB8AC3E}">
        <p14:creationId xmlns:p14="http://schemas.microsoft.com/office/powerpoint/2010/main" val="315981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Hounsell</a:t>
            </a:r>
            <a:r>
              <a:rPr lang="en-GB" dirty="0" smtClean="0"/>
              <a:t> (2007) introduces ‘sustainable feedback’ as effective for learning as well as efficient for teachers. Specifically, echoing </a:t>
            </a:r>
            <a:r>
              <a:rPr lang="en-GB" dirty="0" err="1" smtClean="0"/>
              <a:t>Boud’s</a:t>
            </a:r>
            <a:r>
              <a:rPr lang="en-GB" dirty="0" smtClean="0"/>
              <a:t> (2000) conception of sustainable assessment, it enables learners to develop beyond the immediate assessment. Sustainable feedback comprises 'high-value' feedback through increased formative assessment, including feedback in day-to-day teaching and learning, and learners taking a more active and reflective role in feedback. High-value feedback tends to '</a:t>
            </a:r>
            <a:r>
              <a:rPr lang="en-GB" dirty="0" err="1" smtClean="0"/>
              <a:t>feedforward</a:t>
            </a:r>
            <a:r>
              <a:rPr lang="en-GB" dirty="0" smtClean="0"/>
              <a:t>' i.e. help learners prepare for the next assessment, for example through marking exercises, patchwork texts and feedback on drafts. Approaches also include feedback as dialogue with tutors, group work, presentations and self- and peer-assessment.</a:t>
            </a:r>
          </a:p>
          <a:p>
            <a:endParaRPr lang="en-GB" dirty="0" smtClean="0"/>
          </a:p>
          <a:p>
            <a:r>
              <a:rPr lang="en-GB" dirty="0" smtClean="0"/>
              <a:t>In broadening my conception of sustainable feedback beyond efficiency, given limited space here, I am going to concentrate on </a:t>
            </a:r>
            <a:r>
              <a:rPr lang="en-GB" dirty="0" err="1" smtClean="0"/>
              <a:t>feedforward</a:t>
            </a:r>
            <a:r>
              <a:rPr lang="en-GB" dirty="0" smtClean="0"/>
              <a:t> specifically as this is what sparked my initial interest.</a:t>
            </a:r>
          </a:p>
          <a:p>
            <a:endParaRPr lang="en-GB" b="1" dirty="0" smtClean="0"/>
          </a:p>
          <a:p>
            <a:r>
              <a:rPr lang="en-GB" b="1" dirty="0" err="1" smtClean="0"/>
              <a:t>Feedforward</a:t>
            </a:r>
            <a:endParaRPr lang="en-GB" b="1" dirty="0" smtClean="0"/>
          </a:p>
          <a:p>
            <a:endParaRPr lang="en-GB" dirty="0" smtClean="0"/>
          </a:p>
          <a:p>
            <a:r>
              <a:rPr lang="en-GB" dirty="0" smtClean="0"/>
              <a:t>This may be on a draft within an assessment (</a:t>
            </a:r>
            <a:r>
              <a:rPr lang="en-GB" dirty="0" err="1" smtClean="0"/>
              <a:t>Alverez</a:t>
            </a:r>
            <a:r>
              <a:rPr lang="en-GB" dirty="0" smtClean="0"/>
              <a:t> et al, 2012; </a:t>
            </a:r>
            <a:r>
              <a:rPr lang="en-GB" dirty="0" err="1" smtClean="0"/>
              <a:t>Tuzi</a:t>
            </a:r>
            <a:r>
              <a:rPr lang="en-GB" dirty="0" smtClean="0"/>
              <a:t>, 2004); between formative and summative assessments (</a:t>
            </a:r>
            <a:r>
              <a:rPr lang="en-GB" dirty="0" err="1" smtClean="0"/>
              <a:t>Wimshurst</a:t>
            </a:r>
            <a:r>
              <a:rPr lang="en-GB" dirty="0" smtClean="0"/>
              <a:t> &amp; Manning, 2012; </a:t>
            </a:r>
            <a:r>
              <a:rPr lang="en-GB" dirty="0" err="1" smtClean="0"/>
              <a:t>Nicol</a:t>
            </a:r>
            <a:r>
              <a:rPr lang="en-GB" dirty="0" smtClean="0"/>
              <a:t>, 2007; </a:t>
            </a:r>
            <a:r>
              <a:rPr lang="en-GB" dirty="0" err="1" smtClean="0"/>
              <a:t>Nicol</a:t>
            </a:r>
            <a:r>
              <a:rPr lang="en-GB" dirty="0" smtClean="0"/>
              <a:t>, 2009) or between summative assessments (</a:t>
            </a:r>
            <a:r>
              <a:rPr lang="en-GB" dirty="0" err="1" smtClean="0"/>
              <a:t>Vardi</a:t>
            </a:r>
            <a:r>
              <a:rPr lang="en-GB" dirty="0" smtClean="0"/>
              <a:t>, 2012). However, </a:t>
            </a:r>
            <a:r>
              <a:rPr lang="en-GB" dirty="0" err="1" smtClean="0"/>
              <a:t>Wimshurst</a:t>
            </a:r>
            <a:r>
              <a:rPr lang="en-GB" dirty="0" smtClean="0"/>
              <a:t> &amp; Manning (2012) note a lack of empirical evidence. The effectiveness of </a:t>
            </a:r>
            <a:r>
              <a:rPr lang="en-GB" dirty="0" err="1" smtClean="0"/>
              <a:t>feedforward</a:t>
            </a:r>
            <a:r>
              <a:rPr lang="en-GB" dirty="0" smtClean="0"/>
              <a:t> may be limited by context, for example between similar assessments (Knight, 2006; </a:t>
            </a:r>
            <a:r>
              <a:rPr lang="en-GB" dirty="0" err="1" smtClean="0"/>
              <a:t>Vardi</a:t>
            </a:r>
            <a:r>
              <a:rPr lang="en-GB" dirty="0" smtClean="0"/>
              <a:t>, 2012), and not intrinsic in all good feedback as </a:t>
            </a:r>
            <a:r>
              <a:rPr lang="en-GB" dirty="0" err="1" smtClean="0"/>
              <a:t>Boud</a:t>
            </a:r>
            <a:r>
              <a:rPr lang="en-GB" dirty="0" smtClean="0"/>
              <a:t> &amp; Molloy (2012) suggest - challenging its sustainability. Moreover, although </a:t>
            </a:r>
            <a:r>
              <a:rPr lang="en-GB" dirty="0" err="1" smtClean="0"/>
              <a:t>Vardi</a:t>
            </a:r>
            <a:r>
              <a:rPr lang="en-GB" dirty="0" smtClean="0"/>
              <a:t> (2012) and </a:t>
            </a:r>
            <a:r>
              <a:rPr lang="en-GB" dirty="0" err="1" smtClean="0"/>
              <a:t>Nicol</a:t>
            </a:r>
            <a:r>
              <a:rPr lang="en-GB" dirty="0" smtClean="0"/>
              <a:t> (2009) correlate performance gains with </a:t>
            </a:r>
            <a:r>
              <a:rPr lang="en-GB" dirty="0" err="1" smtClean="0"/>
              <a:t>feedforward</a:t>
            </a:r>
            <a:r>
              <a:rPr lang="en-GB" dirty="0" smtClean="0"/>
              <a:t>, they don’t establish a causal link. </a:t>
            </a:r>
          </a:p>
          <a:p>
            <a:endParaRPr lang="en-GB" b="1" dirty="0" smtClean="0"/>
          </a:p>
          <a:p>
            <a:r>
              <a:rPr lang="en-GB" b="1" dirty="0" smtClean="0"/>
              <a:t>Connoisseurship</a:t>
            </a:r>
          </a:p>
          <a:p>
            <a:endParaRPr lang="en-GB" dirty="0" smtClean="0"/>
          </a:p>
          <a:p>
            <a:r>
              <a:rPr lang="en-GB" dirty="0" err="1" smtClean="0"/>
              <a:t>Feedforward</a:t>
            </a:r>
            <a:r>
              <a:rPr lang="en-GB" dirty="0" smtClean="0"/>
              <a:t> may be promoted by supporting learners’ development of connoisseurship (</a:t>
            </a:r>
            <a:r>
              <a:rPr lang="en-GB" dirty="0" err="1" smtClean="0"/>
              <a:t>Hounsell</a:t>
            </a:r>
            <a:r>
              <a:rPr lang="en-GB" dirty="0" smtClean="0"/>
              <a:t>, 2008). Connoisseurship is the artistry of connecting experiences and understanding </a:t>
            </a:r>
            <a:r>
              <a:rPr lang="en-GB" i="1" dirty="0" smtClean="0"/>
              <a:t>in a wider context</a:t>
            </a:r>
            <a:r>
              <a:rPr lang="en-GB" dirty="0" smtClean="0"/>
              <a:t> (Smith, 2005 on Eisner). In the context of assessment and feedback, connoisseurship is the tacit understanding of quality in learners’ work (</a:t>
            </a:r>
            <a:r>
              <a:rPr lang="en-GB" dirty="0" err="1" smtClean="0"/>
              <a:t>Wimshurst</a:t>
            </a:r>
            <a:r>
              <a:rPr lang="en-GB" dirty="0" smtClean="0"/>
              <a:t> &amp; Manning, 2012). Some notion of quality is captured in assessment criteria, of which learners’ understanding is key (Higher Education Academy, 2012; Rust et al, 2003). Connoisseurship may therefore be enabled through feedback related to </a:t>
            </a:r>
            <a:r>
              <a:rPr lang="en-GB" i="1" dirty="0" smtClean="0"/>
              <a:t>generic</a:t>
            </a:r>
            <a:r>
              <a:rPr lang="en-GB" dirty="0" smtClean="0"/>
              <a:t> assessment criteria (e.g. University of Edinburgh, 2013; Canterbury Christ Church University, 2013) which bridge a wider range of assessments than </a:t>
            </a:r>
            <a:r>
              <a:rPr lang="en-GB" dirty="0" err="1" smtClean="0"/>
              <a:t>Vardi's</a:t>
            </a:r>
            <a:r>
              <a:rPr lang="en-GB" dirty="0" smtClean="0"/>
              <a:t> (2012) deliberately linked assessments. However, simply describing criteria is not sufficient, explication and guidance is needed (Rust et al, 2003; Price et al, 2007; </a:t>
            </a:r>
            <a:r>
              <a:rPr lang="en-GB" dirty="0" err="1" smtClean="0"/>
              <a:t>Nicol</a:t>
            </a:r>
            <a:r>
              <a:rPr lang="en-GB" dirty="0" smtClean="0"/>
              <a:t> &amp; Milligan, 2006). Moreover, outcomes-based criteria alone do not capture the holistic sense of quality required (Orr, 2010). As such, connoisseurship requires studying exemplars of work of varying quality (</a:t>
            </a:r>
            <a:r>
              <a:rPr lang="en-GB" dirty="0" err="1" smtClean="0"/>
              <a:t>Nicol</a:t>
            </a:r>
            <a:r>
              <a:rPr lang="en-GB" dirty="0" smtClean="0"/>
              <a:t>, 2009; </a:t>
            </a:r>
            <a:r>
              <a:rPr lang="en-GB" dirty="0" err="1" smtClean="0"/>
              <a:t>Boud</a:t>
            </a:r>
            <a:r>
              <a:rPr lang="en-GB" dirty="0" smtClean="0"/>
              <a:t>, 2000; </a:t>
            </a:r>
            <a:r>
              <a:rPr lang="en-GB" dirty="0" err="1" smtClean="0"/>
              <a:t>Vardi</a:t>
            </a:r>
            <a:r>
              <a:rPr lang="en-GB" dirty="0" smtClean="0"/>
              <a:t>, 2012) - an example given by </a:t>
            </a:r>
            <a:r>
              <a:rPr lang="en-GB" dirty="0" err="1" smtClean="0"/>
              <a:t>Hounsell</a:t>
            </a:r>
            <a:r>
              <a:rPr lang="en-GB" dirty="0" smtClean="0"/>
              <a:t> (2007) of </a:t>
            </a:r>
            <a:r>
              <a:rPr lang="en-GB" dirty="0" err="1" smtClean="0"/>
              <a:t>feedforward</a:t>
            </a:r>
            <a:r>
              <a:rPr lang="en-GB" dirty="0" smtClean="0"/>
              <a:t> as high-value feedback. Furthermore, assessment criteria remain intrinsically ‘fuzzy’ for teachers (</a:t>
            </a:r>
            <a:r>
              <a:rPr lang="en-GB" dirty="0" err="1" smtClean="0"/>
              <a:t>Bloxham</a:t>
            </a:r>
            <a:r>
              <a:rPr lang="en-GB" dirty="0" smtClean="0"/>
              <a:t>, 2012). They need to maintain a dialogue to ensure consistency in marking (Higher Education Academy, 2012). </a:t>
            </a:r>
          </a:p>
          <a:p>
            <a:endParaRPr lang="en-GB" b="1" dirty="0" smtClean="0"/>
          </a:p>
          <a:p>
            <a:r>
              <a:rPr lang="en-GB" b="1" dirty="0" smtClean="0"/>
              <a:t>Learner engagement</a:t>
            </a:r>
          </a:p>
          <a:p>
            <a:endParaRPr lang="en-GB" dirty="0" smtClean="0"/>
          </a:p>
          <a:p>
            <a:r>
              <a:rPr lang="en-GB" dirty="0" smtClean="0"/>
              <a:t>Of course, to be effective learners need to engage with feedback. Factors which promote engagement include timeliness of feedback, recognising its importance and </a:t>
            </a:r>
            <a:r>
              <a:rPr lang="en-GB" dirty="0" err="1" smtClean="0"/>
              <a:t>feedforward</a:t>
            </a:r>
            <a:r>
              <a:rPr lang="en-GB" dirty="0" smtClean="0"/>
              <a:t> (Gibbs &amp; Simpson, 2004-5), also self-assessment, dialogue with peers as well as the teacher who is key in clarifying what quality is (</a:t>
            </a:r>
            <a:r>
              <a:rPr lang="en-GB" dirty="0" err="1" smtClean="0"/>
              <a:t>Nicol</a:t>
            </a:r>
            <a:r>
              <a:rPr lang="en-GB" dirty="0" smtClean="0"/>
              <a:t> &amp; McFarlane-Dick, 2006). Engagement can also be affected by the type of feedback. Deeper learning can be promoted over performance (Knight, 2006), surface or incremental learning by feedback which simulates reflection and discussion rather than corrective feedback (Alvarez et al, 2012; Willey &amp; Gardner 2009). What level of engagement do re-usable comments in e-feedback promote?</a:t>
            </a:r>
          </a:p>
          <a:p>
            <a:endParaRPr lang="en-GB" dirty="0" smtClean="0"/>
          </a:p>
          <a:p>
            <a:r>
              <a:rPr lang="en-GB" dirty="0" smtClean="0"/>
              <a:t>I am therefore adding the key factors of connoisseurship and learner engagement to </a:t>
            </a:r>
            <a:r>
              <a:rPr lang="en-GB" dirty="0" err="1" smtClean="0"/>
              <a:t>feedforward</a:t>
            </a:r>
            <a:r>
              <a:rPr lang="en-GB" dirty="0" smtClean="0"/>
              <a:t> which, along with efficiency, scopes my conception of sustainable feedback.</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dirty="0" smtClean="0"/>
              <a:t>Alvarez , I., </a:t>
            </a:r>
            <a:r>
              <a:rPr lang="en-GB" dirty="0" err="1" smtClean="0"/>
              <a:t>Espasa</a:t>
            </a:r>
            <a:r>
              <a:rPr lang="en-GB" dirty="0" smtClean="0"/>
              <a:t>, A., </a:t>
            </a:r>
            <a:r>
              <a:rPr lang="en-GB" dirty="0" err="1" smtClean="0"/>
              <a:t>Guasch</a:t>
            </a:r>
            <a:r>
              <a:rPr lang="en-GB" dirty="0" smtClean="0"/>
              <a:t>, T. (2012) ‘The value of feedback in improving collaborative writing assignments in an online learning environment’, </a:t>
            </a:r>
            <a:r>
              <a:rPr lang="en-GB" i="1" dirty="0" smtClean="0"/>
              <a:t>Studies in Higher Education</a:t>
            </a:r>
            <a:r>
              <a:rPr lang="en-GB" dirty="0" smtClean="0"/>
              <a:t>, 37(4): pp. 387-400</a:t>
            </a:r>
          </a:p>
          <a:p>
            <a:endParaRPr lang="en-GB" dirty="0" smtClean="0"/>
          </a:p>
          <a:p>
            <a:r>
              <a:rPr lang="en-GB" dirty="0" err="1" smtClean="0"/>
              <a:t>Bloxham</a:t>
            </a:r>
            <a:r>
              <a:rPr lang="en-GB" dirty="0" smtClean="0"/>
              <a:t>, S. (2012) 'You can see the quality in front of your eyes: grounding academic standards between rationality and interpretation', </a:t>
            </a:r>
            <a:r>
              <a:rPr lang="en-GB" i="1" dirty="0" smtClean="0"/>
              <a:t>Quality in Higher Education</a:t>
            </a:r>
            <a:r>
              <a:rPr lang="en-GB" dirty="0" smtClean="0"/>
              <a:t>, 18(2): pp. 185-20</a:t>
            </a:r>
          </a:p>
          <a:p>
            <a:endParaRPr lang="en-GB" dirty="0" smtClean="0"/>
          </a:p>
          <a:p>
            <a:r>
              <a:rPr lang="en-GB" dirty="0" err="1" smtClean="0"/>
              <a:t>Boud</a:t>
            </a:r>
            <a:r>
              <a:rPr lang="en-GB" dirty="0" smtClean="0"/>
              <a:t>, D. (2000) 'Sustainable assessment: rethinking assessment for the learning society.' </a:t>
            </a:r>
            <a:r>
              <a:rPr lang="en-GB" i="1" dirty="0" smtClean="0"/>
              <a:t>Studies in Continuing Education</a:t>
            </a:r>
            <a:r>
              <a:rPr lang="en-GB" dirty="0" smtClean="0"/>
              <a:t>, 22(2): pp. 151-167</a:t>
            </a:r>
          </a:p>
          <a:p>
            <a:endParaRPr lang="en-GB" dirty="0" smtClean="0"/>
          </a:p>
          <a:p>
            <a:r>
              <a:rPr lang="en-GB" dirty="0" err="1" smtClean="0"/>
              <a:t>Boud</a:t>
            </a:r>
            <a:r>
              <a:rPr lang="en-GB" dirty="0" smtClean="0"/>
              <a:t>, D., Molloy, E. (2012). ‘Rethinking models of feedback for learning: the challenge of design’, </a:t>
            </a:r>
            <a:r>
              <a:rPr lang="en-GB" i="1" dirty="0" smtClean="0"/>
              <a:t>Assessment &amp; Evaluation in Higher Education</a:t>
            </a:r>
            <a:r>
              <a:rPr lang="en-GB" dirty="0" smtClean="0"/>
              <a:t>. DOI:10.1080/02602938.2012.691462</a:t>
            </a:r>
          </a:p>
          <a:p>
            <a:endParaRPr lang="en-GB" dirty="0" smtClean="0"/>
          </a:p>
          <a:p>
            <a:r>
              <a:rPr lang="en-GB" dirty="0" smtClean="0"/>
              <a:t>Canterbury Christ Church University (2013) </a:t>
            </a:r>
            <a:r>
              <a:rPr lang="en-GB" i="1" dirty="0" smtClean="0"/>
              <a:t>Assessment Criteria</a:t>
            </a:r>
            <a:r>
              <a:rPr lang="en-GB" dirty="0" smtClean="0"/>
              <a:t>. Retrieved: 12 Apr 2013. </a:t>
            </a:r>
            <a:r>
              <a:rPr lang="en-GB" dirty="0" smtClean="0">
                <a:hlinkClick r:id="rId3"/>
              </a:rPr>
              <a:t>http://www.canterbury.ac.uk/support/quality-and-standards-office/validation/assessment.asp</a:t>
            </a:r>
            <a:r>
              <a:rPr lang="en-GB" dirty="0" smtClean="0"/>
              <a:t> </a:t>
            </a:r>
          </a:p>
          <a:p>
            <a:endParaRPr lang="en-GB" dirty="0" smtClean="0"/>
          </a:p>
          <a:p>
            <a:r>
              <a:rPr lang="en-GB" dirty="0" smtClean="0"/>
              <a:t>Gibbs, G., Simpson, C. (2004-5). 'Conditions under which assessment supports students' learning.' </a:t>
            </a:r>
            <a:r>
              <a:rPr lang="en-GB" i="1" dirty="0" smtClean="0"/>
              <a:t>Learning and Teaching in Higher Education</a:t>
            </a:r>
            <a:r>
              <a:rPr lang="en-GB" dirty="0" smtClean="0"/>
              <a:t>, 1: pp. 3-31.</a:t>
            </a:r>
          </a:p>
          <a:p>
            <a:endParaRPr lang="en-GB" dirty="0" smtClean="0"/>
          </a:p>
          <a:p>
            <a:r>
              <a:rPr lang="en-GB" dirty="0" err="1" smtClean="0"/>
              <a:t>Hounsell</a:t>
            </a:r>
            <a:r>
              <a:rPr lang="en-GB" dirty="0" smtClean="0"/>
              <a:t>, D. (2007). 'Towards more sustainable feedback to students.' In: </a:t>
            </a:r>
            <a:r>
              <a:rPr lang="en-GB" dirty="0" err="1" smtClean="0"/>
              <a:t>Boud</a:t>
            </a:r>
            <a:r>
              <a:rPr lang="en-GB" dirty="0" smtClean="0"/>
              <a:t>, D. and </a:t>
            </a:r>
            <a:r>
              <a:rPr lang="en-GB" dirty="0" err="1" smtClean="0"/>
              <a:t>Falchikov</a:t>
            </a:r>
            <a:r>
              <a:rPr lang="en-GB" dirty="0" smtClean="0"/>
              <a:t>, N., eds. </a:t>
            </a:r>
            <a:r>
              <a:rPr lang="en-GB" i="1" dirty="0" smtClean="0"/>
              <a:t>Rethinking Assessment in Higher Education. Learning for the Longer Term</a:t>
            </a:r>
            <a:r>
              <a:rPr lang="en-GB" dirty="0" smtClean="0"/>
              <a:t>. London: </a:t>
            </a:r>
            <a:r>
              <a:rPr lang="en-GB" dirty="0" err="1" smtClean="0"/>
              <a:t>Routledge</a:t>
            </a:r>
            <a:r>
              <a:rPr lang="en-GB" dirty="0" smtClean="0"/>
              <a:t>, pp. 101-113.</a:t>
            </a:r>
          </a:p>
          <a:p>
            <a:endParaRPr lang="en-GB" dirty="0" smtClean="0"/>
          </a:p>
          <a:p>
            <a:r>
              <a:rPr lang="en-GB" dirty="0" err="1" smtClean="0"/>
              <a:t>Hounsell</a:t>
            </a:r>
            <a:r>
              <a:rPr lang="en-GB" dirty="0" smtClean="0"/>
              <a:t>, D. (2008). 'The trouble with feedback: new challenges, emerging strategies’, </a:t>
            </a:r>
            <a:r>
              <a:rPr lang="en-GB" i="1" dirty="0" smtClean="0"/>
              <a:t>Interchange</a:t>
            </a:r>
            <a:r>
              <a:rPr lang="en-GB" dirty="0" smtClean="0"/>
              <a:t> 2: pp. 1-10. Retrieved: 26 Mar 2013. </a:t>
            </a:r>
            <a:r>
              <a:rPr lang="en-GB" dirty="0" smtClean="0">
                <a:hlinkClick r:id="rId4"/>
              </a:rPr>
              <a:t>http://www.tla.ed.ac.uk/interchange</a:t>
            </a:r>
            <a:r>
              <a:rPr lang="en-GB" dirty="0" smtClean="0"/>
              <a:t>.</a:t>
            </a:r>
          </a:p>
          <a:p>
            <a:endParaRPr lang="en-GB" dirty="0" smtClean="0"/>
          </a:p>
          <a:p>
            <a:r>
              <a:rPr lang="en-GB" dirty="0" smtClean="0"/>
              <a:t>Knight, P. (2006) 'The local practices of assessment.' </a:t>
            </a:r>
            <a:r>
              <a:rPr lang="en-GB" i="1" dirty="0" smtClean="0"/>
              <a:t>Assessment &amp; Evaluation in Higher Education.</a:t>
            </a:r>
            <a:r>
              <a:rPr lang="en-GB" dirty="0" smtClean="0"/>
              <a:t> 31(4): pp. 435-452.</a:t>
            </a:r>
          </a:p>
          <a:p>
            <a:endParaRPr lang="en-GB" dirty="0" smtClean="0"/>
          </a:p>
          <a:p>
            <a:r>
              <a:rPr lang="en-GB" dirty="0" err="1" smtClean="0"/>
              <a:t>Nicol</a:t>
            </a:r>
            <a:r>
              <a:rPr lang="en-GB" dirty="0" smtClean="0"/>
              <a:t>, D. (2009) 'Assessment for learner self-regulation: enhancing achievement in the first year using learning technologies', </a:t>
            </a:r>
            <a:r>
              <a:rPr lang="en-GB" i="1" dirty="0" smtClean="0"/>
              <a:t>Assessment &amp; Evaluation in Higher Education</a:t>
            </a:r>
            <a:r>
              <a:rPr lang="en-GB" dirty="0" smtClean="0"/>
              <a:t>, 34(3): pp. 335-352.</a:t>
            </a:r>
          </a:p>
          <a:p>
            <a:endParaRPr lang="en-GB" dirty="0" smtClean="0"/>
          </a:p>
          <a:p>
            <a:r>
              <a:rPr lang="en-GB" dirty="0" err="1" smtClean="0"/>
              <a:t>Nicol</a:t>
            </a:r>
            <a:r>
              <a:rPr lang="en-GB" dirty="0" smtClean="0"/>
              <a:t>, D., Macfarlane-Dick, D. (2006). 'Formative assessment and self-regulated learning: a model and seven principles of good feedback practice', </a:t>
            </a:r>
            <a:r>
              <a:rPr lang="en-GB" i="1" dirty="0" smtClean="0"/>
              <a:t>Studies in Higher Education</a:t>
            </a:r>
            <a:r>
              <a:rPr lang="en-GB" dirty="0" smtClean="0"/>
              <a:t>, 31(2), 199-218</a:t>
            </a:r>
          </a:p>
          <a:p>
            <a:endParaRPr lang="en-GB" dirty="0" smtClean="0"/>
          </a:p>
          <a:p>
            <a:r>
              <a:rPr lang="en-GB" dirty="0" err="1" smtClean="0"/>
              <a:t>Nicol</a:t>
            </a:r>
            <a:r>
              <a:rPr lang="en-GB" dirty="0" smtClean="0"/>
              <a:t>, D., Milligan, C. (2006) Rethinking technology-supported assessment practices in relation to the seven principles of good feedback practice in Bryan, C. and Clegg, K. (</a:t>
            </a:r>
            <a:r>
              <a:rPr lang="en-GB" dirty="0" err="1" smtClean="0"/>
              <a:t>eds</a:t>
            </a:r>
            <a:r>
              <a:rPr lang="en-GB" dirty="0" smtClean="0"/>
              <a:t>) </a:t>
            </a:r>
            <a:r>
              <a:rPr lang="en-GB" i="1" dirty="0" smtClean="0"/>
              <a:t>Innovative Assessment in Higher Education</a:t>
            </a:r>
            <a:r>
              <a:rPr lang="en-GB" dirty="0" smtClean="0"/>
              <a:t>. (London, </a:t>
            </a:r>
            <a:r>
              <a:rPr lang="en-GB" dirty="0" err="1" smtClean="0"/>
              <a:t>Routledge</a:t>
            </a:r>
            <a:r>
              <a:rPr lang="en-GB" dirty="0" smtClean="0"/>
              <a:t>). pp. 64-78</a:t>
            </a:r>
          </a:p>
          <a:p>
            <a:endParaRPr lang="en-GB" dirty="0" smtClean="0"/>
          </a:p>
          <a:p>
            <a:r>
              <a:rPr lang="en-GB" dirty="0" smtClean="0"/>
              <a:t>Orr, S (2010). 'We kind of try to merge our own experience with the objectivity of the criteria: The role of connoisseurship and tacit practice in undergraduate fine art assessment.’, </a:t>
            </a:r>
            <a:r>
              <a:rPr lang="en-GB" i="1" dirty="0" smtClean="0"/>
              <a:t>Art, Design and Communication in Higher Education</a:t>
            </a:r>
            <a:r>
              <a:rPr lang="en-GB" dirty="0" smtClean="0"/>
              <a:t>, 9(1): pp. 5-19</a:t>
            </a:r>
          </a:p>
          <a:p>
            <a:endParaRPr lang="en-GB" dirty="0" smtClean="0"/>
          </a:p>
          <a:p>
            <a:r>
              <a:rPr lang="en-GB" dirty="0" smtClean="0"/>
              <a:t>Price , M., O’Donovan, B., Rust, C. (2007) ‘Putting a social‐constructivist assessment process model into practice: building the feedback loop into the assessment process through peer review’, </a:t>
            </a:r>
            <a:r>
              <a:rPr lang="en-GB" i="1" dirty="0" smtClean="0"/>
              <a:t>Innovations in Education and Teaching International</a:t>
            </a:r>
            <a:r>
              <a:rPr lang="en-GB" dirty="0" smtClean="0"/>
              <a:t>, 44(2); pp. 143-152</a:t>
            </a:r>
          </a:p>
          <a:p>
            <a:endParaRPr lang="en-GB" dirty="0" smtClean="0"/>
          </a:p>
          <a:p>
            <a:r>
              <a:rPr lang="en-GB" dirty="0" smtClean="0"/>
              <a:t>Rust, C., Price, M., O’Donovan, B. (2003) ‘Improving students’ learning by developing their understanding of assessment criteria and processes’, </a:t>
            </a:r>
            <a:r>
              <a:rPr lang="en-GB" i="1" dirty="0" smtClean="0"/>
              <a:t>Assessment and Evaluation in Higher Education, </a:t>
            </a:r>
            <a:r>
              <a:rPr lang="en-GB" dirty="0" smtClean="0"/>
              <a:t>28(2): pp. 147–164.</a:t>
            </a:r>
          </a:p>
          <a:p>
            <a:endParaRPr lang="en-GB" dirty="0" smtClean="0"/>
          </a:p>
          <a:p>
            <a:r>
              <a:rPr lang="en-GB" dirty="0" smtClean="0"/>
              <a:t>Smith, M. (2005) </a:t>
            </a:r>
            <a:r>
              <a:rPr lang="en-GB" i="1" dirty="0" smtClean="0"/>
              <a:t>Elliot W. Eisner, connoisseurship, criticism and the art of education</a:t>
            </a:r>
            <a:r>
              <a:rPr lang="en-GB" dirty="0" smtClean="0"/>
              <a:t>. Retrieved: 28 Mar 2013. </a:t>
            </a:r>
            <a:r>
              <a:rPr lang="en-GB" dirty="0" smtClean="0">
                <a:hlinkClick r:id="rId5"/>
              </a:rPr>
              <a:t>http://www.infed.org/thinkers/eisner.htm</a:t>
            </a:r>
            <a:r>
              <a:rPr lang="en-GB" dirty="0" smtClean="0"/>
              <a:t>.</a:t>
            </a:r>
          </a:p>
          <a:p>
            <a:endParaRPr lang="en-GB" dirty="0" smtClean="0"/>
          </a:p>
          <a:p>
            <a:r>
              <a:rPr lang="en-GB" dirty="0" smtClean="0"/>
              <a:t>University of Edinburgh (2013) </a:t>
            </a:r>
            <a:r>
              <a:rPr lang="en-GB" i="1" dirty="0" smtClean="0"/>
              <a:t>MSc in E-learning Programme Handbook 2012-13</a:t>
            </a:r>
            <a:r>
              <a:rPr lang="en-GB" dirty="0" smtClean="0"/>
              <a:t>. Retrieved: 12 Apr 2013. </a:t>
            </a:r>
            <a:r>
              <a:rPr lang="en-GB" dirty="0" smtClean="0">
                <a:hlinkClick r:id="rId6"/>
              </a:rPr>
              <a:t>http://www.elearning.education.ed.ac.uk/handbooks/programme/mscel_progguide1213_jan13.pdf</a:t>
            </a:r>
            <a:r>
              <a:rPr lang="en-GB" dirty="0" smtClean="0"/>
              <a:t> </a:t>
            </a:r>
          </a:p>
          <a:p>
            <a:endParaRPr lang="en-GB" dirty="0" smtClean="0"/>
          </a:p>
          <a:p>
            <a:r>
              <a:rPr lang="en-GB" dirty="0" err="1" smtClean="0"/>
              <a:t>Vardi</a:t>
            </a:r>
            <a:r>
              <a:rPr lang="en-GB" dirty="0" smtClean="0"/>
              <a:t>, I. (2012) ‘Effectively feeding forward from one written assessment task to the next.’, </a:t>
            </a:r>
            <a:r>
              <a:rPr lang="en-GB" i="1" dirty="0" smtClean="0"/>
              <a:t>Assessment &amp; Evaluation in Higher Education, </a:t>
            </a:r>
            <a:r>
              <a:rPr lang="en-GB" dirty="0" smtClean="0"/>
              <a:t>1-12. DOI:10.1080/02602938.2012.670197</a:t>
            </a:r>
          </a:p>
          <a:p>
            <a:endParaRPr lang="en-GB" dirty="0" smtClean="0"/>
          </a:p>
          <a:p>
            <a:r>
              <a:rPr lang="en-GB" dirty="0" smtClean="0"/>
              <a:t>Willey, K., Gardner, A. (2010) ‘Investigating the capacity of self and peer assessment activities to engage students and promote learning’, </a:t>
            </a:r>
            <a:r>
              <a:rPr lang="en-GB" i="1" dirty="0" smtClean="0"/>
              <a:t>European Journal of Engineering Education</a:t>
            </a:r>
            <a:r>
              <a:rPr lang="en-GB" dirty="0" smtClean="0"/>
              <a:t>, 35(4): pp. 429-443</a:t>
            </a:r>
          </a:p>
          <a:p>
            <a:endParaRPr lang="en-GB" dirty="0" smtClean="0"/>
          </a:p>
          <a:p>
            <a:r>
              <a:rPr lang="en-GB" dirty="0" err="1" smtClean="0"/>
              <a:t>Wimshurst</a:t>
            </a:r>
            <a:r>
              <a:rPr lang="en-GB" dirty="0" smtClean="0"/>
              <a:t>, K., Manning, M. (2012) ‘Feed-forward assessment, exemplars and peer marking: evidence of efficacy’, </a:t>
            </a:r>
            <a:r>
              <a:rPr lang="en-GB" i="1" dirty="0" smtClean="0"/>
              <a:t>Assessment &amp; Evaluation in Higher Education</a:t>
            </a:r>
            <a:r>
              <a:rPr lang="en-GB" dirty="0" smtClean="0"/>
              <a:t>. DOI:10.1080/02602938.2011.646236</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C87617-48F8-41D6-83FF-600DB5DCAF12}" type="slidenum">
              <a:rPr lang="en-GB" smtClean="0"/>
              <a:t>4</a:t>
            </a:fld>
            <a:endParaRPr lang="en-GB"/>
          </a:p>
        </p:txBody>
      </p:sp>
    </p:spTree>
    <p:extLst>
      <p:ext uri="{BB962C8B-B14F-4D97-AF65-F5344CB8AC3E}">
        <p14:creationId xmlns:p14="http://schemas.microsoft.com/office/powerpoint/2010/main" val="315981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Case study 1: Denton et al (2008) - Liverpool John </a:t>
            </a:r>
            <a:r>
              <a:rPr lang="en-GB" b="1" dirty="0" err="1" smtClean="0"/>
              <a:t>Moores</a:t>
            </a:r>
            <a:r>
              <a:rPr lang="en-GB" b="1" dirty="0" smtClean="0"/>
              <a:t> University</a:t>
            </a:r>
          </a:p>
          <a:p>
            <a:endParaRPr lang="en-GB" b="1" dirty="0" smtClean="0"/>
          </a:p>
          <a:p>
            <a:r>
              <a:rPr lang="en-GB" dirty="0" smtClean="0"/>
              <a:t>198 first year Pharmaceutical Science and Pharmacy received either traditional, handwritten feedback (n(T)=150) or e-feedback (n(E)=48) on an extended lab report. Feedback 15 (FB15) was used for e-feedback, including re-usable stock phrases, re-usable levelled assessment criteria-related comments and free-form summary comments.</a:t>
            </a:r>
          </a:p>
          <a:p>
            <a:endParaRPr lang="en-GB" dirty="0" smtClean="0"/>
          </a:p>
          <a:p>
            <a:r>
              <a:rPr lang="en-GB" dirty="0" smtClean="0"/>
              <a:t>A survey (n=169) of students' perceptions was conducted to compare each form of feedback (n(T)=129, n(E)=40). Note an explicit focus on effectiveness as well as satisfaction.</a:t>
            </a:r>
          </a:p>
          <a:p>
            <a:endParaRPr lang="en-GB" dirty="0" smtClean="0"/>
          </a:p>
          <a:p>
            <a:r>
              <a:rPr lang="en-GB" dirty="0" smtClean="0"/>
              <a:t>E-feedback scored higher than handwritten feedback on all questions, averaging almost 1 </a:t>
            </a:r>
            <a:r>
              <a:rPr lang="en-GB" dirty="0" err="1" smtClean="0"/>
              <a:t>Likert</a:t>
            </a:r>
            <a:r>
              <a:rPr lang="en-GB" dirty="0" smtClean="0"/>
              <a:t> point higher. The greatest differences were around clarity, amount of feedback and highlighting strengths and weaknesses. FB15 reduced overall marking effort and promoted greater consistency of marking. </a:t>
            </a:r>
          </a:p>
          <a:p>
            <a:endParaRPr lang="en-GB" dirty="0" smtClean="0"/>
          </a:p>
          <a:p>
            <a:r>
              <a:rPr lang="en-GB" dirty="0" smtClean="0"/>
              <a:t>This study is limited by being a single instance of a single assignment type and in findings being based on perceptions, not demonstrable impact on learning. Also the comparison of fairness (Q4) and relevance (Q7) was not statistically significant. </a:t>
            </a:r>
          </a:p>
          <a:p>
            <a:endParaRPr lang="en-GB" b="1" dirty="0" smtClean="0"/>
          </a:p>
          <a:p>
            <a:r>
              <a:rPr lang="en-GB" b="1" dirty="0" smtClean="0"/>
              <a:t>Case study 2: Case (2007) - University of Wales</a:t>
            </a:r>
          </a:p>
          <a:p>
            <a:endParaRPr lang="en-GB" dirty="0" smtClean="0"/>
          </a:p>
          <a:p>
            <a:r>
              <a:rPr lang="en-GB" dirty="0" smtClean="0"/>
              <a:t>Feedback on essays for 200 first, second and third year criminology students was reconfigured with the aim of reducing turnaround time and promoting closer engagement with the assessment criteria. Students were provided with a full set of criteria, aligned with learning objectives, and in-class explication and guidance. A bespoke e-feedback system was used for all essays which included re-usable stock phrases and re-usable levelled assessment criteria-related comments. Students were offered a follow up session with their tutor.</a:t>
            </a:r>
          </a:p>
          <a:p>
            <a:r>
              <a:rPr lang="en-GB" dirty="0" smtClean="0"/>
              <a:t>A survey (n&gt;=95) of students’ understanding of the objectives, criteria and perceptions of effectiveness was conducted. Findings include:</a:t>
            </a:r>
          </a:p>
          <a:p>
            <a:endParaRPr lang="en-GB" dirty="0" smtClean="0"/>
          </a:p>
          <a:p>
            <a:r>
              <a:rPr lang="en-GB" dirty="0" smtClean="0"/>
              <a:t>- 79% of students more aware of the assessment criteria,</a:t>
            </a:r>
          </a:p>
          <a:p>
            <a:r>
              <a:rPr lang="en-GB" dirty="0" smtClean="0"/>
              <a:t>- 69% more able to identify ways to improve in the future and, crucially,</a:t>
            </a:r>
          </a:p>
          <a:p>
            <a:r>
              <a:rPr lang="en-GB" dirty="0" smtClean="0"/>
              <a:t>- 67% more motivated to improve.</a:t>
            </a:r>
          </a:p>
          <a:p>
            <a:endParaRPr lang="en-GB" dirty="0" smtClean="0"/>
          </a:p>
          <a:p>
            <a:r>
              <a:rPr lang="en-GB" dirty="0" smtClean="0"/>
              <a:t>A study of performance over two successive years was conducted. An average 4% year on year improvement within each module was demonstrated, along with an average 4% improvement within each student moving from between years. Marking effort was reduced.</a:t>
            </a:r>
          </a:p>
          <a:p>
            <a:r>
              <a:rPr lang="en-GB" dirty="0" smtClean="0"/>
              <a:t>This study is limited by a lack of baseline for students’ perceptions, therefore ‘more aware’ and ‘more motivated’ may mean more than before the reconfigured</a:t>
            </a:r>
            <a:r>
              <a:rPr lang="en-GB" i="1" dirty="0" smtClean="0"/>
              <a:t> </a:t>
            </a:r>
            <a:r>
              <a:rPr lang="en-GB" dirty="0" smtClean="0"/>
              <a:t>feedback, not more compared with any previous feedback experiences. Although individual and cohort performances do correlate with feedback reconfiguration, no causal link is established. </a:t>
            </a:r>
          </a:p>
          <a:p>
            <a:endParaRPr lang="en-GB" b="1" dirty="0" smtClean="0"/>
          </a:p>
          <a:p>
            <a:r>
              <a:rPr lang="en-GB" b="1" dirty="0" smtClean="0"/>
              <a:t>Case study 3: Starr (2011) - Canterbury Christ Church University</a:t>
            </a:r>
          </a:p>
          <a:p>
            <a:endParaRPr lang="en-GB" dirty="0" smtClean="0"/>
          </a:p>
          <a:p>
            <a:r>
              <a:rPr lang="en-GB" dirty="0" err="1" smtClean="0"/>
              <a:t>GradeMark</a:t>
            </a:r>
            <a:r>
              <a:rPr lang="en-GB" dirty="0" smtClean="0"/>
              <a:t> was piloted with 500 year 2 &amp; 3 students in various disciplines to evaluate usability, turnaround time and effectiveness of feedback. Lecturers were free to use any combination of re-usable stock phrases, free-form summary comments as well as re-usable levelled assessment criteria-related comments displayed as a grid, or </a:t>
            </a:r>
            <a:r>
              <a:rPr lang="en-GB" dirty="0" err="1" smtClean="0"/>
              <a:t>GradeMark</a:t>
            </a:r>
            <a:r>
              <a:rPr lang="en-GB" dirty="0" smtClean="0"/>
              <a:t> ‘rubric’.</a:t>
            </a:r>
          </a:p>
          <a:p>
            <a:endParaRPr lang="en-GB" dirty="0" smtClean="0"/>
          </a:p>
          <a:p>
            <a:r>
              <a:rPr lang="en-GB" dirty="0" smtClean="0"/>
              <a:t>Students (n=41) were surveyed on ease of use and comparison with previous experiences of feedback. Results showed they value flexibility in receiving e-feedback, found it clearer, were more satisfied with the</a:t>
            </a:r>
            <a:r>
              <a:rPr lang="en-GB" b="1" dirty="0" smtClean="0"/>
              <a:t> </a:t>
            </a:r>
            <a:r>
              <a:rPr lang="en-GB" dirty="0" smtClean="0"/>
              <a:t>amount and understood the assessment criteria better. </a:t>
            </a:r>
          </a:p>
          <a:p>
            <a:endParaRPr lang="en-GB" dirty="0" smtClean="0"/>
          </a:p>
          <a:p>
            <a:r>
              <a:rPr lang="en-GB" dirty="0" smtClean="0"/>
              <a:t>Lecturers (n=6) recognised reduced turnaround time through instant submission and return of feedback, however overall marking effort and their own perceptions of feedback quality varied. This may be due to differences in how comments were used, however this was not analysed.</a:t>
            </a:r>
          </a:p>
          <a:p>
            <a:endParaRPr lang="en-GB" dirty="0" smtClean="0"/>
          </a:p>
          <a:p>
            <a:r>
              <a:rPr lang="en-GB" dirty="0" smtClean="0"/>
              <a:t>This study is further limited by small numbers of participating lecturers, small student survey response, the previous experiences feedback was compared with were undefined and there was no analysis by year of study or discipline. </a:t>
            </a:r>
          </a:p>
          <a:p>
            <a:r>
              <a:rPr lang="en-GB" dirty="0" smtClean="0"/>
              <a:t>--</a:t>
            </a:r>
          </a:p>
          <a:p>
            <a:endParaRPr lang="en-GB" dirty="0" smtClean="0"/>
          </a:p>
          <a:p>
            <a:r>
              <a:rPr lang="en-GB" dirty="0" smtClean="0"/>
              <a:t>Case, S. (2007) ‘Reconfiguring and realigning the assessment feedback processes for an undergraduate criminology degree’, </a:t>
            </a:r>
            <a:r>
              <a:rPr lang="en-GB" i="1" dirty="0" smtClean="0"/>
              <a:t>Assessment &amp; Evaluation in Higher Education</a:t>
            </a:r>
            <a:r>
              <a:rPr lang="en-GB" dirty="0" smtClean="0"/>
              <a:t>, 32(3): pp. 285-299</a:t>
            </a:r>
          </a:p>
          <a:p>
            <a:endParaRPr lang="en-GB" sz="1200" kern="1200" dirty="0" smtClean="0">
              <a:solidFill>
                <a:schemeClr val="tx1"/>
              </a:solidFill>
              <a:effectLst/>
              <a:latin typeface="+mn-lt"/>
              <a:ea typeface="+mn-ea"/>
              <a:cs typeface="+mn-cs"/>
            </a:endParaRPr>
          </a:p>
          <a:p>
            <a:r>
              <a:rPr lang="en-GB" dirty="0" smtClean="0"/>
              <a:t>Denton, P., Madden, J., Roberts, M., Rowe, P. (2008) ‘Students’ response to traditional and computer-assisted formative feedback: A comparative case study’, </a:t>
            </a:r>
            <a:r>
              <a:rPr lang="en-GB" i="1" dirty="0" smtClean="0"/>
              <a:t>British Journal of Educational Technology</a:t>
            </a:r>
            <a:r>
              <a:rPr lang="en-GB" dirty="0" smtClean="0"/>
              <a:t>, 39(3): pp. 486–500</a:t>
            </a:r>
          </a:p>
          <a:p>
            <a:endParaRPr lang="en-GB" sz="1200" kern="1200" dirty="0" smtClean="0">
              <a:solidFill>
                <a:schemeClr val="tx1"/>
              </a:solidFill>
              <a:effectLst/>
              <a:latin typeface="+mn-lt"/>
              <a:ea typeface="+mn-ea"/>
              <a:cs typeface="+mn-cs"/>
            </a:endParaRPr>
          </a:p>
          <a:p>
            <a:r>
              <a:rPr lang="en-GB" dirty="0" smtClean="0"/>
              <a:t>Starr, S. (2011) </a:t>
            </a:r>
            <a:r>
              <a:rPr lang="en-GB" i="1" dirty="0" smtClean="0"/>
              <a:t>Gauging learner voice - e-feedback experience at Canterbury Christ Church University.</a:t>
            </a:r>
            <a:r>
              <a:rPr lang="en-GB" dirty="0" smtClean="0"/>
              <a:t> Presentation to JISC RSC South East Seminar: Higher Education and Further Education – Building Bridges, 11 April 2011. Retrieved: 26 Mar 2013. </a:t>
            </a:r>
            <a:r>
              <a:rPr lang="en-GB" dirty="0" smtClean="0">
                <a:hlinkClick r:id="rId3"/>
              </a:rPr>
              <a:t>http://create.canterbury.ac.uk/8975/</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C87617-48F8-41D6-83FF-600DB5DCAF12}" type="slidenum">
              <a:rPr lang="en-GB" smtClean="0"/>
              <a:t>5</a:t>
            </a:fld>
            <a:endParaRPr lang="en-GB"/>
          </a:p>
        </p:txBody>
      </p:sp>
    </p:spTree>
    <p:extLst>
      <p:ext uri="{BB962C8B-B14F-4D97-AF65-F5344CB8AC3E}">
        <p14:creationId xmlns:p14="http://schemas.microsoft.com/office/powerpoint/2010/main" val="3159815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Analysis:</a:t>
            </a:r>
          </a:p>
          <a:p>
            <a:endParaRPr lang="en-GB" b="1" dirty="0" smtClean="0"/>
          </a:p>
          <a:p>
            <a:r>
              <a:rPr lang="en-GB" b="1" dirty="0" err="1" smtClean="0"/>
              <a:t>Feedforward</a:t>
            </a:r>
            <a:r>
              <a:rPr lang="en-GB" b="1" dirty="0" smtClean="0"/>
              <a:t> and connoisseurship</a:t>
            </a:r>
          </a:p>
          <a:p>
            <a:endParaRPr lang="en-GB" dirty="0" smtClean="0"/>
          </a:p>
          <a:p>
            <a:r>
              <a:rPr lang="en-GB" dirty="0" smtClean="0"/>
              <a:t>Case (2007) and Denton et al (2008) are aiming to engage learners with assessment criteria, similarly lecturers in Starr (2011) who used </a:t>
            </a:r>
            <a:r>
              <a:rPr lang="en-GB" dirty="0" err="1" smtClean="0"/>
              <a:t>GradeMark’s</a:t>
            </a:r>
            <a:r>
              <a:rPr lang="en-GB" dirty="0" smtClean="0"/>
              <a:t> rubrics. Indeed, learners report enhanced understanding of the criteria (noting the limitations discussed above), findings shared by Heinrich et al (2009). However, </a:t>
            </a:r>
            <a:r>
              <a:rPr lang="en-GB" dirty="0" err="1" smtClean="0"/>
              <a:t>Vardi</a:t>
            </a:r>
            <a:r>
              <a:rPr lang="en-GB" dirty="0" smtClean="0"/>
              <a:t> (2012) suggests a tension between contextualising feedback for the current assessment and making it generic enough to </a:t>
            </a:r>
            <a:r>
              <a:rPr lang="en-GB" dirty="0" err="1" smtClean="0"/>
              <a:t>feedforward</a:t>
            </a:r>
            <a:r>
              <a:rPr lang="en-GB" dirty="0" smtClean="0"/>
              <a:t>. Yet, these case studies appear to do just this. Evidence for </a:t>
            </a:r>
            <a:r>
              <a:rPr lang="en-GB" dirty="0" err="1" smtClean="0"/>
              <a:t>feedforward</a:t>
            </a:r>
            <a:r>
              <a:rPr lang="en-GB" dirty="0" smtClean="0"/>
              <a:t> is in Case (2007) and Denton (2008) finding learners more aware of what they need to do to improve.  Moreover, Case (2007) finds learners do go on to improve over the subsequent year, although no definite causal link is established. Significantly, re-usable comments in Case (2007, p287) were "underpinned by the departmental criteria", not specific only to the current assessment. </a:t>
            </a:r>
          </a:p>
          <a:p>
            <a:r>
              <a:rPr lang="en-GB" dirty="0" smtClean="0"/>
              <a:t>I therefore suggest use of such </a:t>
            </a:r>
            <a:r>
              <a:rPr lang="en-GB" i="1" dirty="0" smtClean="0"/>
              <a:t>generic</a:t>
            </a:r>
            <a:r>
              <a:rPr lang="en-GB" dirty="0" smtClean="0"/>
              <a:t> assessment criteria-related comments communicate quality, thus enable feeding forward over a range of assessments through connoisseurship, beyond </a:t>
            </a:r>
            <a:r>
              <a:rPr lang="en-GB" dirty="0" err="1" smtClean="0"/>
              <a:t>Vardi's</a:t>
            </a:r>
            <a:r>
              <a:rPr lang="en-GB" dirty="0" smtClean="0"/>
              <a:t> (2012) closely context-linked assessments. </a:t>
            </a:r>
          </a:p>
          <a:p>
            <a:r>
              <a:rPr lang="en-GB" dirty="0" smtClean="0"/>
              <a:t>However, </a:t>
            </a:r>
            <a:r>
              <a:rPr lang="en-GB" dirty="0" err="1" smtClean="0"/>
              <a:t>Tuzi</a:t>
            </a:r>
            <a:r>
              <a:rPr lang="en-GB" dirty="0" smtClean="0"/>
              <a:t> (2004) asks how much any preparatory guidance and discussion is a factor e.g. Case's in class explication of the assessment criteria, rather than the feedback itself. This is not controlled for in any of these studies. </a:t>
            </a:r>
          </a:p>
          <a:p>
            <a:endParaRPr lang="en-GB" b="1" dirty="0" smtClean="0"/>
          </a:p>
          <a:p>
            <a:r>
              <a:rPr lang="en-GB" b="1" dirty="0" smtClean="0"/>
              <a:t>A case for grids?</a:t>
            </a:r>
            <a:endParaRPr lang="en-GB" dirty="0" smtClean="0"/>
          </a:p>
          <a:p>
            <a:endParaRPr lang="en-GB" dirty="0" smtClean="0"/>
          </a:p>
          <a:p>
            <a:r>
              <a:rPr lang="en-GB" dirty="0" smtClean="0"/>
              <a:t>Learners in Case (2007) and Denton et al (2008) received comments relating to the level they reached for each assessment criterion. In combination with a full set of levelled comments, they can work out their position on a scale (</a:t>
            </a:r>
            <a:r>
              <a:rPr lang="en-GB" dirty="0" err="1" smtClean="0"/>
              <a:t>Hepplestone</a:t>
            </a:r>
            <a:r>
              <a:rPr lang="en-GB" dirty="0" smtClean="0"/>
              <a:t> &amp; Mather, 2007). Starr (2011) highlights how this can be integrated by using </a:t>
            </a:r>
            <a:r>
              <a:rPr lang="en-GB" dirty="0" err="1" smtClean="0"/>
              <a:t>GradeMark</a:t>
            </a:r>
            <a:r>
              <a:rPr lang="en-GB" dirty="0" smtClean="0"/>
              <a:t> rubrics i.e. if you’re ‘C’ for use of literature, you get to see immediately what being a ‘B’ looks like, a form of </a:t>
            </a:r>
            <a:r>
              <a:rPr lang="en-GB" dirty="0" err="1" smtClean="0"/>
              <a:t>feedforward</a:t>
            </a:r>
            <a:r>
              <a:rPr lang="en-GB" dirty="0" smtClean="0"/>
              <a:t> referred to by the early adopter above.</a:t>
            </a:r>
            <a:r>
              <a:rPr lang="en-GB" baseline="0" dirty="0" smtClean="0"/>
              <a:t> </a:t>
            </a:r>
            <a:r>
              <a:rPr lang="en-GB" dirty="0" smtClean="0"/>
              <a:t>As rubrics displayed as grids afford room for lots of text and can include hyperlinks, I suggest they could be used for re-usable criteria-related comments. Each criterion-level 'box' could contains generic criteria-related comment, contextualised comments for the current assessment and advice on how to reach the next level, linking to appropriate learning resources.</a:t>
            </a:r>
          </a:p>
          <a:p>
            <a:endParaRPr lang="en-GB" b="1" dirty="0" smtClean="0"/>
          </a:p>
          <a:p>
            <a:r>
              <a:rPr lang="en-GB" b="1" dirty="0" err="1" smtClean="0"/>
              <a:t>Feedforward</a:t>
            </a:r>
            <a:r>
              <a:rPr lang="en-GB" b="1" dirty="0" smtClean="0"/>
              <a:t> for teachers?</a:t>
            </a:r>
            <a:endParaRPr lang="en-GB" dirty="0" smtClean="0"/>
          </a:p>
          <a:p>
            <a:endParaRPr lang="en-GB" dirty="0" smtClean="0"/>
          </a:p>
          <a:p>
            <a:r>
              <a:rPr lang="en-GB" dirty="0" smtClean="0"/>
              <a:t>Greater marking consistency is evidenced in Denton et al (2008). Therefore, might such approaches act as </a:t>
            </a:r>
            <a:r>
              <a:rPr lang="en-GB" dirty="0" err="1" smtClean="0"/>
              <a:t>feedforward</a:t>
            </a:r>
            <a:r>
              <a:rPr lang="en-GB" dirty="0" smtClean="0"/>
              <a:t> </a:t>
            </a:r>
            <a:r>
              <a:rPr lang="en-GB" i="1" dirty="0" smtClean="0"/>
              <a:t>as much for tutors</a:t>
            </a:r>
            <a:r>
              <a:rPr lang="en-GB" dirty="0" smtClean="0"/>
              <a:t>, in order to establish and share conceptions of quality (</a:t>
            </a:r>
            <a:r>
              <a:rPr lang="en-GB" dirty="0" err="1" smtClean="0"/>
              <a:t>Bloxham</a:t>
            </a:r>
            <a:r>
              <a:rPr lang="en-GB" dirty="0" smtClean="0"/>
              <a:t>, 2012, Higher Education Academy, 2012), as for learners? </a:t>
            </a:r>
          </a:p>
          <a:p>
            <a:endParaRPr lang="en-GB" b="1" dirty="0" smtClean="0"/>
          </a:p>
          <a:p>
            <a:r>
              <a:rPr lang="en-GB" b="1" dirty="0" smtClean="0"/>
              <a:t>Learner engagement</a:t>
            </a:r>
          </a:p>
          <a:p>
            <a:endParaRPr lang="en-GB" dirty="0" smtClean="0"/>
          </a:p>
          <a:p>
            <a:r>
              <a:rPr lang="en-GB" dirty="0" smtClean="0"/>
              <a:t>Learners reported greater satisfaction with feedback (Denton et al, 2008; Starr, 2011) and increased understanding of assessment criteria (Denton et al, 2008; Case, 2007; Starr, 2011). Although this suggests engagement, it can't be considered direct evidence for it as this was self-reported by learners. More pertinently, Case (2007) found learners more </a:t>
            </a:r>
            <a:r>
              <a:rPr lang="en-GB" i="1" dirty="0" smtClean="0"/>
              <a:t>motivated</a:t>
            </a:r>
            <a:r>
              <a:rPr lang="en-GB" dirty="0" smtClean="0"/>
              <a:t> to improve, ascribing this to greater understanding of the assessment criteria. Indeed, Gibbs &amp; Simpson (2004-5) suggest learners engage with feedback when they recognise the importance of it, in this case through better understanding the criteria. Although motivation was also self-reported, engagement is further indicated through impact on performance over time (Case, 2007). Again, this links with Gibbs &amp; Simpson (2004-5) who suggest </a:t>
            </a:r>
            <a:r>
              <a:rPr lang="en-GB" dirty="0" err="1" smtClean="0"/>
              <a:t>feedforward</a:t>
            </a:r>
            <a:r>
              <a:rPr lang="en-GB" dirty="0" smtClean="0"/>
              <a:t> is also a factor in promoting engagement. However, as </a:t>
            </a:r>
            <a:r>
              <a:rPr lang="en-GB" dirty="0" err="1" smtClean="0"/>
              <a:t>Nicol</a:t>
            </a:r>
            <a:r>
              <a:rPr lang="en-GB" dirty="0" smtClean="0"/>
              <a:t> &amp; Milligan (2006) highlight, it’s not clear which types of comments work best and why. </a:t>
            </a:r>
            <a:r>
              <a:rPr lang="en-GB" dirty="0" err="1" smtClean="0"/>
              <a:t>Boud</a:t>
            </a:r>
            <a:r>
              <a:rPr lang="en-GB" dirty="0" smtClean="0"/>
              <a:t> &amp; Molloy (2012) argue learners are properly engaged when they actively solicit feedback and use it to plan their own development. However, although these case studies do not suggest re-usable comments in e-feedback </a:t>
            </a:r>
            <a:r>
              <a:rPr lang="en-GB" i="1" dirty="0" smtClean="0"/>
              <a:t>intrinsically </a:t>
            </a:r>
            <a:r>
              <a:rPr lang="en-GB" dirty="0" smtClean="0"/>
              <a:t>promote this, it may be through preparatory guidance and discussion around how to use the feedback. Moreover, JISC (2010) suggests engagement is best promoted through ongoing formative assessment and dialogue, emphasising e-testing, self- and peer-discussion; not re-usable comments which are seen as mainly promoting efficiency. Further research is clearly needed as to what is engaging learners in these case studies.</a:t>
            </a:r>
          </a:p>
          <a:p>
            <a:r>
              <a:rPr lang="en-GB" dirty="0" smtClean="0"/>
              <a:t>Case (2007) suggests a follow-up meeting with a tutor may add a personal touch. However, Denton et al (2008) suggest learners did not find their feedback impersonal because they rated e-feedback more, not less, relevant to their work than traditional handwritten feedback (although he notes this result is not statistically significant). Moreover, free-form summary comments were also added. As most e-feedback systems enable this, personal and re-usable comments are not mutually exclusive as some might perceive. </a:t>
            </a:r>
          </a:p>
          <a:p>
            <a:endParaRPr lang="en-GB" b="1" dirty="0" smtClean="0"/>
          </a:p>
          <a:p>
            <a:r>
              <a:rPr lang="en-GB" b="1" dirty="0" smtClean="0"/>
              <a:t>Efficiency for teachers</a:t>
            </a:r>
          </a:p>
          <a:p>
            <a:endParaRPr lang="en-GB" dirty="0" smtClean="0"/>
          </a:p>
          <a:p>
            <a:r>
              <a:rPr lang="en-GB" dirty="0" smtClean="0"/>
              <a:t>Making feedback economical as well as efficient is essential (</a:t>
            </a:r>
            <a:r>
              <a:rPr lang="en-GB" dirty="0" err="1" smtClean="0"/>
              <a:t>Hounsell</a:t>
            </a:r>
            <a:r>
              <a:rPr lang="en-GB" dirty="0" smtClean="0"/>
              <a:t>, 2008). Reduced feedback turnaround time is demonstrated by instant delivery of feedback (Starr, 2011), a finding shared by </a:t>
            </a:r>
            <a:r>
              <a:rPr lang="en-GB" dirty="0" err="1" smtClean="0"/>
              <a:t>Hepplestone</a:t>
            </a:r>
            <a:r>
              <a:rPr lang="en-GB" dirty="0" smtClean="0"/>
              <a:t> &amp; Mather (2007), as well as instant submission of work for marking (Starr, 2011). As Gibbs &amp; Simpson (2004-5) suggest timeliness is a factor in promoting engagement with feedback, this may explain some of the engagement suggested in the case studies. Evidence on teacher effort is mixed. Use of a range of re-usable comments - general and discipline/task-specific stock phrases as well as criteria-related comments - can reduce administrative effort in collecting and organising work for marking (</a:t>
            </a:r>
            <a:r>
              <a:rPr lang="en-GB" dirty="0" err="1" smtClean="0"/>
              <a:t>Hepplestone</a:t>
            </a:r>
            <a:r>
              <a:rPr lang="en-GB" dirty="0" smtClean="0"/>
              <a:t> &amp; Mather, 2007; Heinrich et al, 2009; </a:t>
            </a:r>
            <a:r>
              <a:rPr lang="en-GB" dirty="0" err="1" smtClean="0"/>
              <a:t>Hepplestone</a:t>
            </a:r>
            <a:r>
              <a:rPr lang="en-GB" dirty="0" smtClean="0"/>
              <a:t> et al, 2011) and reduce effort in producing feedback (Denton, 2008; Case, 2007; Starr, 2011) for some teachers, but not in all cases (Starr, 2011).</a:t>
            </a:r>
          </a:p>
          <a:p>
            <a:endParaRPr lang="en-GB" dirty="0" smtClean="0"/>
          </a:p>
          <a:p>
            <a:r>
              <a:rPr lang="en-GB" dirty="0" smtClean="0"/>
              <a:t>--</a:t>
            </a:r>
          </a:p>
          <a:p>
            <a:r>
              <a:rPr lang="en-GB" dirty="0" err="1" smtClean="0"/>
              <a:t>Bloxham</a:t>
            </a:r>
            <a:r>
              <a:rPr lang="en-GB" dirty="0" smtClean="0"/>
              <a:t>, S. (2012) 'You can see the quality in front of your eyes: grounding academic standards between rationality and interpretation', </a:t>
            </a:r>
            <a:r>
              <a:rPr lang="en-GB" i="1" dirty="0" smtClean="0"/>
              <a:t>Quality in Higher Education</a:t>
            </a:r>
            <a:r>
              <a:rPr lang="en-GB" dirty="0" smtClean="0"/>
              <a:t>, 18(2): pp. 185-20</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Boud</a:t>
            </a:r>
            <a:r>
              <a:rPr lang="en-GB" dirty="0" smtClean="0"/>
              <a:t>, D., Molloy, E. (2012). ‘Rethinking models of feedback for learning: the challenge of design’, </a:t>
            </a:r>
            <a:r>
              <a:rPr lang="en-GB" i="1" dirty="0" smtClean="0"/>
              <a:t>Assessment &amp; Evaluation in Higher Education</a:t>
            </a:r>
            <a:r>
              <a:rPr lang="en-GB" dirty="0" smtClean="0"/>
              <a:t>. DOI:10.1080/02602938.2012.691462</a:t>
            </a:r>
          </a:p>
          <a:p>
            <a:endParaRPr lang="en-GB" dirty="0" smtClean="0"/>
          </a:p>
          <a:p>
            <a:r>
              <a:rPr lang="en-GB" dirty="0" smtClean="0"/>
              <a:t>Case, S. (2007) ‘Reconfiguring and realigning the assessment feedback processes for an undergraduate criminology degree’, </a:t>
            </a:r>
            <a:r>
              <a:rPr lang="en-GB" i="1" dirty="0" smtClean="0"/>
              <a:t>Assessment &amp; Evaluation in Higher Education</a:t>
            </a:r>
            <a:r>
              <a:rPr lang="en-GB" dirty="0" smtClean="0"/>
              <a:t>, 32(3): pp. 285-299</a:t>
            </a:r>
          </a:p>
          <a:p>
            <a:endParaRPr lang="en-GB" dirty="0" smtClean="0"/>
          </a:p>
          <a:p>
            <a:r>
              <a:rPr lang="en-GB" dirty="0" smtClean="0"/>
              <a:t>Denton, P., Madden, J., Roberts, M., Rowe, P. (2008) ‘Students’ response to traditional and computer-assisted formative feedback: A comparative case study’, </a:t>
            </a:r>
            <a:r>
              <a:rPr lang="en-GB" i="1" dirty="0" smtClean="0"/>
              <a:t>British Journal of Educational Technology</a:t>
            </a:r>
            <a:r>
              <a:rPr lang="en-GB" dirty="0" smtClean="0"/>
              <a:t>, 39(3): pp. 486–500</a:t>
            </a:r>
          </a:p>
          <a:p>
            <a:endParaRPr lang="en-GB" dirty="0" smtClean="0"/>
          </a:p>
          <a:p>
            <a:r>
              <a:rPr lang="en-GB" dirty="0" smtClean="0"/>
              <a:t>Gibbs, G., Simpson, C. (2004-5). 'Conditions under which assessment supports students' learning.' </a:t>
            </a:r>
            <a:r>
              <a:rPr lang="en-GB" i="1" dirty="0" smtClean="0"/>
              <a:t>Learning and Teaching in Higher Education</a:t>
            </a:r>
            <a:r>
              <a:rPr lang="en-GB" dirty="0" smtClean="0"/>
              <a:t>, 1: pp. 3-31.</a:t>
            </a:r>
          </a:p>
          <a:p>
            <a:endParaRPr lang="en-GB" dirty="0" smtClean="0"/>
          </a:p>
          <a:p>
            <a:r>
              <a:rPr lang="en-GB" dirty="0" smtClean="0"/>
              <a:t>Heinrich, E., Milne, J., Ramsay, A., Morrison, D. (2009) ‘Recommendations for the use of e-tools for improvements around assignment marking quality’, </a:t>
            </a:r>
            <a:r>
              <a:rPr lang="en-GB" i="1" dirty="0" smtClean="0"/>
              <a:t>Assessment &amp; Evaluation in Higher Education</a:t>
            </a:r>
            <a:r>
              <a:rPr lang="en-GB" dirty="0" smtClean="0"/>
              <a:t>, 34(4): pp. 469–79.</a:t>
            </a:r>
          </a:p>
          <a:p>
            <a:endParaRPr lang="en-GB" dirty="0" smtClean="0"/>
          </a:p>
          <a:p>
            <a:r>
              <a:rPr lang="en-GB" dirty="0" err="1" smtClean="0"/>
              <a:t>Hepplestone</a:t>
            </a:r>
            <a:r>
              <a:rPr lang="en-GB" dirty="0" smtClean="0"/>
              <a:t>, S., Mather. R., (2007). Meeting rising student expectations of online assignment submission and online feedback, Proceedings of the 11th International Computer-Assisted Assessment Conference, July 10–11, Loughborough University, Loughborough, pp. 269–75.</a:t>
            </a:r>
          </a:p>
          <a:p>
            <a:endParaRPr lang="en-GB" dirty="0" smtClean="0"/>
          </a:p>
          <a:p>
            <a:r>
              <a:rPr lang="en-GB" dirty="0" smtClean="0"/>
              <a:t>Higher Education Academy. (2012) </a:t>
            </a:r>
            <a:r>
              <a:rPr lang="en-GB" i="1" dirty="0" smtClean="0"/>
              <a:t>A Marked Improvement: Transforming Assessment in Higher Education</a:t>
            </a:r>
            <a:r>
              <a:rPr lang="en-GB" dirty="0" smtClean="0"/>
              <a:t>. York: HEA.</a:t>
            </a:r>
          </a:p>
          <a:p>
            <a:endParaRPr lang="en-GB" dirty="0" smtClean="0"/>
          </a:p>
          <a:p>
            <a:r>
              <a:rPr lang="en-GB" dirty="0" err="1" smtClean="0"/>
              <a:t>Hounsell</a:t>
            </a:r>
            <a:r>
              <a:rPr lang="en-GB" dirty="0" smtClean="0"/>
              <a:t>, D. (2008). 'The trouble with feedback: new challenges, emerging strategies’, </a:t>
            </a:r>
            <a:r>
              <a:rPr lang="en-GB" i="1" dirty="0" smtClean="0"/>
              <a:t>Interchange</a:t>
            </a:r>
            <a:r>
              <a:rPr lang="en-GB" dirty="0" smtClean="0"/>
              <a:t> 2: pp. 1-10. Retrieved: 26 Mar 2013. </a:t>
            </a:r>
            <a:r>
              <a:rPr lang="en-GB" dirty="0" smtClean="0">
                <a:hlinkClick r:id="rId3"/>
              </a:rPr>
              <a:t>http://www.tla.ed.ac.uk/interchange</a:t>
            </a:r>
            <a:r>
              <a:rPr lang="en-GB" dirty="0" smtClean="0"/>
              <a:t>.</a:t>
            </a:r>
          </a:p>
          <a:p>
            <a:endParaRPr lang="en-GB" dirty="0" smtClean="0"/>
          </a:p>
          <a:p>
            <a:r>
              <a:rPr lang="en-GB" dirty="0" smtClean="0"/>
              <a:t>JISC. (2010). </a:t>
            </a:r>
            <a:r>
              <a:rPr lang="en-GB" i="1" dirty="0" smtClean="0"/>
              <a:t>Effective Assessment in a Digital Age. A guide to technology-enhanced assessment and feedback</a:t>
            </a:r>
            <a:r>
              <a:rPr lang="en-GB" dirty="0" smtClean="0"/>
              <a:t>. Bristol &amp; London: Joint Information Systems Committee. Retrieved: 01 Apr 2013. </a:t>
            </a:r>
            <a:r>
              <a:rPr lang="en-GB" dirty="0" smtClean="0">
                <a:hlinkClick r:id="rId4"/>
              </a:rPr>
              <a:t>http://www.jisc.ac.uk/digiassess</a:t>
            </a:r>
            <a:endParaRPr lang="en-GB" dirty="0" smtClean="0"/>
          </a:p>
          <a:p>
            <a:endParaRPr lang="en-GB" dirty="0" smtClean="0"/>
          </a:p>
          <a:p>
            <a:r>
              <a:rPr lang="en-GB" dirty="0" err="1" smtClean="0"/>
              <a:t>Nicol</a:t>
            </a:r>
            <a:r>
              <a:rPr lang="en-GB" dirty="0" smtClean="0"/>
              <a:t>, D., Milligan, C. (2006) Rethinking technology-supported assessment practices in relation to the seven principles of good feedback practice in Bryan, C. and Clegg, K. (</a:t>
            </a:r>
            <a:r>
              <a:rPr lang="en-GB" dirty="0" err="1" smtClean="0"/>
              <a:t>eds</a:t>
            </a:r>
            <a:r>
              <a:rPr lang="en-GB" dirty="0" smtClean="0"/>
              <a:t>) </a:t>
            </a:r>
            <a:r>
              <a:rPr lang="en-GB" i="1" dirty="0" smtClean="0"/>
              <a:t>Innovative Assessment in Higher Education</a:t>
            </a:r>
            <a:r>
              <a:rPr lang="en-GB" dirty="0" smtClean="0"/>
              <a:t>. (London, </a:t>
            </a:r>
            <a:r>
              <a:rPr lang="en-GB" dirty="0" err="1" smtClean="0"/>
              <a:t>Routledge</a:t>
            </a:r>
            <a:r>
              <a:rPr lang="en-GB" dirty="0" smtClean="0"/>
              <a:t>). pp. 64-78</a:t>
            </a:r>
          </a:p>
          <a:p>
            <a:endParaRPr lang="en-GB" dirty="0" smtClean="0"/>
          </a:p>
          <a:p>
            <a:r>
              <a:rPr lang="en-GB" dirty="0" smtClean="0"/>
              <a:t>Starr, S. (2011) </a:t>
            </a:r>
            <a:r>
              <a:rPr lang="en-GB" i="1" dirty="0" smtClean="0"/>
              <a:t>Gauging learner voice - e-feedback experience at Canterbury Christ Church University.</a:t>
            </a:r>
            <a:r>
              <a:rPr lang="en-GB" dirty="0" smtClean="0"/>
              <a:t> Presentation to JISC RSC South East Seminar: Higher Education and Further Education – Building Bridges, 11 April 2011. Retrieved: 26 Mar 2013. </a:t>
            </a:r>
            <a:r>
              <a:rPr lang="en-GB" dirty="0" smtClean="0">
                <a:hlinkClick r:id="rId5"/>
              </a:rPr>
              <a:t>http://create.canterbury.ac.uk/8975/</a:t>
            </a:r>
            <a:endParaRPr lang="en-GB" dirty="0" smtClean="0"/>
          </a:p>
          <a:p>
            <a:endParaRPr lang="en-GB" dirty="0" smtClean="0"/>
          </a:p>
          <a:p>
            <a:r>
              <a:rPr lang="en-GB" dirty="0" err="1" smtClean="0"/>
              <a:t>Tuzi</a:t>
            </a:r>
            <a:r>
              <a:rPr lang="en-GB" dirty="0" smtClean="0"/>
              <a:t>, F. (2004). ‘The impact of e-feedback on the revisions of L2 writers in an academic writing course’. </a:t>
            </a:r>
            <a:r>
              <a:rPr lang="en-GB" i="1" dirty="0" smtClean="0"/>
              <a:t>Computers and Composition</a:t>
            </a:r>
            <a:r>
              <a:rPr lang="en-GB" dirty="0" smtClean="0"/>
              <a:t> 21(2): pp. 217–35.</a:t>
            </a:r>
          </a:p>
          <a:p>
            <a:endParaRPr lang="en-GB" dirty="0" smtClean="0"/>
          </a:p>
          <a:p>
            <a:r>
              <a:rPr lang="en-GB" dirty="0" err="1" smtClean="0"/>
              <a:t>Vardi</a:t>
            </a:r>
            <a:r>
              <a:rPr lang="en-GB" dirty="0" smtClean="0"/>
              <a:t>, I. (2012) ‘Effectively feeding forward from one written assessment task to the next.’, </a:t>
            </a:r>
            <a:r>
              <a:rPr lang="en-GB" i="1" dirty="0" smtClean="0"/>
              <a:t>Assessment &amp; Evaluation in Higher Education, </a:t>
            </a:r>
            <a:r>
              <a:rPr lang="en-GB" dirty="0" smtClean="0"/>
              <a:t>1-12. DOI:10.1080/02602938.2012.670197</a:t>
            </a:r>
          </a:p>
        </p:txBody>
      </p:sp>
      <p:sp>
        <p:nvSpPr>
          <p:cNvPr id="4" name="Slide Number Placeholder 3"/>
          <p:cNvSpPr>
            <a:spLocks noGrp="1"/>
          </p:cNvSpPr>
          <p:nvPr>
            <p:ph type="sldNum" sz="quarter" idx="10"/>
          </p:nvPr>
        </p:nvSpPr>
        <p:spPr/>
        <p:txBody>
          <a:bodyPr/>
          <a:lstStyle/>
          <a:p>
            <a:fld id="{45C87617-48F8-41D6-83FF-600DB5DCAF12}" type="slidenum">
              <a:rPr lang="en-GB" smtClean="0"/>
              <a:t>6</a:t>
            </a:fld>
            <a:endParaRPr lang="en-GB"/>
          </a:p>
        </p:txBody>
      </p:sp>
    </p:spTree>
    <p:extLst>
      <p:ext uri="{BB962C8B-B14F-4D97-AF65-F5344CB8AC3E}">
        <p14:creationId xmlns:p14="http://schemas.microsoft.com/office/powerpoint/2010/main" val="315981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C87617-48F8-41D6-83FF-600DB5DCAF12}" type="slidenum">
              <a:rPr lang="en-GB" smtClean="0"/>
              <a:t>7</a:t>
            </a:fld>
            <a:endParaRPr lang="en-GB"/>
          </a:p>
        </p:txBody>
      </p:sp>
    </p:spTree>
    <p:extLst>
      <p:ext uri="{BB962C8B-B14F-4D97-AF65-F5344CB8AC3E}">
        <p14:creationId xmlns:p14="http://schemas.microsoft.com/office/powerpoint/2010/main" val="315981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Dialogue is an essential component of feedback (</a:t>
            </a:r>
            <a:r>
              <a:rPr lang="en-GB" dirty="0" err="1" smtClean="0"/>
              <a:t>Nicol</a:t>
            </a:r>
            <a:r>
              <a:rPr lang="en-GB" dirty="0" smtClean="0"/>
              <a:t> &amp; McFarlane-Dick, 2006; </a:t>
            </a:r>
            <a:r>
              <a:rPr lang="en-GB" dirty="0" err="1" smtClean="0"/>
              <a:t>Boud</a:t>
            </a:r>
            <a:r>
              <a:rPr lang="en-GB" dirty="0" smtClean="0"/>
              <a:t> &amp; Molloy, 2012; Carless et al, 2011; JISC, 2010), notably an element of </a:t>
            </a:r>
            <a:r>
              <a:rPr lang="en-GB" dirty="0" err="1" smtClean="0"/>
              <a:t>Hounsell's</a:t>
            </a:r>
            <a:r>
              <a:rPr lang="en-GB" dirty="0" smtClean="0"/>
              <a:t> (2007) high-value feedback for sustainable feedback. However, there is no intrinsic dialogue with tutors through use of re-usable comments (</a:t>
            </a:r>
            <a:r>
              <a:rPr lang="en-GB" dirty="0" err="1" smtClean="0"/>
              <a:t>Nicol</a:t>
            </a:r>
            <a:r>
              <a:rPr lang="en-GB" dirty="0" smtClean="0"/>
              <a:t> &amp; Milligan, 2006), although of course it may catalyse one (Case, 2007). Whereas discussing feedback with tutors may be desirable, but not always practicable, a dialogue with self and peers is equally desirable (</a:t>
            </a:r>
            <a:r>
              <a:rPr lang="en-GB" dirty="0" err="1" smtClean="0"/>
              <a:t>Nicol</a:t>
            </a:r>
            <a:r>
              <a:rPr lang="en-GB" dirty="0" smtClean="0"/>
              <a:t> &amp; McFarlane-Dick, 2006; </a:t>
            </a:r>
            <a:r>
              <a:rPr lang="en-GB" dirty="0" err="1" smtClean="0"/>
              <a:t>Boud</a:t>
            </a:r>
            <a:r>
              <a:rPr lang="en-GB" dirty="0" smtClean="0"/>
              <a:t>, 2000; Carless et al, 2011; </a:t>
            </a:r>
            <a:r>
              <a:rPr lang="en-GB" dirty="0" err="1" smtClean="0"/>
              <a:t>Boud</a:t>
            </a:r>
            <a:r>
              <a:rPr lang="en-GB" dirty="0" smtClean="0"/>
              <a:t> &amp; </a:t>
            </a:r>
            <a:r>
              <a:rPr lang="en-GB" dirty="0" err="1" smtClean="0"/>
              <a:t>Falchikov</a:t>
            </a:r>
            <a:r>
              <a:rPr lang="en-GB" dirty="0" smtClean="0"/>
              <a:t>, 2006), also a factor in </a:t>
            </a:r>
            <a:r>
              <a:rPr lang="en-GB" dirty="0" err="1" smtClean="0"/>
              <a:t>Hounsell's</a:t>
            </a:r>
            <a:r>
              <a:rPr lang="en-GB" dirty="0" smtClean="0"/>
              <a:t> (2007) conception of sustainable feedback. Peer-assessment particularly has been shown to promote greater understanding of assessment criteria (Price, O’Donovan &amp; Rust, 2007; </a:t>
            </a:r>
            <a:r>
              <a:rPr lang="en-GB" dirty="0" err="1" smtClean="0"/>
              <a:t>Wimshurst</a:t>
            </a:r>
            <a:r>
              <a:rPr lang="en-GB" dirty="0" smtClean="0"/>
              <a:t> &amp; Manning, 2012) and may itself further promote engagement (</a:t>
            </a:r>
            <a:r>
              <a:rPr lang="en-GB" dirty="0" err="1" smtClean="0"/>
              <a:t>Nicol</a:t>
            </a:r>
            <a:r>
              <a:rPr lang="en-GB" dirty="0" smtClean="0"/>
              <a:t> &amp; McFarlane-Dick, 2006). Technology can enable self- and peer-assessment (Oxford Brookes, 2012), particularly through use of teacher-provided rubrics (Heinrich et al, 2009; Crisp, 2007). Notably, Turnitin, the provider of </a:t>
            </a:r>
            <a:r>
              <a:rPr lang="en-GB" dirty="0" err="1" smtClean="0"/>
              <a:t>GradeMark</a:t>
            </a:r>
            <a:r>
              <a:rPr lang="en-GB" dirty="0" smtClean="0"/>
              <a:t>, also provides a peer-marking system with built-in rubrics.</a:t>
            </a:r>
          </a:p>
          <a:p>
            <a:endParaRPr lang="en-GB" dirty="0" smtClean="0"/>
          </a:p>
          <a:p>
            <a:r>
              <a:rPr lang="en-GB" dirty="0" smtClean="0"/>
              <a:t>Developing connoisseurship requires access to exemplars of work at various levels. However, in discussing guidance and support, Case (2007) does not refer to exemplars explicitly. Moreover, although Denton et </a:t>
            </a:r>
            <a:r>
              <a:rPr lang="en-GB" dirty="0" err="1" smtClean="0"/>
              <a:t>al’s</a:t>
            </a:r>
            <a:r>
              <a:rPr lang="en-GB" dirty="0" smtClean="0"/>
              <a:t> (2008) learners were encouraged to share their feedback, this was unstructured. I suggest that use of exemplars may greatly enhance the use of re-usable comments for connoisseurship. This may also help address any tensions with 'holistic' marking I previously alluded to, if only by opening a dialogue around exemplars with learners, as well as between teachers themselves. I suggest that a bank of exemplars (Heinrich, 2004; Crisp, 2007) could easily be built-up by retaining a sample of work with e-feedback. Furthermore, where such exemplars include re-usable comments which can be formulated as a rubric, I suggest they would be ideal for peer-marking exercises.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a:r>
          </a:p>
          <a:p>
            <a:r>
              <a:rPr lang="en-GB" dirty="0" err="1" smtClean="0"/>
              <a:t>Boud</a:t>
            </a:r>
            <a:r>
              <a:rPr lang="en-GB" dirty="0" smtClean="0"/>
              <a:t>, D. (2000) 'Sustainable assessment: rethinking assessment for the learning society.' </a:t>
            </a:r>
            <a:r>
              <a:rPr lang="en-GB" i="1" dirty="0" smtClean="0"/>
              <a:t>Studies in Continuing Education</a:t>
            </a:r>
            <a:r>
              <a:rPr lang="en-GB" dirty="0" smtClean="0"/>
              <a:t>, 22(2): pp. 151-167</a:t>
            </a:r>
          </a:p>
          <a:p>
            <a:endParaRPr lang="en-GB" dirty="0" smtClean="0"/>
          </a:p>
          <a:p>
            <a:r>
              <a:rPr lang="en-GB" dirty="0" err="1" smtClean="0"/>
              <a:t>Boud</a:t>
            </a:r>
            <a:r>
              <a:rPr lang="en-GB" dirty="0" smtClean="0"/>
              <a:t>, D., </a:t>
            </a:r>
            <a:r>
              <a:rPr lang="en-GB" dirty="0" err="1" smtClean="0"/>
              <a:t>Falchikov</a:t>
            </a:r>
            <a:r>
              <a:rPr lang="en-GB" dirty="0" smtClean="0"/>
              <a:t>, N. (2006) ‘Aligning assessment with long-term learning’, </a:t>
            </a:r>
            <a:r>
              <a:rPr lang="en-GB" i="1" dirty="0" smtClean="0"/>
              <a:t>Assessment &amp; Evaluation in Higher Education</a:t>
            </a:r>
            <a:r>
              <a:rPr lang="en-GB" dirty="0" smtClean="0"/>
              <a:t>, 31(4): pp. 399–413</a:t>
            </a:r>
          </a:p>
          <a:p>
            <a:endParaRPr lang="en-GB" dirty="0" smtClean="0"/>
          </a:p>
          <a:p>
            <a:r>
              <a:rPr lang="en-GB" dirty="0" err="1" smtClean="0"/>
              <a:t>Boud</a:t>
            </a:r>
            <a:r>
              <a:rPr lang="en-GB" dirty="0" smtClean="0"/>
              <a:t>, D., Molloy, E. (2012). ‘Rethinking models of feedback for learning: the challenge of design’, </a:t>
            </a:r>
            <a:r>
              <a:rPr lang="en-GB" i="1" dirty="0" smtClean="0"/>
              <a:t>Assessment &amp; Evaluation in Higher Education</a:t>
            </a:r>
            <a:r>
              <a:rPr lang="en-GB" dirty="0" smtClean="0"/>
              <a:t>. DOI:10.1080/02602938.2012.691462</a:t>
            </a:r>
          </a:p>
          <a:p>
            <a:endParaRPr lang="en-GB" dirty="0" smtClean="0"/>
          </a:p>
          <a:p>
            <a:r>
              <a:rPr lang="en-GB" dirty="0" smtClean="0"/>
              <a:t>Carless, D., Salter, D., Yang, M., Lam, J. (2011). ‘Developing sustainable feedback practices.’ </a:t>
            </a:r>
            <a:r>
              <a:rPr lang="en-GB" i="1" dirty="0" smtClean="0"/>
              <a:t>Studies in Higher Education</a:t>
            </a:r>
            <a:r>
              <a:rPr lang="en-GB" dirty="0" smtClean="0"/>
              <a:t>, 36(4): pp. 395-407</a:t>
            </a:r>
          </a:p>
          <a:p>
            <a:endParaRPr lang="en-GB" dirty="0" smtClean="0"/>
          </a:p>
          <a:p>
            <a:r>
              <a:rPr lang="en-GB" dirty="0" smtClean="0"/>
              <a:t>Case, S. (2007) ‘Reconfiguring and realigning the assessment feedback processes for an undergraduate criminology degree’, </a:t>
            </a:r>
            <a:r>
              <a:rPr lang="en-GB" i="1" dirty="0" smtClean="0"/>
              <a:t>Assessment &amp; Evaluation in Higher Education</a:t>
            </a:r>
            <a:r>
              <a:rPr lang="en-GB" dirty="0" smtClean="0"/>
              <a:t>, 32(3): pp. 285-299</a:t>
            </a:r>
          </a:p>
          <a:p>
            <a:endParaRPr lang="en-GB" dirty="0" smtClean="0"/>
          </a:p>
          <a:p>
            <a:r>
              <a:rPr lang="en-GB" dirty="0" smtClean="0"/>
              <a:t>Crisp, G. (2007). The e-Assessment Handbook. New York: Continuum.</a:t>
            </a:r>
          </a:p>
          <a:p>
            <a:endParaRPr lang="en-GB" dirty="0" smtClean="0"/>
          </a:p>
          <a:p>
            <a:r>
              <a:rPr lang="en-GB" dirty="0" smtClean="0"/>
              <a:t>Denton, P., Madden, J., Roberts, M., Rowe, P. (2008) ‘Students’ response to traditional and computer-assisted formative feedback: A comparative case study’, </a:t>
            </a:r>
            <a:r>
              <a:rPr lang="en-GB" i="1" dirty="0" smtClean="0"/>
              <a:t>British Journal of Educational Technology</a:t>
            </a:r>
            <a:r>
              <a:rPr lang="en-GB" dirty="0" smtClean="0"/>
              <a:t>, 39(3): pp. 486–500</a:t>
            </a:r>
          </a:p>
          <a:p>
            <a:endParaRPr lang="en-GB" dirty="0" smtClean="0"/>
          </a:p>
          <a:p>
            <a:r>
              <a:rPr lang="en-GB" dirty="0" smtClean="0"/>
              <a:t>Heinrich, E. (2004). ‘Electronic Repositories of Marked Student Work and their Contributions to Formative Evaluation’, </a:t>
            </a:r>
            <a:r>
              <a:rPr lang="en-GB" i="1" dirty="0" smtClean="0"/>
              <a:t>Educational Technology &amp; Society</a:t>
            </a:r>
            <a:r>
              <a:rPr lang="en-GB" dirty="0" smtClean="0"/>
              <a:t>, 7(3): pp. 82-96.</a:t>
            </a:r>
          </a:p>
          <a:p>
            <a:endParaRPr lang="en-GB" dirty="0" smtClean="0"/>
          </a:p>
          <a:p>
            <a:r>
              <a:rPr lang="en-GB" dirty="0" smtClean="0"/>
              <a:t>Heinrich, E., Milne, J., Ramsay, A., Morrison, D. (2009) ‘Recommendations for the use of e-tools for improvements around assignment marking quality’, </a:t>
            </a:r>
            <a:r>
              <a:rPr lang="en-GB" i="1" dirty="0" smtClean="0"/>
              <a:t>Assessment &amp; Evaluation in Higher Education</a:t>
            </a:r>
            <a:r>
              <a:rPr lang="en-GB" dirty="0" smtClean="0"/>
              <a:t>, 34(4): pp. 469–79.</a:t>
            </a:r>
          </a:p>
          <a:p>
            <a:endParaRPr lang="en-GB" dirty="0" smtClean="0"/>
          </a:p>
          <a:p>
            <a:r>
              <a:rPr lang="en-GB" dirty="0" err="1" smtClean="0"/>
              <a:t>Hounsell</a:t>
            </a:r>
            <a:r>
              <a:rPr lang="en-GB" dirty="0" smtClean="0"/>
              <a:t>, D. (2007). 'Towards more sustainable feedback to students.' In: </a:t>
            </a:r>
            <a:r>
              <a:rPr lang="en-GB" dirty="0" err="1" smtClean="0"/>
              <a:t>Boud</a:t>
            </a:r>
            <a:r>
              <a:rPr lang="en-GB" dirty="0" smtClean="0"/>
              <a:t>, D. and </a:t>
            </a:r>
            <a:r>
              <a:rPr lang="en-GB" dirty="0" err="1" smtClean="0"/>
              <a:t>Falchikov</a:t>
            </a:r>
            <a:r>
              <a:rPr lang="en-GB" dirty="0" smtClean="0"/>
              <a:t>, N., eds. </a:t>
            </a:r>
            <a:r>
              <a:rPr lang="en-GB" i="1" dirty="0" smtClean="0"/>
              <a:t>Rethinking Assessment in Higher Education. Learning for the Longer Term</a:t>
            </a:r>
            <a:r>
              <a:rPr lang="en-GB" dirty="0" smtClean="0"/>
              <a:t>. London: </a:t>
            </a:r>
            <a:r>
              <a:rPr lang="en-GB" dirty="0" err="1" smtClean="0"/>
              <a:t>Routledge</a:t>
            </a:r>
            <a:r>
              <a:rPr lang="en-GB" dirty="0" smtClean="0"/>
              <a:t>, pp. 101-113.</a:t>
            </a:r>
          </a:p>
          <a:p>
            <a:endParaRPr lang="en-GB" dirty="0" smtClean="0"/>
          </a:p>
          <a:p>
            <a:r>
              <a:rPr lang="en-GB" dirty="0" smtClean="0"/>
              <a:t>JISC. (2010). </a:t>
            </a:r>
            <a:r>
              <a:rPr lang="en-GB" i="1" dirty="0" smtClean="0"/>
              <a:t>Effective Assessment in a Digital Age. A guide to technology-enhanced assessment and feedback</a:t>
            </a:r>
            <a:r>
              <a:rPr lang="en-GB" dirty="0" smtClean="0"/>
              <a:t>. Bristol &amp; London: Joint Information Systems Committee. Retrieved: 01 Apr 2013. </a:t>
            </a:r>
            <a:r>
              <a:rPr lang="en-GB" dirty="0" smtClean="0">
                <a:hlinkClick r:id="rId3"/>
              </a:rPr>
              <a:t>http://www.jisc.ac.uk/digiassess</a:t>
            </a:r>
            <a:endParaRPr lang="en-GB" dirty="0" smtClean="0"/>
          </a:p>
          <a:p>
            <a:endParaRPr lang="en-GB" dirty="0" smtClean="0"/>
          </a:p>
          <a:p>
            <a:r>
              <a:rPr lang="en-GB" dirty="0" err="1" smtClean="0"/>
              <a:t>Nicol</a:t>
            </a:r>
            <a:r>
              <a:rPr lang="en-GB" dirty="0" smtClean="0"/>
              <a:t>, D., Macfarlane-Dick, D. (2006). 'Formative assessment and self-regulated learning: a model and seven principles of good feedback practice', </a:t>
            </a:r>
            <a:r>
              <a:rPr lang="en-GB" i="1" dirty="0" smtClean="0"/>
              <a:t>Studies in Higher Education</a:t>
            </a:r>
            <a:r>
              <a:rPr lang="en-GB" dirty="0" smtClean="0"/>
              <a:t>, 31(2), 199-218</a:t>
            </a:r>
          </a:p>
          <a:p>
            <a:endParaRPr lang="en-GB" dirty="0" smtClean="0"/>
          </a:p>
          <a:p>
            <a:r>
              <a:rPr lang="en-GB" dirty="0" err="1" smtClean="0"/>
              <a:t>Nicol</a:t>
            </a:r>
            <a:r>
              <a:rPr lang="en-GB" dirty="0" smtClean="0"/>
              <a:t>, D., Milligan, C. (2006) Rethinking technology-supported assessment practices in relation to the seven principles of good feedback practice in Bryan, C. and Clegg, K. (</a:t>
            </a:r>
            <a:r>
              <a:rPr lang="en-GB" dirty="0" err="1" smtClean="0"/>
              <a:t>eds</a:t>
            </a:r>
            <a:r>
              <a:rPr lang="en-GB" dirty="0" smtClean="0"/>
              <a:t>) </a:t>
            </a:r>
            <a:r>
              <a:rPr lang="en-GB" i="1" dirty="0" smtClean="0"/>
              <a:t>Innovative Assessment in Higher Education</a:t>
            </a:r>
            <a:r>
              <a:rPr lang="en-GB" dirty="0" smtClean="0"/>
              <a:t>. (London, </a:t>
            </a:r>
            <a:r>
              <a:rPr lang="en-GB" dirty="0" err="1" smtClean="0"/>
              <a:t>Routledge</a:t>
            </a:r>
            <a:r>
              <a:rPr lang="en-GB" dirty="0" smtClean="0"/>
              <a:t>). pp. </a:t>
            </a:r>
            <a:r>
              <a:rPr lang="en-GB" smtClean="0"/>
              <a:t>64-78</a:t>
            </a:r>
          </a:p>
          <a:p>
            <a:endParaRPr lang="en-GB" dirty="0" smtClean="0"/>
          </a:p>
          <a:p>
            <a:r>
              <a:rPr lang="en-GB" dirty="0" smtClean="0"/>
              <a:t>Price , M., O’Donovan, B., Rust, C. (2007) ‘Putting a social‐constructivist assessment process model into practice: building the feedback loop into the assessment process through peer review’, </a:t>
            </a:r>
            <a:r>
              <a:rPr lang="en-GB" i="1" dirty="0" smtClean="0"/>
              <a:t>Innovations in Education and Teaching International</a:t>
            </a:r>
            <a:r>
              <a:rPr lang="en-GB" dirty="0" smtClean="0"/>
              <a:t>, 44(2); pp. 143-152</a:t>
            </a:r>
          </a:p>
          <a:p>
            <a:endParaRPr lang="en-GB" dirty="0" smtClean="0"/>
          </a:p>
          <a:p>
            <a:r>
              <a:rPr lang="en-GB" dirty="0" err="1" smtClean="0"/>
              <a:t>Wimshurst</a:t>
            </a:r>
            <a:r>
              <a:rPr lang="en-GB" dirty="0" smtClean="0"/>
              <a:t>, K., Manning, M. (2012) ‘Feed-forward assessment, exemplars and peer marking: evidence of efficacy’, </a:t>
            </a:r>
            <a:r>
              <a:rPr lang="en-GB" i="1" dirty="0" smtClean="0"/>
              <a:t>Assessment &amp; Evaluation in Higher Education</a:t>
            </a:r>
            <a:r>
              <a:rPr lang="en-GB" dirty="0" smtClean="0"/>
              <a:t>. DOI:10.1080/02602938.2011.646236</a:t>
            </a:r>
          </a:p>
        </p:txBody>
      </p:sp>
      <p:sp>
        <p:nvSpPr>
          <p:cNvPr id="4" name="Slide Number Placeholder 3"/>
          <p:cNvSpPr>
            <a:spLocks noGrp="1"/>
          </p:cNvSpPr>
          <p:nvPr>
            <p:ph type="sldNum" sz="quarter" idx="10"/>
          </p:nvPr>
        </p:nvSpPr>
        <p:spPr/>
        <p:txBody>
          <a:bodyPr/>
          <a:lstStyle/>
          <a:p>
            <a:fld id="{45C87617-48F8-41D6-83FF-600DB5DCAF12}" type="slidenum">
              <a:rPr lang="en-GB" smtClean="0"/>
              <a:t>8</a:t>
            </a:fld>
            <a:endParaRPr lang="en-GB"/>
          </a:p>
        </p:txBody>
      </p:sp>
    </p:spTree>
    <p:extLst>
      <p:ext uri="{BB962C8B-B14F-4D97-AF65-F5344CB8AC3E}">
        <p14:creationId xmlns:p14="http://schemas.microsoft.com/office/powerpoint/2010/main" val="3159815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C87617-48F8-41D6-83FF-600DB5DCAF12}" type="slidenum">
              <a:rPr lang="en-GB" smtClean="0"/>
              <a:t>9</a:t>
            </a:fld>
            <a:endParaRPr lang="en-GB"/>
          </a:p>
        </p:txBody>
      </p:sp>
    </p:spTree>
    <p:extLst>
      <p:ext uri="{BB962C8B-B14F-4D97-AF65-F5344CB8AC3E}">
        <p14:creationId xmlns:p14="http://schemas.microsoft.com/office/powerpoint/2010/main" val="3159815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87D3F8-15DC-4200-B325-C5E41374535F}" type="datetimeFigureOut">
              <a:rPr lang="en-US" smtClean="0"/>
              <a:t>6/26/2013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29A99-DE5D-47DE-955A-96B9B26D0A4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87D3F8-15DC-4200-B325-C5E41374535F}" type="datetimeFigureOut">
              <a:rPr lang="en-US" smtClean="0"/>
              <a:t>6/26/2013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29A99-DE5D-47DE-955A-96B9B26D0A4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87D3F8-15DC-4200-B325-C5E41374535F}" type="datetimeFigureOut">
              <a:rPr lang="en-US" smtClean="0"/>
              <a:t>6/26/2013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29A99-DE5D-47DE-955A-96B9B26D0A4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87D3F8-15DC-4200-B325-C5E41374535F}" type="datetimeFigureOut">
              <a:rPr lang="en-US" smtClean="0"/>
              <a:t>6/26/2013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29A99-DE5D-47DE-955A-96B9B26D0A4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87D3F8-15DC-4200-B325-C5E41374535F}" type="datetimeFigureOut">
              <a:rPr lang="en-US" smtClean="0"/>
              <a:t>6/26/2013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F29A99-DE5D-47DE-955A-96B9B26D0A4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87D3F8-15DC-4200-B325-C5E41374535F}" type="datetimeFigureOut">
              <a:rPr lang="en-US" smtClean="0"/>
              <a:t>6/26/2013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F29A99-DE5D-47DE-955A-96B9B26D0A4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87D3F8-15DC-4200-B325-C5E41374535F}" type="datetimeFigureOut">
              <a:rPr lang="en-US" smtClean="0"/>
              <a:t>6/26/2013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F29A99-DE5D-47DE-955A-96B9B26D0A4B}"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87D3F8-15DC-4200-B325-C5E41374535F}" type="datetimeFigureOut">
              <a:rPr lang="en-US" smtClean="0"/>
              <a:t>6/26/2013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F29A99-DE5D-47DE-955A-96B9B26D0A4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7D3F8-15DC-4200-B325-C5E41374535F}" type="datetimeFigureOut">
              <a:rPr lang="en-US" smtClean="0"/>
              <a:t>6/26/2013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F29A99-DE5D-47DE-955A-96B9B26D0A4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7D3F8-15DC-4200-B325-C5E41374535F}" type="datetimeFigureOut">
              <a:rPr lang="en-US" smtClean="0"/>
              <a:t>6/26/2013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F29A99-DE5D-47DE-955A-96B9B26D0A4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7D3F8-15DC-4200-B325-C5E41374535F}" type="datetimeFigureOut">
              <a:rPr lang="en-US" smtClean="0"/>
              <a:t>6/26/2013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F29A99-DE5D-47DE-955A-96B9B26D0A4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7D3F8-15DC-4200-B325-C5E41374535F}" type="datetimeFigureOut">
              <a:rPr lang="en-US" smtClean="0"/>
              <a:t>6/26/2013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29A99-DE5D-47DE-955A-96B9B26D0A4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www.canterbury.ac.uk/"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www.canterbury.ac.uk/" TargetMode="Externa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mailto:a.lombart266@canterbury.ac.uk" TargetMode="External"/><Relationship Id="rId5" Type="http://schemas.openxmlformats.org/officeDocument/2006/relationships/hyperlink" Target="mailto:simon.starr@canterbury.ac.uk"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jpg"/><Relationship Id="rId5" Type="http://schemas.openxmlformats.org/officeDocument/2006/relationships/hyperlink" Target="http://www.canterbury.ac.uk/"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www.canterbury.ac.uk/" TargetMode="External"/><Relationship Id="rId5" Type="http://schemas.openxmlformats.org/officeDocument/2006/relationships/image" Target="../media/image3.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http://www.canterbury.ac.uk/"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create.canterbury.ac.uk/8975/" TargetMode="External"/><Relationship Id="rId5" Type="http://schemas.openxmlformats.org/officeDocument/2006/relationships/hyperlink" Target="http://www.canterbury.ac.uk/"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www.canterbury.ac.uk/"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jpg"/><Relationship Id="rId5" Type="http://schemas.openxmlformats.org/officeDocument/2006/relationships/hyperlink" Target="http://www.canterbury.ac.uk/"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hyperlink" Target="http://www.canterbury.ac.uk/"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hyperlink" Target="http://www.canterbury.ac.uk/"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ccuc_back"/>
          <p:cNvPicPr>
            <a:picLocks noChangeAspect="1" noChangeArrowheads="1"/>
          </p:cNvPicPr>
          <p:nvPr/>
        </p:nvPicPr>
        <p:blipFill>
          <a:blip r:embed="rId4" cstate="print"/>
          <a:srcRect/>
          <a:stretch>
            <a:fillRect/>
          </a:stretch>
        </p:blipFill>
        <p:spPr bwMode="auto">
          <a:xfrm>
            <a:off x="17587" y="2844"/>
            <a:ext cx="2400300" cy="5715000"/>
          </a:xfrm>
          <a:prstGeom prst="rect">
            <a:avLst/>
          </a:prstGeom>
          <a:noFill/>
          <a:ln w="9525">
            <a:noFill/>
            <a:miter lim="800000"/>
            <a:headEnd/>
            <a:tailEnd/>
          </a:ln>
        </p:spPr>
      </p:pic>
      <p:sp>
        <p:nvSpPr>
          <p:cNvPr id="10" name="TextBox 9"/>
          <p:cNvSpPr txBox="1"/>
          <p:nvPr/>
        </p:nvSpPr>
        <p:spPr>
          <a:xfrm>
            <a:off x="717366" y="908720"/>
            <a:ext cx="7992888" cy="5016758"/>
          </a:xfrm>
          <a:prstGeom prst="rect">
            <a:avLst/>
          </a:prstGeom>
          <a:noFill/>
        </p:spPr>
        <p:txBody>
          <a:bodyPr wrap="square" rtlCol="0">
            <a:spAutoFit/>
          </a:bodyPr>
          <a:lstStyle/>
          <a:p>
            <a:pPr lvl="0" algn="ctr"/>
            <a:r>
              <a:rPr lang="en-GB" sz="3200" b="1" dirty="0" smtClean="0">
                <a:cs typeface="Humanist 777 Light BT"/>
              </a:rPr>
              <a:t>Learning &amp; Teaching Symposium</a:t>
            </a:r>
            <a:br>
              <a:rPr lang="en-GB" sz="3200" b="1" dirty="0" smtClean="0">
                <a:cs typeface="Humanist 777 Light BT"/>
              </a:rPr>
            </a:br>
            <a:r>
              <a:rPr lang="en-GB" sz="3200" b="1" dirty="0" smtClean="0">
                <a:cs typeface="Humanist 777 Light BT"/>
              </a:rPr>
              <a:t>5</a:t>
            </a:r>
            <a:r>
              <a:rPr lang="en-GB" sz="3200" b="1" baseline="30000" dirty="0" smtClean="0">
                <a:cs typeface="Humanist 777 Light BT"/>
              </a:rPr>
              <a:t>th</a:t>
            </a:r>
            <a:r>
              <a:rPr lang="en-GB" sz="3200" b="1" dirty="0" smtClean="0">
                <a:cs typeface="Humanist 777 Light BT"/>
              </a:rPr>
              <a:t> July 2013</a:t>
            </a:r>
            <a:endParaRPr lang="en-GB" sz="3200" b="1" dirty="0">
              <a:cs typeface="Humanist 777 Light BT"/>
            </a:endParaRPr>
          </a:p>
          <a:p>
            <a:pPr lvl="0" algn="ctr"/>
            <a:endParaRPr lang="en-GB" sz="4000" b="1" dirty="0" smtClean="0">
              <a:solidFill>
                <a:srgbClr val="F58426"/>
              </a:solidFill>
              <a:cs typeface="Humanist 777 Light BT"/>
            </a:endParaRPr>
          </a:p>
          <a:p>
            <a:pPr lvl="0" algn="ctr"/>
            <a:r>
              <a:rPr lang="en-GB" sz="4000" b="1" dirty="0">
                <a:solidFill>
                  <a:srgbClr val="F58426"/>
                </a:solidFill>
                <a:cs typeface="Humanist 777 Light BT"/>
              </a:rPr>
              <a:t>Can use of reusable comments in electronic feedback promote sustainable </a:t>
            </a:r>
            <a:r>
              <a:rPr lang="en-GB" sz="4000" b="1" dirty="0" smtClean="0">
                <a:solidFill>
                  <a:srgbClr val="F58426"/>
                </a:solidFill>
                <a:cs typeface="Humanist 777 Light BT"/>
              </a:rPr>
              <a:t>feedback?</a:t>
            </a:r>
          </a:p>
          <a:p>
            <a:pPr lvl="0" algn="ctr"/>
            <a:endParaRPr lang="en-GB" sz="4000" b="1" dirty="0">
              <a:solidFill>
                <a:srgbClr val="F58426"/>
              </a:solidFill>
              <a:cs typeface="Humanist 777 Light BT"/>
            </a:endParaRPr>
          </a:p>
          <a:p>
            <a:pPr lvl="0" algn="ctr"/>
            <a:r>
              <a:rPr lang="en-GB" sz="2800" b="1" dirty="0">
                <a:cs typeface="Humanist 777 Light BT"/>
              </a:rPr>
              <a:t>Simon Starr and </a:t>
            </a:r>
            <a:r>
              <a:rPr lang="en-GB" sz="2800" b="1" dirty="0" smtClean="0">
                <a:cs typeface="Humanist 777 Light BT"/>
              </a:rPr>
              <a:t>Andy </a:t>
            </a:r>
            <a:r>
              <a:rPr lang="en-GB" sz="2800" b="1" dirty="0" err="1" smtClean="0">
                <a:cs typeface="Humanist 777 Light BT"/>
              </a:rPr>
              <a:t>Lombart</a:t>
            </a:r>
            <a:endParaRPr lang="en-GB" sz="2800" b="1" dirty="0">
              <a:cs typeface="Humanist 777 Light BT"/>
            </a:endParaRPr>
          </a:p>
          <a:p>
            <a:pPr lvl="0" algn="ctr"/>
            <a:r>
              <a:rPr lang="en-GB" sz="2800" b="1" dirty="0">
                <a:cs typeface="Humanist 777 Light BT"/>
              </a:rPr>
              <a:t>Canterbury Christ Church University</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ccuc_back"/>
          <p:cNvPicPr>
            <a:picLocks noChangeAspect="1" noChangeArrowheads="1"/>
          </p:cNvPicPr>
          <p:nvPr/>
        </p:nvPicPr>
        <p:blipFill>
          <a:blip r:embed="rId4" cstate="print"/>
          <a:srcRect/>
          <a:stretch>
            <a:fillRect/>
          </a:stretch>
        </p:blipFill>
        <p:spPr bwMode="auto">
          <a:xfrm>
            <a:off x="17587" y="16492"/>
            <a:ext cx="2400300" cy="5715000"/>
          </a:xfrm>
          <a:prstGeom prst="rect">
            <a:avLst/>
          </a:prstGeom>
          <a:noFill/>
          <a:ln w="9525">
            <a:noFill/>
            <a:miter lim="800000"/>
            <a:headEnd/>
            <a:tailEnd/>
          </a:ln>
        </p:spPr>
      </p:pic>
      <p:sp>
        <p:nvSpPr>
          <p:cNvPr id="13" name="TextBox 12"/>
          <p:cNvSpPr txBox="1"/>
          <p:nvPr/>
        </p:nvSpPr>
        <p:spPr>
          <a:xfrm>
            <a:off x="5634985" y="6450715"/>
            <a:ext cx="3401511" cy="338554"/>
          </a:xfrm>
          <a:prstGeom prst="rect">
            <a:avLst/>
          </a:prstGeom>
          <a:noFill/>
        </p:spPr>
        <p:txBody>
          <a:bodyPr wrap="square" rtlCol="0">
            <a:spAutoFit/>
          </a:bodyPr>
          <a:lstStyle/>
          <a:p>
            <a:pPr algn="r"/>
            <a:r>
              <a:rPr lang="en-GB" sz="1600" dirty="0" smtClean="0">
                <a:hlinkClick r:id="rId5"/>
              </a:rPr>
              <a:t>Canterbury Christ Church University</a:t>
            </a:r>
            <a:endParaRPr lang="en-GB" sz="1600" dirty="0"/>
          </a:p>
        </p:txBody>
      </p:sp>
      <p:sp>
        <p:nvSpPr>
          <p:cNvPr id="4" name="Title 1"/>
          <p:cNvSpPr txBox="1">
            <a:spLocks/>
          </p:cNvSpPr>
          <p:nvPr/>
        </p:nvSpPr>
        <p:spPr>
          <a:xfrm>
            <a:off x="304800" y="342000"/>
            <a:ext cx="4800600" cy="372356"/>
          </a:xfrm>
          <a:prstGeom prst="rect">
            <a:avLst/>
          </a:prstGeom>
        </p:spPr>
        <p:txBody>
          <a:bodyPr vert="horz"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normalizeH="0" baseline="0" noProof="0" dirty="0" smtClean="0">
              <a:ln>
                <a:noFill/>
              </a:ln>
              <a:solidFill>
                <a:srgbClr val="0A2D70"/>
              </a:solidFill>
              <a:effectLst/>
              <a:uLnTx/>
              <a:uFillTx/>
              <a:latin typeface="Humanist 777 Light BT"/>
              <a:ea typeface="+mj-ea"/>
              <a:cs typeface="Humanist 777 Light BT"/>
            </a:endParaRPr>
          </a:p>
        </p:txBody>
      </p:sp>
      <p:sp>
        <p:nvSpPr>
          <p:cNvPr id="6" name="Title 1"/>
          <p:cNvSpPr txBox="1">
            <a:spLocks/>
          </p:cNvSpPr>
          <p:nvPr/>
        </p:nvSpPr>
        <p:spPr>
          <a:xfrm>
            <a:off x="590208" y="1484784"/>
            <a:ext cx="6858000" cy="3962400"/>
          </a:xfrm>
          <a:prstGeom prst="rect">
            <a:avLst/>
          </a:prstGeom>
        </p:spPr>
        <p:txBody>
          <a:bodyPr vert="horz" lIns="0" tIns="0" rIns="0" bIns="0" rtlCol="0" anchor="t" anchorCtr="0">
            <a:noAutofit/>
          </a:bodyPr>
          <a:lstStyle/>
          <a:p>
            <a:pPr lvl="0">
              <a:spcBef>
                <a:spcPct val="0"/>
              </a:spcBef>
            </a:pPr>
            <a:endParaRPr kumimoji="0" lang="en-US" sz="1900" b="0" i="0" u="none" strike="noStrike" kern="1200" cap="none" normalizeH="0" baseline="0" noProof="0" dirty="0" smtClean="0">
              <a:ln>
                <a:noFill/>
              </a:ln>
              <a:solidFill>
                <a:srgbClr val="0A2D70"/>
              </a:solidFill>
              <a:effectLst/>
              <a:uLnTx/>
              <a:uFillTx/>
              <a:latin typeface="Calibri" pitchFamily="34" charset="0"/>
              <a:ea typeface="+mj-ea"/>
              <a:cs typeface="Calibri" pitchFamily="34" charset="0"/>
            </a:endParaRPr>
          </a:p>
        </p:txBody>
      </p:sp>
      <p:sp>
        <p:nvSpPr>
          <p:cNvPr id="9" name="TextBox 8"/>
          <p:cNvSpPr txBox="1"/>
          <p:nvPr/>
        </p:nvSpPr>
        <p:spPr>
          <a:xfrm>
            <a:off x="304800" y="230550"/>
            <a:ext cx="8839200" cy="707886"/>
          </a:xfrm>
          <a:prstGeom prst="rect">
            <a:avLst/>
          </a:prstGeom>
          <a:noFill/>
        </p:spPr>
        <p:txBody>
          <a:bodyPr wrap="square" rtlCol="0">
            <a:spAutoFit/>
          </a:bodyPr>
          <a:lstStyle/>
          <a:p>
            <a:pPr lvl="0"/>
            <a:r>
              <a:rPr lang="en-US" sz="4000" b="1" dirty="0" smtClean="0">
                <a:solidFill>
                  <a:srgbClr val="F58426"/>
                </a:solidFill>
                <a:cs typeface="Humanist 777 Light BT"/>
              </a:rPr>
              <a:t>Panel Discussion</a:t>
            </a:r>
            <a:endParaRPr lang="en-US" sz="4000" b="1" dirty="0">
              <a:solidFill>
                <a:srgbClr val="F58426"/>
              </a:solidFill>
              <a:cs typeface="Humanist 777 Light BT"/>
            </a:endParaRPr>
          </a:p>
        </p:txBody>
      </p:sp>
      <p:sp>
        <p:nvSpPr>
          <p:cNvPr id="18" name="Rectangle 17"/>
          <p:cNvSpPr/>
          <p:nvPr/>
        </p:nvSpPr>
        <p:spPr>
          <a:xfrm>
            <a:off x="1217737" y="2450068"/>
            <a:ext cx="7344816" cy="2031325"/>
          </a:xfrm>
          <a:prstGeom prst="rect">
            <a:avLst/>
          </a:prstGeom>
          <a:solidFill>
            <a:schemeClr val="bg1"/>
          </a:solidFill>
        </p:spPr>
        <p:txBody>
          <a:bodyPr wrap="square">
            <a:spAutoFit/>
          </a:bodyPr>
          <a:lstStyle/>
          <a:p>
            <a:pPr>
              <a:tabLst>
                <a:tab pos="182563" algn="l"/>
              </a:tabLst>
            </a:pPr>
            <a:r>
              <a:rPr lang="en-GB" dirty="0" smtClean="0">
                <a:solidFill>
                  <a:schemeClr val="tx1">
                    <a:lumMod val="85000"/>
                    <a:lumOff val="15000"/>
                  </a:schemeClr>
                </a:solidFill>
                <a:latin typeface="Humnst777 BT" pitchFamily="34" charset="0"/>
              </a:rPr>
              <a:t>Simon Starr: Learning Technologist (Business School)</a:t>
            </a:r>
          </a:p>
          <a:p>
            <a:pPr>
              <a:tabLst>
                <a:tab pos="182563" algn="l"/>
              </a:tabLst>
            </a:pPr>
            <a:endParaRPr lang="en-GB" dirty="0" smtClean="0">
              <a:solidFill>
                <a:schemeClr val="tx1">
                  <a:lumMod val="85000"/>
                  <a:lumOff val="15000"/>
                </a:schemeClr>
              </a:solidFill>
              <a:latin typeface="Humnst777 BT" pitchFamily="34" charset="0"/>
            </a:endParaRPr>
          </a:p>
          <a:p>
            <a:pPr>
              <a:tabLst>
                <a:tab pos="182563" algn="l"/>
              </a:tabLst>
            </a:pPr>
            <a:r>
              <a:rPr lang="en-GB" dirty="0" smtClean="0">
                <a:solidFill>
                  <a:schemeClr val="tx1">
                    <a:lumMod val="85000"/>
                    <a:lumOff val="15000"/>
                  </a:schemeClr>
                </a:solidFill>
                <a:latin typeface="Humnst777 BT" pitchFamily="34" charset="0"/>
              </a:rPr>
              <a:t>Andy </a:t>
            </a:r>
            <a:r>
              <a:rPr lang="en-GB" dirty="0" err="1" smtClean="0">
                <a:solidFill>
                  <a:schemeClr val="tx1">
                    <a:lumMod val="85000"/>
                    <a:lumOff val="15000"/>
                  </a:schemeClr>
                </a:solidFill>
                <a:latin typeface="Humnst777 BT" pitchFamily="34" charset="0"/>
              </a:rPr>
              <a:t>Lombart</a:t>
            </a:r>
            <a:r>
              <a:rPr lang="en-GB" dirty="0" smtClean="0">
                <a:solidFill>
                  <a:schemeClr val="tx1">
                    <a:lumMod val="85000"/>
                    <a:lumOff val="15000"/>
                  </a:schemeClr>
                </a:solidFill>
                <a:latin typeface="Humnst777 BT" pitchFamily="34" charset="0"/>
              </a:rPr>
              <a:t>: 3</a:t>
            </a:r>
            <a:r>
              <a:rPr lang="en-GB" baseline="30000" dirty="0" smtClean="0">
                <a:solidFill>
                  <a:schemeClr val="tx1">
                    <a:lumMod val="85000"/>
                    <a:lumOff val="15000"/>
                  </a:schemeClr>
                </a:solidFill>
                <a:latin typeface="Humnst777 BT" pitchFamily="34" charset="0"/>
              </a:rPr>
              <a:t>rd</a:t>
            </a:r>
            <a:r>
              <a:rPr lang="en-GB" dirty="0" smtClean="0">
                <a:solidFill>
                  <a:schemeClr val="tx1">
                    <a:lumMod val="85000"/>
                    <a:lumOff val="15000"/>
                  </a:schemeClr>
                </a:solidFill>
                <a:latin typeface="Humnst777 BT" pitchFamily="34" charset="0"/>
              </a:rPr>
              <a:t> Year Biosciences and Student Ambassador for Learning and Teaching</a:t>
            </a:r>
          </a:p>
          <a:p>
            <a:pPr>
              <a:tabLst>
                <a:tab pos="182563" algn="l"/>
              </a:tabLst>
            </a:pPr>
            <a:endParaRPr lang="en-GB" dirty="0">
              <a:solidFill>
                <a:schemeClr val="tx1">
                  <a:lumMod val="85000"/>
                  <a:lumOff val="15000"/>
                </a:schemeClr>
              </a:solidFill>
              <a:latin typeface="Humnst777 BT" pitchFamily="34" charset="0"/>
            </a:endParaRPr>
          </a:p>
          <a:p>
            <a:pPr>
              <a:tabLst>
                <a:tab pos="182563" algn="l"/>
              </a:tabLst>
            </a:pPr>
            <a:r>
              <a:rPr lang="en-GB" dirty="0" smtClean="0">
                <a:solidFill>
                  <a:schemeClr val="tx1">
                    <a:lumMod val="85000"/>
                    <a:lumOff val="15000"/>
                  </a:schemeClr>
                </a:solidFill>
                <a:latin typeface="Humnst777 BT" pitchFamily="34" charset="0"/>
              </a:rPr>
              <a:t>Laura Doherty: PhD Media and Cultural Studies and </a:t>
            </a:r>
            <a:r>
              <a:rPr lang="en-GB" dirty="0">
                <a:solidFill>
                  <a:schemeClr val="tx1">
                    <a:lumMod val="85000"/>
                    <a:lumOff val="15000"/>
                  </a:schemeClr>
                </a:solidFill>
                <a:latin typeface="Humnst777 BT" pitchFamily="34" charset="0"/>
              </a:rPr>
              <a:t>Student Ambassador for Learning </a:t>
            </a:r>
            <a:r>
              <a:rPr lang="en-GB">
                <a:solidFill>
                  <a:schemeClr val="tx1">
                    <a:lumMod val="85000"/>
                    <a:lumOff val="15000"/>
                  </a:schemeClr>
                </a:solidFill>
                <a:latin typeface="Humnst777 BT" pitchFamily="34" charset="0"/>
              </a:rPr>
              <a:t>and </a:t>
            </a:r>
            <a:r>
              <a:rPr lang="en-GB" smtClean="0">
                <a:solidFill>
                  <a:schemeClr val="tx1">
                    <a:lumMod val="85000"/>
                    <a:lumOff val="15000"/>
                  </a:schemeClr>
                </a:solidFill>
                <a:latin typeface="Humnst777 BT" pitchFamily="34" charset="0"/>
              </a:rPr>
              <a:t>Teaching</a:t>
            </a:r>
            <a:endParaRPr lang="en-GB" dirty="0" smtClean="0">
              <a:solidFill>
                <a:schemeClr val="tx1">
                  <a:lumMod val="85000"/>
                  <a:lumOff val="15000"/>
                </a:schemeClr>
              </a:solidFill>
              <a:latin typeface="Humnst777 BT" pitchFamily="34" charset="0"/>
            </a:endParaRPr>
          </a:p>
        </p:txBody>
      </p:sp>
    </p:spTree>
    <p:custDataLst>
      <p:tags r:id="rId1"/>
    </p:custDataLst>
    <p:extLst>
      <p:ext uri="{BB962C8B-B14F-4D97-AF65-F5344CB8AC3E}">
        <p14:creationId xmlns:p14="http://schemas.microsoft.com/office/powerpoint/2010/main" val="565640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ccuc_back"/>
          <p:cNvPicPr>
            <a:picLocks noChangeAspect="1" noChangeArrowheads="1"/>
          </p:cNvPicPr>
          <p:nvPr/>
        </p:nvPicPr>
        <p:blipFill>
          <a:blip r:embed="rId4" cstate="print"/>
          <a:srcRect/>
          <a:stretch>
            <a:fillRect/>
          </a:stretch>
        </p:blipFill>
        <p:spPr bwMode="auto">
          <a:xfrm>
            <a:off x="17587" y="2844"/>
            <a:ext cx="2400300" cy="5715000"/>
          </a:xfrm>
          <a:prstGeom prst="rect">
            <a:avLst/>
          </a:prstGeom>
          <a:noFill/>
          <a:ln w="9525">
            <a:noFill/>
            <a:miter lim="800000"/>
            <a:headEnd/>
            <a:tailEnd/>
          </a:ln>
        </p:spPr>
      </p:pic>
      <p:sp>
        <p:nvSpPr>
          <p:cNvPr id="4" name="Title 1"/>
          <p:cNvSpPr txBox="1">
            <a:spLocks/>
          </p:cNvSpPr>
          <p:nvPr/>
        </p:nvSpPr>
        <p:spPr>
          <a:xfrm>
            <a:off x="304800" y="342000"/>
            <a:ext cx="4800600" cy="372356"/>
          </a:xfrm>
          <a:prstGeom prst="rect">
            <a:avLst/>
          </a:prstGeom>
        </p:spPr>
        <p:txBody>
          <a:bodyPr vert="horz"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normalizeH="0" baseline="0" noProof="0" dirty="0" smtClean="0">
              <a:ln>
                <a:noFill/>
              </a:ln>
              <a:solidFill>
                <a:srgbClr val="0A2D70"/>
              </a:solidFill>
              <a:effectLst/>
              <a:uLnTx/>
              <a:uFillTx/>
              <a:latin typeface="Humanist 777 Light BT"/>
              <a:ea typeface="+mj-ea"/>
              <a:cs typeface="Humanist 777 Light BT"/>
            </a:endParaRPr>
          </a:p>
        </p:txBody>
      </p:sp>
      <p:sp>
        <p:nvSpPr>
          <p:cNvPr id="6" name="Title 1"/>
          <p:cNvSpPr txBox="1">
            <a:spLocks/>
          </p:cNvSpPr>
          <p:nvPr/>
        </p:nvSpPr>
        <p:spPr>
          <a:xfrm>
            <a:off x="580089" y="1484784"/>
            <a:ext cx="6858000" cy="3962400"/>
          </a:xfrm>
          <a:prstGeom prst="rect">
            <a:avLst/>
          </a:prstGeom>
        </p:spPr>
        <p:txBody>
          <a:bodyPr vert="horz" lIns="0" tIns="0" rIns="0" bIns="0" rtlCol="0" anchor="t" anchorCtr="0">
            <a:noAutofit/>
          </a:bodyPr>
          <a:lstStyle/>
          <a:p>
            <a:pPr lvl="0">
              <a:spcBef>
                <a:spcPct val="0"/>
              </a:spcBef>
            </a:pPr>
            <a:endParaRPr kumimoji="0" lang="en-US" sz="1900" b="0" i="0" u="none" strike="noStrike" kern="1200" cap="none" normalizeH="0" baseline="0" noProof="0" dirty="0" smtClean="0">
              <a:ln>
                <a:noFill/>
              </a:ln>
              <a:solidFill>
                <a:srgbClr val="0A2D70"/>
              </a:solidFill>
              <a:effectLst/>
              <a:uLnTx/>
              <a:uFillTx/>
              <a:latin typeface="Calibri" pitchFamily="34" charset="0"/>
              <a:ea typeface="+mj-ea"/>
              <a:cs typeface="Calibri" pitchFamily="34" charset="0"/>
            </a:endParaRPr>
          </a:p>
        </p:txBody>
      </p:sp>
      <p:sp>
        <p:nvSpPr>
          <p:cNvPr id="2" name="Rectangle 1"/>
          <p:cNvSpPr/>
          <p:nvPr/>
        </p:nvSpPr>
        <p:spPr>
          <a:xfrm>
            <a:off x="580089" y="3648482"/>
            <a:ext cx="8158256" cy="1754326"/>
          </a:xfrm>
          <a:prstGeom prst="rect">
            <a:avLst/>
          </a:prstGeom>
        </p:spPr>
        <p:txBody>
          <a:bodyPr wrap="square">
            <a:spAutoFit/>
          </a:bodyPr>
          <a:lstStyle/>
          <a:p>
            <a:pPr lvl="0">
              <a:lnSpc>
                <a:spcPct val="150000"/>
              </a:lnSpc>
            </a:pPr>
            <a:r>
              <a:rPr lang="en-GB" dirty="0" smtClean="0">
                <a:solidFill>
                  <a:schemeClr val="tx1">
                    <a:lumMod val="85000"/>
                    <a:lumOff val="15000"/>
                  </a:schemeClr>
                </a:solidFill>
                <a:latin typeface="Humnst777 BT" pitchFamily="34" charset="0"/>
              </a:rPr>
              <a:t>If you’d like discuss, or have any thoughts/suggestions:</a:t>
            </a:r>
          </a:p>
          <a:p>
            <a:pPr lvl="0">
              <a:lnSpc>
                <a:spcPct val="150000"/>
              </a:lnSpc>
            </a:pPr>
            <a:endParaRPr lang="en-GB" dirty="0">
              <a:solidFill>
                <a:schemeClr val="tx1">
                  <a:lumMod val="85000"/>
                  <a:lumOff val="15000"/>
                </a:schemeClr>
              </a:solidFill>
              <a:latin typeface="Humnst777 BT" pitchFamily="34" charset="0"/>
            </a:endParaRPr>
          </a:p>
          <a:p>
            <a:pPr lvl="0">
              <a:lnSpc>
                <a:spcPct val="150000"/>
              </a:lnSpc>
            </a:pPr>
            <a:r>
              <a:rPr lang="en-GB" dirty="0" smtClean="0">
                <a:solidFill>
                  <a:schemeClr val="tx1">
                    <a:lumMod val="85000"/>
                    <a:lumOff val="15000"/>
                  </a:schemeClr>
                </a:solidFill>
                <a:latin typeface="Humnst777 BT" pitchFamily="34" charset="0"/>
                <a:hlinkClick r:id="rId5"/>
              </a:rPr>
              <a:t>simon.starr@canterbury.ac.uk</a:t>
            </a:r>
            <a:endParaRPr lang="en-GB" dirty="0" smtClean="0">
              <a:solidFill>
                <a:schemeClr val="tx1">
                  <a:lumMod val="85000"/>
                  <a:lumOff val="15000"/>
                </a:schemeClr>
              </a:solidFill>
              <a:latin typeface="Humnst777 BT" pitchFamily="34" charset="0"/>
            </a:endParaRPr>
          </a:p>
          <a:p>
            <a:pPr lvl="0">
              <a:lnSpc>
                <a:spcPct val="150000"/>
              </a:lnSpc>
            </a:pPr>
            <a:r>
              <a:rPr lang="en-GB" dirty="0" smtClean="0">
                <a:solidFill>
                  <a:schemeClr val="tx1">
                    <a:lumMod val="85000"/>
                    <a:lumOff val="15000"/>
                  </a:schemeClr>
                </a:solidFill>
                <a:latin typeface="Humnst777 BT" pitchFamily="34" charset="0"/>
                <a:hlinkClick r:id="rId6"/>
              </a:rPr>
              <a:t>a.lombart266@canterbury.ac.uk</a:t>
            </a:r>
            <a:r>
              <a:rPr lang="en-GB" dirty="0" smtClean="0">
                <a:solidFill>
                  <a:schemeClr val="tx1">
                    <a:lumMod val="85000"/>
                    <a:lumOff val="15000"/>
                  </a:schemeClr>
                </a:solidFill>
                <a:latin typeface="Humnst777 BT" pitchFamily="34" charset="0"/>
              </a:rPr>
              <a:t> </a:t>
            </a:r>
          </a:p>
        </p:txBody>
      </p:sp>
      <p:sp>
        <p:nvSpPr>
          <p:cNvPr id="13" name="TextBox 12"/>
          <p:cNvSpPr txBox="1"/>
          <p:nvPr/>
        </p:nvSpPr>
        <p:spPr>
          <a:xfrm>
            <a:off x="5634985" y="6450715"/>
            <a:ext cx="3401511" cy="338554"/>
          </a:xfrm>
          <a:prstGeom prst="rect">
            <a:avLst/>
          </a:prstGeom>
          <a:noFill/>
        </p:spPr>
        <p:txBody>
          <a:bodyPr wrap="square" rtlCol="0">
            <a:spAutoFit/>
          </a:bodyPr>
          <a:lstStyle/>
          <a:p>
            <a:pPr algn="r"/>
            <a:r>
              <a:rPr lang="en-GB" sz="1600" dirty="0" smtClean="0">
                <a:hlinkClick r:id="rId7"/>
              </a:rPr>
              <a:t>Canterbury Christ Church University</a:t>
            </a:r>
            <a:endParaRPr lang="en-GB" sz="1600" dirty="0"/>
          </a:p>
        </p:txBody>
      </p:sp>
      <p:sp>
        <p:nvSpPr>
          <p:cNvPr id="8" name="TextBox 7"/>
          <p:cNvSpPr txBox="1"/>
          <p:nvPr/>
        </p:nvSpPr>
        <p:spPr>
          <a:xfrm>
            <a:off x="1177544" y="2475623"/>
            <a:ext cx="3384011" cy="769441"/>
          </a:xfrm>
          <a:prstGeom prst="rect">
            <a:avLst/>
          </a:prstGeom>
          <a:noFill/>
        </p:spPr>
        <p:txBody>
          <a:bodyPr wrap="square" rtlCol="0">
            <a:spAutoFit/>
          </a:bodyPr>
          <a:lstStyle/>
          <a:p>
            <a:pPr lvl="0"/>
            <a:r>
              <a:rPr lang="en-US" sz="4400" b="1" dirty="0" smtClean="0">
                <a:solidFill>
                  <a:srgbClr val="F58426"/>
                </a:solidFill>
                <a:cs typeface="Humanist 777 Light BT"/>
              </a:rPr>
              <a:t>Thank you</a:t>
            </a:r>
            <a:endParaRPr lang="en-US" sz="4400" b="1" dirty="0">
              <a:solidFill>
                <a:srgbClr val="F58426"/>
              </a:solidFill>
              <a:cs typeface="Humanist 777 Light BT"/>
            </a:endParaRPr>
          </a:p>
        </p:txBody>
      </p:sp>
    </p:spTree>
    <p:custDataLst>
      <p:tags r:id="rId1"/>
    </p:custDataLst>
    <p:extLst>
      <p:ext uri="{BB962C8B-B14F-4D97-AF65-F5344CB8AC3E}">
        <p14:creationId xmlns:p14="http://schemas.microsoft.com/office/powerpoint/2010/main" val="2946209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ccuc_back"/>
          <p:cNvPicPr>
            <a:picLocks noChangeAspect="1" noChangeArrowheads="1"/>
          </p:cNvPicPr>
          <p:nvPr/>
        </p:nvPicPr>
        <p:blipFill>
          <a:blip r:embed="rId4" cstate="print"/>
          <a:srcRect/>
          <a:stretch>
            <a:fillRect/>
          </a:stretch>
        </p:blipFill>
        <p:spPr bwMode="auto">
          <a:xfrm>
            <a:off x="17587" y="16492"/>
            <a:ext cx="2400300" cy="5715000"/>
          </a:xfrm>
          <a:prstGeom prst="rect">
            <a:avLst/>
          </a:prstGeom>
          <a:noFill/>
          <a:ln w="9525">
            <a:noFill/>
            <a:miter lim="800000"/>
            <a:headEnd/>
            <a:tailEnd/>
          </a:ln>
        </p:spPr>
      </p:pic>
      <p:sp>
        <p:nvSpPr>
          <p:cNvPr id="13" name="TextBox 12"/>
          <p:cNvSpPr txBox="1"/>
          <p:nvPr/>
        </p:nvSpPr>
        <p:spPr>
          <a:xfrm>
            <a:off x="5634985" y="6450715"/>
            <a:ext cx="3401511" cy="338554"/>
          </a:xfrm>
          <a:prstGeom prst="rect">
            <a:avLst/>
          </a:prstGeom>
          <a:noFill/>
        </p:spPr>
        <p:txBody>
          <a:bodyPr wrap="square" rtlCol="0">
            <a:spAutoFit/>
          </a:bodyPr>
          <a:lstStyle/>
          <a:p>
            <a:pPr algn="r"/>
            <a:r>
              <a:rPr lang="en-GB" sz="1600" dirty="0" smtClean="0">
                <a:hlinkClick r:id="rId5"/>
              </a:rPr>
              <a:t>Canterbury Christ Church University</a:t>
            </a:r>
            <a:endParaRPr lang="en-GB" sz="1600" dirty="0"/>
          </a:p>
        </p:txBody>
      </p:sp>
      <p:sp>
        <p:nvSpPr>
          <p:cNvPr id="4" name="Title 1"/>
          <p:cNvSpPr txBox="1">
            <a:spLocks/>
          </p:cNvSpPr>
          <p:nvPr/>
        </p:nvSpPr>
        <p:spPr>
          <a:xfrm>
            <a:off x="304800" y="342000"/>
            <a:ext cx="4800600" cy="372356"/>
          </a:xfrm>
          <a:prstGeom prst="rect">
            <a:avLst/>
          </a:prstGeom>
        </p:spPr>
        <p:txBody>
          <a:bodyPr vert="horz"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normalizeH="0" baseline="0" noProof="0" dirty="0" smtClean="0">
              <a:ln>
                <a:noFill/>
              </a:ln>
              <a:solidFill>
                <a:srgbClr val="0A2D70"/>
              </a:solidFill>
              <a:effectLst/>
              <a:uLnTx/>
              <a:uFillTx/>
              <a:latin typeface="Humanist 777 Light BT"/>
              <a:ea typeface="+mj-ea"/>
              <a:cs typeface="Humanist 777 Light BT"/>
            </a:endParaRPr>
          </a:p>
        </p:txBody>
      </p:sp>
      <p:sp>
        <p:nvSpPr>
          <p:cNvPr id="6" name="Title 1"/>
          <p:cNvSpPr txBox="1">
            <a:spLocks/>
          </p:cNvSpPr>
          <p:nvPr/>
        </p:nvSpPr>
        <p:spPr>
          <a:xfrm>
            <a:off x="590208" y="1484784"/>
            <a:ext cx="6858000" cy="3962400"/>
          </a:xfrm>
          <a:prstGeom prst="rect">
            <a:avLst/>
          </a:prstGeom>
        </p:spPr>
        <p:txBody>
          <a:bodyPr vert="horz" lIns="0" tIns="0" rIns="0" bIns="0" rtlCol="0" anchor="t" anchorCtr="0">
            <a:noAutofit/>
          </a:bodyPr>
          <a:lstStyle/>
          <a:p>
            <a:pPr lvl="0">
              <a:spcBef>
                <a:spcPct val="0"/>
              </a:spcBef>
            </a:pPr>
            <a:endParaRPr kumimoji="0" lang="en-US" sz="1900" b="0" i="0" u="none" strike="noStrike" kern="1200" cap="none" normalizeH="0" baseline="0" noProof="0" dirty="0" smtClean="0">
              <a:ln>
                <a:noFill/>
              </a:ln>
              <a:solidFill>
                <a:srgbClr val="0A2D70"/>
              </a:solidFill>
              <a:effectLst/>
              <a:uLnTx/>
              <a:uFillTx/>
              <a:latin typeface="Calibri" pitchFamily="34" charset="0"/>
              <a:ea typeface="+mj-ea"/>
              <a:cs typeface="Calibri" pitchFamily="34" charset="0"/>
            </a:endParaRPr>
          </a:p>
        </p:txBody>
      </p:sp>
      <p:sp>
        <p:nvSpPr>
          <p:cNvPr id="9" name="TextBox 8"/>
          <p:cNvSpPr txBox="1"/>
          <p:nvPr/>
        </p:nvSpPr>
        <p:spPr>
          <a:xfrm>
            <a:off x="304800" y="230550"/>
            <a:ext cx="8839200" cy="707886"/>
          </a:xfrm>
          <a:prstGeom prst="rect">
            <a:avLst/>
          </a:prstGeom>
          <a:noFill/>
        </p:spPr>
        <p:txBody>
          <a:bodyPr wrap="square" rtlCol="0">
            <a:spAutoFit/>
          </a:bodyPr>
          <a:lstStyle/>
          <a:p>
            <a:pPr lvl="0"/>
            <a:r>
              <a:rPr lang="en-US" sz="4000" b="1" dirty="0" smtClean="0">
                <a:solidFill>
                  <a:srgbClr val="F58426"/>
                </a:solidFill>
                <a:cs typeface="Humanist 777 Light BT"/>
              </a:rPr>
              <a:t>Re-usable comments in e-feedback</a:t>
            </a:r>
            <a:endParaRPr lang="en-US" sz="4000" b="1" dirty="0">
              <a:solidFill>
                <a:srgbClr val="F58426"/>
              </a:solidFill>
              <a:cs typeface="Humanist 777 Light BT"/>
            </a:endParaRPr>
          </a:p>
        </p:txBody>
      </p:sp>
      <p:sp>
        <p:nvSpPr>
          <p:cNvPr id="10" name="Rectangle 9"/>
          <p:cNvSpPr/>
          <p:nvPr/>
        </p:nvSpPr>
        <p:spPr>
          <a:xfrm>
            <a:off x="790456" y="1513050"/>
            <a:ext cx="7885999" cy="1846659"/>
          </a:xfrm>
          <a:prstGeom prst="rect">
            <a:avLst/>
          </a:prstGeom>
          <a:noFill/>
        </p:spPr>
        <p:txBody>
          <a:bodyPr wrap="square">
            <a:spAutoFit/>
          </a:bodyPr>
          <a:lstStyle/>
          <a:p>
            <a:pPr>
              <a:tabLst>
                <a:tab pos="182563" algn="l"/>
              </a:tabLst>
            </a:pPr>
            <a:r>
              <a:rPr lang="en-GB" sz="2400" b="1" dirty="0" smtClean="0">
                <a:solidFill>
                  <a:srgbClr val="F58426"/>
                </a:solidFill>
                <a:cs typeface="Humanist 777 Light BT"/>
              </a:rPr>
              <a:t>Pre-programmable </a:t>
            </a:r>
            <a:r>
              <a:rPr lang="en-GB" dirty="0" smtClean="0">
                <a:solidFill>
                  <a:schemeClr val="tx1">
                    <a:lumMod val="85000"/>
                    <a:lumOff val="15000"/>
                  </a:schemeClr>
                </a:solidFill>
                <a:latin typeface="Humnst777 BT" pitchFamily="34" charset="0"/>
              </a:rPr>
              <a:t>’cut and paste’</a:t>
            </a:r>
            <a:endParaRPr lang="en-GB" sz="2400" dirty="0" smtClean="0">
              <a:solidFill>
                <a:srgbClr val="F58426"/>
              </a:solidFill>
              <a:cs typeface="Humanist 777 Light BT"/>
            </a:endParaRPr>
          </a:p>
          <a:p>
            <a:pPr>
              <a:tabLst>
                <a:tab pos="182563" algn="l"/>
              </a:tabLst>
            </a:pPr>
            <a:endParaRPr lang="en-GB" sz="2400" dirty="0" smtClean="0">
              <a:solidFill>
                <a:srgbClr val="F58426"/>
              </a:solidFill>
              <a:cs typeface="Humanist 777 Light BT"/>
            </a:endParaRPr>
          </a:p>
          <a:p>
            <a:pPr>
              <a:tabLst>
                <a:tab pos="182563" algn="l"/>
              </a:tabLst>
            </a:pPr>
            <a:r>
              <a:rPr lang="en-GB" sz="2400" b="1" dirty="0" smtClean="0">
                <a:solidFill>
                  <a:srgbClr val="F58426"/>
                </a:solidFill>
                <a:cs typeface="Humanist 777 Light BT"/>
              </a:rPr>
              <a:t>‘Stock phrases’ </a:t>
            </a:r>
            <a:r>
              <a:rPr lang="en-GB" dirty="0" smtClean="0">
                <a:solidFill>
                  <a:schemeClr val="tx1">
                    <a:lumMod val="85000"/>
                    <a:lumOff val="15000"/>
                  </a:schemeClr>
                </a:solidFill>
                <a:latin typeface="Humnst777 BT" pitchFamily="34" charset="0"/>
              </a:rPr>
              <a:t>e.g. please remember to use Harvard format references here; the formula for this calculation is …</a:t>
            </a:r>
            <a:endParaRPr lang="en-GB" sz="2400" b="1" dirty="0">
              <a:solidFill>
                <a:schemeClr val="tx1">
                  <a:lumMod val="85000"/>
                  <a:lumOff val="15000"/>
                </a:schemeClr>
              </a:solidFill>
              <a:latin typeface="Humnst777 BT" pitchFamily="34" charset="0"/>
              <a:cs typeface="Humanist 777 Light BT"/>
            </a:endParaRPr>
          </a:p>
          <a:p>
            <a:pPr>
              <a:tabLst>
                <a:tab pos="182563" algn="l"/>
              </a:tabLst>
            </a:pPr>
            <a:endParaRPr lang="en-GB" sz="2400" b="1" dirty="0" smtClean="0">
              <a:solidFill>
                <a:schemeClr val="tx1">
                  <a:lumMod val="85000"/>
                  <a:lumOff val="15000"/>
                </a:schemeClr>
              </a:solidFill>
              <a:latin typeface="Humnst777 BT" pitchFamily="34" charset="0"/>
              <a:cs typeface="Humanist 777 Light BT"/>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096" y="3518728"/>
            <a:ext cx="8553792" cy="2540476"/>
          </a:xfrm>
          <a:prstGeom prst="rect">
            <a:avLst/>
          </a:prstGeom>
        </p:spPr>
      </p:pic>
    </p:spTree>
    <p:custDataLst>
      <p:tags r:id="rId1"/>
    </p:custDataLst>
    <p:extLst>
      <p:ext uri="{BB962C8B-B14F-4D97-AF65-F5344CB8AC3E}">
        <p14:creationId xmlns:p14="http://schemas.microsoft.com/office/powerpoint/2010/main" val="337114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ccuc_back"/>
          <p:cNvPicPr>
            <a:picLocks noChangeAspect="1" noChangeArrowheads="1"/>
          </p:cNvPicPr>
          <p:nvPr/>
        </p:nvPicPr>
        <p:blipFill>
          <a:blip r:embed="rId4" cstate="print"/>
          <a:srcRect/>
          <a:stretch>
            <a:fillRect/>
          </a:stretch>
        </p:blipFill>
        <p:spPr bwMode="auto">
          <a:xfrm>
            <a:off x="17587" y="16492"/>
            <a:ext cx="2400300" cy="5715000"/>
          </a:xfrm>
          <a:prstGeom prst="rect">
            <a:avLst/>
          </a:prstGeom>
          <a:noFill/>
          <a:ln w="9525">
            <a:noFill/>
            <a:miter lim="800000"/>
            <a:headEnd/>
            <a:tailEnd/>
          </a:ln>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b="11333"/>
          <a:stretch/>
        </p:blipFill>
        <p:spPr>
          <a:xfrm>
            <a:off x="832537" y="2420341"/>
            <a:ext cx="7164288" cy="4368381"/>
          </a:xfrm>
          <a:prstGeom prst="rect">
            <a:avLst/>
          </a:prstGeom>
        </p:spPr>
      </p:pic>
      <p:sp>
        <p:nvSpPr>
          <p:cNvPr id="13" name="TextBox 12"/>
          <p:cNvSpPr txBox="1"/>
          <p:nvPr/>
        </p:nvSpPr>
        <p:spPr>
          <a:xfrm>
            <a:off x="5634985" y="6450715"/>
            <a:ext cx="3401511" cy="338554"/>
          </a:xfrm>
          <a:prstGeom prst="rect">
            <a:avLst/>
          </a:prstGeom>
          <a:noFill/>
        </p:spPr>
        <p:txBody>
          <a:bodyPr wrap="square" rtlCol="0">
            <a:spAutoFit/>
          </a:bodyPr>
          <a:lstStyle/>
          <a:p>
            <a:pPr algn="r"/>
            <a:r>
              <a:rPr lang="en-GB" sz="1600" dirty="0" smtClean="0">
                <a:hlinkClick r:id="rId6"/>
              </a:rPr>
              <a:t>Canterbury Christ Church University</a:t>
            </a:r>
            <a:endParaRPr lang="en-GB" sz="1600" dirty="0"/>
          </a:p>
        </p:txBody>
      </p:sp>
      <p:sp>
        <p:nvSpPr>
          <p:cNvPr id="4" name="Title 1"/>
          <p:cNvSpPr txBox="1">
            <a:spLocks/>
          </p:cNvSpPr>
          <p:nvPr/>
        </p:nvSpPr>
        <p:spPr>
          <a:xfrm>
            <a:off x="304800" y="342000"/>
            <a:ext cx="4800600" cy="372356"/>
          </a:xfrm>
          <a:prstGeom prst="rect">
            <a:avLst/>
          </a:prstGeom>
        </p:spPr>
        <p:txBody>
          <a:bodyPr vert="horz"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normalizeH="0" baseline="0" noProof="0" dirty="0" smtClean="0">
              <a:ln>
                <a:noFill/>
              </a:ln>
              <a:solidFill>
                <a:srgbClr val="0A2D70"/>
              </a:solidFill>
              <a:effectLst/>
              <a:uLnTx/>
              <a:uFillTx/>
              <a:latin typeface="Humanist 777 Light BT"/>
              <a:ea typeface="+mj-ea"/>
              <a:cs typeface="Humanist 777 Light BT"/>
            </a:endParaRPr>
          </a:p>
        </p:txBody>
      </p:sp>
      <p:sp>
        <p:nvSpPr>
          <p:cNvPr id="6" name="Title 1"/>
          <p:cNvSpPr txBox="1">
            <a:spLocks/>
          </p:cNvSpPr>
          <p:nvPr/>
        </p:nvSpPr>
        <p:spPr>
          <a:xfrm>
            <a:off x="590208" y="1484784"/>
            <a:ext cx="6858000" cy="3962400"/>
          </a:xfrm>
          <a:prstGeom prst="rect">
            <a:avLst/>
          </a:prstGeom>
        </p:spPr>
        <p:txBody>
          <a:bodyPr vert="horz" lIns="0" tIns="0" rIns="0" bIns="0" rtlCol="0" anchor="t" anchorCtr="0">
            <a:noAutofit/>
          </a:bodyPr>
          <a:lstStyle/>
          <a:p>
            <a:pPr lvl="0">
              <a:spcBef>
                <a:spcPct val="0"/>
              </a:spcBef>
            </a:pPr>
            <a:endParaRPr kumimoji="0" lang="en-US" sz="1900" b="0" i="0" u="none" strike="noStrike" kern="1200" cap="none" normalizeH="0" baseline="0" noProof="0" dirty="0" smtClean="0">
              <a:ln>
                <a:noFill/>
              </a:ln>
              <a:solidFill>
                <a:srgbClr val="0A2D70"/>
              </a:solidFill>
              <a:effectLst/>
              <a:uLnTx/>
              <a:uFillTx/>
              <a:latin typeface="Calibri" pitchFamily="34" charset="0"/>
              <a:ea typeface="+mj-ea"/>
              <a:cs typeface="Calibri" pitchFamily="34" charset="0"/>
            </a:endParaRPr>
          </a:p>
        </p:txBody>
      </p:sp>
      <p:sp>
        <p:nvSpPr>
          <p:cNvPr id="9" name="TextBox 8"/>
          <p:cNvSpPr txBox="1"/>
          <p:nvPr/>
        </p:nvSpPr>
        <p:spPr>
          <a:xfrm>
            <a:off x="304800" y="230550"/>
            <a:ext cx="8839200" cy="707886"/>
          </a:xfrm>
          <a:prstGeom prst="rect">
            <a:avLst/>
          </a:prstGeom>
          <a:noFill/>
        </p:spPr>
        <p:txBody>
          <a:bodyPr wrap="square" rtlCol="0">
            <a:spAutoFit/>
          </a:bodyPr>
          <a:lstStyle/>
          <a:p>
            <a:pPr lvl="0"/>
            <a:r>
              <a:rPr lang="en-US" sz="4000" b="1" dirty="0" smtClean="0">
                <a:solidFill>
                  <a:srgbClr val="F58426"/>
                </a:solidFill>
                <a:cs typeface="Humanist 777 Light BT"/>
              </a:rPr>
              <a:t>Re-usable comments in e-feedback</a:t>
            </a:r>
            <a:endParaRPr lang="en-US" sz="4000" b="1" dirty="0">
              <a:solidFill>
                <a:srgbClr val="F58426"/>
              </a:solidFill>
              <a:cs typeface="Humanist 777 Light BT"/>
            </a:endParaRPr>
          </a:p>
        </p:txBody>
      </p:sp>
      <p:sp>
        <p:nvSpPr>
          <p:cNvPr id="10" name="Rectangle 9"/>
          <p:cNvSpPr/>
          <p:nvPr/>
        </p:nvSpPr>
        <p:spPr>
          <a:xfrm>
            <a:off x="790456" y="1513050"/>
            <a:ext cx="7885999" cy="738664"/>
          </a:xfrm>
          <a:prstGeom prst="rect">
            <a:avLst/>
          </a:prstGeom>
          <a:noFill/>
        </p:spPr>
        <p:txBody>
          <a:bodyPr wrap="square">
            <a:spAutoFit/>
          </a:bodyPr>
          <a:lstStyle/>
          <a:p>
            <a:pPr>
              <a:tabLst>
                <a:tab pos="182563" algn="l"/>
              </a:tabLst>
            </a:pPr>
            <a:r>
              <a:rPr lang="en-GB" sz="2400" b="1" dirty="0" smtClean="0">
                <a:solidFill>
                  <a:srgbClr val="F58426"/>
                </a:solidFill>
                <a:cs typeface="Humanist 777 Light BT"/>
              </a:rPr>
              <a:t>Assessment criteria-related </a:t>
            </a:r>
            <a:r>
              <a:rPr lang="en-GB" dirty="0">
                <a:solidFill>
                  <a:schemeClr val="tx1">
                    <a:lumMod val="85000"/>
                    <a:lumOff val="15000"/>
                  </a:schemeClr>
                </a:solidFill>
                <a:latin typeface="Humnst777 BT" pitchFamily="34" charset="0"/>
              </a:rPr>
              <a:t>e.g.  </a:t>
            </a:r>
            <a:r>
              <a:rPr lang="en-GB" dirty="0" smtClean="0">
                <a:solidFill>
                  <a:schemeClr val="tx1">
                    <a:lumMod val="85000"/>
                    <a:lumOff val="15000"/>
                  </a:schemeClr>
                </a:solidFill>
                <a:latin typeface="Humnst777 BT" pitchFamily="34" charset="0"/>
              </a:rPr>
              <a:t>level achieved in use of literature, analysis and argument etc.</a:t>
            </a:r>
            <a:endParaRPr lang="en-GB" sz="3200" b="1" dirty="0">
              <a:solidFill>
                <a:srgbClr val="F58426"/>
              </a:solidFill>
              <a:cs typeface="Humanist 777 Light BT"/>
            </a:endParaRPr>
          </a:p>
        </p:txBody>
      </p:sp>
    </p:spTree>
    <p:custDataLst>
      <p:tags r:id="rId1"/>
    </p:custDataLst>
    <p:extLst>
      <p:ext uri="{BB962C8B-B14F-4D97-AF65-F5344CB8AC3E}">
        <p14:creationId xmlns:p14="http://schemas.microsoft.com/office/powerpoint/2010/main" val="217177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ccuc_back"/>
          <p:cNvPicPr>
            <a:picLocks noChangeAspect="1" noChangeArrowheads="1"/>
          </p:cNvPicPr>
          <p:nvPr/>
        </p:nvPicPr>
        <p:blipFill>
          <a:blip r:embed="rId4" cstate="print"/>
          <a:srcRect/>
          <a:stretch>
            <a:fillRect/>
          </a:stretch>
        </p:blipFill>
        <p:spPr bwMode="auto">
          <a:xfrm>
            <a:off x="17587" y="16492"/>
            <a:ext cx="2400300" cy="5715000"/>
          </a:xfrm>
          <a:prstGeom prst="rect">
            <a:avLst/>
          </a:prstGeom>
          <a:noFill/>
          <a:ln w="9525">
            <a:noFill/>
            <a:miter lim="800000"/>
            <a:headEnd/>
            <a:tailEnd/>
          </a:ln>
        </p:spPr>
      </p:pic>
      <p:sp>
        <p:nvSpPr>
          <p:cNvPr id="13" name="TextBox 12"/>
          <p:cNvSpPr txBox="1"/>
          <p:nvPr/>
        </p:nvSpPr>
        <p:spPr>
          <a:xfrm>
            <a:off x="5634985" y="6450715"/>
            <a:ext cx="3401511" cy="338554"/>
          </a:xfrm>
          <a:prstGeom prst="rect">
            <a:avLst/>
          </a:prstGeom>
          <a:noFill/>
        </p:spPr>
        <p:txBody>
          <a:bodyPr wrap="square" rtlCol="0">
            <a:spAutoFit/>
          </a:bodyPr>
          <a:lstStyle/>
          <a:p>
            <a:pPr algn="r"/>
            <a:r>
              <a:rPr lang="en-GB" sz="1600" dirty="0" smtClean="0">
                <a:hlinkClick r:id="rId5"/>
              </a:rPr>
              <a:t>Canterbury Christ Church University</a:t>
            </a:r>
            <a:endParaRPr lang="en-GB" sz="1600" dirty="0"/>
          </a:p>
        </p:txBody>
      </p:sp>
      <p:sp>
        <p:nvSpPr>
          <p:cNvPr id="4" name="Title 1"/>
          <p:cNvSpPr txBox="1">
            <a:spLocks/>
          </p:cNvSpPr>
          <p:nvPr/>
        </p:nvSpPr>
        <p:spPr>
          <a:xfrm>
            <a:off x="304800" y="342000"/>
            <a:ext cx="4800600" cy="372356"/>
          </a:xfrm>
          <a:prstGeom prst="rect">
            <a:avLst/>
          </a:prstGeom>
        </p:spPr>
        <p:txBody>
          <a:bodyPr vert="horz"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normalizeH="0" baseline="0" noProof="0" dirty="0" smtClean="0">
              <a:ln>
                <a:noFill/>
              </a:ln>
              <a:solidFill>
                <a:srgbClr val="0A2D70"/>
              </a:solidFill>
              <a:effectLst/>
              <a:uLnTx/>
              <a:uFillTx/>
              <a:latin typeface="Humanist 777 Light BT"/>
              <a:ea typeface="+mj-ea"/>
              <a:cs typeface="Humanist 777 Light BT"/>
            </a:endParaRPr>
          </a:p>
        </p:txBody>
      </p:sp>
      <p:sp>
        <p:nvSpPr>
          <p:cNvPr id="6" name="Title 1"/>
          <p:cNvSpPr txBox="1">
            <a:spLocks/>
          </p:cNvSpPr>
          <p:nvPr/>
        </p:nvSpPr>
        <p:spPr>
          <a:xfrm>
            <a:off x="590208" y="1484784"/>
            <a:ext cx="6858000" cy="3962400"/>
          </a:xfrm>
          <a:prstGeom prst="rect">
            <a:avLst/>
          </a:prstGeom>
        </p:spPr>
        <p:txBody>
          <a:bodyPr vert="horz" lIns="0" tIns="0" rIns="0" bIns="0" rtlCol="0" anchor="t" anchorCtr="0">
            <a:noAutofit/>
          </a:bodyPr>
          <a:lstStyle/>
          <a:p>
            <a:pPr lvl="0">
              <a:spcBef>
                <a:spcPct val="0"/>
              </a:spcBef>
            </a:pPr>
            <a:endParaRPr kumimoji="0" lang="en-US" sz="1900" b="0" i="0" u="none" strike="noStrike" kern="1200" cap="none" normalizeH="0" baseline="0" noProof="0" dirty="0" smtClean="0">
              <a:ln>
                <a:noFill/>
              </a:ln>
              <a:solidFill>
                <a:srgbClr val="0A2D70"/>
              </a:solidFill>
              <a:effectLst/>
              <a:uLnTx/>
              <a:uFillTx/>
              <a:latin typeface="Calibri" pitchFamily="34" charset="0"/>
              <a:ea typeface="+mj-ea"/>
              <a:cs typeface="Calibri" pitchFamily="34" charset="0"/>
            </a:endParaRPr>
          </a:p>
        </p:txBody>
      </p:sp>
      <p:sp>
        <p:nvSpPr>
          <p:cNvPr id="9" name="TextBox 8"/>
          <p:cNvSpPr txBox="1"/>
          <p:nvPr/>
        </p:nvSpPr>
        <p:spPr>
          <a:xfrm>
            <a:off x="304800" y="230550"/>
            <a:ext cx="8839200" cy="707886"/>
          </a:xfrm>
          <a:prstGeom prst="rect">
            <a:avLst/>
          </a:prstGeom>
          <a:noFill/>
        </p:spPr>
        <p:txBody>
          <a:bodyPr wrap="square" rtlCol="0">
            <a:spAutoFit/>
          </a:bodyPr>
          <a:lstStyle/>
          <a:p>
            <a:pPr lvl="0"/>
            <a:r>
              <a:rPr lang="en-US" sz="4000" b="1" dirty="0" smtClean="0">
                <a:solidFill>
                  <a:srgbClr val="F58426"/>
                </a:solidFill>
                <a:cs typeface="Humanist 777 Light BT"/>
              </a:rPr>
              <a:t>What is sustainable feedback?</a:t>
            </a:r>
            <a:endParaRPr lang="en-US" sz="4000" b="1" dirty="0">
              <a:solidFill>
                <a:srgbClr val="F58426"/>
              </a:solidFill>
              <a:cs typeface="Humanist 777 Light BT"/>
            </a:endParaRPr>
          </a:p>
        </p:txBody>
      </p:sp>
      <p:sp>
        <p:nvSpPr>
          <p:cNvPr id="10" name="Rectangle 9"/>
          <p:cNvSpPr/>
          <p:nvPr/>
        </p:nvSpPr>
        <p:spPr>
          <a:xfrm>
            <a:off x="790456" y="1813306"/>
            <a:ext cx="7885999" cy="3323987"/>
          </a:xfrm>
          <a:prstGeom prst="rect">
            <a:avLst/>
          </a:prstGeom>
          <a:noFill/>
        </p:spPr>
        <p:txBody>
          <a:bodyPr wrap="square">
            <a:spAutoFit/>
          </a:bodyPr>
          <a:lstStyle/>
          <a:p>
            <a:pPr>
              <a:tabLst>
                <a:tab pos="182563" algn="l"/>
              </a:tabLst>
            </a:pPr>
            <a:r>
              <a:rPr lang="en-GB" dirty="0" err="1" smtClean="0">
                <a:solidFill>
                  <a:schemeClr val="tx1">
                    <a:lumMod val="85000"/>
                    <a:lumOff val="15000"/>
                  </a:schemeClr>
                </a:solidFill>
                <a:latin typeface="Humnst777 BT" pitchFamily="34" charset="0"/>
              </a:rPr>
              <a:t>Hounsell</a:t>
            </a:r>
            <a:r>
              <a:rPr lang="en-GB" dirty="0" smtClean="0">
                <a:solidFill>
                  <a:schemeClr val="tx1">
                    <a:lumMod val="85000"/>
                    <a:lumOff val="15000"/>
                  </a:schemeClr>
                </a:solidFill>
                <a:latin typeface="Humnst777 BT" pitchFamily="34" charset="0"/>
              </a:rPr>
              <a:t> (2007):</a:t>
            </a:r>
          </a:p>
          <a:p>
            <a:pPr>
              <a:tabLst>
                <a:tab pos="182563" algn="l"/>
              </a:tabLst>
            </a:pPr>
            <a:endParaRPr lang="en-GB" dirty="0" smtClean="0">
              <a:solidFill>
                <a:schemeClr val="tx1">
                  <a:lumMod val="85000"/>
                  <a:lumOff val="15000"/>
                </a:schemeClr>
              </a:solidFill>
              <a:latin typeface="Humnst777 BT" pitchFamily="34" charset="0"/>
            </a:endParaRPr>
          </a:p>
          <a:p>
            <a:pPr marL="742950" lvl="1" indent="-285750">
              <a:buFont typeface="Arial" pitchFamily="34" charset="0"/>
              <a:buChar char="•"/>
              <a:tabLst>
                <a:tab pos="182563" algn="l"/>
              </a:tabLst>
            </a:pPr>
            <a:r>
              <a:rPr lang="en-GB" dirty="0">
                <a:solidFill>
                  <a:schemeClr val="tx1">
                    <a:lumMod val="85000"/>
                    <a:lumOff val="15000"/>
                  </a:schemeClr>
                </a:solidFill>
                <a:latin typeface="Humnst777 BT" pitchFamily="34" charset="0"/>
              </a:rPr>
              <a:t>feedback is </a:t>
            </a:r>
            <a:r>
              <a:rPr lang="en-GB" sz="2400" b="1" dirty="0" smtClean="0">
                <a:solidFill>
                  <a:srgbClr val="F58426"/>
                </a:solidFill>
                <a:cs typeface="Humanist 777 Light BT"/>
              </a:rPr>
              <a:t>effective</a:t>
            </a:r>
            <a:r>
              <a:rPr lang="en-GB" dirty="0" smtClean="0">
                <a:solidFill>
                  <a:schemeClr val="tx1">
                    <a:lumMod val="85000"/>
                    <a:lumOff val="15000"/>
                  </a:schemeClr>
                </a:solidFill>
                <a:latin typeface="Humnst777 BT" pitchFamily="34" charset="0"/>
              </a:rPr>
              <a:t> as well as efficient</a:t>
            </a:r>
          </a:p>
          <a:p>
            <a:pPr marL="742950" lvl="1" indent="-285750">
              <a:buFont typeface="Arial" pitchFamily="34" charset="0"/>
              <a:buChar char="•"/>
              <a:tabLst>
                <a:tab pos="182563" algn="l"/>
              </a:tabLst>
            </a:pPr>
            <a:r>
              <a:rPr lang="en-GB" dirty="0" smtClean="0">
                <a:solidFill>
                  <a:schemeClr val="tx1">
                    <a:lumMod val="85000"/>
                    <a:lumOff val="15000"/>
                  </a:schemeClr>
                </a:solidFill>
                <a:latin typeface="Humnst777 BT" pitchFamily="34" charset="0"/>
              </a:rPr>
              <a:t>increased formative assessment</a:t>
            </a:r>
          </a:p>
          <a:p>
            <a:pPr marL="742950" lvl="1" indent="-285750">
              <a:buFont typeface="Arial" pitchFamily="34" charset="0"/>
              <a:buChar char="•"/>
              <a:tabLst>
                <a:tab pos="182563" algn="l"/>
              </a:tabLst>
            </a:pPr>
            <a:r>
              <a:rPr lang="en-GB" dirty="0">
                <a:solidFill>
                  <a:schemeClr val="tx1">
                    <a:lumMod val="85000"/>
                    <a:lumOff val="15000"/>
                  </a:schemeClr>
                </a:solidFill>
                <a:latin typeface="Humnst777 BT" pitchFamily="34" charset="0"/>
              </a:rPr>
              <a:t>l</a:t>
            </a:r>
            <a:r>
              <a:rPr lang="en-GB" dirty="0" smtClean="0">
                <a:solidFill>
                  <a:schemeClr val="tx1">
                    <a:lumMod val="85000"/>
                    <a:lumOff val="15000"/>
                  </a:schemeClr>
                </a:solidFill>
                <a:latin typeface="Humnst777 BT" pitchFamily="34" charset="0"/>
              </a:rPr>
              <a:t>earners active and reflective</a:t>
            </a:r>
          </a:p>
          <a:p>
            <a:pPr marL="742950" lvl="1" indent="-285750">
              <a:buFont typeface="Arial" pitchFamily="34" charset="0"/>
              <a:buChar char="•"/>
              <a:tabLst>
                <a:tab pos="182563" algn="l"/>
              </a:tabLst>
            </a:pPr>
            <a:r>
              <a:rPr lang="en-GB" sz="2400" b="1" dirty="0" smtClean="0">
                <a:solidFill>
                  <a:srgbClr val="F58426"/>
                </a:solidFill>
                <a:cs typeface="Humanist 777 Light BT"/>
              </a:rPr>
              <a:t>‘</a:t>
            </a:r>
            <a:r>
              <a:rPr lang="en-GB" sz="2400" b="1" dirty="0" err="1" smtClean="0">
                <a:solidFill>
                  <a:srgbClr val="F58426"/>
                </a:solidFill>
                <a:cs typeface="Humanist 777 Light BT"/>
              </a:rPr>
              <a:t>feedforward</a:t>
            </a:r>
            <a:r>
              <a:rPr lang="en-GB" sz="2400" b="1" dirty="0" smtClean="0">
                <a:solidFill>
                  <a:srgbClr val="F58426"/>
                </a:solidFill>
                <a:cs typeface="Humanist 777 Light BT"/>
              </a:rPr>
              <a:t>’</a:t>
            </a:r>
            <a:r>
              <a:rPr lang="en-GB" dirty="0" smtClean="0">
                <a:solidFill>
                  <a:schemeClr val="tx1">
                    <a:lumMod val="85000"/>
                    <a:lumOff val="15000"/>
                  </a:schemeClr>
                </a:solidFill>
                <a:latin typeface="Humnst777 BT" pitchFamily="34" charset="0"/>
              </a:rPr>
              <a:t> helps with future assessments – sustainability</a:t>
            </a:r>
          </a:p>
          <a:p>
            <a:pPr>
              <a:tabLst>
                <a:tab pos="182563" algn="l"/>
              </a:tabLst>
            </a:pPr>
            <a:endParaRPr lang="en-GB" sz="2400" b="1" dirty="0" smtClean="0">
              <a:solidFill>
                <a:srgbClr val="F58426"/>
              </a:solidFill>
              <a:cs typeface="Humanist 777 Light BT"/>
            </a:endParaRPr>
          </a:p>
          <a:p>
            <a:pPr>
              <a:tabLst>
                <a:tab pos="182563" algn="l"/>
              </a:tabLst>
            </a:pPr>
            <a:r>
              <a:rPr lang="en-GB" sz="2400" b="1" dirty="0" smtClean="0">
                <a:solidFill>
                  <a:srgbClr val="F58426"/>
                </a:solidFill>
                <a:cs typeface="Humanist 777 Light BT"/>
              </a:rPr>
              <a:t>connoisseurship </a:t>
            </a:r>
            <a:r>
              <a:rPr lang="en-GB" dirty="0">
                <a:solidFill>
                  <a:schemeClr val="tx1">
                    <a:lumMod val="85000"/>
                    <a:lumOff val="15000"/>
                  </a:schemeClr>
                </a:solidFill>
                <a:latin typeface="Humnst777 BT" pitchFamily="34" charset="0"/>
              </a:rPr>
              <a:t>- assessment </a:t>
            </a:r>
            <a:r>
              <a:rPr lang="en-GB" dirty="0" smtClean="0">
                <a:solidFill>
                  <a:schemeClr val="tx1">
                    <a:lumMod val="85000"/>
                    <a:lumOff val="15000"/>
                  </a:schemeClr>
                </a:solidFill>
                <a:latin typeface="Humnst777 BT" pitchFamily="34" charset="0"/>
              </a:rPr>
              <a:t>criteria</a:t>
            </a:r>
          </a:p>
          <a:p>
            <a:pPr>
              <a:tabLst>
                <a:tab pos="182563" algn="l"/>
              </a:tabLst>
            </a:pPr>
            <a:endParaRPr lang="en-GB" dirty="0">
              <a:solidFill>
                <a:schemeClr val="tx1">
                  <a:lumMod val="85000"/>
                  <a:lumOff val="15000"/>
                </a:schemeClr>
              </a:solidFill>
              <a:latin typeface="Humnst777 BT" pitchFamily="34" charset="0"/>
            </a:endParaRPr>
          </a:p>
          <a:p>
            <a:pPr>
              <a:tabLst>
                <a:tab pos="182563" algn="l"/>
              </a:tabLst>
            </a:pPr>
            <a:r>
              <a:rPr lang="en-GB" dirty="0" smtClean="0">
                <a:solidFill>
                  <a:schemeClr val="tx1">
                    <a:lumMod val="85000"/>
                    <a:lumOff val="15000"/>
                  </a:schemeClr>
                </a:solidFill>
                <a:latin typeface="Humnst777 BT" pitchFamily="34" charset="0"/>
              </a:rPr>
              <a:t>describing criteria not enough - </a:t>
            </a:r>
            <a:r>
              <a:rPr lang="en-GB" sz="2400" b="1" dirty="0">
                <a:solidFill>
                  <a:srgbClr val="F58426"/>
                </a:solidFill>
                <a:cs typeface="Humanist 777 Light BT"/>
              </a:rPr>
              <a:t>learner</a:t>
            </a:r>
            <a:r>
              <a:rPr lang="en-GB" b="1" dirty="0">
                <a:solidFill>
                  <a:srgbClr val="F58426"/>
                </a:solidFill>
                <a:cs typeface="Humanist 777 Light BT"/>
              </a:rPr>
              <a:t> </a:t>
            </a:r>
            <a:r>
              <a:rPr lang="en-GB" sz="2400" b="1" dirty="0">
                <a:solidFill>
                  <a:srgbClr val="F58426"/>
                </a:solidFill>
                <a:cs typeface="Humanist 777 Light BT"/>
              </a:rPr>
              <a:t>engagement</a:t>
            </a:r>
          </a:p>
        </p:txBody>
      </p:sp>
      <p:sp>
        <p:nvSpPr>
          <p:cNvPr id="8" name="Rectangle 7"/>
          <p:cNvSpPr/>
          <p:nvPr/>
        </p:nvSpPr>
        <p:spPr>
          <a:xfrm>
            <a:off x="824440" y="5833142"/>
            <a:ext cx="8255344" cy="523220"/>
          </a:xfrm>
          <a:prstGeom prst="rect">
            <a:avLst/>
          </a:prstGeom>
          <a:noFill/>
        </p:spPr>
        <p:txBody>
          <a:bodyPr wrap="square">
            <a:spAutoFit/>
          </a:bodyPr>
          <a:lstStyle/>
          <a:p>
            <a:pPr algn="r"/>
            <a:r>
              <a:rPr lang="en-GB" sz="1400" dirty="0" err="1"/>
              <a:t>Hounsell</a:t>
            </a:r>
            <a:r>
              <a:rPr lang="en-GB" sz="1400" dirty="0"/>
              <a:t>, D. (2007). 'Towards more sustainable feedback to students.' In: </a:t>
            </a:r>
            <a:r>
              <a:rPr lang="en-GB" sz="1400" dirty="0" err="1"/>
              <a:t>Boud</a:t>
            </a:r>
            <a:r>
              <a:rPr lang="en-GB" sz="1400" dirty="0"/>
              <a:t>, D. and </a:t>
            </a:r>
            <a:r>
              <a:rPr lang="en-GB" sz="1400" dirty="0" err="1"/>
              <a:t>Falchikov</a:t>
            </a:r>
            <a:r>
              <a:rPr lang="en-GB" sz="1400" dirty="0"/>
              <a:t>, N., eds. </a:t>
            </a:r>
            <a:r>
              <a:rPr lang="en-GB" sz="1400" i="1" dirty="0"/>
              <a:t>Rethinking Assessment in Higher Education. Learning for the Longer Term</a:t>
            </a:r>
            <a:r>
              <a:rPr lang="en-GB" sz="1400" dirty="0"/>
              <a:t>. London: </a:t>
            </a:r>
            <a:r>
              <a:rPr lang="en-GB" sz="1400" dirty="0" err="1"/>
              <a:t>Routledge</a:t>
            </a:r>
            <a:r>
              <a:rPr lang="en-GB" sz="1400" dirty="0"/>
              <a:t>, pp. 101-113.</a:t>
            </a:r>
          </a:p>
        </p:txBody>
      </p:sp>
    </p:spTree>
    <p:custDataLst>
      <p:tags r:id="rId1"/>
    </p:custDataLst>
    <p:extLst>
      <p:ext uri="{BB962C8B-B14F-4D97-AF65-F5344CB8AC3E}">
        <p14:creationId xmlns:p14="http://schemas.microsoft.com/office/powerpoint/2010/main" val="42543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ccuc_back"/>
          <p:cNvPicPr>
            <a:picLocks noChangeAspect="1" noChangeArrowheads="1"/>
          </p:cNvPicPr>
          <p:nvPr/>
        </p:nvPicPr>
        <p:blipFill>
          <a:blip r:embed="rId4" cstate="print"/>
          <a:srcRect/>
          <a:stretch>
            <a:fillRect/>
          </a:stretch>
        </p:blipFill>
        <p:spPr bwMode="auto">
          <a:xfrm>
            <a:off x="17587" y="16492"/>
            <a:ext cx="2400300" cy="5715000"/>
          </a:xfrm>
          <a:prstGeom prst="rect">
            <a:avLst/>
          </a:prstGeom>
          <a:noFill/>
          <a:ln w="9525">
            <a:noFill/>
            <a:miter lim="800000"/>
            <a:headEnd/>
            <a:tailEnd/>
          </a:ln>
        </p:spPr>
      </p:pic>
      <p:sp>
        <p:nvSpPr>
          <p:cNvPr id="13" name="TextBox 12"/>
          <p:cNvSpPr txBox="1"/>
          <p:nvPr/>
        </p:nvSpPr>
        <p:spPr>
          <a:xfrm>
            <a:off x="5634985" y="6450715"/>
            <a:ext cx="3401511" cy="338554"/>
          </a:xfrm>
          <a:prstGeom prst="rect">
            <a:avLst/>
          </a:prstGeom>
          <a:noFill/>
        </p:spPr>
        <p:txBody>
          <a:bodyPr wrap="square" rtlCol="0">
            <a:spAutoFit/>
          </a:bodyPr>
          <a:lstStyle/>
          <a:p>
            <a:pPr algn="r"/>
            <a:r>
              <a:rPr lang="en-GB" sz="1600" dirty="0" smtClean="0">
                <a:hlinkClick r:id="rId5"/>
              </a:rPr>
              <a:t>Canterbury Christ Church University</a:t>
            </a:r>
            <a:endParaRPr lang="en-GB" sz="1600" dirty="0"/>
          </a:p>
        </p:txBody>
      </p:sp>
      <p:sp>
        <p:nvSpPr>
          <p:cNvPr id="4" name="Title 1"/>
          <p:cNvSpPr txBox="1">
            <a:spLocks/>
          </p:cNvSpPr>
          <p:nvPr/>
        </p:nvSpPr>
        <p:spPr>
          <a:xfrm>
            <a:off x="304800" y="342000"/>
            <a:ext cx="4800600" cy="372356"/>
          </a:xfrm>
          <a:prstGeom prst="rect">
            <a:avLst/>
          </a:prstGeom>
        </p:spPr>
        <p:txBody>
          <a:bodyPr vert="horz"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normalizeH="0" baseline="0" noProof="0" dirty="0" smtClean="0">
              <a:ln>
                <a:noFill/>
              </a:ln>
              <a:solidFill>
                <a:srgbClr val="0A2D70"/>
              </a:solidFill>
              <a:effectLst/>
              <a:uLnTx/>
              <a:uFillTx/>
              <a:latin typeface="Humanist 777 Light BT"/>
              <a:ea typeface="+mj-ea"/>
              <a:cs typeface="Humanist 777 Light BT"/>
            </a:endParaRPr>
          </a:p>
        </p:txBody>
      </p:sp>
      <p:sp>
        <p:nvSpPr>
          <p:cNvPr id="6" name="Title 1"/>
          <p:cNvSpPr txBox="1">
            <a:spLocks/>
          </p:cNvSpPr>
          <p:nvPr/>
        </p:nvSpPr>
        <p:spPr>
          <a:xfrm>
            <a:off x="590208" y="1293712"/>
            <a:ext cx="6858000" cy="3962400"/>
          </a:xfrm>
          <a:prstGeom prst="rect">
            <a:avLst/>
          </a:prstGeom>
        </p:spPr>
        <p:txBody>
          <a:bodyPr vert="horz" lIns="0" tIns="0" rIns="0" bIns="0" rtlCol="0" anchor="t" anchorCtr="0">
            <a:noAutofit/>
          </a:bodyPr>
          <a:lstStyle/>
          <a:p>
            <a:pPr lvl="0">
              <a:spcBef>
                <a:spcPct val="0"/>
              </a:spcBef>
            </a:pPr>
            <a:endParaRPr kumimoji="0" lang="en-US" sz="1900" b="0" i="0" u="none" strike="noStrike" kern="1200" cap="none" normalizeH="0" baseline="0" noProof="0" dirty="0" smtClean="0">
              <a:ln>
                <a:noFill/>
              </a:ln>
              <a:solidFill>
                <a:srgbClr val="0A2D70"/>
              </a:solidFill>
              <a:effectLst/>
              <a:uLnTx/>
              <a:uFillTx/>
              <a:latin typeface="Calibri" pitchFamily="34" charset="0"/>
              <a:ea typeface="+mj-ea"/>
              <a:cs typeface="Calibri" pitchFamily="34" charset="0"/>
            </a:endParaRPr>
          </a:p>
        </p:txBody>
      </p:sp>
      <p:sp>
        <p:nvSpPr>
          <p:cNvPr id="9" name="TextBox 8"/>
          <p:cNvSpPr txBox="1"/>
          <p:nvPr/>
        </p:nvSpPr>
        <p:spPr>
          <a:xfrm>
            <a:off x="304800" y="230550"/>
            <a:ext cx="8839200" cy="707886"/>
          </a:xfrm>
          <a:prstGeom prst="rect">
            <a:avLst/>
          </a:prstGeom>
          <a:noFill/>
        </p:spPr>
        <p:txBody>
          <a:bodyPr wrap="square" rtlCol="0">
            <a:spAutoFit/>
          </a:bodyPr>
          <a:lstStyle/>
          <a:p>
            <a:pPr lvl="0"/>
            <a:r>
              <a:rPr lang="en-US" sz="4000" b="1" dirty="0" smtClean="0">
                <a:solidFill>
                  <a:srgbClr val="F58426"/>
                </a:solidFill>
                <a:cs typeface="Humanist 777 Light BT"/>
              </a:rPr>
              <a:t>Some research</a:t>
            </a:r>
            <a:endParaRPr lang="en-US" sz="4000" b="1" dirty="0">
              <a:solidFill>
                <a:srgbClr val="F58426"/>
              </a:solidFill>
              <a:cs typeface="Humanist 777 Light BT"/>
            </a:endParaRPr>
          </a:p>
        </p:txBody>
      </p:sp>
      <p:sp>
        <p:nvSpPr>
          <p:cNvPr id="10" name="Rectangle 9"/>
          <p:cNvSpPr/>
          <p:nvPr/>
        </p:nvSpPr>
        <p:spPr>
          <a:xfrm>
            <a:off x="790456" y="1513050"/>
            <a:ext cx="7885999" cy="3539430"/>
          </a:xfrm>
          <a:prstGeom prst="rect">
            <a:avLst/>
          </a:prstGeom>
          <a:noFill/>
        </p:spPr>
        <p:txBody>
          <a:bodyPr wrap="square">
            <a:spAutoFit/>
          </a:bodyPr>
          <a:lstStyle/>
          <a:p>
            <a:pPr>
              <a:tabLst>
                <a:tab pos="182563" algn="l"/>
              </a:tabLst>
            </a:pPr>
            <a:r>
              <a:rPr lang="en-GB" dirty="0">
                <a:solidFill>
                  <a:schemeClr val="tx1">
                    <a:lumMod val="85000"/>
                    <a:lumOff val="15000"/>
                  </a:schemeClr>
                </a:solidFill>
                <a:latin typeface="Humnst777 BT" pitchFamily="34" charset="0"/>
              </a:rPr>
              <a:t>Denton </a:t>
            </a:r>
            <a:r>
              <a:rPr lang="en-GB" i="1" dirty="0">
                <a:solidFill>
                  <a:schemeClr val="tx1">
                    <a:lumMod val="85000"/>
                    <a:lumOff val="15000"/>
                  </a:schemeClr>
                </a:solidFill>
                <a:latin typeface="Humnst777 BT" pitchFamily="34" charset="0"/>
              </a:rPr>
              <a:t>et al</a:t>
            </a:r>
            <a:r>
              <a:rPr lang="en-GB" dirty="0">
                <a:solidFill>
                  <a:schemeClr val="tx1">
                    <a:lumMod val="85000"/>
                    <a:lumOff val="15000"/>
                  </a:schemeClr>
                </a:solidFill>
                <a:latin typeface="Humnst777 BT" pitchFamily="34" charset="0"/>
              </a:rPr>
              <a:t> (2008): </a:t>
            </a:r>
            <a:r>
              <a:rPr lang="en-GB" sz="1600" dirty="0" smtClean="0">
                <a:solidFill>
                  <a:schemeClr val="tx1">
                    <a:lumMod val="85000"/>
                    <a:lumOff val="15000"/>
                  </a:schemeClr>
                </a:solidFill>
                <a:latin typeface="Humnst777 BT" pitchFamily="34" charset="0"/>
              </a:rPr>
              <a:t>Students </a:t>
            </a:r>
            <a:r>
              <a:rPr lang="en-GB" sz="1600" dirty="0">
                <a:solidFill>
                  <a:schemeClr val="tx1">
                    <a:lumMod val="85000"/>
                    <a:lumOff val="15000"/>
                  </a:schemeClr>
                </a:solidFill>
                <a:latin typeface="Humnst777 BT" pitchFamily="34" charset="0"/>
              </a:rPr>
              <a:t>preferred e-feedback, particularly clarity, amount of feedback and highlighting strengths and weaknesses.  </a:t>
            </a:r>
            <a:r>
              <a:rPr lang="en-GB" sz="2000" b="1" dirty="0">
                <a:solidFill>
                  <a:srgbClr val="F58426"/>
                </a:solidFill>
                <a:cs typeface="Humanist 777 Light BT"/>
              </a:rPr>
              <a:t>Not perceived as impersonal</a:t>
            </a:r>
            <a:r>
              <a:rPr lang="en-GB" sz="1600" dirty="0">
                <a:solidFill>
                  <a:schemeClr val="tx1">
                    <a:lumMod val="85000"/>
                    <a:lumOff val="15000"/>
                  </a:schemeClr>
                </a:solidFill>
                <a:latin typeface="Humnst777 BT" pitchFamily="34" charset="0"/>
              </a:rPr>
              <a:t>.</a:t>
            </a:r>
            <a:r>
              <a:rPr lang="en-GB" sz="1600" dirty="0" smtClean="0">
                <a:solidFill>
                  <a:schemeClr val="tx1">
                    <a:lumMod val="85000"/>
                    <a:lumOff val="15000"/>
                  </a:schemeClr>
                </a:solidFill>
                <a:latin typeface="Humnst777 BT" pitchFamily="34" charset="0"/>
              </a:rPr>
              <a:t> Reduced </a:t>
            </a:r>
            <a:r>
              <a:rPr lang="en-GB" sz="1600" dirty="0">
                <a:solidFill>
                  <a:schemeClr val="tx1">
                    <a:lumMod val="85000"/>
                    <a:lumOff val="15000"/>
                  </a:schemeClr>
                </a:solidFill>
                <a:latin typeface="Humnst777 BT" pitchFamily="34" charset="0"/>
              </a:rPr>
              <a:t>overall marking </a:t>
            </a:r>
            <a:r>
              <a:rPr lang="en-GB" sz="1600" dirty="0" smtClean="0">
                <a:solidFill>
                  <a:schemeClr val="tx1">
                    <a:lumMod val="85000"/>
                    <a:lumOff val="15000"/>
                  </a:schemeClr>
                </a:solidFill>
                <a:latin typeface="Humnst777 BT" pitchFamily="34" charset="0"/>
              </a:rPr>
              <a:t>effort.  Greater </a:t>
            </a:r>
            <a:r>
              <a:rPr lang="en-GB" sz="1600" dirty="0">
                <a:solidFill>
                  <a:schemeClr val="tx1">
                    <a:lumMod val="85000"/>
                    <a:lumOff val="15000"/>
                  </a:schemeClr>
                </a:solidFill>
                <a:latin typeface="Humnst777 BT" pitchFamily="34" charset="0"/>
              </a:rPr>
              <a:t>consistency of marking</a:t>
            </a:r>
            <a:r>
              <a:rPr lang="en-GB" sz="1600" dirty="0" smtClean="0">
                <a:solidFill>
                  <a:schemeClr val="tx1">
                    <a:lumMod val="85000"/>
                    <a:lumOff val="15000"/>
                  </a:schemeClr>
                </a:solidFill>
                <a:latin typeface="Humnst777 BT" pitchFamily="34" charset="0"/>
              </a:rPr>
              <a:t>.  </a:t>
            </a:r>
            <a:endParaRPr lang="en-GB" dirty="0">
              <a:solidFill>
                <a:schemeClr val="tx1">
                  <a:lumMod val="85000"/>
                  <a:lumOff val="15000"/>
                </a:schemeClr>
              </a:solidFill>
              <a:latin typeface="Humnst777 BT" pitchFamily="34" charset="0"/>
            </a:endParaRPr>
          </a:p>
          <a:p>
            <a:pPr>
              <a:tabLst>
                <a:tab pos="182563" algn="l"/>
              </a:tabLst>
            </a:pPr>
            <a:endParaRPr lang="en-GB" dirty="0" smtClean="0">
              <a:solidFill>
                <a:schemeClr val="tx1">
                  <a:lumMod val="85000"/>
                  <a:lumOff val="15000"/>
                </a:schemeClr>
              </a:solidFill>
              <a:latin typeface="Humnst777 BT" pitchFamily="34" charset="0"/>
            </a:endParaRPr>
          </a:p>
          <a:p>
            <a:pPr>
              <a:tabLst>
                <a:tab pos="182563" algn="l"/>
              </a:tabLst>
            </a:pPr>
            <a:r>
              <a:rPr lang="en-GB" dirty="0" smtClean="0">
                <a:solidFill>
                  <a:schemeClr val="tx1">
                    <a:lumMod val="85000"/>
                    <a:lumOff val="15000"/>
                  </a:schemeClr>
                </a:solidFill>
                <a:latin typeface="Humnst777 BT" pitchFamily="34" charset="0"/>
              </a:rPr>
              <a:t>Case </a:t>
            </a:r>
            <a:r>
              <a:rPr lang="en-GB" dirty="0">
                <a:solidFill>
                  <a:schemeClr val="tx1">
                    <a:lumMod val="85000"/>
                    <a:lumOff val="15000"/>
                  </a:schemeClr>
                </a:solidFill>
                <a:latin typeface="Humnst777 BT" pitchFamily="34" charset="0"/>
              </a:rPr>
              <a:t>(2007): </a:t>
            </a:r>
            <a:r>
              <a:rPr lang="en-GB" sz="1600" dirty="0" smtClean="0">
                <a:solidFill>
                  <a:schemeClr val="tx1">
                    <a:lumMod val="85000"/>
                    <a:lumOff val="15000"/>
                  </a:schemeClr>
                </a:solidFill>
                <a:latin typeface="Humnst777 BT" pitchFamily="34" charset="0"/>
              </a:rPr>
              <a:t>Students </a:t>
            </a:r>
            <a:r>
              <a:rPr lang="en-GB" sz="1600" dirty="0">
                <a:solidFill>
                  <a:schemeClr val="tx1">
                    <a:lumMod val="85000"/>
                    <a:lumOff val="15000"/>
                  </a:schemeClr>
                </a:solidFill>
                <a:latin typeface="Humnst777 BT" pitchFamily="34" charset="0"/>
              </a:rPr>
              <a:t>more aware of </a:t>
            </a:r>
            <a:r>
              <a:rPr lang="en-GB" sz="1600" dirty="0" smtClean="0">
                <a:solidFill>
                  <a:schemeClr val="tx1">
                    <a:lumMod val="85000"/>
                    <a:lumOff val="15000"/>
                  </a:schemeClr>
                </a:solidFill>
                <a:latin typeface="Humnst777 BT" pitchFamily="34" charset="0"/>
              </a:rPr>
              <a:t>assessment criteria, more </a:t>
            </a:r>
            <a:r>
              <a:rPr lang="en-GB" sz="1600" dirty="0">
                <a:solidFill>
                  <a:schemeClr val="tx1">
                    <a:lumMod val="85000"/>
                    <a:lumOff val="15000"/>
                  </a:schemeClr>
                </a:solidFill>
                <a:latin typeface="Humnst777 BT" pitchFamily="34" charset="0"/>
              </a:rPr>
              <a:t>able to </a:t>
            </a:r>
            <a:r>
              <a:rPr lang="en-GB" sz="2000" b="1" dirty="0">
                <a:solidFill>
                  <a:srgbClr val="F58426"/>
                </a:solidFill>
                <a:cs typeface="Humanist 777 Light BT"/>
              </a:rPr>
              <a:t>identify</a:t>
            </a:r>
            <a:r>
              <a:rPr lang="en-GB" sz="1600" dirty="0">
                <a:solidFill>
                  <a:schemeClr val="tx1">
                    <a:lumMod val="85000"/>
                    <a:lumOff val="15000"/>
                  </a:schemeClr>
                </a:solidFill>
                <a:latin typeface="Humnst777 BT" pitchFamily="34" charset="0"/>
              </a:rPr>
              <a:t> </a:t>
            </a:r>
            <a:r>
              <a:rPr lang="en-GB" sz="2000" b="1" dirty="0">
                <a:solidFill>
                  <a:srgbClr val="F58426"/>
                </a:solidFill>
                <a:cs typeface="Humanist 777 Light BT"/>
              </a:rPr>
              <a:t>ways to improve </a:t>
            </a:r>
            <a:r>
              <a:rPr lang="en-GB" sz="1600" dirty="0">
                <a:solidFill>
                  <a:schemeClr val="tx1">
                    <a:lumMod val="85000"/>
                    <a:lumOff val="15000"/>
                  </a:schemeClr>
                </a:solidFill>
                <a:latin typeface="Humnst777 BT" pitchFamily="34" charset="0"/>
              </a:rPr>
              <a:t>in the future </a:t>
            </a:r>
            <a:r>
              <a:rPr lang="en-GB" sz="1600" dirty="0" smtClean="0">
                <a:solidFill>
                  <a:schemeClr val="tx1">
                    <a:lumMod val="85000"/>
                    <a:lumOff val="15000"/>
                  </a:schemeClr>
                </a:solidFill>
                <a:latin typeface="Humnst777 BT" pitchFamily="34" charset="0"/>
              </a:rPr>
              <a:t>and</a:t>
            </a:r>
            <a:r>
              <a:rPr lang="en-GB" sz="1600" dirty="0">
                <a:solidFill>
                  <a:schemeClr val="tx1">
                    <a:lumMod val="85000"/>
                    <a:lumOff val="15000"/>
                  </a:schemeClr>
                </a:solidFill>
                <a:latin typeface="Humnst777 BT" pitchFamily="34" charset="0"/>
              </a:rPr>
              <a:t> </a:t>
            </a:r>
            <a:r>
              <a:rPr lang="en-GB" sz="1600" dirty="0" smtClean="0">
                <a:solidFill>
                  <a:schemeClr val="tx1">
                    <a:lumMod val="85000"/>
                    <a:lumOff val="15000"/>
                  </a:schemeClr>
                </a:solidFill>
                <a:latin typeface="Humnst777 BT" pitchFamily="34" charset="0"/>
              </a:rPr>
              <a:t>more </a:t>
            </a:r>
            <a:r>
              <a:rPr lang="en-GB" sz="2000" b="1" dirty="0">
                <a:solidFill>
                  <a:srgbClr val="F58426"/>
                </a:solidFill>
                <a:cs typeface="Humanist 777 Light BT"/>
              </a:rPr>
              <a:t>motivated</a:t>
            </a:r>
            <a:r>
              <a:rPr lang="en-GB" sz="1600" dirty="0" smtClean="0">
                <a:solidFill>
                  <a:schemeClr val="tx1">
                    <a:lumMod val="85000"/>
                    <a:lumOff val="15000"/>
                  </a:schemeClr>
                </a:solidFill>
                <a:latin typeface="Humnst777 BT" pitchFamily="34" charset="0"/>
              </a:rPr>
              <a:t>.  Average </a:t>
            </a:r>
            <a:r>
              <a:rPr lang="en-GB" sz="1600" dirty="0">
                <a:solidFill>
                  <a:schemeClr val="tx1">
                    <a:lumMod val="85000"/>
                    <a:lumOff val="15000"/>
                  </a:schemeClr>
                </a:solidFill>
                <a:latin typeface="Humnst777 BT" pitchFamily="34" charset="0"/>
              </a:rPr>
              <a:t>4% year on year </a:t>
            </a:r>
            <a:r>
              <a:rPr lang="en-GB" sz="1600" dirty="0" smtClean="0">
                <a:solidFill>
                  <a:schemeClr val="tx1">
                    <a:lumMod val="85000"/>
                    <a:lumOff val="15000"/>
                  </a:schemeClr>
                </a:solidFill>
                <a:latin typeface="Humnst777 BT" pitchFamily="34" charset="0"/>
              </a:rPr>
              <a:t>performance gain.  Marking </a:t>
            </a:r>
            <a:r>
              <a:rPr lang="en-GB" sz="1600" dirty="0">
                <a:solidFill>
                  <a:schemeClr val="tx1">
                    <a:lumMod val="85000"/>
                    <a:lumOff val="15000"/>
                  </a:schemeClr>
                </a:solidFill>
                <a:latin typeface="Humnst777 BT" pitchFamily="34" charset="0"/>
              </a:rPr>
              <a:t>effort </a:t>
            </a:r>
            <a:r>
              <a:rPr lang="en-GB" sz="1600" dirty="0" smtClean="0">
                <a:solidFill>
                  <a:schemeClr val="tx1">
                    <a:lumMod val="85000"/>
                    <a:lumOff val="15000"/>
                  </a:schemeClr>
                </a:solidFill>
                <a:latin typeface="Humnst777 BT" pitchFamily="34" charset="0"/>
              </a:rPr>
              <a:t>reduced.</a:t>
            </a:r>
            <a:endParaRPr lang="en-GB" sz="1600" dirty="0">
              <a:solidFill>
                <a:schemeClr val="tx1">
                  <a:lumMod val="85000"/>
                  <a:lumOff val="15000"/>
                </a:schemeClr>
              </a:solidFill>
              <a:latin typeface="Humnst777 BT" pitchFamily="34" charset="0"/>
            </a:endParaRPr>
          </a:p>
          <a:p>
            <a:pPr>
              <a:tabLst>
                <a:tab pos="182563" algn="l"/>
              </a:tabLst>
            </a:pPr>
            <a:endParaRPr lang="en-GB" dirty="0" smtClean="0">
              <a:solidFill>
                <a:schemeClr val="tx1">
                  <a:lumMod val="85000"/>
                  <a:lumOff val="15000"/>
                </a:schemeClr>
              </a:solidFill>
              <a:latin typeface="Humnst777 BT" pitchFamily="34" charset="0"/>
            </a:endParaRPr>
          </a:p>
          <a:p>
            <a:pPr>
              <a:tabLst>
                <a:tab pos="182563" algn="l"/>
              </a:tabLst>
            </a:pPr>
            <a:r>
              <a:rPr lang="en-GB" dirty="0" smtClean="0">
                <a:solidFill>
                  <a:schemeClr val="tx1">
                    <a:lumMod val="85000"/>
                    <a:lumOff val="15000"/>
                  </a:schemeClr>
                </a:solidFill>
                <a:latin typeface="Humnst777 BT" pitchFamily="34" charset="0"/>
              </a:rPr>
              <a:t>Starr (2011): </a:t>
            </a:r>
            <a:r>
              <a:rPr lang="en-GB" sz="1600" dirty="0" smtClean="0">
                <a:solidFill>
                  <a:schemeClr val="tx1">
                    <a:lumMod val="85000"/>
                    <a:lumOff val="15000"/>
                  </a:schemeClr>
                </a:solidFill>
                <a:latin typeface="Humnst777 BT" pitchFamily="34" charset="0"/>
              </a:rPr>
              <a:t>Students found feedback clearer, happier with amount, </a:t>
            </a:r>
            <a:r>
              <a:rPr lang="en-GB" sz="2000" b="1" dirty="0">
                <a:solidFill>
                  <a:srgbClr val="F58426"/>
                </a:solidFill>
                <a:cs typeface="Humanist 777 Light BT"/>
              </a:rPr>
              <a:t>understand criteria better </a:t>
            </a:r>
            <a:r>
              <a:rPr lang="en-GB" sz="1600" dirty="0" smtClean="0">
                <a:solidFill>
                  <a:schemeClr val="tx1">
                    <a:lumMod val="85000"/>
                    <a:lumOff val="15000"/>
                  </a:schemeClr>
                </a:solidFill>
                <a:latin typeface="Humnst777 BT" pitchFamily="34" charset="0"/>
              </a:rPr>
              <a:t>and like flexibility.  Turnaround time reduced.  Staff divided on effort and quality </a:t>
            </a:r>
            <a:endParaRPr lang="en-GB" dirty="0" smtClean="0">
              <a:solidFill>
                <a:schemeClr val="tx1">
                  <a:lumMod val="85000"/>
                  <a:lumOff val="15000"/>
                </a:schemeClr>
              </a:solidFill>
              <a:latin typeface="Humnst777 BT" pitchFamily="34" charset="0"/>
            </a:endParaRPr>
          </a:p>
          <a:p>
            <a:pPr>
              <a:tabLst>
                <a:tab pos="182563" algn="l"/>
              </a:tabLst>
            </a:pPr>
            <a:endParaRPr lang="en-GB" dirty="0" smtClean="0">
              <a:solidFill>
                <a:schemeClr val="tx1">
                  <a:lumMod val="85000"/>
                  <a:lumOff val="15000"/>
                </a:schemeClr>
              </a:solidFill>
              <a:latin typeface="Humnst777 BT" pitchFamily="34" charset="0"/>
            </a:endParaRPr>
          </a:p>
        </p:txBody>
      </p:sp>
      <p:sp>
        <p:nvSpPr>
          <p:cNvPr id="8" name="Rectangle 7"/>
          <p:cNvSpPr/>
          <p:nvPr/>
        </p:nvSpPr>
        <p:spPr>
          <a:xfrm>
            <a:off x="874490" y="4869774"/>
            <a:ext cx="8255344" cy="1600438"/>
          </a:xfrm>
          <a:prstGeom prst="rect">
            <a:avLst/>
          </a:prstGeom>
          <a:noFill/>
        </p:spPr>
        <p:txBody>
          <a:bodyPr wrap="square">
            <a:spAutoFit/>
          </a:bodyPr>
          <a:lstStyle/>
          <a:p>
            <a:pPr algn="r"/>
            <a:r>
              <a:rPr lang="en-GB" sz="1400" dirty="0"/>
              <a:t>Case, S. (2007) ‘Reconfiguring and realigning the assessment feedback processes for an undergraduate criminology degree’, </a:t>
            </a:r>
            <a:r>
              <a:rPr lang="en-GB" sz="1400" i="1" dirty="0"/>
              <a:t>Assessment &amp; Evaluation in Higher Education</a:t>
            </a:r>
            <a:r>
              <a:rPr lang="en-GB" sz="1400" dirty="0"/>
              <a:t>, 32(3): pp. </a:t>
            </a:r>
            <a:r>
              <a:rPr lang="en-GB" sz="1400" dirty="0" smtClean="0"/>
              <a:t>285-299</a:t>
            </a:r>
          </a:p>
          <a:p>
            <a:pPr algn="r"/>
            <a:r>
              <a:rPr lang="en-GB" sz="1400" dirty="0" smtClean="0"/>
              <a:t>Denton, P., Madden, J., Roberts, M., Rowe, P. (2008) ‘Students’ response to traditional and computer-assisted formative feedback: A comparative case study’, </a:t>
            </a:r>
            <a:r>
              <a:rPr lang="en-GB" sz="1400" i="1" dirty="0" smtClean="0"/>
              <a:t>British Journal of Educational Technology</a:t>
            </a:r>
            <a:r>
              <a:rPr lang="en-GB" sz="1400" dirty="0" smtClean="0"/>
              <a:t>, 39(3): pp. 486–500</a:t>
            </a:r>
          </a:p>
          <a:p>
            <a:pPr algn="r"/>
            <a:r>
              <a:rPr lang="en-GB" sz="1400" dirty="0" smtClean="0"/>
              <a:t>Starr, S. (2011) </a:t>
            </a:r>
            <a:r>
              <a:rPr lang="en-GB" sz="1400" i="1" dirty="0" smtClean="0"/>
              <a:t>Gauging learner voice - e-feedback experience at Canterbury Christ Church University.</a:t>
            </a:r>
            <a:r>
              <a:rPr lang="en-GB" sz="1400" dirty="0" smtClean="0"/>
              <a:t> Presentation to JISC RSC South East Seminar: Higher Education and Further Education – Building Bridges, 11 April 2011. Retrieved: 26 Mar 2013. </a:t>
            </a:r>
            <a:r>
              <a:rPr lang="en-GB" sz="1400" dirty="0" smtClean="0">
                <a:hlinkClick r:id="rId6"/>
              </a:rPr>
              <a:t>http://create.canterbury.ac.uk/8975/</a:t>
            </a:r>
            <a:endParaRPr lang="en-GB" sz="1400" dirty="0"/>
          </a:p>
        </p:txBody>
      </p:sp>
    </p:spTree>
    <p:custDataLst>
      <p:tags r:id="rId1"/>
    </p:custDataLst>
    <p:extLst>
      <p:ext uri="{BB962C8B-B14F-4D97-AF65-F5344CB8AC3E}">
        <p14:creationId xmlns:p14="http://schemas.microsoft.com/office/powerpoint/2010/main" val="337114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ccuc_back"/>
          <p:cNvPicPr>
            <a:picLocks noChangeAspect="1" noChangeArrowheads="1"/>
          </p:cNvPicPr>
          <p:nvPr/>
        </p:nvPicPr>
        <p:blipFill>
          <a:blip r:embed="rId4" cstate="print"/>
          <a:srcRect/>
          <a:stretch>
            <a:fillRect/>
          </a:stretch>
        </p:blipFill>
        <p:spPr bwMode="auto">
          <a:xfrm>
            <a:off x="17587" y="16492"/>
            <a:ext cx="2400300" cy="5715000"/>
          </a:xfrm>
          <a:prstGeom prst="rect">
            <a:avLst/>
          </a:prstGeom>
          <a:noFill/>
          <a:ln w="9525">
            <a:noFill/>
            <a:miter lim="800000"/>
            <a:headEnd/>
            <a:tailEnd/>
          </a:ln>
        </p:spPr>
      </p:pic>
      <p:sp>
        <p:nvSpPr>
          <p:cNvPr id="13" name="TextBox 12"/>
          <p:cNvSpPr txBox="1"/>
          <p:nvPr/>
        </p:nvSpPr>
        <p:spPr>
          <a:xfrm>
            <a:off x="5634985" y="6450715"/>
            <a:ext cx="3401511" cy="338554"/>
          </a:xfrm>
          <a:prstGeom prst="rect">
            <a:avLst/>
          </a:prstGeom>
          <a:noFill/>
        </p:spPr>
        <p:txBody>
          <a:bodyPr wrap="square" rtlCol="0">
            <a:spAutoFit/>
          </a:bodyPr>
          <a:lstStyle/>
          <a:p>
            <a:pPr algn="r"/>
            <a:r>
              <a:rPr lang="en-GB" sz="1600" dirty="0" smtClean="0">
                <a:hlinkClick r:id="rId5"/>
              </a:rPr>
              <a:t>Canterbury Christ Church University</a:t>
            </a:r>
            <a:endParaRPr lang="en-GB" sz="1600" dirty="0"/>
          </a:p>
        </p:txBody>
      </p:sp>
      <p:sp>
        <p:nvSpPr>
          <p:cNvPr id="4" name="Title 1"/>
          <p:cNvSpPr txBox="1">
            <a:spLocks/>
          </p:cNvSpPr>
          <p:nvPr/>
        </p:nvSpPr>
        <p:spPr>
          <a:xfrm>
            <a:off x="304800" y="342000"/>
            <a:ext cx="4800600" cy="372356"/>
          </a:xfrm>
          <a:prstGeom prst="rect">
            <a:avLst/>
          </a:prstGeom>
        </p:spPr>
        <p:txBody>
          <a:bodyPr vert="horz"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normalizeH="0" baseline="0" noProof="0" dirty="0" smtClean="0">
              <a:ln>
                <a:noFill/>
              </a:ln>
              <a:solidFill>
                <a:srgbClr val="0A2D70"/>
              </a:solidFill>
              <a:effectLst/>
              <a:uLnTx/>
              <a:uFillTx/>
              <a:latin typeface="Humanist 777 Light BT"/>
              <a:ea typeface="+mj-ea"/>
              <a:cs typeface="Humanist 777 Light BT"/>
            </a:endParaRPr>
          </a:p>
        </p:txBody>
      </p:sp>
      <p:sp>
        <p:nvSpPr>
          <p:cNvPr id="6" name="Title 1"/>
          <p:cNvSpPr txBox="1">
            <a:spLocks/>
          </p:cNvSpPr>
          <p:nvPr/>
        </p:nvSpPr>
        <p:spPr>
          <a:xfrm>
            <a:off x="590208" y="1484784"/>
            <a:ext cx="6858000" cy="3962400"/>
          </a:xfrm>
          <a:prstGeom prst="rect">
            <a:avLst/>
          </a:prstGeom>
        </p:spPr>
        <p:txBody>
          <a:bodyPr vert="horz" lIns="0" tIns="0" rIns="0" bIns="0" rtlCol="0" anchor="t" anchorCtr="0">
            <a:noAutofit/>
          </a:bodyPr>
          <a:lstStyle/>
          <a:p>
            <a:pPr lvl="0">
              <a:spcBef>
                <a:spcPct val="0"/>
              </a:spcBef>
            </a:pPr>
            <a:endParaRPr kumimoji="0" lang="en-US" sz="1900" b="0" i="0" u="none" strike="noStrike" kern="1200" cap="none" normalizeH="0" baseline="0" noProof="0" dirty="0" smtClean="0">
              <a:ln>
                <a:noFill/>
              </a:ln>
              <a:solidFill>
                <a:srgbClr val="0A2D70"/>
              </a:solidFill>
              <a:effectLst/>
              <a:uLnTx/>
              <a:uFillTx/>
              <a:latin typeface="Calibri" pitchFamily="34" charset="0"/>
              <a:ea typeface="+mj-ea"/>
              <a:cs typeface="Calibri" pitchFamily="34" charset="0"/>
            </a:endParaRPr>
          </a:p>
        </p:txBody>
      </p:sp>
      <p:sp>
        <p:nvSpPr>
          <p:cNvPr id="9" name="TextBox 8"/>
          <p:cNvSpPr txBox="1"/>
          <p:nvPr/>
        </p:nvSpPr>
        <p:spPr>
          <a:xfrm>
            <a:off x="304800" y="230550"/>
            <a:ext cx="8839200" cy="707886"/>
          </a:xfrm>
          <a:prstGeom prst="rect">
            <a:avLst/>
          </a:prstGeom>
          <a:noFill/>
        </p:spPr>
        <p:txBody>
          <a:bodyPr wrap="square" rtlCol="0">
            <a:spAutoFit/>
          </a:bodyPr>
          <a:lstStyle/>
          <a:p>
            <a:pPr lvl="0"/>
            <a:r>
              <a:rPr lang="en-US" sz="4000" b="1" dirty="0" smtClean="0">
                <a:solidFill>
                  <a:srgbClr val="F58426"/>
                </a:solidFill>
                <a:cs typeface="Humanist 777 Light BT"/>
              </a:rPr>
              <a:t>Some research</a:t>
            </a:r>
            <a:endParaRPr lang="en-US" sz="4000" b="1" dirty="0">
              <a:solidFill>
                <a:srgbClr val="F58426"/>
              </a:solidFill>
              <a:cs typeface="Humanist 777 Light BT"/>
            </a:endParaRPr>
          </a:p>
        </p:txBody>
      </p:sp>
      <p:sp>
        <p:nvSpPr>
          <p:cNvPr id="10" name="Rectangle 9"/>
          <p:cNvSpPr/>
          <p:nvPr/>
        </p:nvSpPr>
        <p:spPr>
          <a:xfrm>
            <a:off x="790456" y="1513050"/>
            <a:ext cx="7885999" cy="4955203"/>
          </a:xfrm>
          <a:prstGeom prst="rect">
            <a:avLst/>
          </a:prstGeom>
          <a:noFill/>
        </p:spPr>
        <p:txBody>
          <a:bodyPr wrap="square">
            <a:spAutoFit/>
          </a:bodyPr>
          <a:lstStyle/>
          <a:p>
            <a:pPr>
              <a:tabLst>
                <a:tab pos="182563" algn="l"/>
              </a:tabLst>
            </a:pPr>
            <a:r>
              <a:rPr lang="en-GB" sz="2000" b="1" dirty="0">
                <a:solidFill>
                  <a:srgbClr val="F58426"/>
                </a:solidFill>
                <a:cs typeface="Humanist 777 Light BT"/>
              </a:rPr>
              <a:t>Analysis</a:t>
            </a:r>
            <a:r>
              <a:rPr lang="en-GB" dirty="0" smtClean="0">
                <a:solidFill>
                  <a:schemeClr val="tx1">
                    <a:lumMod val="85000"/>
                    <a:lumOff val="15000"/>
                  </a:schemeClr>
                </a:solidFill>
                <a:latin typeface="Humnst777 BT" pitchFamily="34" charset="0"/>
              </a:rPr>
              <a:t> </a:t>
            </a:r>
          </a:p>
          <a:p>
            <a:pPr>
              <a:tabLst>
                <a:tab pos="182563" algn="l"/>
              </a:tabLst>
            </a:pPr>
            <a:endParaRPr lang="en-GB" dirty="0" smtClean="0">
              <a:solidFill>
                <a:schemeClr val="tx1">
                  <a:lumMod val="85000"/>
                  <a:lumOff val="15000"/>
                </a:schemeClr>
              </a:solidFill>
              <a:latin typeface="Humnst777 BT" pitchFamily="34" charset="0"/>
            </a:endParaRPr>
          </a:p>
          <a:p>
            <a:pPr>
              <a:tabLst>
                <a:tab pos="182563" algn="l"/>
              </a:tabLst>
            </a:pPr>
            <a:r>
              <a:rPr lang="en-GB" dirty="0" smtClean="0">
                <a:solidFill>
                  <a:schemeClr val="tx1">
                    <a:lumMod val="85000"/>
                    <a:lumOff val="15000"/>
                  </a:schemeClr>
                </a:solidFill>
                <a:latin typeface="Humnst777 BT" pitchFamily="34" charset="0"/>
              </a:rPr>
              <a:t>Improved </a:t>
            </a:r>
            <a:r>
              <a:rPr lang="en-GB" sz="2000" b="1" dirty="0">
                <a:solidFill>
                  <a:srgbClr val="F58426"/>
                </a:solidFill>
                <a:cs typeface="Humanist 777 Light BT"/>
              </a:rPr>
              <a:t>efficiency</a:t>
            </a:r>
            <a:r>
              <a:rPr lang="en-GB" dirty="0" smtClean="0">
                <a:solidFill>
                  <a:schemeClr val="tx1">
                    <a:lumMod val="85000"/>
                    <a:lumOff val="15000"/>
                  </a:schemeClr>
                </a:solidFill>
                <a:latin typeface="Humnst777 BT" pitchFamily="34" charset="0"/>
              </a:rPr>
              <a:t> (at least in turnaround time if not overall effort)</a:t>
            </a:r>
          </a:p>
          <a:p>
            <a:pPr>
              <a:tabLst>
                <a:tab pos="182563" algn="l"/>
              </a:tabLst>
            </a:pPr>
            <a:endParaRPr lang="en-GB" dirty="0" smtClean="0">
              <a:solidFill>
                <a:schemeClr val="tx1">
                  <a:lumMod val="85000"/>
                  <a:lumOff val="15000"/>
                </a:schemeClr>
              </a:solidFill>
              <a:latin typeface="Humnst777 BT" pitchFamily="34" charset="0"/>
            </a:endParaRPr>
          </a:p>
          <a:p>
            <a:pPr>
              <a:tabLst>
                <a:tab pos="182563" algn="l"/>
              </a:tabLst>
            </a:pPr>
            <a:r>
              <a:rPr lang="en-GB" dirty="0">
                <a:solidFill>
                  <a:schemeClr val="tx1">
                    <a:lumMod val="85000"/>
                    <a:lumOff val="15000"/>
                  </a:schemeClr>
                </a:solidFill>
                <a:latin typeface="Humnst777 BT" pitchFamily="34" charset="0"/>
              </a:rPr>
              <a:t>I</a:t>
            </a:r>
            <a:r>
              <a:rPr lang="en-GB" dirty="0" smtClean="0">
                <a:solidFill>
                  <a:schemeClr val="tx1">
                    <a:lumMod val="85000"/>
                    <a:lumOff val="15000"/>
                  </a:schemeClr>
                </a:solidFill>
                <a:latin typeface="Humnst777 BT" pitchFamily="34" charset="0"/>
              </a:rPr>
              <a:t>mproved </a:t>
            </a:r>
            <a:r>
              <a:rPr lang="en-GB" sz="2000" b="1" dirty="0">
                <a:solidFill>
                  <a:srgbClr val="F58426"/>
                </a:solidFill>
                <a:cs typeface="Humanist 777 Light BT"/>
              </a:rPr>
              <a:t>effectiveness</a:t>
            </a:r>
            <a:r>
              <a:rPr lang="en-GB" i="1" dirty="0" smtClean="0">
                <a:solidFill>
                  <a:schemeClr val="tx1">
                    <a:lumMod val="85000"/>
                    <a:lumOff val="15000"/>
                  </a:schemeClr>
                </a:solidFill>
                <a:latin typeface="Humnst777 BT" pitchFamily="34" charset="0"/>
              </a:rPr>
              <a:t> </a:t>
            </a:r>
            <a:r>
              <a:rPr lang="en-GB" dirty="0" smtClean="0">
                <a:solidFill>
                  <a:schemeClr val="tx1">
                    <a:lumMod val="85000"/>
                    <a:lumOff val="15000"/>
                  </a:schemeClr>
                </a:solidFill>
                <a:latin typeface="Humnst777 BT" pitchFamily="34" charset="0"/>
              </a:rPr>
              <a:t>in terms of</a:t>
            </a:r>
          </a:p>
          <a:p>
            <a:pPr>
              <a:tabLst>
                <a:tab pos="182563" algn="l"/>
              </a:tabLst>
            </a:pPr>
            <a:endParaRPr lang="en-GB" dirty="0" smtClean="0">
              <a:solidFill>
                <a:schemeClr val="tx1">
                  <a:lumMod val="85000"/>
                  <a:lumOff val="15000"/>
                </a:schemeClr>
              </a:solidFill>
              <a:latin typeface="Humnst777 BT" pitchFamily="34" charset="0"/>
            </a:endParaRPr>
          </a:p>
          <a:p>
            <a:pPr marL="285750" indent="-285750">
              <a:buFont typeface="Arial" pitchFamily="34" charset="0"/>
              <a:buChar char="•"/>
              <a:tabLst>
                <a:tab pos="182563" algn="l"/>
              </a:tabLst>
            </a:pPr>
            <a:r>
              <a:rPr lang="en-GB" dirty="0">
                <a:solidFill>
                  <a:schemeClr val="tx1">
                    <a:lumMod val="85000"/>
                    <a:lumOff val="15000"/>
                  </a:schemeClr>
                </a:solidFill>
                <a:latin typeface="Humnst777 BT" pitchFamily="34" charset="0"/>
              </a:rPr>
              <a:t>engaging and motivating learners</a:t>
            </a:r>
          </a:p>
          <a:p>
            <a:pPr marL="285750" indent="-285750">
              <a:buFont typeface="Arial" pitchFamily="34" charset="0"/>
              <a:buChar char="•"/>
              <a:tabLst>
                <a:tab pos="182563" algn="l"/>
              </a:tabLst>
            </a:pPr>
            <a:r>
              <a:rPr lang="en-GB" dirty="0" smtClean="0">
                <a:solidFill>
                  <a:schemeClr val="tx1">
                    <a:lumMod val="85000"/>
                    <a:lumOff val="15000"/>
                  </a:schemeClr>
                </a:solidFill>
                <a:latin typeface="Humnst777 BT" pitchFamily="34" charset="0"/>
              </a:rPr>
              <a:t>understanding assessment criteria</a:t>
            </a:r>
          </a:p>
          <a:p>
            <a:pPr marL="285750" indent="-285750">
              <a:buFont typeface="Arial" pitchFamily="34" charset="0"/>
              <a:buChar char="•"/>
              <a:tabLst>
                <a:tab pos="182563" algn="l"/>
              </a:tabLst>
            </a:pPr>
            <a:r>
              <a:rPr lang="en-GB" dirty="0" smtClean="0">
                <a:solidFill>
                  <a:schemeClr val="tx1">
                    <a:lumMod val="85000"/>
                    <a:lumOff val="15000"/>
                  </a:schemeClr>
                </a:solidFill>
                <a:latin typeface="Humnst777 BT" pitchFamily="34" charset="0"/>
              </a:rPr>
              <a:t>performance on assessment</a:t>
            </a:r>
          </a:p>
          <a:p>
            <a:pPr>
              <a:tabLst>
                <a:tab pos="182563" algn="l"/>
              </a:tabLst>
            </a:pPr>
            <a:endParaRPr lang="en-GB" dirty="0" smtClean="0">
              <a:solidFill>
                <a:schemeClr val="tx1">
                  <a:lumMod val="85000"/>
                  <a:lumOff val="15000"/>
                </a:schemeClr>
              </a:solidFill>
              <a:latin typeface="Humnst777 BT" pitchFamily="34" charset="0"/>
            </a:endParaRPr>
          </a:p>
          <a:p>
            <a:pPr>
              <a:tabLst>
                <a:tab pos="182563" algn="l"/>
              </a:tabLst>
            </a:pPr>
            <a:r>
              <a:rPr lang="en-GB" dirty="0" smtClean="0">
                <a:solidFill>
                  <a:schemeClr val="tx1">
                    <a:lumMod val="85000"/>
                    <a:lumOff val="15000"/>
                  </a:schemeClr>
                </a:solidFill>
                <a:latin typeface="Humnst777 BT" pitchFamily="34" charset="0"/>
              </a:rPr>
              <a:t>Might use of </a:t>
            </a:r>
            <a:r>
              <a:rPr lang="en-GB" sz="2000" b="1" dirty="0" smtClean="0">
                <a:solidFill>
                  <a:srgbClr val="F58426"/>
                </a:solidFill>
                <a:cs typeface="Humanist 777 Light BT"/>
              </a:rPr>
              <a:t>re-usable </a:t>
            </a:r>
            <a:r>
              <a:rPr lang="en-GB" sz="2000" b="1" dirty="0">
                <a:solidFill>
                  <a:srgbClr val="F58426"/>
                </a:solidFill>
                <a:cs typeface="Humanist 777 Light BT"/>
              </a:rPr>
              <a:t>assessment-criteria related </a:t>
            </a:r>
            <a:r>
              <a:rPr lang="en-GB" sz="2000" b="1" dirty="0" smtClean="0">
                <a:solidFill>
                  <a:srgbClr val="F58426"/>
                </a:solidFill>
                <a:cs typeface="Humanist 777 Light BT"/>
              </a:rPr>
              <a:t>comments </a:t>
            </a:r>
            <a:r>
              <a:rPr lang="en-GB" dirty="0">
                <a:solidFill>
                  <a:schemeClr val="tx1">
                    <a:lumMod val="85000"/>
                    <a:lumOff val="15000"/>
                  </a:schemeClr>
                </a:solidFill>
                <a:latin typeface="Humnst777 BT" pitchFamily="34" charset="0"/>
              </a:rPr>
              <a:t>be enabling </a:t>
            </a:r>
            <a:r>
              <a:rPr lang="en-GB" dirty="0" err="1">
                <a:solidFill>
                  <a:schemeClr val="tx1">
                    <a:lumMod val="85000"/>
                    <a:lumOff val="15000"/>
                  </a:schemeClr>
                </a:solidFill>
                <a:latin typeface="Humnst777 BT" pitchFamily="34" charset="0"/>
              </a:rPr>
              <a:t>feedforward</a:t>
            </a:r>
            <a:r>
              <a:rPr lang="en-GB" dirty="0">
                <a:solidFill>
                  <a:schemeClr val="tx1">
                    <a:lumMod val="85000"/>
                    <a:lumOff val="15000"/>
                  </a:schemeClr>
                </a:solidFill>
                <a:latin typeface="Humnst777 BT" pitchFamily="34" charset="0"/>
              </a:rPr>
              <a:t> through connoisseurship</a:t>
            </a:r>
            <a:r>
              <a:rPr lang="en-GB" dirty="0" smtClean="0">
                <a:solidFill>
                  <a:schemeClr val="tx1">
                    <a:lumMod val="85000"/>
                    <a:lumOff val="15000"/>
                  </a:schemeClr>
                </a:solidFill>
                <a:latin typeface="Humnst777 BT" pitchFamily="34" charset="0"/>
              </a:rPr>
              <a:t>?</a:t>
            </a:r>
          </a:p>
          <a:p>
            <a:pPr>
              <a:tabLst>
                <a:tab pos="182563" algn="l"/>
              </a:tabLst>
            </a:pPr>
            <a:endParaRPr lang="en-GB" dirty="0">
              <a:solidFill>
                <a:schemeClr val="tx1">
                  <a:lumMod val="85000"/>
                  <a:lumOff val="15000"/>
                </a:schemeClr>
              </a:solidFill>
              <a:latin typeface="Humnst777 BT" pitchFamily="34" charset="0"/>
            </a:endParaRPr>
          </a:p>
          <a:p>
            <a:pPr>
              <a:tabLst>
                <a:tab pos="182563" algn="l"/>
              </a:tabLst>
            </a:pPr>
            <a:r>
              <a:rPr lang="en-GB" dirty="0" smtClean="0">
                <a:solidFill>
                  <a:schemeClr val="tx1">
                    <a:lumMod val="85000"/>
                    <a:lumOff val="15000"/>
                  </a:schemeClr>
                </a:solidFill>
                <a:latin typeface="Humnst777 BT" pitchFamily="34" charset="0"/>
              </a:rPr>
              <a:t>Note method </a:t>
            </a:r>
            <a:r>
              <a:rPr lang="en-GB" sz="2000" b="1" dirty="0" smtClean="0">
                <a:solidFill>
                  <a:srgbClr val="F58426"/>
                </a:solidFill>
                <a:cs typeface="Humanist 777 Light BT"/>
              </a:rPr>
              <a:t>limitations</a:t>
            </a:r>
            <a:r>
              <a:rPr lang="en-GB" dirty="0" smtClean="0">
                <a:solidFill>
                  <a:schemeClr val="tx1">
                    <a:lumMod val="85000"/>
                    <a:lumOff val="15000"/>
                  </a:schemeClr>
                </a:solidFill>
                <a:latin typeface="Humnst777 BT" pitchFamily="34" charset="0"/>
              </a:rPr>
              <a:t>: learners self-reporting understanding and motivation, no baseline for previous feedback experiences, correlation not causation established – could be guidance/input around criteria, not the feedback itself ..</a:t>
            </a:r>
          </a:p>
        </p:txBody>
      </p:sp>
    </p:spTree>
    <p:custDataLst>
      <p:tags r:id="rId1"/>
    </p:custDataLst>
    <p:extLst>
      <p:ext uri="{BB962C8B-B14F-4D97-AF65-F5344CB8AC3E}">
        <p14:creationId xmlns:p14="http://schemas.microsoft.com/office/powerpoint/2010/main" val="264042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ccuc_back"/>
          <p:cNvPicPr>
            <a:picLocks noChangeAspect="1" noChangeArrowheads="1"/>
          </p:cNvPicPr>
          <p:nvPr/>
        </p:nvPicPr>
        <p:blipFill>
          <a:blip r:embed="rId4" cstate="print"/>
          <a:srcRect/>
          <a:stretch>
            <a:fillRect/>
          </a:stretch>
        </p:blipFill>
        <p:spPr bwMode="auto">
          <a:xfrm>
            <a:off x="17587" y="16492"/>
            <a:ext cx="2400300" cy="5715000"/>
          </a:xfrm>
          <a:prstGeom prst="rect">
            <a:avLst/>
          </a:prstGeom>
          <a:noFill/>
          <a:ln w="9525">
            <a:noFill/>
            <a:miter lim="800000"/>
            <a:headEnd/>
            <a:tailEnd/>
          </a:ln>
        </p:spPr>
      </p:pic>
      <p:sp>
        <p:nvSpPr>
          <p:cNvPr id="13" name="TextBox 12"/>
          <p:cNvSpPr txBox="1"/>
          <p:nvPr/>
        </p:nvSpPr>
        <p:spPr>
          <a:xfrm>
            <a:off x="5634985" y="6450715"/>
            <a:ext cx="3401511" cy="338554"/>
          </a:xfrm>
          <a:prstGeom prst="rect">
            <a:avLst/>
          </a:prstGeom>
          <a:noFill/>
        </p:spPr>
        <p:txBody>
          <a:bodyPr wrap="square" rtlCol="0">
            <a:spAutoFit/>
          </a:bodyPr>
          <a:lstStyle/>
          <a:p>
            <a:pPr algn="r"/>
            <a:r>
              <a:rPr lang="en-GB" sz="1600" dirty="0" smtClean="0">
                <a:hlinkClick r:id="rId5"/>
              </a:rPr>
              <a:t>Canterbury Christ Church University</a:t>
            </a:r>
            <a:endParaRPr lang="en-GB" sz="1600" dirty="0"/>
          </a:p>
        </p:txBody>
      </p:sp>
      <p:sp>
        <p:nvSpPr>
          <p:cNvPr id="4" name="Title 1"/>
          <p:cNvSpPr txBox="1">
            <a:spLocks/>
          </p:cNvSpPr>
          <p:nvPr/>
        </p:nvSpPr>
        <p:spPr>
          <a:xfrm>
            <a:off x="304800" y="342000"/>
            <a:ext cx="4800600" cy="372356"/>
          </a:xfrm>
          <a:prstGeom prst="rect">
            <a:avLst/>
          </a:prstGeom>
        </p:spPr>
        <p:txBody>
          <a:bodyPr vert="horz"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normalizeH="0" baseline="0" noProof="0" dirty="0" smtClean="0">
              <a:ln>
                <a:noFill/>
              </a:ln>
              <a:solidFill>
                <a:srgbClr val="0A2D70"/>
              </a:solidFill>
              <a:effectLst/>
              <a:uLnTx/>
              <a:uFillTx/>
              <a:latin typeface="Humanist 777 Light BT"/>
              <a:ea typeface="+mj-ea"/>
              <a:cs typeface="Humanist 777 Light BT"/>
            </a:endParaRPr>
          </a:p>
        </p:txBody>
      </p:sp>
      <p:sp>
        <p:nvSpPr>
          <p:cNvPr id="6" name="Title 1"/>
          <p:cNvSpPr txBox="1">
            <a:spLocks/>
          </p:cNvSpPr>
          <p:nvPr/>
        </p:nvSpPr>
        <p:spPr>
          <a:xfrm>
            <a:off x="590208" y="1484784"/>
            <a:ext cx="6858000" cy="3962400"/>
          </a:xfrm>
          <a:prstGeom prst="rect">
            <a:avLst/>
          </a:prstGeom>
        </p:spPr>
        <p:txBody>
          <a:bodyPr vert="horz" lIns="0" tIns="0" rIns="0" bIns="0" rtlCol="0" anchor="t" anchorCtr="0">
            <a:noAutofit/>
          </a:bodyPr>
          <a:lstStyle/>
          <a:p>
            <a:pPr lvl="0">
              <a:spcBef>
                <a:spcPct val="0"/>
              </a:spcBef>
            </a:pPr>
            <a:endParaRPr kumimoji="0" lang="en-US" sz="1900" b="0" i="0" u="none" strike="noStrike" kern="1200" cap="none" normalizeH="0" baseline="0" noProof="0" dirty="0" smtClean="0">
              <a:ln>
                <a:noFill/>
              </a:ln>
              <a:solidFill>
                <a:srgbClr val="0A2D70"/>
              </a:solidFill>
              <a:effectLst/>
              <a:uLnTx/>
              <a:uFillTx/>
              <a:latin typeface="Calibri" pitchFamily="34" charset="0"/>
              <a:ea typeface="+mj-ea"/>
              <a:cs typeface="Calibri" pitchFamily="34" charset="0"/>
            </a:endParaRPr>
          </a:p>
        </p:txBody>
      </p:sp>
      <p:sp>
        <p:nvSpPr>
          <p:cNvPr id="9" name="TextBox 8"/>
          <p:cNvSpPr txBox="1"/>
          <p:nvPr/>
        </p:nvSpPr>
        <p:spPr>
          <a:xfrm>
            <a:off x="304800" y="230550"/>
            <a:ext cx="8839200" cy="707886"/>
          </a:xfrm>
          <a:prstGeom prst="rect">
            <a:avLst/>
          </a:prstGeom>
          <a:noFill/>
        </p:spPr>
        <p:txBody>
          <a:bodyPr wrap="square" rtlCol="0">
            <a:spAutoFit/>
          </a:bodyPr>
          <a:lstStyle/>
          <a:p>
            <a:pPr lvl="0"/>
            <a:r>
              <a:rPr lang="en-US" sz="4000" b="1" dirty="0" err="1" smtClean="0">
                <a:solidFill>
                  <a:srgbClr val="F58426"/>
                </a:solidFill>
                <a:cs typeface="Humanist 777 Light BT"/>
              </a:rPr>
              <a:t>Feedforward</a:t>
            </a:r>
            <a:r>
              <a:rPr lang="en-US" sz="4000" b="1" dirty="0" smtClean="0">
                <a:solidFill>
                  <a:srgbClr val="F58426"/>
                </a:solidFill>
                <a:cs typeface="Humanist 777 Light BT"/>
              </a:rPr>
              <a:t> with grids?</a:t>
            </a:r>
            <a:endParaRPr lang="en-US" sz="4000" b="1" dirty="0">
              <a:solidFill>
                <a:srgbClr val="F58426"/>
              </a:solidFill>
              <a:cs typeface="Humanist 777 Light BT"/>
            </a:endParaRPr>
          </a:p>
        </p:txBody>
      </p:sp>
      <p:sp>
        <p:nvSpPr>
          <p:cNvPr id="10" name="Rectangle 9"/>
          <p:cNvSpPr/>
          <p:nvPr/>
        </p:nvSpPr>
        <p:spPr>
          <a:xfrm>
            <a:off x="790456" y="1663178"/>
            <a:ext cx="7885999" cy="677108"/>
          </a:xfrm>
          <a:prstGeom prst="rect">
            <a:avLst/>
          </a:prstGeom>
          <a:noFill/>
        </p:spPr>
        <p:txBody>
          <a:bodyPr wrap="square">
            <a:spAutoFit/>
          </a:bodyPr>
          <a:lstStyle/>
          <a:p>
            <a:pPr>
              <a:tabLst>
                <a:tab pos="182563" algn="l"/>
              </a:tabLst>
            </a:pPr>
            <a:r>
              <a:rPr lang="en-GB" sz="2000" b="1" dirty="0">
                <a:solidFill>
                  <a:srgbClr val="F58426"/>
                </a:solidFill>
                <a:cs typeface="Humanist 777 Light BT"/>
              </a:rPr>
              <a:t>Grids</a:t>
            </a:r>
            <a:r>
              <a:rPr lang="en-GB" dirty="0" smtClean="0">
                <a:solidFill>
                  <a:schemeClr val="tx1">
                    <a:lumMod val="85000"/>
                    <a:lumOff val="15000"/>
                  </a:schemeClr>
                </a:solidFill>
                <a:latin typeface="Humnst777 BT" pitchFamily="34" charset="0"/>
              </a:rPr>
              <a:t> allow you to see what the next level up looks like – implicit </a:t>
            </a:r>
            <a:r>
              <a:rPr lang="en-GB" dirty="0" err="1" smtClean="0">
                <a:solidFill>
                  <a:schemeClr val="tx1">
                    <a:lumMod val="85000"/>
                    <a:lumOff val="15000"/>
                  </a:schemeClr>
                </a:solidFill>
                <a:latin typeface="Humnst777 BT" pitchFamily="34" charset="0"/>
              </a:rPr>
              <a:t>feedforward</a:t>
            </a:r>
            <a:endParaRPr lang="en-GB" dirty="0" smtClean="0">
              <a:solidFill>
                <a:schemeClr val="tx1">
                  <a:lumMod val="85000"/>
                  <a:lumOff val="15000"/>
                </a:schemeClr>
              </a:solidFill>
              <a:latin typeface="Humnst777 BT"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456" y="2306344"/>
            <a:ext cx="6373832" cy="4164787"/>
          </a:xfrm>
          <a:prstGeom prst="rect">
            <a:avLst/>
          </a:prstGeom>
        </p:spPr>
      </p:pic>
      <p:sp>
        <p:nvSpPr>
          <p:cNvPr id="3" name="Rectangle 2"/>
          <p:cNvSpPr/>
          <p:nvPr/>
        </p:nvSpPr>
        <p:spPr>
          <a:xfrm>
            <a:off x="790456" y="2509173"/>
            <a:ext cx="7422416" cy="147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96047" y="2509173"/>
            <a:ext cx="7416825" cy="1477328"/>
          </a:xfrm>
          <a:prstGeom prst="rect">
            <a:avLst/>
          </a:prstGeom>
          <a:noFill/>
        </p:spPr>
        <p:txBody>
          <a:bodyPr wrap="square">
            <a:spAutoFit/>
          </a:bodyPr>
          <a:lstStyle/>
          <a:p>
            <a:pPr>
              <a:tabLst>
                <a:tab pos="182563" algn="l"/>
              </a:tabLst>
            </a:pPr>
            <a:r>
              <a:rPr lang="en-GB" dirty="0" smtClean="0">
                <a:solidFill>
                  <a:schemeClr val="tx1">
                    <a:lumMod val="85000"/>
                    <a:lumOff val="15000"/>
                  </a:schemeClr>
                </a:solidFill>
                <a:latin typeface="Humnst777 BT" pitchFamily="34" charset="0"/>
              </a:rPr>
              <a:t>Might each 'box</a:t>
            </a:r>
            <a:r>
              <a:rPr lang="en-GB" dirty="0">
                <a:solidFill>
                  <a:schemeClr val="tx1">
                    <a:lumMod val="85000"/>
                    <a:lumOff val="15000"/>
                  </a:schemeClr>
                </a:solidFill>
                <a:latin typeface="Humnst777 BT" pitchFamily="34" charset="0"/>
              </a:rPr>
              <a:t>' </a:t>
            </a:r>
            <a:r>
              <a:rPr lang="en-GB" dirty="0" smtClean="0">
                <a:solidFill>
                  <a:schemeClr val="tx1">
                    <a:lumMod val="85000"/>
                    <a:lumOff val="15000"/>
                  </a:schemeClr>
                </a:solidFill>
                <a:latin typeface="Humnst777 BT" pitchFamily="34" charset="0"/>
              </a:rPr>
              <a:t>be deliberately set up for </a:t>
            </a:r>
            <a:r>
              <a:rPr lang="en-GB" dirty="0" err="1" smtClean="0">
                <a:solidFill>
                  <a:schemeClr val="tx1">
                    <a:lumMod val="85000"/>
                    <a:lumOff val="15000"/>
                  </a:schemeClr>
                </a:solidFill>
                <a:latin typeface="Humnst777 BT" pitchFamily="34" charset="0"/>
              </a:rPr>
              <a:t>feedforward</a:t>
            </a:r>
            <a:r>
              <a:rPr lang="en-GB" dirty="0" smtClean="0">
                <a:solidFill>
                  <a:schemeClr val="tx1">
                    <a:lumMod val="85000"/>
                    <a:lumOff val="15000"/>
                  </a:schemeClr>
                </a:solidFill>
                <a:latin typeface="Humnst777 BT" pitchFamily="34" charset="0"/>
              </a:rPr>
              <a:t>, containing:</a:t>
            </a:r>
          </a:p>
          <a:p>
            <a:pPr marL="742950" lvl="1" indent="-285750">
              <a:buFont typeface="Arial" pitchFamily="34" charset="0"/>
              <a:buChar char="•"/>
              <a:tabLst>
                <a:tab pos="182563" algn="l"/>
              </a:tabLst>
            </a:pPr>
            <a:r>
              <a:rPr lang="en-GB" dirty="0" smtClean="0">
                <a:solidFill>
                  <a:schemeClr val="tx1">
                    <a:lumMod val="85000"/>
                    <a:lumOff val="15000"/>
                  </a:schemeClr>
                </a:solidFill>
                <a:latin typeface="Humnst777 BT" pitchFamily="34" charset="0"/>
              </a:rPr>
              <a:t>a generic </a:t>
            </a:r>
            <a:r>
              <a:rPr lang="en-GB" dirty="0">
                <a:solidFill>
                  <a:schemeClr val="tx1">
                    <a:lumMod val="85000"/>
                    <a:lumOff val="15000"/>
                  </a:schemeClr>
                </a:solidFill>
                <a:latin typeface="Humnst777 BT" pitchFamily="34" charset="0"/>
              </a:rPr>
              <a:t>criteria-related </a:t>
            </a:r>
            <a:r>
              <a:rPr lang="en-GB" dirty="0" smtClean="0">
                <a:solidFill>
                  <a:schemeClr val="tx1">
                    <a:lumMod val="85000"/>
                    <a:lumOff val="15000"/>
                  </a:schemeClr>
                </a:solidFill>
                <a:latin typeface="Humnst777 BT" pitchFamily="34" charset="0"/>
              </a:rPr>
              <a:t>comment?</a:t>
            </a:r>
          </a:p>
          <a:p>
            <a:pPr marL="742950" lvl="1" indent="-285750">
              <a:buFont typeface="Arial" pitchFamily="34" charset="0"/>
              <a:buChar char="•"/>
              <a:tabLst>
                <a:tab pos="182563" algn="l"/>
              </a:tabLst>
            </a:pPr>
            <a:r>
              <a:rPr lang="en-GB" dirty="0" smtClean="0">
                <a:solidFill>
                  <a:schemeClr val="tx1">
                    <a:lumMod val="85000"/>
                    <a:lumOff val="15000"/>
                  </a:schemeClr>
                </a:solidFill>
                <a:latin typeface="Humnst777 BT" pitchFamily="34" charset="0"/>
              </a:rPr>
              <a:t>a contextualised </a:t>
            </a:r>
            <a:r>
              <a:rPr lang="en-GB" dirty="0">
                <a:solidFill>
                  <a:schemeClr val="tx1">
                    <a:lumMod val="85000"/>
                    <a:lumOff val="15000"/>
                  </a:schemeClr>
                </a:solidFill>
                <a:latin typeface="Humnst777 BT" pitchFamily="34" charset="0"/>
              </a:rPr>
              <a:t>comments for the current </a:t>
            </a:r>
            <a:r>
              <a:rPr lang="en-GB" dirty="0" smtClean="0">
                <a:solidFill>
                  <a:schemeClr val="tx1">
                    <a:lumMod val="85000"/>
                    <a:lumOff val="15000"/>
                  </a:schemeClr>
                </a:solidFill>
                <a:latin typeface="Humnst777 BT" pitchFamily="34" charset="0"/>
              </a:rPr>
              <a:t>assessment</a:t>
            </a:r>
          </a:p>
          <a:p>
            <a:pPr marL="742950" lvl="1" indent="-285750">
              <a:buFont typeface="Arial" pitchFamily="34" charset="0"/>
              <a:buChar char="•"/>
              <a:tabLst>
                <a:tab pos="182563" algn="l"/>
              </a:tabLst>
            </a:pPr>
            <a:r>
              <a:rPr lang="en-GB" dirty="0" smtClean="0">
                <a:solidFill>
                  <a:schemeClr val="tx1">
                    <a:lumMod val="85000"/>
                    <a:lumOff val="15000"/>
                  </a:schemeClr>
                </a:solidFill>
                <a:latin typeface="Humnst777 BT" pitchFamily="34" charset="0"/>
              </a:rPr>
              <a:t>advice </a:t>
            </a:r>
            <a:r>
              <a:rPr lang="en-GB" dirty="0">
                <a:solidFill>
                  <a:schemeClr val="tx1">
                    <a:lumMod val="85000"/>
                    <a:lumOff val="15000"/>
                  </a:schemeClr>
                </a:solidFill>
                <a:latin typeface="Humnst777 BT" pitchFamily="34" charset="0"/>
              </a:rPr>
              <a:t>on how to reach the next </a:t>
            </a:r>
            <a:r>
              <a:rPr lang="en-GB" dirty="0" smtClean="0">
                <a:solidFill>
                  <a:schemeClr val="tx1">
                    <a:lumMod val="85000"/>
                    <a:lumOff val="15000"/>
                  </a:schemeClr>
                </a:solidFill>
                <a:latin typeface="Humnst777 BT" pitchFamily="34" charset="0"/>
              </a:rPr>
              <a:t>level</a:t>
            </a:r>
          </a:p>
          <a:p>
            <a:pPr marL="742950" lvl="1" indent="-285750">
              <a:buFont typeface="Arial" pitchFamily="34" charset="0"/>
              <a:buChar char="•"/>
              <a:tabLst>
                <a:tab pos="182563" algn="l"/>
              </a:tabLst>
            </a:pPr>
            <a:r>
              <a:rPr lang="en-GB" dirty="0" smtClean="0">
                <a:solidFill>
                  <a:schemeClr val="tx1">
                    <a:lumMod val="85000"/>
                    <a:lumOff val="15000"/>
                  </a:schemeClr>
                </a:solidFill>
                <a:latin typeface="Humnst777 BT" pitchFamily="34" charset="0"/>
              </a:rPr>
              <a:t>link </a:t>
            </a:r>
            <a:r>
              <a:rPr lang="en-GB" dirty="0">
                <a:solidFill>
                  <a:schemeClr val="tx1">
                    <a:lumMod val="85000"/>
                    <a:lumOff val="15000"/>
                  </a:schemeClr>
                </a:solidFill>
                <a:latin typeface="Humnst777 BT" pitchFamily="34" charset="0"/>
              </a:rPr>
              <a:t>to appropriate learning </a:t>
            </a:r>
            <a:r>
              <a:rPr lang="en-GB" dirty="0" smtClean="0">
                <a:solidFill>
                  <a:schemeClr val="tx1">
                    <a:lumMod val="85000"/>
                    <a:lumOff val="15000"/>
                  </a:schemeClr>
                </a:solidFill>
                <a:latin typeface="Humnst777 BT" pitchFamily="34" charset="0"/>
              </a:rPr>
              <a:t>resources?</a:t>
            </a:r>
            <a:endParaRPr lang="en-GB" dirty="0">
              <a:solidFill>
                <a:schemeClr val="tx1">
                  <a:lumMod val="85000"/>
                  <a:lumOff val="15000"/>
                </a:schemeClr>
              </a:solidFill>
              <a:latin typeface="Humnst777 BT" pitchFamily="34" charset="0"/>
            </a:endParaRPr>
          </a:p>
        </p:txBody>
      </p:sp>
    </p:spTree>
    <p:custDataLst>
      <p:tags r:id="rId1"/>
    </p:custDataLst>
    <p:extLst>
      <p:ext uri="{BB962C8B-B14F-4D97-AF65-F5344CB8AC3E}">
        <p14:creationId xmlns:p14="http://schemas.microsoft.com/office/powerpoint/2010/main" val="295376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ccuc_back"/>
          <p:cNvPicPr>
            <a:picLocks noChangeAspect="1" noChangeArrowheads="1"/>
          </p:cNvPicPr>
          <p:nvPr/>
        </p:nvPicPr>
        <p:blipFill>
          <a:blip r:embed="rId4" cstate="print"/>
          <a:srcRect/>
          <a:stretch>
            <a:fillRect/>
          </a:stretch>
        </p:blipFill>
        <p:spPr bwMode="auto">
          <a:xfrm>
            <a:off x="17587" y="16492"/>
            <a:ext cx="2400300" cy="5715000"/>
          </a:xfrm>
          <a:prstGeom prst="rect">
            <a:avLst/>
          </a:prstGeom>
          <a:noFill/>
          <a:ln w="9525">
            <a:noFill/>
            <a:miter lim="800000"/>
            <a:headEnd/>
            <a:tailEnd/>
          </a:ln>
        </p:spPr>
      </p:pic>
      <p:sp>
        <p:nvSpPr>
          <p:cNvPr id="13" name="TextBox 12"/>
          <p:cNvSpPr txBox="1"/>
          <p:nvPr/>
        </p:nvSpPr>
        <p:spPr>
          <a:xfrm>
            <a:off x="5634985" y="6450715"/>
            <a:ext cx="3401511" cy="338554"/>
          </a:xfrm>
          <a:prstGeom prst="rect">
            <a:avLst/>
          </a:prstGeom>
          <a:noFill/>
        </p:spPr>
        <p:txBody>
          <a:bodyPr wrap="square" rtlCol="0">
            <a:spAutoFit/>
          </a:bodyPr>
          <a:lstStyle/>
          <a:p>
            <a:pPr algn="r"/>
            <a:r>
              <a:rPr lang="en-GB" sz="1600" dirty="0" smtClean="0">
                <a:hlinkClick r:id="rId5"/>
              </a:rPr>
              <a:t>Canterbury Christ Church University</a:t>
            </a:r>
            <a:endParaRPr lang="en-GB" sz="1600" dirty="0"/>
          </a:p>
        </p:txBody>
      </p:sp>
      <p:sp>
        <p:nvSpPr>
          <p:cNvPr id="4" name="Title 1"/>
          <p:cNvSpPr txBox="1">
            <a:spLocks/>
          </p:cNvSpPr>
          <p:nvPr/>
        </p:nvSpPr>
        <p:spPr>
          <a:xfrm>
            <a:off x="304800" y="342000"/>
            <a:ext cx="4800600" cy="372356"/>
          </a:xfrm>
          <a:prstGeom prst="rect">
            <a:avLst/>
          </a:prstGeom>
        </p:spPr>
        <p:txBody>
          <a:bodyPr vert="horz"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normalizeH="0" baseline="0" noProof="0" dirty="0" smtClean="0">
              <a:ln>
                <a:noFill/>
              </a:ln>
              <a:solidFill>
                <a:srgbClr val="0A2D70"/>
              </a:solidFill>
              <a:effectLst/>
              <a:uLnTx/>
              <a:uFillTx/>
              <a:latin typeface="Humanist 777 Light BT"/>
              <a:ea typeface="+mj-ea"/>
              <a:cs typeface="Humanist 777 Light BT"/>
            </a:endParaRPr>
          </a:p>
        </p:txBody>
      </p:sp>
      <p:sp>
        <p:nvSpPr>
          <p:cNvPr id="6" name="Title 1"/>
          <p:cNvSpPr txBox="1">
            <a:spLocks/>
          </p:cNvSpPr>
          <p:nvPr/>
        </p:nvSpPr>
        <p:spPr>
          <a:xfrm>
            <a:off x="590208" y="1484784"/>
            <a:ext cx="6858000" cy="3962400"/>
          </a:xfrm>
          <a:prstGeom prst="rect">
            <a:avLst/>
          </a:prstGeom>
        </p:spPr>
        <p:txBody>
          <a:bodyPr vert="horz" lIns="0" tIns="0" rIns="0" bIns="0" rtlCol="0" anchor="t" anchorCtr="0">
            <a:noAutofit/>
          </a:bodyPr>
          <a:lstStyle/>
          <a:p>
            <a:pPr lvl="0">
              <a:spcBef>
                <a:spcPct val="0"/>
              </a:spcBef>
            </a:pPr>
            <a:endParaRPr kumimoji="0" lang="en-US" sz="1900" b="0" i="0" u="none" strike="noStrike" kern="1200" cap="none" normalizeH="0" baseline="0" noProof="0" dirty="0" smtClean="0">
              <a:ln>
                <a:noFill/>
              </a:ln>
              <a:solidFill>
                <a:srgbClr val="0A2D70"/>
              </a:solidFill>
              <a:effectLst/>
              <a:uLnTx/>
              <a:uFillTx/>
              <a:latin typeface="Calibri" pitchFamily="34" charset="0"/>
              <a:ea typeface="+mj-ea"/>
              <a:cs typeface="Calibri" pitchFamily="34" charset="0"/>
            </a:endParaRPr>
          </a:p>
        </p:txBody>
      </p:sp>
      <p:sp>
        <p:nvSpPr>
          <p:cNvPr id="9" name="TextBox 8"/>
          <p:cNvSpPr txBox="1"/>
          <p:nvPr/>
        </p:nvSpPr>
        <p:spPr>
          <a:xfrm>
            <a:off x="304800" y="230550"/>
            <a:ext cx="8839200" cy="1323439"/>
          </a:xfrm>
          <a:prstGeom prst="rect">
            <a:avLst/>
          </a:prstGeom>
          <a:noFill/>
        </p:spPr>
        <p:txBody>
          <a:bodyPr wrap="square" rtlCol="0">
            <a:spAutoFit/>
          </a:bodyPr>
          <a:lstStyle/>
          <a:p>
            <a:pPr lvl="0"/>
            <a:r>
              <a:rPr lang="en-US" sz="4000" b="1" dirty="0" smtClean="0">
                <a:solidFill>
                  <a:srgbClr val="F58426"/>
                </a:solidFill>
                <a:cs typeface="Humanist 777 Light BT"/>
              </a:rPr>
              <a:t>Limitation of re-usable comments in</a:t>
            </a:r>
            <a:br>
              <a:rPr lang="en-US" sz="4000" b="1" dirty="0" smtClean="0">
                <a:solidFill>
                  <a:srgbClr val="F58426"/>
                </a:solidFill>
                <a:cs typeface="Humanist 777 Light BT"/>
              </a:rPr>
            </a:br>
            <a:r>
              <a:rPr lang="en-US" sz="4000" b="1" dirty="0" smtClean="0">
                <a:solidFill>
                  <a:srgbClr val="F58426"/>
                </a:solidFill>
                <a:cs typeface="Humanist 777 Light BT"/>
              </a:rPr>
              <a:t>e-feedback</a:t>
            </a:r>
            <a:endParaRPr lang="en-US" sz="4000" b="1" dirty="0">
              <a:solidFill>
                <a:srgbClr val="F58426"/>
              </a:solidFill>
              <a:cs typeface="Humanist 777 Light BT"/>
            </a:endParaRPr>
          </a:p>
        </p:txBody>
      </p:sp>
      <p:sp>
        <p:nvSpPr>
          <p:cNvPr id="10" name="Rectangle 9"/>
          <p:cNvSpPr/>
          <p:nvPr/>
        </p:nvSpPr>
        <p:spPr>
          <a:xfrm>
            <a:off x="808391" y="1840601"/>
            <a:ext cx="7885999" cy="2123658"/>
          </a:xfrm>
          <a:prstGeom prst="rect">
            <a:avLst/>
          </a:prstGeom>
          <a:noFill/>
        </p:spPr>
        <p:txBody>
          <a:bodyPr wrap="square">
            <a:spAutoFit/>
          </a:bodyPr>
          <a:lstStyle/>
          <a:p>
            <a:pPr>
              <a:tabLst>
                <a:tab pos="182563" algn="l"/>
              </a:tabLst>
            </a:pPr>
            <a:r>
              <a:rPr lang="en-GB" dirty="0" smtClean="0">
                <a:solidFill>
                  <a:schemeClr val="tx1">
                    <a:lumMod val="85000"/>
                    <a:lumOff val="15000"/>
                  </a:schemeClr>
                </a:solidFill>
                <a:latin typeface="Humnst777 BT" pitchFamily="34" charset="0"/>
              </a:rPr>
              <a:t>No intrinsic </a:t>
            </a:r>
            <a:r>
              <a:rPr lang="en-GB" sz="2400" b="1" dirty="0" smtClean="0">
                <a:solidFill>
                  <a:srgbClr val="F58426"/>
                </a:solidFill>
                <a:cs typeface="Humanist 777 Light BT"/>
              </a:rPr>
              <a:t>dialogue</a:t>
            </a:r>
          </a:p>
          <a:p>
            <a:pPr marL="742950" lvl="1" indent="-285750">
              <a:buFont typeface="Arial" pitchFamily="34" charset="0"/>
              <a:buChar char="•"/>
              <a:tabLst>
                <a:tab pos="182563" algn="l"/>
              </a:tabLst>
            </a:pPr>
            <a:r>
              <a:rPr lang="en-GB" dirty="0" smtClean="0">
                <a:solidFill>
                  <a:schemeClr val="tx1">
                    <a:lumMod val="85000"/>
                    <a:lumOff val="15000"/>
                  </a:schemeClr>
                </a:solidFill>
                <a:latin typeface="Humnst777 BT" pitchFamily="34" charset="0"/>
              </a:rPr>
              <a:t>as well a tutor discussion, consider </a:t>
            </a:r>
            <a:r>
              <a:rPr lang="en-GB" sz="2400" b="1" dirty="0">
                <a:solidFill>
                  <a:srgbClr val="F58426"/>
                </a:solidFill>
                <a:cs typeface="Humanist 777 Light BT"/>
              </a:rPr>
              <a:t>self- and peer-assessment </a:t>
            </a:r>
            <a:r>
              <a:rPr lang="en-GB" dirty="0" smtClean="0">
                <a:solidFill>
                  <a:schemeClr val="tx1">
                    <a:lumMod val="85000"/>
                    <a:lumOff val="15000"/>
                  </a:schemeClr>
                </a:solidFill>
                <a:latin typeface="Humnst777 BT" pitchFamily="34" charset="0"/>
              </a:rPr>
              <a:t>using grids?</a:t>
            </a:r>
            <a:endParaRPr lang="en-GB" dirty="0">
              <a:solidFill>
                <a:schemeClr val="tx1">
                  <a:lumMod val="85000"/>
                  <a:lumOff val="15000"/>
                </a:schemeClr>
              </a:solidFill>
              <a:latin typeface="Humnst777 BT" pitchFamily="34" charset="0"/>
            </a:endParaRPr>
          </a:p>
          <a:p>
            <a:pPr marL="285750" indent="-285750">
              <a:buFont typeface="Arial" pitchFamily="34" charset="0"/>
              <a:buChar char="•"/>
              <a:tabLst>
                <a:tab pos="182563" algn="l"/>
              </a:tabLst>
            </a:pPr>
            <a:endParaRPr lang="en-GB" dirty="0">
              <a:solidFill>
                <a:schemeClr val="tx1">
                  <a:lumMod val="85000"/>
                  <a:lumOff val="15000"/>
                </a:schemeClr>
              </a:solidFill>
              <a:latin typeface="Humnst777 BT" pitchFamily="34" charset="0"/>
            </a:endParaRPr>
          </a:p>
          <a:p>
            <a:pPr>
              <a:tabLst>
                <a:tab pos="182563" algn="l"/>
              </a:tabLst>
            </a:pPr>
            <a:r>
              <a:rPr lang="en-GB" dirty="0" smtClean="0">
                <a:solidFill>
                  <a:schemeClr val="tx1">
                    <a:lumMod val="85000"/>
                    <a:lumOff val="15000"/>
                  </a:schemeClr>
                </a:solidFill>
                <a:latin typeface="Humnst777 BT" pitchFamily="34" charset="0"/>
              </a:rPr>
              <a:t>Connoisseurship requires </a:t>
            </a:r>
            <a:r>
              <a:rPr lang="en-GB" sz="2400" b="1" dirty="0">
                <a:solidFill>
                  <a:srgbClr val="F58426"/>
                </a:solidFill>
                <a:cs typeface="Humanist 777 Light BT"/>
              </a:rPr>
              <a:t>exemplars</a:t>
            </a:r>
          </a:p>
          <a:p>
            <a:pPr marL="285750" indent="-285750">
              <a:buFont typeface="Arial" pitchFamily="34" charset="0"/>
              <a:buChar char="•"/>
              <a:tabLst>
                <a:tab pos="182563" algn="l"/>
              </a:tabLst>
            </a:pPr>
            <a:r>
              <a:rPr lang="en-GB" dirty="0" smtClean="0">
                <a:solidFill>
                  <a:schemeClr val="tx1">
                    <a:lumMod val="85000"/>
                    <a:lumOff val="15000"/>
                  </a:schemeClr>
                </a:solidFill>
                <a:latin typeface="Humnst777 BT" pitchFamily="34" charset="0"/>
              </a:rPr>
              <a:t>build up a </a:t>
            </a:r>
            <a:r>
              <a:rPr lang="en-GB" sz="2400" b="1" dirty="0">
                <a:solidFill>
                  <a:srgbClr val="F58426"/>
                </a:solidFill>
                <a:cs typeface="Humanist 777 Light BT"/>
              </a:rPr>
              <a:t>bank of exemplars </a:t>
            </a:r>
            <a:r>
              <a:rPr lang="en-GB" dirty="0" smtClean="0">
                <a:solidFill>
                  <a:schemeClr val="tx1">
                    <a:lumMod val="85000"/>
                    <a:lumOff val="15000"/>
                  </a:schemeClr>
                </a:solidFill>
                <a:latin typeface="Humnst777 BT" pitchFamily="34" charset="0"/>
              </a:rPr>
              <a:t>with added e-feedback?</a:t>
            </a:r>
            <a:endParaRPr lang="en-GB" dirty="0"/>
          </a:p>
        </p:txBody>
      </p:sp>
    </p:spTree>
    <p:custDataLst>
      <p:tags r:id="rId1"/>
    </p:custDataLst>
    <p:extLst>
      <p:ext uri="{BB962C8B-B14F-4D97-AF65-F5344CB8AC3E}">
        <p14:creationId xmlns:p14="http://schemas.microsoft.com/office/powerpoint/2010/main" val="3371140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ccuc_back"/>
          <p:cNvPicPr>
            <a:picLocks noChangeAspect="1" noChangeArrowheads="1"/>
          </p:cNvPicPr>
          <p:nvPr/>
        </p:nvPicPr>
        <p:blipFill>
          <a:blip r:embed="rId4" cstate="print"/>
          <a:srcRect/>
          <a:stretch>
            <a:fillRect/>
          </a:stretch>
        </p:blipFill>
        <p:spPr bwMode="auto">
          <a:xfrm>
            <a:off x="17587" y="2844"/>
            <a:ext cx="2400300" cy="5715000"/>
          </a:xfrm>
          <a:prstGeom prst="rect">
            <a:avLst/>
          </a:prstGeom>
          <a:noFill/>
          <a:ln w="9525">
            <a:noFill/>
            <a:miter lim="800000"/>
            <a:headEnd/>
            <a:tailEnd/>
          </a:ln>
        </p:spPr>
      </p:pic>
      <p:sp>
        <p:nvSpPr>
          <p:cNvPr id="4" name="Title 1"/>
          <p:cNvSpPr txBox="1">
            <a:spLocks/>
          </p:cNvSpPr>
          <p:nvPr/>
        </p:nvSpPr>
        <p:spPr>
          <a:xfrm>
            <a:off x="304800" y="342000"/>
            <a:ext cx="4800600" cy="372356"/>
          </a:xfrm>
          <a:prstGeom prst="rect">
            <a:avLst/>
          </a:prstGeom>
        </p:spPr>
        <p:txBody>
          <a:bodyPr vert="horz" lIns="0" tIns="0" rIns="0" bIns="0" rtlCol="0" anchor="t" anchorCtr="0">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normalizeH="0" baseline="0" noProof="0" dirty="0" smtClean="0">
              <a:ln>
                <a:noFill/>
              </a:ln>
              <a:solidFill>
                <a:srgbClr val="0A2D70"/>
              </a:solidFill>
              <a:effectLst/>
              <a:uLnTx/>
              <a:uFillTx/>
              <a:latin typeface="Humanist 777 Light BT"/>
              <a:ea typeface="+mj-ea"/>
              <a:cs typeface="Humanist 777 Light BT"/>
            </a:endParaRPr>
          </a:p>
        </p:txBody>
      </p:sp>
      <p:sp>
        <p:nvSpPr>
          <p:cNvPr id="6" name="Title 1"/>
          <p:cNvSpPr txBox="1">
            <a:spLocks/>
          </p:cNvSpPr>
          <p:nvPr/>
        </p:nvSpPr>
        <p:spPr>
          <a:xfrm>
            <a:off x="580089" y="1484784"/>
            <a:ext cx="6858000" cy="3962400"/>
          </a:xfrm>
          <a:prstGeom prst="rect">
            <a:avLst/>
          </a:prstGeom>
        </p:spPr>
        <p:txBody>
          <a:bodyPr vert="horz" lIns="0" tIns="0" rIns="0" bIns="0" rtlCol="0" anchor="t" anchorCtr="0">
            <a:noAutofit/>
          </a:bodyPr>
          <a:lstStyle/>
          <a:p>
            <a:pPr lvl="0">
              <a:spcBef>
                <a:spcPct val="0"/>
              </a:spcBef>
            </a:pPr>
            <a:endParaRPr kumimoji="0" lang="en-US" sz="1900" b="0" i="0" u="none" strike="noStrike" kern="1200" cap="none" normalizeH="0" baseline="0" noProof="0" dirty="0" smtClean="0">
              <a:ln>
                <a:noFill/>
              </a:ln>
              <a:solidFill>
                <a:srgbClr val="0A2D70"/>
              </a:solidFill>
              <a:effectLst/>
              <a:uLnTx/>
              <a:uFillTx/>
              <a:latin typeface="Calibri" pitchFamily="34" charset="0"/>
              <a:ea typeface="+mj-ea"/>
              <a:cs typeface="Calibri" pitchFamily="34" charset="0"/>
            </a:endParaRPr>
          </a:p>
        </p:txBody>
      </p:sp>
      <p:sp>
        <p:nvSpPr>
          <p:cNvPr id="2" name="Rectangle 1"/>
          <p:cNvSpPr/>
          <p:nvPr/>
        </p:nvSpPr>
        <p:spPr>
          <a:xfrm>
            <a:off x="580089" y="3143506"/>
            <a:ext cx="8158256" cy="3139321"/>
          </a:xfrm>
          <a:prstGeom prst="rect">
            <a:avLst/>
          </a:prstGeom>
        </p:spPr>
        <p:txBody>
          <a:bodyPr wrap="square">
            <a:spAutoFit/>
          </a:bodyPr>
          <a:lstStyle/>
          <a:p>
            <a:pPr lvl="0">
              <a:lnSpc>
                <a:spcPct val="150000"/>
              </a:lnSpc>
            </a:pPr>
            <a:r>
              <a:rPr lang="en-GB" dirty="0" smtClean="0">
                <a:solidFill>
                  <a:schemeClr val="tx1">
                    <a:lumMod val="85000"/>
                    <a:lumOff val="15000"/>
                  </a:schemeClr>
                </a:solidFill>
                <a:latin typeface="Humnst777 BT" pitchFamily="34" charset="0"/>
              </a:rPr>
              <a:t>… but I’d like to hear from our </a:t>
            </a:r>
            <a:r>
              <a:rPr lang="en-GB" sz="4400" b="1" dirty="0" smtClean="0">
                <a:solidFill>
                  <a:srgbClr val="F58426"/>
                </a:solidFill>
                <a:cs typeface="Humanist 777 Light BT"/>
              </a:rPr>
              <a:t>learners</a:t>
            </a:r>
            <a:endParaRPr lang="en-GB" dirty="0" smtClean="0">
              <a:solidFill>
                <a:schemeClr val="tx1">
                  <a:lumMod val="85000"/>
                  <a:lumOff val="15000"/>
                </a:schemeClr>
              </a:solidFill>
              <a:latin typeface="Humnst777 BT" pitchFamily="34" charset="0"/>
            </a:endParaRPr>
          </a:p>
          <a:p>
            <a:pPr lvl="0">
              <a:lnSpc>
                <a:spcPct val="150000"/>
              </a:lnSpc>
            </a:pPr>
            <a:r>
              <a:rPr lang="en-GB" dirty="0" smtClean="0">
                <a:solidFill>
                  <a:schemeClr val="tx1">
                    <a:lumMod val="85000"/>
                    <a:lumOff val="15000"/>
                  </a:schemeClr>
                </a:solidFill>
                <a:latin typeface="Humnst777 BT" pitchFamily="34" charset="0"/>
              </a:rPr>
              <a:t>First,  </a:t>
            </a:r>
            <a:r>
              <a:rPr lang="en-GB" sz="4400" b="1" dirty="0" smtClean="0">
                <a:solidFill>
                  <a:srgbClr val="F58426"/>
                </a:solidFill>
                <a:cs typeface="Humanist 777 Light BT"/>
              </a:rPr>
              <a:t>Andy </a:t>
            </a:r>
            <a:r>
              <a:rPr lang="en-GB" sz="4400" b="1" dirty="0" err="1" smtClean="0">
                <a:solidFill>
                  <a:srgbClr val="F58426"/>
                </a:solidFill>
                <a:cs typeface="Humanist 777 Light BT"/>
              </a:rPr>
              <a:t>Lombart</a:t>
            </a:r>
            <a:r>
              <a:rPr lang="en-GB" sz="4400" b="1" dirty="0" smtClean="0">
                <a:solidFill>
                  <a:srgbClr val="F58426"/>
                </a:solidFill>
                <a:cs typeface="Humanist 777 Light BT"/>
              </a:rPr>
              <a:t> </a:t>
            </a:r>
            <a:r>
              <a:rPr lang="en-GB" dirty="0" smtClean="0">
                <a:solidFill>
                  <a:schemeClr val="tx1">
                    <a:lumMod val="85000"/>
                    <a:lumOff val="15000"/>
                  </a:schemeClr>
                </a:solidFill>
                <a:latin typeface="Humnst777 BT" pitchFamily="34" charset="0"/>
              </a:rPr>
              <a:t>on his and others’ experiences.  Then, a </a:t>
            </a:r>
            <a:r>
              <a:rPr lang="en-GB" sz="4400" b="1" dirty="0">
                <a:solidFill>
                  <a:srgbClr val="F58426"/>
                </a:solidFill>
                <a:cs typeface="Humanist 777 Light BT"/>
              </a:rPr>
              <a:t>panel discussion </a:t>
            </a:r>
            <a:r>
              <a:rPr lang="en-GB" dirty="0" smtClean="0">
                <a:solidFill>
                  <a:schemeClr val="tx1">
                    <a:lumMod val="85000"/>
                    <a:lumOff val="15000"/>
                  </a:schemeClr>
                </a:solidFill>
                <a:latin typeface="Humnst777 BT" pitchFamily="34" charset="0"/>
              </a:rPr>
              <a:t>with other learners.</a:t>
            </a:r>
            <a:endParaRPr lang="en-GB" sz="4400" b="1" dirty="0">
              <a:solidFill>
                <a:srgbClr val="F58426"/>
              </a:solidFill>
              <a:cs typeface="Humanist 777 Light BT"/>
            </a:endParaRPr>
          </a:p>
        </p:txBody>
      </p:sp>
      <p:sp>
        <p:nvSpPr>
          <p:cNvPr id="13" name="TextBox 12"/>
          <p:cNvSpPr txBox="1"/>
          <p:nvPr/>
        </p:nvSpPr>
        <p:spPr>
          <a:xfrm>
            <a:off x="5634985" y="6450715"/>
            <a:ext cx="3401511" cy="338554"/>
          </a:xfrm>
          <a:prstGeom prst="rect">
            <a:avLst/>
          </a:prstGeom>
          <a:noFill/>
        </p:spPr>
        <p:txBody>
          <a:bodyPr wrap="square" rtlCol="0">
            <a:spAutoFit/>
          </a:bodyPr>
          <a:lstStyle/>
          <a:p>
            <a:pPr algn="r"/>
            <a:r>
              <a:rPr lang="en-GB" sz="1600" dirty="0" smtClean="0">
                <a:hlinkClick r:id="rId5"/>
              </a:rPr>
              <a:t>Canterbury Christ Church University</a:t>
            </a:r>
            <a:endParaRPr lang="en-GB" sz="1600" dirty="0"/>
          </a:p>
        </p:txBody>
      </p:sp>
      <p:sp>
        <p:nvSpPr>
          <p:cNvPr id="14" name="TextBox 13"/>
          <p:cNvSpPr txBox="1"/>
          <p:nvPr/>
        </p:nvSpPr>
        <p:spPr>
          <a:xfrm>
            <a:off x="2240060" y="2122915"/>
            <a:ext cx="3384011" cy="769441"/>
          </a:xfrm>
          <a:prstGeom prst="rect">
            <a:avLst/>
          </a:prstGeom>
          <a:noFill/>
        </p:spPr>
        <p:txBody>
          <a:bodyPr wrap="square" rtlCol="0">
            <a:spAutoFit/>
          </a:bodyPr>
          <a:lstStyle/>
          <a:p>
            <a:pPr lvl="0"/>
            <a:r>
              <a:rPr lang="en-US" sz="4400" b="1" dirty="0" smtClean="0">
                <a:solidFill>
                  <a:srgbClr val="F58426"/>
                </a:solidFill>
                <a:cs typeface="Humanist 777 Light BT"/>
              </a:rPr>
              <a:t>That’s me ... </a:t>
            </a:r>
            <a:endParaRPr lang="en-US" sz="4400" b="1" dirty="0">
              <a:solidFill>
                <a:srgbClr val="F58426"/>
              </a:solidFill>
              <a:cs typeface="Humanist 777 Light BT"/>
            </a:endParaRPr>
          </a:p>
        </p:txBody>
      </p:sp>
    </p:spTree>
    <p:custDataLst>
      <p:tags r:id="rId1"/>
    </p:custDataLst>
    <p:extLst>
      <p:ext uri="{BB962C8B-B14F-4D97-AF65-F5344CB8AC3E}">
        <p14:creationId xmlns:p14="http://schemas.microsoft.com/office/powerpoint/2010/main" val="15049085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2064</TotalTime>
  <Words>5731</Words>
  <Application>Microsoft Office PowerPoint</Application>
  <PresentationFormat>On-screen Show (4:3)</PresentationFormat>
  <Paragraphs>363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Canterbury Christ Church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wb33</dc:creator>
  <cp:lastModifiedBy>simon</cp:lastModifiedBy>
  <cp:revision>199</cp:revision>
  <cp:lastPrinted>2012-08-02T10:30:06Z</cp:lastPrinted>
  <dcterms:created xsi:type="dcterms:W3CDTF">2010-02-09T13:27:23Z</dcterms:created>
  <dcterms:modified xsi:type="dcterms:W3CDTF">2013-06-26T11:42:42Z</dcterms:modified>
</cp:coreProperties>
</file>