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4"/>
  </p:notesMasterIdLst>
  <p:sldIdLst>
    <p:sldId id="258" r:id="rId2"/>
    <p:sldId id="378" r:id="rId3"/>
    <p:sldId id="345" r:id="rId4"/>
    <p:sldId id="377" r:id="rId5"/>
    <p:sldId id="366" r:id="rId6"/>
    <p:sldId id="344" r:id="rId7"/>
    <p:sldId id="376" r:id="rId8"/>
    <p:sldId id="355" r:id="rId9"/>
    <p:sldId id="348" r:id="rId10"/>
    <p:sldId id="361" r:id="rId11"/>
    <p:sldId id="357" r:id="rId12"/>
    <p:sldId id="384" r:id="rId13"/>
    <p:sldId id="351" r:id="rId14"/>
    <p:sldId id="349" r:id="rId15"/>
    <p:sldId id="386" r:id="rId16"/>
    <p:sldId id="379" r:id="rId17"/>
    <p:sldId id="380" r:id="rId18"/>
    <p:sldId id="368" r:id="rId19"/>
    <p:sldId id="369" r:id="rId20"/>
    <p:sldId id="356" r:id="rId21"/>
    <p:sldId id="354" r:id="rId22"/>
    <p:sldId id="371" r:id="rId23"/>
    <p:sldId id="383" r:id="rId24"/>
    <p:sldId id="385" r:id="rId25"/>
    <p:sldId id="382" r:id="rId26"/>
    <p:sldId id="350" r:id="rId27"/>
    <p:sldId id="362" r:id="rId28"/>
    <p:sldId id="365" r:id="rId29"/>
    <p:sldId id="359" r:id="rId30"/>
    <p:sldId id="367" r:id="rId31"/>
    <p:sldId id="374" r:id="rId32"/>
    <p:sldId id="375" r:id="rId33"/>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F"/>
    <a:srgbClr val="1D2172"/>
    <a:srgbClr val="D81E05"/>
    <a:srgbClr val="223289"/>
    <a:srgbClr val="F58426"/>
    <a:srgbClr val="7EB44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70" autoAdjust="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851A1-D730-4DE5-94E8-D54C2F15C13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5C04ED8-3B5F-400C-8A6A-14C258C4AFD0}">
      <dgm:prSet phldrT="[Text]"/>
      <dgm:spPr/>
      <dgm:t>
        <a:bodyPr/>
        <a:lstStyle/>
        <a:p>
          <a:r>
            <a:rPr lang="en-US" dirty="0" smtClean="0"/>
            <a:t>National Curriculum</a:t>
          </a:r>
          <a:endParaRPr lang="en-US" dirty="0"/>
        </a:p>
      </dgm:t>
    </dgm:pt>
    <dgm:pt modelId="{925BCA9F-0F45-4F9A-99F9-A339567670DF}" type="parTrans" cxnId="{51F34A9A-F15E-4215-87A9-BB406F147585}">
      <dgm:prSet/>
      <dgm:spPr/>
      <dgm:t>
        <a:bodyPr/>
        <a:lstStyle/>
        <a:p>
          <a:endParaRPr lang="en-US"/>
        </a:p>
      </dgm:t>
    </dgm:pt>
    <dgm:pt modelId="{AD44CAF7-465C-462F-99AB-9013BF64712D}" type="sibTrans" cxnId="{51F34A9A-F15E-4215-87A9-BB406F147585}">
      <dgm:prSet/>
      <dgm:spPr/>
      <dgm:t>
        <a:bodyPr/>
        <a:lstStyle/>
        <a:p>
          <a:endParaRPr lang="en-US" dirty="0"/>
        </a:p>
      </dgm:t>
    </dgm:pt>
    <dgm:pt modelId="{794B04AF-4904-433D-9F26-9BB6A9992E53}">
      <dgm:prSet phldrT="[Text]"/>
      <dgm:spPr/>
      <dgm:t>
        <a:bodyPr/>
        <a:lstStyle/>
        <a:p>
          <a:r>
            <a:rPr lang="en-US" dirty="0" smtClean="0"/>
            <a:t>Activities /  Sports</a:t>
          </a:r>
          <a:endParaRPr lang="en-US" dirty="0"/>
        </a:p>
      </dgm:t>
    </dgm:pt>
    <dgm:pt modelId="{52AA302D-5BD6-40AF-8942-DE7475961F82}" type="parTrans" cxnId="{C3E33412-F6F2-43E0-8490-88F994920084}">
      <dgm:prSet/>
      <dgm:spPr/>
      <dgm:t>
        <a:bodyPr/>
        <a:lstStyle/>
        <a:p>
          <a:endParaRPr lang="en-US"/>
        </a:p>
      </dgm:t>
    </dgm:pt>
    <dgm:pt modelId="{EE67F127-C4AF-4B41-8BC1-20C7819F4C6C}" type="sibTrans" cxnId="{C3E33412-F6F2-43E0-8490-88F994920084}">
      <dgm:prSet/>
      <dgm:spPr/>
      <dgm:t>
        <a:bodyPr/>
        <a:lstStyle/>
        <a:p>
          <a:endParaRPr lang="en-US" dirty="0"/>
        </a:p>
      </dgm:t>
    </dgm:pt>
    <dgm:pt modelId="{066636B5-D2EC-4CB7-9DC1-67784FE5318A}">
      <dgm:prSet phldrT="[Text]"/>
      <dgm:spPr/>
      <dgm:t>
        <a:bodyPr/>
        <a:lstStyle/>
        <a:p>
          <a:r>
            <a:rPr lang="en-US" dirty="0" smtClean="0"/>
            <a:t>PE Lessons</a:t>
          </a:r>
          <a:endParaRPr lang="en-US" dirty="0"/>
        </a:p>
      </dgm:t>
    </dgm:pt>
    <dgm:pt modelId="{21CB1EF9-A899-427D-9957-46B70E12F108}" type="parTrans" cxnId="{06B587E1-2A6A-4180-93CD-79CAC07C9CD2}">
      <dgm:prSet/>
      <dgm:spPr/>
      <dgm:t>
        <a:bodyPr/>
        <a:lstStyle/>
        <a:p>
          <a:endParaRPr lang="en-US"/>
        </a:p>
      </dgm:t>
    </dgm:pt>
    <dgm:pt modelId="{4B7501C0-F6CF-4A40-BCAC-B9194134D18F}" type="sibTrans" cxnId="{06B587E1-2A6A-4180-93CD-79CAC07C9CD2}">
      <dgm:prSet/>
      <dgm:spPr/>
      <dgm:t>
        <a:bodyPr/>
        <a:lstStyle/>
        <a:p>
          <a:endParaRPr lang="en-US" dirty="0"/>
        </a:p>
      </dgm:t>
    </dgm:pt>
    <dgm:pt modelId="{C5972DDC-ECCA-45BE-9E80-C84809F05DB9}">
      <dgm:prSet phldrT="[Text]"/>
      <dgm:spPr/>
      <dgm:t>
        <a:bodyPr/>
        <a:lstStyle/>
        <a:p>
          <a:r>
            <a:rPr lang="en-US" dirty="0" smtClean="0"/>
            <a:t>Pupils</a:t>
          </a:r>
          <a:endParaRPr lang="en-US" dirty="0"/>
        </a:p>
      </dgm:t>
    </dgm:pt>
    <dgm:pt modelId="{72240B3B-857B-4AF3-B3EE-9F8D438505EA}" type="parTrans" cxnId="{6517F508-55FD-433F-A6A0-16ED8DBD5148}">
      <dgm:prSet/>
      <dgm:spPr/>
      <dgm:t>
        <a:bodyPr/>
        <a:lstStyle/>
        <a:p>
          <a:endParaRPr lang="en-US"/>
        </a:p>
      </dgm:t>
    </dgm:pt>
    <dgm:pt modelId="{4745EDEB-D696-4822-85F1-8C4FBA4D5D8B}" type="sibTrans" cxnId="{6517F508-55FD-433F-A6A0-16ED8DBD5148}">
      <dgm:prSet/>
      <dgm:spPr/>
      <dgm:t>
        <a:bodyPr/>
        <a:lstStyle/>
        <a:p>
          <a:endParaRPr lang="en-US" dirty="0"/>
        </a:p>
      </dgm:t>
    </dgm:pt>
    <dgm:pt modelId="{74CB2CF9-68AD-40F9-B900-E87E727BF320}">
      <dgm:prSet phldrT="[Text]"/>
      <dgm:spPr/>
      <dgm:t>
        <a:bodyPr/>
        <a:lstStyle/>
        <a:p>
          <a:r>
            <a:rPr lang="en-US" dirty="0" smtClean="0"/>
            <a:t>AfPE outcomes</a:t>
          </a:r>
          <a:endParaRPr lang="en-US" dirty="0"/>
        </a:p>
      </dgm:t>
    </dgm:pt>
    <dgm:pt modelId="{138DE1CE-FBC1-40E8-BDF0-5A60A3F2BD54}" type="parTrans" cxnId="{016179EF-64AB-4AD8-8C00-231F3FA5307A}">
      <dgm:prSet/>
      <dgm:spPr/>
      <dgm:t>
        <a:bodyPr/>
        <a:lstStyle/>
        <a:p>
          <a:endParaRPr lang="en-US"/>
        </a:p>
      </dgm:t>
    </dgm:pt>
    <dgm:pt modelId="{95ECF20D-3C04-4ED3-8F22-956560627613}" type="sibTrans" cxnId="{016179EF-64AB-4AD8-8C00-231F3FA5307A}">
      <dgm:prSet/>
      <dgm:spPr/>
      <dgm:t>
        <a:bodyPr/>
        <a:lstStyle/>
        <a:p>
          <a:endParaRPr lang="en-US"/>
        </a:p>
      </dgm:t>
    </dgm:pt>
    <dgm:pt modelId="{EE22E2D8-CE25-4615-9929-4F1A639133C1}" type="pres">
      <dgm:prSet presAssocID="{160851A1-D730-4DE5-94E8-D54C2F15C13D}" presName="Name0" presStyleCnt="0">
        <dgm:presLayoutVars>
          <dgm:dir/>
          <dgm:resizeHandles val="exact"/>
        </dgm:presLayoutVars>
      </dgm:prSet>
      <dgm:spPr/>
      <dgm:t>
        <a:bodyPr/>
        <a:lstStyle/>
        <a:p>
          <a:endParaRPr lang="en-US"/>
        </a:p>
      </dgm:t>
    </dgm:pt>
    <dgm:pt modelId="{09890523-441C-4F2A-A423-E64E155F51C2}" type="pres">
      <dgm:prSet presAssocID="{E5C04ED8-3B5F-400C-8A6A-14C258C4AFD0}" presName="node" presStyleLbl="node1" presStyleIdx="0" presStyleCnt="5">
        <dgm:presLayoutVars>
          <dgm:bulletEnabled val="1"/>
        </dgm:presLayoutVars>
      </dgm:prSet>
      <dgm:spPr/>
      <dgm:t>
        <a:bodyPr/>
        <a:lstStyle/>
        <a:p>
          <a:endParaRPr lang="en-US"/>
        </a:p>
      </dgm:t>
    </dgm:pt>
    <dgm:pt modelId="{198CE080-2C59-47F0-BADF-BEB250D75FCE}" type="pres">
      <dgm:prSet presAssocID="{AD44CAF7-465C-462F-99AB-9013BF64712D}" presName="sibTrans" presStyleLbl="sibTrans2D1" presStyleIdx="0" presStyleCnt="4"/>
      <dgm:spPr/>
      <dgm:t>
        <a:bodyPr/>
        <a:lstStyle/>
        <a:p>
          <a:endParaRPr lang="en-US"/>
        </a:p>
      </dgm:t>
    </dgm:pt>
    <dgm:pt modelId="{897B377C-5077-42FE-BDBA-14F4525C7D84}" type="pres">
      <dgm:prSet presAssocID="{AD44CAF7-465C-462F-99AB-9013BF64712D}" presName="connectorText" presStyleLbl="sibTrans2D1" presStyleIdx="0" presStyleCnt="4"/>
      <dgm:spPr/>
      <dgm:t>
        <a:bodyPr/>
        <a:lstStyle/>
        <a:p>
          <a:endParaRPr lang="en-US"/>
        </a:p>
      </dgm:t>
    </dgm:pt>
    <dgm:pt modelId="{F1D738FA-8F5D-46D5-A0F5-F2C6DC82412E}" type="pres">
      <dgm:prSet presAssocID="{794B04AF-4904-433D-9F26-9BB6A9992E53}" presName="node" presStyleLbl="node1" presStyleIdx="1" presStyleCnt="5">
        <dgm:presLayoutVars>
          <dgm:bulletEnabled val="1"/>
        </dgm:presLayoutVars>
      </dgm:prSet>
      <dgm:spPr/>
      <dgm:t>
        <a:bodyPr/>
        <a:lstStyle/>
        <a:p>
          <a:endParaRPr lang="en-US"/>
        </a:p>
      </dgm:t>
    </dgm:pt>
    <dgm:pt modelId="{838D6149-70DC-497C-8816-C3559813C4BE}" type="pres">
      <dgm:prSet presAssocID="{EE67F127-C4AF-4B41-8BC1-20C7819F4C6C}" presName="sibTrans" presStyleLbl="sibTrans2D1" presStyleIdx="1" presStyleCnt="4"/>
      <dgm:spPr/>
      <dgm:t>
        <a:bodyPr/>
        <a:lstStyle/>
        <a:p>
          <a:endParaRPr lang="en-US"/>
        </a:p>
      </dgm:t>
    </dgm:pt>
    <dgm:pt modelId="{E0835631-B9ED-44BE-8102-49FE5A09D899}" type="pres">
      <dgm:prSet presAssocID="{EE67F127-C4AF-4B41-8BC1-20C7819F4C6C}" presName="connectorText" presStyleLbl="sibTrans2D1" presStyleIdx="1" presStyleCnt="4"/>
      <dgm:spPr/>
      <dgm:t>
        <a:bodyPr/>
        <a:lstStyle/>
        <a:p>
          <a:endParaRPr lang="en-US"/>
        </a:p>
      </dgm:t>
    </dgm:pt>
    <dgm:pt modelId="{ECA50E11-714F-4157-859E-32280DB7EF2B}" type="pres">
      <dgm:prSet presAssocID="{066636B5-D2EC-4CB7-9DC1-67784FE5318A}" presName="node" presStyleLbl="node1" presStyleIdx="2" presStyleCnt="5" custLinFactNeighborX="0">
        <dgm:presLayoutVars>
          <dgm:bulletEnabled val="1"/>
        </dgm:presLayoutVars>
      </dgm:prSet>
      <dgm:spPr/>
      <dgm:t>
        <a:bodyPr/>
        <a:lstStyle/>
        <a:p>
          <a:endParaRPr lang="en-US"/>
        </a:p>
      </dgm:t>
    </dgm:pt>
    <dgm:pt modelId="{4E4F220C-8998-4B5B-8B57-C0843F385646}" type="pres">
      <dgm:prSet presAssocID="{4B7501C0-F6CF-4A40-BCAC-B9194134D18F}" presName="sibTrans" presStyleLbl="sibTrans2D1" presStyleIdx="2" presStyleCnt="4"/>
      <dgm:spPr/>
      <dgm:t>
        <a:bodyPr/>
        <a:lstStyle/>
        <a:p>
          <a:endParaRPr lang="en-US"/>
        </a:p>
      </dgm:t>
    </dgm:pt>
    <dgm:pt modelId="{FEAE714C-992C-4BF6-94F0-373655D544BD}" type="pres">
      <dgm:prSet presAssocID="{4B7501C0-F6CF-4A40-BCAC-B9194134D18F}" presName="connectorText" presStyleLbl="sibTrans2D1" presStyleIdx="2" presStyleCnt="4"/>
      <dgm:spPr/>
      <dgm:t>
        <a:bodyPr/>
        <a:lstStyle/>
        <a:p>
          <a:endParaRPr lang="en-US"/>
        </a:p>
      </dgm:t>
    </dgm:pt>
    <dgm:pt modelId="{70AB90F5-1E29-4B44-890F-C31FBBF1DFF7}" type="pres">
      <dgm:prSet presAssocID="{C5972DDC-ECCA-45BE-9E80-C84809F05DB9}" presName="node" presStyleLbl="node1" presStyleIdx="3" presStyleCnt="5">
        <dgm:presLayoutVars>
          <dgm:bulletEnabled val="1"/>
        </dgm:presLayoutVars>
      </dgm:prSet>
      <dgm:spPr/>
      <dgm:t>
        <a:bodyPr/>
        <a:lstStyle/>
        <a:p>
          <a:endParaRPr lang="en-US"/>
        </a:p>
      </dgm:t>
    </dgm:pt>
    <dgm:pt modelId="{F9FAEEE3-27EE-4373-B1A1-D95BAB316B4C}" type="pres">
      <dgm:prSet presAssocID="{4745EDEB-D696-4822-85F1-8C4FBA4D5D8B}" presName="sibTrans" presStyleLbl="sibTrans2D1" presStyleIdx="3" presStyleCnt="4"/>
      <dgm:spPr/>
      <dgm:t>
        <a:bodyPr/>
        <a:lstStyle/>
        <a:p>
          <a:endParaRPr lang="en-US"/>
        </a:p>
      </dgm:t>
    </dgm:pt>
    <dgm:pt modelId="{B011B505-6869-417F-B5DE-46C77C4A8F38}" type="pres">
      <dgm:prSet presAssocID="{4745EDEB-D696-4822-85F1-8C4FBA4D5D8B}" presName="connectorText" presStyleLbl="sibTrans2D1" presStyleIdx="3" presStyleCnt="4"/>
      <dgm:spPr/>
      <dgm:t>
        <a:bodyPr/>
        <a:lstStyle/>
        <a:p>
          <a:endParaRPr lang="en-US"/>
        </a:p>
      </dgm:t>
    </dgm:pt>
    <dgm:pt modelId="{3962FD21-A8B5-44FC-9BDF-F8797E1E3F8E}" type="pres">
      <dgm:prSet presAssocID="{74CB2CF9-68AD-40F9-B900-E87E727BF320}" presName="node" presStyleLbl="node1" presStyleIdx="4" presStyleCnt="5">
        <dgm:presLayoutVars>
          <dgm:bulletEnabled val="1"/>
        </dgm:presLayoutVars>
      </dgm:prSet>
      <dgm:spPr/>
      <dgm:t>
        <a:bodyPr/>
        <a:lstStyle/>
        <a:p>
          <a:endParaRPr lang="en-US"/>
        </a:p>
      </dgm:t>
    </dgm:pt>
  </dgm:ptLst>
  <dgm:cxnLst>
    <dgm:cxn modelId="{511D3DB6-5CAF-41AD-9FF7-7FC0808EC03A}" type="presOf" srcId="{4745EDEB-D696-4822-85F1-8C4FBA4D5D8B}" destId="{B011B505-6869-417F-B5DE-46C77C4A8F38}" srcOrd="1" destOrd="0" presId="urn:microsoft.com/office/officeart/2005/8/layout/process1"/>
    <dgm:cxn modelId="{8FCE8926-DDFF-4FD9-A622-F40C09BE4C39}" type="presOf" srcId="{C5972DDC-ECCA-45BE-9E80-C84809F05DB9}" destId="{70AB90F5-1E29-4B44-890F-C31FBBF1DFF7}" srcOrd="0" destOrd="0" presId="urn:microsoft.com/office/officeart/2005/8/layout/process1"/>
    <dgm:cxn modelId="{B4BC7747-2759-4F9E-99C8-EC0A0BDB0AE9}" type="presOf" srcId="{EE67F127-C4AF-4B41-8BC1-20C7819F4C6C}" destId="{838D6149-70DC-497C-8816-C3559813C4BE}" srcOrd="0" destOrd="0" presId="urn:microsoft.com/office/officeart/2005/8/layout/process1"/>
    <dgm:cxn modelId="{1F51FC03-E858-4680-B73F-8B5F8793428A}" type="presOf" srcId="{74CB2CF9-68AD-40F9-B900-E87E727BF320}" destId="{3962FD21-A8B5-44FC-9BDF-F8797E1E3F8E}" srcOrd="0" destOrd="0" presId="urn:microsoft.com/office/officeart/2005/8/layout/process1"/>
    <dgm:cxn modelId="{6517F508-55FD-433F-A6A0-16ED8DBD5148}" srcId="{160851A1-D730-4DE5-94E8-D54C2F15C13D}" destId="{C5972DDC-ECCA-45BE-9E80-C84809F05DB9}" srcOrd="3" destOrd="0" parTransId="{72240B3B-857B-4AF3-B3EE-9F8D438505EA}" sibTransId="{4745EDEB-D696-4822-85F1-8C4FBA4D5D8B}"/>
    <dgm:cxn modelId="{D8B2432D-8F96-43BA-A027-94A6B68A9307}" type="presOf" srcId="{AD44CAF7-465C-462F-99AB-9013BF64712D}" destId="{198CE080-2C59-47F0-BADF-BEB250D75FCE}" srcOrd="0" destOrd="0" presId="urn:microsoft.com/office/officeart/2005/8/layout/process1"/>
    <dgm:cxn modelId="{5EA8E0F6-10D6-4802-BF45-6138251392FD}" type="presOf" srcId="{794B04AF-4904-433D-9F26-9BB6A9992E53}" destId="{F1D738FA-8F5D-46D5-A0F5-F2C6DC82412E}" srcOrd="0" destOrd="0" presId="urn:microsoft.com/office/officeart/2005/8/layout/process1"/>
    <dgm:cxn modelId="{FB8A58EB-79AA-4A38-8A98-D766D848E4A3}" type="presOf" srcId="{EE67F127-C4AF-4B41-8BC1-20C7819F4C6C}" destId="{E0835631-B9ED-44BE-8102-49FE5A09D899}" srcOrd="1" destOrd="0" presId="urn:microsoft.com/office/officeart/2005/8/layout/process1"/>
    <dgm:cxn modelId="{4458A97B-3C5F-49C2-9DCD-15C2DAC9B7AF}" type="presOf" srcId="{4B7501C0-F6CF-4A40-BCAC-B9194134D18F}" destId="{4E4F220C-8998-4B5B-8B57-C0843F385646}" srcOrd="0" destOrd="0" presId="urn:microsoft.com/office/officeart/2005/8/layout/process1"/>
    <dgm:cxn modelId="{53BC5BA1-DC4C-4435-9091-AC897F5A52F7}" type="presOf" srcId="{4745EDEB-D696-4822-85F1-8C4FBA4D5D8B}" destId="{F9FAEEE3-27EE-4373-B1A1-D95BAB316B4C}" srcOrd="0" destOrd="0" presId="urn:microsoft.com/office/officeart/2005/8/layout/process1"/>
    <dgm:cxn modelId="{1C505B99-0B87-4821-A6D1-D1FF5293558B}" type="presOf" srcId="{E5C04ED8-3B5F-400C-8A6A-14C258C4AFD0}" destId="{09890523-441C-4F2A-A423-E64E155F51C2}" srcOrd="0" destOrd="0" presId="urn:microsoft.com/office/officeart/2005/8/layout/process1"/>
    <dgm:cxn modelId="{A60D32EF-9AA5-4D39-8C67-4E2EC967964B}" type="presOf" srcId="{160851A1-D730-4DE5-94E8-D54C2F15C13D}" destId="{EE22E2D8-CE25-4615-9929-4F1A639133C1}" srcOrd="0" destOrd="0" presId="urn:microsoft.com/office/officeart/2005/8/layout/process1"/>
    <dgm:cxn modelId="{25F70927-A04B-4205-875B-6DBA57B521BA}" type="presOf" srcId="{AD44CAF7-465C-462F-99AB-9013BF64712D}" destId="{897B377C-5077-42FE-BDBA-14F4525C7D84}" srcOrd="1" destOrd="0" presId="urn:microsoft.com/office/officeart/2005/8/layout/process1"/>
    <dgm:cxn modelId="{06B587E1-2A6A-4180-93CD-79CAC07C9CD2}" srcId="{160851A1-D730-4DE5-94E8-D54C2F15C13D}" destId="{066636B5-D2EC-4CB7-9DC1-67784FE5318A}" srcOrd="2" destOrd="0" parTransId="{21CB1EF9-A899-427D-9957-46B70E12F108}" sibTransId="{4B7501C0-F6CF-4A40-BCAC-B9194134D18F}"/>
    <dgm:cxn modelId="{6B3A7DD7-F43C-4570-A763-B57297C1812A}" type="presOf" srcId="{4B7501C0-F6CF-4A40-BCAC-B9194134D18F}" destId="{FEAE714C-992C-4BF6-94F0-373655D544BD}" srcOrd="1" destOrd="0" presId="urn:microsoft.com/office/officeart/2005/8/layout/process1"/>
    <dgm:cxn modelId="{51F34A9A-F15E-4215-87A9-BB406F147585}" srcId="{160851A1-D730-4DE5-94E8-D54C2F15C13D}" destId="{E5C04ED8-3B5F-400C-8A6A-14C258C4AFD0}" srcOrd="0" destOrd="0" parTransId="{925BCA9F-0F45-4F9A-99F9-A339567670DF}" sibTransId="{AD44CAF7-465C-462F-99AB-9013BF64712D}"/>
    <dgm:cxn modelId="{016179EF-64AB-4AD8-8C00-231F3FA5307A}" srcId="{160851A1-D730-4DE5-94E8-D54C2F15C13D}" destId="{74CB2CF9-68AD-40F9-B900-E87E727BF320}" srcOrd="4" destOrd="0" parTransId="{138DE1CE-FBC1-40E8-BDF0-5A60A3F2BD54}" sibTransId="{95ECF20D-3C04-4ED3-8F22-956560627613}"/>
    <dgm:cxn modelId="{C3E33412-F6F2-43E0-8490-88F994920084}" srcId="{160851A1-D730-4DE5-94E8-D54C2F15C13D}" destId="{794B04AF-4904-433D-9F26-9BB6A9992E53}" srcOrd="1" destOrd="0" parTransId="{52AA302D-5BD6-40AF-8942-DE7475961F82}" sibTransId="{EE67F127-C4AF-4B41-8BC1-20C7819F4C6C}"/>
    <dgm:cxn modelId="{4819654A-0C2B-4AE7-8E8B-3D7BCE833ACC}" type="presOf" srcId="{066636B5-D2EC-4CB7-9DC1-67784FE5318A}" destId="{ECA50E11-714F-4157-859E-32280DB7EF2B}" srcOrd="0" destOrd="0" presId="urn:microsoft.com/office/officeart/2005/8/layout/process1"/>
    <dgm:cxn modelId="{1F5EF063-5DBE-4D47-B125-E9E8AF1B7254}" type="presParOf" srcId="{EE22E2D8-CE25-4615-9929-4F1A639133C1}" destId="{09890523-441C-4F2A-A423-E64E155F51C2}" srcOrd="0" destOrd="0" presId="urn:microsoft.com/office/officeart/2005/8/layout/process1"/>
    <dgm:cxn modelId="{1D349D78-441E-42B1-9B12-F884DBD68A14}" type="presParOf" srcId="{EE22E2D8-CE25-4615-9929-4F1A639133C1}" destId="{198CE080-2C59-47F0-BADF-BEB250D75FCE}" srcOrd="1" destOrd="0" presId="urn:microsoft.com/office/officeart/2005/8/layout/process1"/>
    <dgm:cxn modelId="{4723EEC5-BF05-4C7E-B0A0-A28A6706FAF4}" type="presParOf" srcId="{198CE080-2C59-47F0-BADF-BEB250D75FCE}" destId="{897B377C-5077-42FE-BDBA-14F4525C7D84}" srcOrd="0" destOrd="0" presId="urn:microsoft.com/office/officeart/2005/8/layout/process1"/>
    <dgm:cxn modelId="{3FBE94B6-7D6C-4CB3-A051-282BD1D92889}" type="presParOf" srcId="{EE22E2D8-CE25-4615-9929-4F1A639133C1}" destId="{F1D738FA-8F5D-46D5-A0F5-F2C6DC82412E}" srcOrd="2" destOrd="0" presId="urn:microsoft.com/office/officeart/2005/8/layout/process1"/>
    <dgm:cxn modelId="{44A5B197-06A1-461A-8F90-ED01DF17B11E}" type="presParOf" srcId="{EE22E2D8-CE25-4615-9929-4F1A639133C1}" destId="{838D6149-70DC-497C-8816-C3559813C4BE}" srcOrd="3" destOrd="0" presId="urn:microsoft.com/office/officeart/2005/8/layout/process1"/>
    <dgm:cxn modelId="{EF0CE7C2-94D8-4B84-98CC-0C88C9CE01E2}" type="presParOf" srcId="{838D6149-70DC-497C-8816-C3559813C4BE}" destId="{E0835631-B9ED-44BE-8102-49FE5A09D899}" srcOrd="0" destOrd="0" presId="urn:microsoft.com/office/officeart/2005/8/layout/process1"/>
    <dgm:cxn modelId="{E1EAAD5F-10CE-4728-9EBA-C585FBAC2712}" type="presParOf" srcId="{EE22E2D8-CE25-4615-9929-4F1A639133C1}" destId="{ECA50E11-714F-4157-859E-32280DB7EF2B}" srcOrd="4" destOrd="0" presId="urn:microsoft.com/office/officeart/2005/8/layout/process1"/>
    <dgm:cxn modelId="{2662C272-6D82-4A60-803E-737B9AC8C658}" type="presParOf" srcId="{EE22E2D8-CE25-4615-9929-4F1A639133C1}" destId="{4E4F220C-8998-4B5B-8B57-C0843F385646}" srcOrd="5" destOrd="0" presId="urn:microsoft.com/office/officeart/2005/8/layout/process1"/>
    <dgm:cxn modelId="{4F828551-FAC2-4F7C-952C-237A1B96729B}" type="presParOf" srcId="{4E4F220C-8998-4B5B-8B57-C0843F385646}" destId="{FEAE714C-992C-4BF6-94F0-373655D544BD}" srcOrd="0" destOrd="0" presId="urn:microsoft.com/office/officeart/2005/8/layout/process1"/>
    <dgm:cxn modelId="{8191E246-CDA6-42C4-B5C8-3A73B70B49E8}" type="presParOf" srcId="{EE22E2D8-CE25-4615-9929-4F1A639133C1}" destId="{70AB90F5-1E29-4B44-890F-C31FBBF1DFF7}" srcOrd="6" destOrd="0" presId="urn:microsoft.com/office/officeart/2005/8/layout/process1"/>
    <dgm:cxn modelId="{9FAE8EF3-2869-4EC8-B7CD-B8E63901975F}" type="presParOf" srcId="{EE22E2D8-CE25-4615-9929-4F1A639133C1}" destId="{F9FAEEE3-27EE-4373-B1A1-D95BAB316B4C}" srcOrd="7" destOrd="0" presId="urn:microsoft.com/office/officeart/2005/8/layout/process1"/>
    <dgm:cxn modelId="{3EC74103-8D54-49B8-8DAE-3D08B0C7B80F}" type="presParOf" srcId="{F9FAEEE3-27EE-4373-B1A1-D95BAB316B4C}" destId="{B011B505-6869-417F-B5DE-46C77C4A8F38}" srcOrd="0" destOrd="0" presId="urn:microsoft.com/office/officeart/2005/8/layout/process1"/>
    <dgm:cxn modelId="{36FFED50-61FD-45A8-BFF0-0DE266EECA37}" type="presParOf" srcId="{EE22E2D8-CE25-4615-9929-4F1A639133C1}" destId="{3962FD21-A8B5-44FC-9BDF-F8797E1E3F8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851A1-D730-4DE5-94E8-D54C2F15C13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5C04ED8-3B5F-400C-8A6A-14C258C4AFD0}">
      <dgm:prSet phldrT="[Text]"/>
      <dgm:spPr/>
      <dgm:t>
        <a:bodyPr/>
        <a:lstStyle/>
        <a:p>
          <a:r>
            <a:rPr lang="en-US" dirty="0" smtClean="0"/>
            <a:t>AfPE / School Outcomes</a:t>
          </a:r>
          <a:endParaRPr lang="en-US" dirty="0"/>
        </a:p>
      </dgm:t>
    </dgm:pt>
    <dgm:pt modelId="{925BCA9F-0F45-4F9A-99F9-A339567670DF}" type="parTrans" cxnId="{51F34A9A-F15E-4215-87A9-BB406F147585}">
      <dgm:prSet/>
      <dgm:spPr/>
      <dgm:t>
        <a:bodyPr/>
        <a:lstStyle/>
        <a:p>
          <a:endParaRPr lang="en-US"/>
        </a:p>
      </dgm:t>
    </dgm:pt>
    <dgm:pt modelId="{AD44CAF7-465C-462F-99AB-9013BF64712D}" type="sibTrans" cxnId="{51F34A9A-F15E-4215-87A9-BB406F147585}">
      <dgm:prSet/>
      <dgm:spPr/>
      <dgm:t>
        <a:bodyPr/>
        <a:lstStyle/>
        <a:p>
          <a:endParaRPr lang="en-US" dirty="0"/>
        </a:p>
      </dgm:t>
    </dgm:pt>
    <dgm:pt modelId="{794B04AF-4904-433D-9F26-9BB6A9992E53}">
      <dgm:prSet phldrT="[Text]"/>
      <dgm:spPr/>
      <dgm:t>
        <a:bodyPr/>
        <a:lstStyle/>
        <a:p>
          <a:r>
            <a:rPr lang="en-US" dirty="0" smtClean="0"/>
            <a:t>Pupils</a:t>
          </a:r>
          <a:endParaRPr lang="en-US" dirty="0"/>
        </a:p>
      </dgm:t>
    </dgm:pt>
    <dgm:pt modelId="{52AA302D-5BD6-40AF-8942-DE7475961F82}" type="parTrans" cxnId="{C3E33412-F6F2-43E0-8490-88F994920084}">
      <dgm:prSet/>
      <dgm:spPr/>
      <dgm:t>
        <a:bodyPr/>
        <a:lstStyle/>
        <a:p>
          <a:endParaRPr lang="en-US"/>
        </a:p>
      </dgm:t>
    </dgm:pt>
    <dgm:pt modelId="{EE67F127-C4AF-4B41-8BC1-20C7819F4C6C}" type="sibTrans" cxnId="{C3E33412-F6F2-43E0-8490-88F994920084}">
      <dgm:prSet/>
      <dgm:spPr/>
      <dgm:t>
        <a:bodyPr/>
        <a:lstStyle/>
        <a:p>
          <a:endParaRPr lang="en-US" dirty="0"/>
        </a:p>
      </dgm:t>
    </dgm:pt>
    <dgm:pt modelId="{066636B5-D2EC-4CB7-9DC1-67784FE5318A}">
      <dgm:prSet phldrT="[Text]"/>
      <dgm:spPr/>
      <dgm:t>
        <a:bodyPr/>
        <a:lstStyle/>
        <a:p>
          <a:r>
            <a:rPr lang="en-US" dirty="0" smtClean="0"/>
            <a:t>Activities </a:t>
          </a:r>
          <a:r>
            <a:rPr lang="en-US" dirty="0" smtClean="0"/>
            <a:t>/ Sports</a:t>
          </a:r>
          <a:endParaRPr lang="en-US" dirty="0"/>
        </a:p>
      </dgm:t>
    </dgm:pt>
    <dgm:pt modelId="{21CB1EF9-A899-427D-9957-46B70E12F108}" type="parTrans" cxnId="{06B587E1-2A6A-4180-93CD-79CAC07C9CD2}">
      <dgm:prSet/>
      <dgm:spPr/>
      <dgm:t>
        <a:bodyPr/>
        <a:lstStyle/>
        <a:p>
          <a:endParaRPr lang="en-US"/>
        </a:p>
      </dgm:t>
    </dgm:pt>
    <dgm:pt modelId="{4B7501C0-F6CF-4A40-BCAC-B9194134D18F}" type="sibTrans" cxnId="{06B587E1-2A6A-4180-93CD-79CAC07C9CD2}">
      <dgm:prSet/>
      <dgm:spPr/>
      <dgm:t>
        <a:bodyPr/>
        <a:lstStyle/>
        <a:p>
          <a:endParaRPr lang="en-US" dirty="0"/>
        </a:p>
      </dgm:t>
    </dgm:pt>
    <dgm:pt modelId="{C5972DDC-ECCA-45BE-9E80-C84809F05DB9}">
      <dgm:prSet phldrT="[Text]"/>
      <dgm:spPr/>
      <dgm:t>
        <a:bodyPr/>
        <a:lstStyle/>
        <a:p>
          <a:r>
            <a:rPr lang="en-US" dirty="0" smtClean="0"/>
            <a:t>HIGH QUALITY</a:t>
          </a:r>
        </a:p>
        <a:p>
          <a:r>
            <a:rPr lang="en-US" dirty="0" smtClean="0"/>
            <a:t>PE Lessons</a:t>
          </a:r>
          <a:endParaRPr lang="en-US" dirty="0"/>
        </a:p>
      </dgm:t>
    </dgm:pt>
    <dgm:pt modelId="{72240B3B-857B-4AF3-B3EE-9F8D438505EA}" type="parTrans" cxnId="{6517F508-55FD-433F-A6A0-16ED8DBD5148}">
      <dgm:prSet/>
      <dgm:spPr/>
      <dgm:t>
        <a:bodyPr/>
        <a:lstStyle/>
        <a:p>
          <a:endParaRPr lang="en-US"/>
        </a:p>
      </dgm:t>
    </dgm:pt>
    <dgm:pt modelId="{4745EDEB-D696-4822-85F1-8C4FBA4D5D8B}" type="sibTrans" cxnId="{6517F508-55FD-433F-A6A0-16ED8DBD5148}">
      <dgm:prSet/>
      <dgm:spPr/>
      <dgm:t>
        <a:bodyPr/>
        <a:lstStyle/>
        <a:p>
          <a:endParaRPr lang="en-US"/>
        </a:p>
      </dgm:t>
    </dgm:pt>
    <dgm:pt modelId="{EE22E2D8-CE25-4615-9929-4F1A639133C1}" type="pres">
      <dgm:prSet presAssocID="{160851A1-D730-4DE5-94E8-D54C2F15C13D}" presName="Name0" presStyleCnt="0">
        <dgm:presLayoutVars>
          <dgm:dir/>
          <dgm:resizeHandles val="exact"/>
        </dgm:presLayoutVars>
      </dgm:prSet>
      <dgm:spPr/>
      <dgm:t>
        <a:bodyPr/>
        <a:lstStyle/>
        <a:p>
          <a:endParaRPr lang="en-US"/>
        </a:p>
      </dgm:t>
    </dgm:pt>
    <dgm:pt modelId="{09890523-441C-4F2A-A423-E64E155F51C2}" type="pres">
      <dgm:prSet presAssocID="{E5C04ED8-3B5F-400C-8A6A-14C258C4AFD0}" presName="node" presStyleLbl="node1" presStyleIdx="0" presStyleCnt="4">
        <dgm:presLayoutVars>
          <dgm:bulletEnabled val="1"/>
        </dgm:presLayoutVars>
      </dgm:prSet>
      <dgm:spPr/>
      <dgm:t>
        <a:bodyPr/>
        <a:lstStyle/>
        <a:p>
          <a:endParaRPr lang="en-US"/>
        </a:p>
      </dgm:t>
    </dgm:pt>
    <dgm:pt modelId="{198CE080-2C59-47F0-BADF-BEB250D75FCE}" type="pres">
      <dgm:prSet presAssocID="{AD44CAF7-465C-462F-99AB-9013BF64712D}" presName="sibTrans" presStyleLbl="sibTrans2D1" presStyleIdx="0" presStyleCnt="3"/>
      <dgm:spPr/>
      <dgm:t>
        <a:bodyPr/>
        <a:lstStyle/>
        <a:p>
          <a:endParaRPr lang="en-US"/>
        </a:p>
      </dgm:t>
    </dgm:pt>
    <dgm:pt modelId="{897B377C-5077-42FE-BDBA-14F4525C7D84}" type="pres">
      <dgm:prSet presAssocID="{AD44CAF7-465C-462F-99AB-9013BF64712D}" presName="connectorText" presStyleLbl="sibTrans2D1" presStyleIdx="0" presStyleCnt="3"/>
      <dgm:spPr/>
      <dgm:t>
        <a:bodyPr/>
        <a:lstStyle/>
        <a:p>
          <a:endParaRPr lang="en-US"/>
        </a:p>
      </dgm:t>
    </dgm:pt>
    <dgm:pt modelId="{F1D738FA-8F5D-46D5-A0F5-F2C6DC82412E}" type="pres">
      <dgm:prSet presAssocID="{794B04AF-4904-433D-9F26-9BB6A9992E53}" presName="node" presStyleLbl="node1" presStyleIdx="1" presStyleCnt="4">
        <dgm:presLayoutVars>
          <dgm:bulletEnabled val="1"/>
        </dgm:presLayoutVars>
      </dgm:prSet>
      <dgm:spPr/>
      <dgm:t>
        <a:bodyPr/>
        <a:lstStyle/>
        <a:p>
          <a:endParaRPr lang="en-US"/>
        </a:p>
      </dgm:t>
    </dgm:pt>
    <dgm:pt modelId="{838D6149-70DC-497C-8816-C3559813C4BE}" type="pres">
      <dgm:prSet presAssocID="{EE67F127-C4AF-4B41-8BC1-20C7819F4C6C}" presName="sibTrans" presStyleLbl="sibTrans2D1" presStyleIdx="1" presStyleCnt="3"/>
      <dgm:spPr/>
      <dgm:t>
        <a:bodyPr/>
        <a:lstStyle/>
        <a:p>
          <a:endParaRPr lang="en-US"/>
        </a:p>
      </dgm:t>
    </dgm:pt>
    <dgm:pt modelId="{E0835631-B9ED-44BE-8102-49FE5A09D899}" type="pres">
      <dgm:prSet presAssocID="{EE67F127-C4AF-4B41-8BC1-20C7819F4C6C}" presName="connectorText" presStyleLbl="sibTrans2D1" presStyleIdx="1" presStyleCnt="3"/>
      <dgm:spPr/>
      <dgm:t>
        <a:bodyPr/>
        <a:lstStyle/>
        <a:p>
          <a:endParaRPr lang="en-US"/>
        </a:p>
      </dgm:t>
    </dgm:pt>
    <dgm:pt modelId="{ECA50E11-714F-4157-859E-32280DB7EF2B}" type="pres">
      <dgm:prSet presAssocID="{066636B5-D2EC-4CB7-9DC1-67784FE5318A}" presName="node" presStyleLbl="node1" presStyleIdx="2" presStyleCnt="4" custLinFactNeighborX="0">
        <dgm:presLayoutVars>
          <dgm:bulletEnabled val="1"/>
        </dgm:presLayoutVars>
      </dgm:prSet>
      <dgm:spPr/>
      <dgm:t>
        <a:bodyPr/>
        <a:lstStyle/>
        <a:p>
          <a:endParaRPr lang="en-US"/>
        </a:p>
      </dgm:t>
    </dgm:pt>
    <dgm:pt modelId="{4E4F220C-8998-4B5B-8B57-C0843F385646}" type="pres">
      <dgm:prSet presAssocID="{4B7501C0-F6CF-4A40-BCAC-B9194134D18F}" presName="sibTrans" presStyleLbl="sibTrans2D1" presStyleIdx="2" presStyleCnt="3"/>
      <dgm:spPr/>
      <dgm:t>
        <a:bodyPr/>
        <a:lstStyle/>
        <a:p>
          <a:endParaRPr lang="en-US"/>
        </a:p>
      </dgm:t>
    </dgm:pt>
    <dgm:pt modelId="{FEAE714C-992C-4BF6-94F0-373655D544BD}" type="pres">
      <dgm:prSet presAssocID="{4B7501C0-F6CF-4A40-BCAC-B9194134D18F}" presName="connectorText" presStyleLbl="sibTrans2D1" presStyleIdx="2" presStyleCnt="3"/>
      <dgm:spPr/>
      <dgm:t>
        <a:bodyPr/>
        <a:lstStyle/>
        <a:p>
          <a:endParaRPr lang="en-US"/>
        </a:p>
      </dgm:t>
    </dgm:pt>
    <dgm:pt modelId="{70AB90F5-1E29-4B44-890F-C31FBBF1DFF7}" type="pres">
      <dgm:prSet presAssocID="{C5972DDC-ECCA-45BE-9E80-C84809F05DB9}" presName="node" presStyleLbl="node1" presStyleIdx="3" presStyleCnt="4">
        <dgm:presLayoutVars>
          <dgm:bulletEnabled val="1"/>
        </dgm:presLayoutVars>
      </dgm:prSet>
      <dgm:spPr/>
      <dgm:t>
        <a:bodyPr/>
        <a:lstStyle/>
        <a:p>
          <a:endParaRPr lang="en-US"/>
        </a:p>
      </dgm:t>
    </dgm:pt>
  </dgm:ptLst>
  <dgm:cxnLst>
    <dgm:cxn modelId="{4819654A-0C2B-4AE7-8E8B-3D7BCE833ACC}" type="presOf" srcId="{066636B5-D2EC-4CB7-9DC1-67784FE5318A}" destId="{ECA50E11-714F-4157-859E-32280DB7EF2B}" srcOrd="0" destOrd="0" presId="urn:microsoft.com/office/officeart/2005/8/layout/process1"/>
    <dgm:cxn modelId="{C3E33412-F6F2-43E0-8490-88F994920084}" srcId="{160851A1-D730-4DE5-94E8-D54C2F15C13D}" destId="{794B04AF-4904-433D-9F26-9BB6A9992E53}" srcOrd="1" destOrd="0" parTransId="{52AA302D-5BD6-40AF-8942-DE7475961F82}" sibTransId="{EE67F127-C4AF-4B41-8BC1-20C7819F4C6C}"/>
    <dgm:cxn modelId="{8FCE8926-DDFF-4FD9-A622-F40C09BE4C39}" type="presOf" srcId="{C5972DDC-ECCA-45BE-9E80-C84809F05DB9}" destId="{70AB90F5-1E29-4B44-890F-C31FBBF1DFF7}" srcOrd="0" destOrd="0" presId="urn:microsoft.com/office/officeart/2005/8/layout/process1"/>
    <dgm:cxn modelId="{5EA8E0F6-10D6-4802-BF45-6138251392FD}" type="presOf" srcId="{794B04AF-4904-433D-9F26-9BB6A9992E53}" destId="{F1D738FA-8F5D-46D5-A0F5-F2C6DC82412E}" srcOrd="0" destOrd="0" presId="urn:microsoft.com/office/officeart/2005/8/layout/process1"/>
    <dgm:cxn modelId="{06B587E1-2A6A-4180-93CD-79CAC07C9CD2}" srcId="{160851A1-D730-4DE5-94E8-D54C2F15C13D}" destId="{066636B5-D2EC-4CB7-9DC1-67784FE5318A}" srcOrd="2" destOrd="0" parTransId="{21CB1EF9-A899-427D-9957-46B70E12F108}" sibTransId="{4B7501C0-F6CF-4A40-BCAC-B9194134D18F}"/>
    <dgm:cxn modelId="{6517F508-55FD-433F-A6A0-16ED8DBD5148}" srcId="{160851A1-D730-4DE5-94E8-D54C2F15C13D}" destId="{C5972DDC-ECCA-45BE-9E80-C84809F05DB9}" srcOrd="3" destOrd="0" parTransId="{72240B3B-857B-4AF3-B3EE-9F8D438505EA}" sibTransId="{4745EDEB-D696-4822-85F1-8C4FBA4D5D8B}"/>
    <dgm:cxn modelId="{D8B2432D-8F96-43BA-A027-94A6B68A9307}" type="presOf" srcId="{AD44CAF7-465C-462F-99AB-9013BF64712D}" destId="{198CE080-2C59-47F0-BADF-BEB250D75FCE}" srcOrd="0" destOrd="0" presId="urn:microsoft.com/office/officeart/2005/8/layout/process1"/>
    <dgm:cxn modelId="{1C505B99-0B87-4821-A6D1-D1FF5293558B}" type="presOf" srcId="{E5C04ED8-3B5F-400C-8A6A-14C258C4AFD0}" destId="{09890523-441C-4F2A-A423-E64E155F51C2}" srcOrd="0" destOrd="0" presId="urn:microsoft.com/office/officeart/2005/8/layout/process1"/>
    <dgm:cxn modelId="{51F34A9A-F15E-4215-87A9-BB406F147585}" srcId="{160851A1-D730-4DE5-94E8-D54C2F15C13D}" destId="{E5C04ED8-3B5F-400C-8A6A-14C258C4AFD0}" srcOrd="0" destOrd="0" parTransId="{925BCA9F-0F45-4F9A-99F9-A339567670DF}" sibTransId="{AD44CAF7-465C-462F-99AB-9013BF64712D}"/>
    <dgm:cxn modelId="{B4BC7747-2759-4F9E-99C8-EC0A0BDB0AE9}" type="presOf" srcId="{EE67F127-C4AF-4B41-8BC1-20C7819F4C6C}" destId="{838D6149-70DC-497C-8816-C3559813C4BE}" srcOrd="0" destOrd="0" presId="urn:microsoft.com/office/officeart/2005/8/layout/process1"/>
    <dgm:cxn modelId="{A60D32EF-9AA5-4D39-8C67-4E2EC967964B}" type="presOf" srcId="{160851A1-D730-4DE5-94E8-D54C2F15C13D}" destId="{EE22E2D8-CE25-4615-9929-4F1A639133C1}" srcOrd="0" destOrd="0" presId="urn:microsoft.com/office/officeart/2005/8/layout/process1"/>
    <dgm:cxn modelId="{6B3A7DD7-F43C-4570-A763-B57297C1812A}" type="presOf" srcId="{4B7501C0-F6CF-4A40-BCAC-B9194134D18F}" destId="{FEAE714C-992C-4BF6-94F0-373655D544BD}" srcOrd="1" destOrd="0" presId="urn:microsoft.com/office/officeart/2005/8/layout/process1"/>
    <dgm:cxn modelId="{25F70927-A04B-4205-875B-6DBA57B521BA}" type="presOf" srcId="{AD44CAF7-465C-462F-99AB-9013BF64712D}" destId="{897B377C-5077-42FE-BDBA-14F4525C7D84}" srcOrd="1" destOrd="0" presId="urn:microsoft.com/office/officeart/2005/8/layout/process1"/>
    <dgm:cxn modelId="{4458A97B-3C5F-49C2-9DCD-15C2DAC9B7AF}" type="presOf" srcId="{4B7501C0-F6CF-4A40-BCAC-B9194134D18F}" destId="{4E4F220C-8998-4B5B-8B57-C0843F385646}" srcOrd="0" destOrd="0" presId="urn:microsoft.com/office/officeart/2005/8/layout/process1"/>
    <dgm:cxn modelId="{FB8A58EB-79AA-4A38-8A98-D766D848E4A3}" type="presOf" srcId="{EE67F127-C4AF-4B41-8BC1-20C7819F4C6C}" destId="{E0835631-B9ED-44BE-8102-49FE5A09D899}" srcOrd="1" destOrd="0" presId="urn:microsoft.com/office/officeart/2005/8/layout/process1"/>
    <dgm:cxn modelId="{1F5EF063-5DBE-4D47-B125-E9E8AF1B7254}" type="presParOf" srcId="{EE22E2D8-CE25-4615-9929-4F1A639133C1}" destId="{09890523-441C-4F2A-A423-E64E155F51C2}" srcOrd="0" destOrd="0" presId="urn:microsoft.com/office/officeart/2005/8/layout/process1"/>
    <dgm:cxn modelId="{1D349D78-441E-42B1-9B12-F884DBD68A14}" type="presParOf" srcId="{EE22E2D8-CE25-4615-9929-4F1A639133C1}" destId="{198CE080-2C59-47F0-BADF-BEB250D75FCE}" srcOrd="1" destOrd="0" presId="urn:microsoft.com/office/officeart/2005/8/layout/process1"/>
    <dgm:cxn modelId="{4723EEC5-BF05-4C7E-B0A0-A28A6706FAF4}" type="presParOf" srcId="{198CE080-2C59-47F0-BADF-BEB250D75FCE}" destId="{897B377C-5077-42FE-BDBA-14F4525C7D84}" srcOrd="0" destOrd="0" presId="urn:microsoft.com/office/officeart/2005/8/layout/process1"/>
    <dgm:cxn modelId="{3FBE94B6-7D6C-4CB3-A051-282BD1D92889}" type="presParOf" srcId="{EE22E2D8-CE25-4615-9929-4F1A639133C1}" destId="{F1D738FA-8F5D-46D5-A0F5-F2C6DC82412E}" srcOrd="2" destOrd="0" presId="urn:microsoft.com/office/officeart/2005/8/layout/process1"/>
    <dgm:cxn modelId="{44A5B197-06A1-461A-8F90-ED01DF17B11E}" type="presParOf" srcId="{EE22E2D8-CE25-4615-9929-4F1A639133C1}" destId="{838D6149-70DC-497C-8816-C3559813C4BE}" srcOrd="3" destOrd="0" presId="urn:microsoft.com/office/officeart/2005/8/layout/process1"/>
    <dgm:cxn modelId="{EF0CE7C2-94D8-4B84-98CC-0C88C9CE01E2}" type="presParOf" srcId="{838D6149-70DC-497C-8816-C3559813C4BE}" destId="{E0835631-B9ED-44BE-8102-49FE5A09D899}" srcOrd="0" destOrd="0" presId="urn:microsoft.com/office/officeart/2005/8/layout/process1"/>
    <dgm:cxn modelId="{E1EAAD5F-10CE-4728-9EBA-C585FBAC2712}" type="presParOf" srcId="{EE22E2D8-CE25-4615-9929-4F1A639133C1}" destId="{ECA50E11-714F-4157-859E-32280DB7EF2B}" srcOrd="4" destOrd="0" presId="urn:microsoft.com/office/officeart/2005/8/layout/process1"/>
    <dgm:cxn modelId="{2662C272-6D82-4A60-803E-737B9AC8C658}" type="presParOf" srcId="{EE22E2D8-CE25-4615-9929-4F1A639133C1}" destId="{4E4F220C-8998-4B5B-8B57-C0843F385646}" srcOrd="5" destOrd="0" presId="urn:microsoft.com/office/officeart/2005/8/layout/process1"/>
    <dgm:cxn modelId="{4F828551-FAC2-4F7C-952C-237A1B96729B}" type="presParOf" srcId="{4E4F220C-8998-4B5B-8B57-C0843F385646}" destId="{FEAE714C-992C-4BF6-94F0-373655D544BD}" srcOrd="0" destOrd="0" presId="urn:microsoft.com/office/officeart/2005/8/layout/process1"/>
    <dgm:cxn modelId="{8191E246-CDA6-42C4-B5C8-3A73B70B49E8}" type="presParOf" srcId="{EE22E2D8-CE25-4615-9929-4F1A639133C1}" destId="{70AB90F5-1E29-4B44-890F-C31FBBF1DFF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0523-441C-4F2A-A423-E64E155F51C2}">
      <dsp:nvSpPr>
        <dsp:cNvPr id="0" name=""/>
        <dsp:cNvSpPr/>
      </dsp:nvSpPr>
      <dsp:spPr>
        <a:xfrm>
          <a:off x="5701" y="1660773"/>
          <a:ext cx="1767356" cy="106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National Curriculum</a:t>
          </a:r>
          <a:endParaRPr lang="en-US" sz="2600" kern="1200" dirty="0"/>
        </a:p>
      </dsp:txBody>
      <dsp:txXfrm>
        <a:off x="36759" y="1691831"/>
        <a:ext cx="1705240" cy="998297"/>
      </dsp:txXfrm>
    </dsp:sp>
    <dsp:sp modelId="{198CE080-2C59-47F0-BADF-BEB250D75FCE}">
      <dsp:nvSpPr>
        <dsp:cNvPr id="0" name=""/>
        <dsp:cNvSpPr/>
      </dsp:nvSpPr>
      <dsp:spPr>
        <a:xfrm>
          <a:off x="1949792" y="1971828"/>
          <a:ext cx="374679" cy="43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1949792" y="2059489"/>
        <a:ext cx="262275" cy="262982"/>
      </dsp:txXfrm>
    </dsp:sp>
    <dsp:sp modelId="{F1D738FA-8F5D-46D5-A0F5-F2C6DC82412E}">
      <dsp:nvSpPr>
        <dsp:cNvPr id="0" name=""/>
        <dsp:cNvSpPr/>
      </dsp:nvSpPr>
      <dsp:spPr>
        <a:xfrm>
          <a:off x="2479999" y="1660773"/>
          <a:ext cx="1767356" cy="106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Activities /  Sports</a:t>
          </a:r>
          <a:endParaRPr lang="en-US" sz="2600" kern="1200" dirty="0"/>
        </a:p>
      </dsp:txBody>
      <dsp:txXfrm>
        <a:off x="2511057" y="1691831"/>
        <a:ext cx="1705240" cy="998297"/>
      </dsp:txXfrm>
    </dsp:sp>
    <dsp:sp modelId="{838D6149-70DC-497C-8816-C3559813C4BE}">
      <dsp:nvSpPr>
        <dsp:cNvPr id="0" name=""/>
        <dsp:cNvSpPr/>
      </dsp:nvSpPr>
      <dsp:spPr>
        <a:xfrm>
          <a:off x="4424091" y="1971828"/>
          <a:ext cx="374679" cy="43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424091" y="2059489"/>
        <a:ext cx="262275" cy="262982"/>
      </dsp:txXfrm>
    </dsp:sp>
    <dsp:sp modelId="{ECA50E11-714F-4157-859E-32280DB7EF2B}">
      <dsp:nvSpPr>
        <dsp:cNvPr id="0" name=""/>
        <dsp:cNvSpPr/>
      </dsp:nvSpPr>
      <dsp:spPr>
        <a:xfrm>
          <a:off x="4954297" y="1660773"/>
          <a:ext cx="1767356" cy="106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PE Lessons</a:t>
          </a:r>
          <a:endParaRPr lang="en-US" sz="2600" kern="1200" dirty="0"/>
        </a:p>
      </dsp:txBody>
      <dsp:txXfrm>
        <a:off x="4985355" y="1691831"/>
        <a:ext cx="1705240" cy="998297"/>
      </dsp:txXfrm>
    </dsp:sp>
    <dsp:sp modelId="{4E4F220C-8998-4B5B-8B57-C0843F385646}">
      <dsp:nvSpPr>
        <dsp:cNvPr id="0" name=""/>
        <dsp:cNvSpPr/>
      </dsp:nvSpPr>
      <dsp:spPr>
        <a:xfrm>
          <a:off x="6898389" y="1971828"/>
          <a:ext cx="374679" cy="43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6898389" y="2059489"/>
        <a:ext cx="262275" cy="262982"/>
      </dsp:txXfrm>
    </dsp:sp>
    <dsp:sp modelId="{70AB90F5-1E29-4B44-890F-C31FBBF1DFF7}">
      <dsp:nvSpPr>
        <dsp:cNvPr id="0" name=""/>
        <dsp:cNvSpPr/>
      </dsp:nvSpPr>
      <dsp:spPr>
        <a:xfrm>
          <a:off x="7428596" y="1660773"/>
          <a:ext cx="1767356" cy="106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Pupils</a:t>
          </a:r>
          <a:endParaRPr lang="en-US" sz="2600" kern="1200" dirty="0"/>
        </a:p>
      </dsp:txBody>
      <dsp:txXfrm>
        <a:off x="7459654" y="1691831"/>
        <a:ext cx="1705240" cy="998297"/>
      </dsp:txXfrm>
    </dsp:sp>
    <dsp:sp modelId="{F9FAEEE3-27EE-4373-B1A1-D95BAB316B4C}">
      <dsp:nvSpPr>
        <dsp:cNvPr id="0" name=""/>
        <dsp:cNvSpPr/>
      </dsp:nvSpPr>
      <dsp:spPr>
        <a:xfrm>
          <a:off x="9372688" y="1971828"/>
          <a:ext cx="374679" cy="43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9372688" y="2059489"/>
        <a:ext cx="262275" cy="262982"/>
      </dsp:txXfrm>
    </dsp:sp>
    <dsp:sp modelId="{3962FD21-A8B5-44FC-9BDF-F8797E1E3F8E}">
      <dsp:nvSpPr>
        <dsp:cNvPr id="0" name=""/>
        <dsp:cNvSpPr/>
      </dsp:nvSpPr>
      <dsp:spPr>
        <a:xfrm>
          <a:off x="9902894" y="1660773"/>
          <a:ext cx="1767356" cy="106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AfPE outcomes</a:t>
          </a:r>
          <a:endParaRPr lang="en-US" sz="2600" kern="1200" dirty="0"/>
        </a:p>
      </dsp:txBody>
      <dsp:txXfrm>
        <a:off x="9933952" y="1691831"/>
        <a:ext cx="1705240" cy="99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0523-441C-4F2A-A423-E64E155F51C2}">
      <dsp:nvSpPr>
        <dsp:cNvPr id="0" name=""/>
        <dsp:cNvSpPr/>
      </dsp:nvSpPr>
      <dsp:spPr>
        <a:xfrm>
          <a:off x="4238" y="1639614"/>
          <a:ext cx="1852976" cy="1111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AfPE / School Outcomes</a:t>
          </a:r>
          <a:endParaRPr lang="en-US" sz="2100" kern="1200" dirty="0"/>
        </a:p>
      </dsp:txBody>
      <dsp:txXfrm>
        <a:off x="36801" y="1672177"/>
        <a:ext cx="1787850" cy="1046659"/>
      </dsp:txXfrm>
    </dsp:sp>
    <dsp:sp modelId="{198CE080-2C59-47F0-BADF-BEB250D75FCE}">
      <dsp:nvSpPr>
        <dsp:cNvPr id="0" name=""/>
        <dsp:cNvSpPr/>
      </dsp:nvSpPr>
      <dsp:spPr>
        <a:xfrm>
          <a:off x="2042511" y="1965737"/>
          <a:ext cx="392830" cy="459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042511" y="2057645"/>
        <a:ext cx="274981" cy="275722"/>
      </dsp:txXfrm>
    </dsp:sp>
    <dsp:sp modelId="{F1D738FA-8F5D-46D5-A0F5-F2C6DC82412E}">
      <dsp:nvSpPr>
        <dsp:cNvPr id="0" name=""/>
        <dsp:cNvSpPr/>
      </dsp:nvSpPr>
      <dsp:spPr>
        <a:xfrm>
          <a:off x="2598404" y="1639614"/>
          <a:ext cx="1852976" cy="1111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Pupils</a:t>
          </a:r>
          <a:endParaRPr lang="en-US" sz="2100" kern="1200" dirty="0"/>
        </a:p>
      </dsp:txBody>
      <dsp:txXfrm>
        <a:off x="2630967" y="1672177"/>
        <a:ext cx="1787850" cy="1046659"/>
      </dsp:txXfrm>
    </dsp:sp>
    <dsp:sp modelId="{838D6149-70DC-497C-8816-C3559813C4BE}">
      <dsp:nvSpPr>
        <dsp:cNvPr id="0" name=""/>
        <dsp:cNvSpPr/>
      </dsp:nvSpPr>
      <dsp:spPr>
        <a:xfrm>
          <a:off x="4636678" y="1965737"/>
          <a:ext cx="392830" cy="459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636678" y="2057645"/>
        <a:ext cx="274981" cy="275722"/>
      </dsp:txXfrm>
    </dsp:sp>
    <dsp:sp modelId="{ECA50E11-714F-4157-859E-32280DB7EF2B}">
      <dsp:nvSpPr>
        <dsp:cNvPr id="0" name=""/>
        <dsp:cNvSpPr/>
      </dsp:nvSpPr>
      <dsp:spPr>
        <a:xfrm>
          <a:off x="5192571" y="1639614"/>
          <a:ext cx="1852976" cy="1111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Activities </a:t>
          </a:r>
          <a:r>
            <a:rPr lang="en-US" sz="2100" kern="1200" dirty="0" smtClean="0"/>
            <a:t>/ Sports</a:t>
          </a:r>
          <a:endParaRPr lang="en-US" sz="2100" kern="1200" dirty="0"/>
        </a:p>
      </dsp:txBody>
      <dsp:txXfrm>
        <a:off x="5225134" y="1672177"/>
        <a:ext cx="1787850" cy="1046659"/>
      </dsp:txXfrm>
    </dsp:sp>
    <dsp:sp modelId="{4E4F220C-8998-4B5B-8B57-C0843F385646}">
      <dsp:nvSpPr>
        <dsp:cNvPr id="0" name=""/>
        <dsp:cNvSpPr/>
      </dsp:nvSpPr>
      <dsp:spPr>
        <a:xfrm>
          <a:off x="7230844" y="1965737"/>
          <a:ext cx="392830" cy="459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7230844" y="2057645"/>
        <a:ext cx="274981" cy="275722"/>
      </dsp:txXfrm>
    </dsp:sp>
    <dsp:sp modelId="{70AB90F5-1E29-4B44-890F-C31FBBF1DFF7}">
      <dsp:nvSpPr>
        <dsp:cNvPr id="0" name=""/>
        <dsp:cNvSpPr/>
      </dsp:nvSpPr>
      <dsp:spPr>
        <a:xfrm>
          <a:off x="7786737" y="1639614"/>
          <a:ext cx="1852976" cy="1111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HIGH QUALITY</a:t>
          </a:r>
        </a:p>
        <a:p>
          <a:pPr lvl="0" algn="ctr" defTabSz="933450">
            <a:lnSpc>
              <a:spcPct val="90000"/>
            </a:lnSpc>
            <a:spcBef>
              <a:spcPct val="0"/>
            </a:spcBef>
            <a:spcAft>
              <a:spcPct val="35000"/>
            </a:spcAft>
          </a:pPr>
          <a:r>
            <a:rPr lang="en-US" sz="2100" kern="1200" dirty="0" smtClean="0"/>
            <a:t>PE Lessons</a:t>
          </a:r>
          <a:endParaRPr lang="en-US" sz="2100" kern="1200" dirty="0"/>
        </a:p>
      </dsp:txBody>
      <dsp:txXfrm>
        <a:off x="7819300" y="1672177"/>
        <a:ext cx="1787850" cy="1046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2FBA4632-6ADC-47F4-BC2D-625B59D1B317}" type="datetimeFigureOut">
              <a:rPr lang="en-GB" smtClean="0"/>
              <a:t>22/01/2019</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5A1D2B43-0F90-44F0-873B-D595322D4EEC}" type="slidenum">
              <a:rPr lang="en-GB" smtClean="0"/>
              <a:t>‹#›</a:t>
            </a:fld>
            <a:endParaRPr lang="en-GB" dirty="0"/>
          </a:p>
        </p:txBody>
      </p:sp>
    </p:spTree>
    <p:extLst>
      <p:ext uri="{BB962C8B-B14F-4D97-AF65-F5344CB8AC3E}">
        <p14:creationId xmlns:p14="http://schemas.microsoft.com/office/powerpoint/2010/main" val="290916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1</a:t>
            </a:fld>
            <a:endParaRPr lang="en-GB" dirty="0"/>
          </a:p>
        </p:txBody>
      </p:sp>
    </p:spTree>
    <p:extLst>
      <p:ext uri="{BB962C8B-B14F-4D97-AF65-F5344CB8AC3E}">
        <p14:creationId xmlns:p14="http://schemas.microsoft.com/office/powerpoint/2010/main" val="9524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D2B43-0F90-44F0-873B-D595322D4EEC}" type="slidenum">
              <a:rPr lang="en-GB" smtClean="0"/>
              <a:t>18</a:t>
            </a:fld>
            <a:endParaRPr lang="en-GB" dirty="0"/>
          </a:p>
        </p:txBody>
      </p:sp>
    </p:spTree>
    <p:extLst>
      <p:ext uri="{BB962C8B-B14F-4D97-AF65-F5344CB8AC3E}">
        <p14:creationId xmlns:p14="http://schemas.microsoft.com/office/powerpoint/2010/main" val="195701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20</a:t>
            </a:fld>
            <a:endParaRPr lang="en-GB" dirty="0"/>
          </a:p>
        </p:txBody>
      </p:sp>
    </p:spTree>
    <p:extLst>
      <p:ext uri="{BB962C8B-B14F-4D97-AF65-F5344CB8AC3E}">
        <p14:creationId xmlns:p14="http://schemas.microsoft.com/office/powerpoint/2010/main" val="49028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21</a:t>
            </a:fld>
            <a:endParaRPr lang="en-GB" dirty="0"/>
          </a:p>
        </p:txBody>
      </p:sp>
    </p:spTree>
    <p:extLst>
      <p:ext uri="{BB962C8B-B14F-4D97-AF65-F5344CB8AC3E}">
        <p14:creationId xmlns:p14="http://schemas.microsoft.com/office/powerpoint/2010/main" val="547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23</a:t>
            </a:fld>
            <a:endParaRPr lang="en-GB" dirty="0"/>
          </a:p>
        </p:txBody>
      </p:sp>
    </p:spTree>
    <p:extLst>
      <p:ext uri="{BB962C8B-B14F-4D97-AF65-F5344CB8AC3E}">
        <p14:creationId xmlns:p14="http://schemas.microsoft.com/office/powerpoint/2010/main" val="235384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24</a:t>
            </a:fld>
            <a:endParaRPr lang="en-GB" dirty="0"/>
          </a:p>
        </p:txBody>
      </p:sp>
    </p:spTree>
    <p:extLst>
      <p:ext uri="{BB962C8B-B14F-4D97-AF65-F5344CB8AC3E}">
        <p14:creationId xmlns:p14="http://schemas.microsoft.com/office/powerpoint/2010/main" val="384150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26</a:t>
            </a:fld>
            <a:endParaRPr lang="en-GB" dirty="0"/>
          </a:p>
        </p:txBody>
      </p:sp>
    </p:spTree>
    <p:extLst>
      <p:ext uri="{BB962C8B-B14F-4D97-AF65-F5344CB8AC3E}">
        <p14:creationId xmlns:p14="http://schemas.microsoft.com/office/powerpoint/2010/main" val="63235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3</a:t>
            </a:fld>
            <a:endParaRPr lang="en-GB" dirty="0"/>
          </a:p>
        </p:txBody>
      </p:sp>
    </p:spTree>
    <p:extLst>
      <p:ext uri="{BB962C8B-B14F-4D97-AF65-F5344CB8AC3E}">
        <p14:creationId xmlns:p14="http://schemas.microsoft.com/office/powerpoint/2010/main" val="218780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6</a:t>
            </a:fld>
            <a:endParaRPr lang="en-GB" dirty="0"/>
          </a:p>
        </p:txBody>
      </p:sp>
    </p:spTree>
    <p:extLst>
      <p:ext uri="{BB962C8B-B14F-4D97-AF65-F5344CB8AC3E}">
        <p14:creationId xmlns:p14="http://schemas.microsoft.com/office/powerpoint/2010/main" val="379155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8</a:t>
            </a:fld>
            <a:endParaRPr lang="en-GB" dirty="0"/>
          </a:p>
        </p:txBody>
      </p:sp>
    </p:spTree>
    <p:extLst>
      <p:ext uri="{BB962C8B-B14F-4D97-AF65-F5344CB8AC3E}">
        <p14:creationId xmlns:p14="http://schemas.microsoft.com/office/powerpoint/2010/main" val="153027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9</a:t>
            </a:fld>
            <a:endParaRPr lang="en-GB" dirty="0"/>
          </a:p>
        </p:txBody>
      </p:sp>
    </p:spTree>
    <p:extLst>
      <p:ext uri="{BB962C8B-B14F-4D97-AF65-F5344CB8AC3E}">
        <p14:creationId xmlns:p14="http://schemas.microsoft.com/office/powerpoint/2010/main" val="193311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11</a:t>
            </a:fld>
            <a:endParaRPr lang="en-GB" dirty="0"/>
          </a:p>
        </p:txBody>
      </p:sp>
    </p:spTree>
    <p:extLst>
      <p:ext uri="{BB962C8B-B14F-4D97-AF65-F5344CB8AC3E}">
        <p14:creationId xmlns:p14="http://schemas.microsoft.com/office/powerpoint/2010/main" val="408420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12</a:t>
            </a:fld>
            <a:endParaRPr lang="en-GB" dirty="0"/>
          </a:p>
        </p:txBody>
      </p:sp>
    </p:spTree>
    <p:extLst>
      <p:ext uri="{BB962C8B-B14F-4D97-AF65-F5344CB8AC3E}">
        <p14:creationId xmlns:p14="http://schemas.microsoft.com/office/powerpoint/2010/main" val="408973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13</a:t>
            </a:fld>
            <a:endParaRPr lang="en-GB" dirty="0"/>
          </a:p>
        </p:txBody>
      </p:sp>
    </p:spTree>
    <p:extLst>
      <p:ext uri="{BB962C8B-B14F-4D97-AF65-F5344CB8AC3E}">
        <p14:creationId xmlns:p14="http://schemas.microsoft.com/office/powerpoint/2010/main" val="278397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56506F-C923-49C1-9F83-F37CAA31A246}" type="slidenum">
              <a:rPr lang="en-GB" smtClean="0"/>
              <a:t>14</a:t>
            </a:fld>
            <a:endParaRPr lang="en-GB" dirty="0"/>
          </a:p>
        </p:txBody>
      </p:sp>
    </p:spTree>
    <p:extLst>
      <p:ext uri="{BB962C8B-B14F-4D97-AF65-F5344CB8AC3E}">
        <p14:creationId xmlns:p14="http://schemas.microsoft.com/office/powerpoint/2010/main" val="153818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256732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126136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423285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395084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37380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6876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310614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73883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40924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408102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8DB687-1E96-4D93-BBD9-FA8DAAA7F1E4}" type="datetimeFigureOut">
              <a:rPr lang="en-GB" smtClean="0"/>
              <a:t>22/01/2019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432F80-D122-4899-ABA1-ABD5046AD639}" type="slidenum">
              <a:rPr lang="en-GB" smtClean="0"/>
              <a:t>‹#›</a:t>
            </a:fld>
            <a:endParaRPr lang="en-GB" dirty="0"/>
          </a:p>
        </p:txBody>
      </p:sp>
    </p:spTree>
    <p:extLst>
      <p:ext uri="{BB962C8B-B14F-4D97-AF65-F5344CB8AC3E}">
        <p14:creationId xmlns:p14="http://schemas.microsoft.com/office/powerpoint/2010/main" val="320902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DB687-1E96-4D93-BBD9-FA8DAAA7F1E4}" type="datetimeFigureOut">
              <a:rPr lang="en-GB" smtClean="0"/>
              <a:t>22/01/2019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32F80-D122-4899-ABA1-ABD5046AD639}" type="slidenum">
              <a:rPr lang="en-GB" smtClean="0"/>
              <a:t>‹#›</a:t>
            </a:fld>
            <a:endParaRPr lang="en-GB" dirty="0"/>
          </a:p>
        </p:txBody>
      </p:sp>
    </p:spTree>
    <p:extLst>
      <p:ext uri="{BB962C8B-B14F-4D97-AF65-F5344CB8AC3E}">
        <p14:creationId xmlns:p14="http://schemas.microsoft.com/office/powerpoint/2010/main" val="24995400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ich.little@canterbury.ac.uk"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fsted.gov.uk/resources/12036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YVEo6Xnuw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965317" y="4981794"/>
            <a:ext cx="8132272" cy="919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b="1" dirty="0" smtClean="0">
                <a:solidFill>
                  <a:srgbClr val="D81E05"/>
                </a:solidFill>
                <a:latin typeface="Humnst777 BT" panose="020B0603030504020204" pitchFamily="34" charset="0"/>
              </a:rPr>
              <a:t>Rich Little|  Senior </a:t>
            </a:r>
            <a:r>
              <a:rPr lang="en-GB" b="1" dirty="0" smtClean="0">
                <a:solidFill>
                  <a:srgbClr val="D81E05"/>
                </a:solidFill>
                <a:latin typeface="Humnst777 BT" panose="020B0603030504020204" pitchFamily="34" charset="0"/>
              </a:rPr>
              <a:t>Lecturer Physical Education</a:t>
            </a:r>
            <a:endParaRPr lang="en-GB" b="1" dirty="0">
              <a:solidFill>
                <a:srgbClr val="D81E05"/>
              </a:solidFill>
              <a:latin typeface="Humnst777 BT" panose="020B0603030504020204" pitchFamily="34" charset="0"/>
            </a:endParaRPr>
          </a:p>
        </p:txBody>
      </p:sp>
      <p:sp>
        <p:nvSpPr>
          <p:cNvPr id="9" name="Title 1"/>
          <p:cNvSpPr txBox="1">
            <a:spLocks/>
          </p:cNvSpPr>
          <p:nvPr/>
        </p:nvSpPr>
        <p:spPr>
          <a:xfrm>
            <a:off x="2697934" y="2868984"/>
            <a:ext cx="7062953" cy="9013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900" b="1" cap="all" dirty="0">
              <a:solidFill>
                <a:srgbClr val="223289"/>
              </a:solidFill>
              <a:latin typeface="Humnst777 BT" panose="020B0603030504020204" pitchFamily="34" charset="0"/>
            </a:endParaRPr>
          </a:p>
        </p:txBody>
      </p:sp>
      <p:sp>
        <p:nvSpPr>
          <p:cNvPr id="3" name="Rectangle 2"/>
          <p:cNvSpPr/>
          <p:nvPr/>
        </p:nvSpPr>
        <p:spPr>
          <a:xfrm>
            <a:off x="1965319" y="2166327"/>
            <a:ext cx="6357257" cy="1657296"/>
          </a:xfrm>
          <a:prstGeom prst="rect">
            <a:avLst/>
          </a:prstGeom>
          <a:solidFill>
            <a:srgbClr val="1D21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Humnst777 Lt BT" panose="020B0402030504020204" pitchFamily="34" charset="0"/>
              </a:rPr>
              <a:t>Curriculum Design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207784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a:buFontTx/>
              <a:buNone/>
            </a:pPr>
            <a:r>
              <a:rPr lang="en-GB" altLang="en-US" sz="2400" dirty="0">
                <a:latin typeface="Humnst777 Lt BT" panose="020B0402030504020204" pitchFamily="34" charset="0"/>
              </a:rPr>
              <a:t>Three questions driving curriculum design, development </a:t>
            </a:r>
            <a:r>
              <a:rPr lang="en-GB" altLang="en-US" sz="2400" dirty="0" smtClean="0">
                <a:latin typeface="Humnst777 Lt BT" panose="020B0402030504020204" pitchFamily="34" charset="0"/>
              </a:rPr>
              <a:t>and implementation</a:t>
            </a:r>
            <a:endParaRPr lang="en-GB" altLang="en-US" sz="2400" dirty="0">
              <a:latin typeface="Humnst777 Lt BT" panose="020B0402030504020204" pitchFamily="34" charset="0"/>
            </a:endParaRPr>
          </a:p>
          <a:p>
            <a:pPr>
              <a:buFontTx/>
              <a:buNone/>
            </a:pPr>
            <a:endParaRPr lang="en-GB" altLang="en-US" sz="2400" dirty="0">
              <a:latin typeface="Humnst777 Lt BT" panose="020B0402030504020204" pitchFamily="34" charset="0"/>
            </a:endParaRPr>
          </a:p>
          <a:p>
            <a:pPr>
              <a:buFontTx/>
              <a:buNone/>
            </a:pPr>
            <a:r>
              <a:rPr lang="en-GB" altLang="en-US" sz="2400" dirty="0">
                <a:latin typeface="Humnst777 Lt BT" panose="020B0402030504020204" pitchFamily="34" charset="0"/>
              </a:rPr>
              <a:t>WHAT are </a:t>
            </a:r>
            <a:r>
              <a:rPr lang="en-GB" altLang="en-US" sz="2400" dirty="0" smtClean="0">
                <a:latin typeface="Humnst777 Lt BT" panose="020B0402030504020204" pitchFamily="34" charset="0"/>
              </a:rPr>
              <a:t>you </a:t>
            </a:r>
            <a:r>
              <a:rPr lang="en-GB" altLang="en-US" sz="2400" dirty="0">
                <a:latin typeface="Humnst777 Lt BT" panose="020B0402030504020204" pitchFamily="34" charset="0"/>
              </a:rPr>
              <a:t>trying to achieve?</a:t>
            </a:r>
          </a:p>
          <a:p>
            <a:pPr>
              <a:buFontTx/>
              <a:buNone/>
            </a:pPr>
            <a:endParaRPr lang="en-GB" altLang="en-US" sz="2400" dirty="0">
              <a:latin typeface="Humnst777 Lt BT" panose="020B0402030504020204" pitchFamily="34" charset="0"/>
            </a:endParaRPr>
          </a:p>
          <a:p>
            <a:pPr>
              <a:buFontTx/>
              <a:buNone/>
            </a:pPr>
            <a:r>
              <a:rPr lang="en-GB" altLang="en-US" sz="2400" dirty="0">
                <a:latin typeface="Humnst777 Lt BT" panose="020B0402030504020204" pitchFamily="34" charset="0"/>
              </a:rPr>
              <a:t>HOW do </a:t>
            </a:r>
            <a:r>
              <a:rPr lang="en-GB" altLang="en-US" sz="2400" dirty="0" smtClean="0">
                <a:latin typeface="Humnst777 Lt BT" panose="020B0402030504020204" pitchFamily="34" charset="0"/>
              </a:rPr>
              <a:t>you </a:t>
            </a:r>
            <a:r>
              <a:rPr lang="en-GB" altLang="en-US" sz="2400" dirty="0">
                <a:latin typeface="Humnst777 Lt BT" panose="020B0402030504020204" pitchFamily="34" charset="0"/>
              </a:rPr>
              <a:t>organise learning to achieve </a:t>
            </a:r>
            <a:r>
              <a:rPr lang="en-GB" altLang="en-US" sz="2400" dirty="0" smtClean="0">
                <a:latin typeface="Humnst777 Lt BT" panose="020B0402030504020204" pitchFamily="34" charset="0"/>
              </a:rPr>
              <a:t>your </a:t>
            </a:r>
            <a:r>
              <a:rPr lang="en-GB" altLang="en-US" sz="2400" dirty="0">
                <a:latin typeface="Humnst777 Lt BT" panose="020B0402030504020204" pitchFamily="34" charset="0"/>
              </a:rPr>
              <a:t>aims</a:t>
            </a:r>
            <a:r>
              <a:rPr lang="en-GB" altLang="en-US" sz="2400" dirty="0" smtClean="0">
                <a:latin typeface="Humnst777 Lt BT" panose="020B0402030504020204" pitchFamily="34" charset="0"/>
              </a:rPr>
              <a:t>? BLOCKS!</a:t>
            </a:r>
            <a:endParaRPr lang="en-GB" altLang="en-US" sz="2400" dirty="0">
              <a:latin typeface="Humnst777 Lt BT" panose="020B0402030504020204" pitchFamily="34" charset="0"/>
            </a:endParaRPr>
          </a:p>
          <a:p>
            <a:pPr>
              <a:buFontTx/>
              <a:buNone/>
            </a:pPr>
            <a:endParaRPr lang="en-GB" altLang="en-US" sz="2400" dirty="0">
              <a:latin typeface="Humnst777 Lt BT" panose="020B0402030504020204" pitchFamily="34" charset="0"/>
            </a:endParaRPr>
          </a:p>
          <a:p>
            <a:pPr>
              <a:buFontTx/>
              <a:buNone/>
            </a:pPr>
            <a:r>
              <a:rPr lang="en-GB" altLang="en-US" sz="2400" dirty="0">
                <a:latin typeface="Humnst777 Lt BT" panose="020B0402030504020204" pitchFamily="34" charset="0"/>
              </a:rPr>
              <a:t>HOW well are </a:t>
            </a:r>
            <a:r>
              <a:rPr lang="en-GB" altLang="en-US" sz="2400" dirty="0" smtClean="0">
                <a:latin typeface="Humnst777 Lt BT" panose="020B0402030504020204" pitchFamily="34" charset="0"/>
              </a:rPr>
              <a:t>you </a:t>
            </a:r>
            <a:r>
              <a:rPr lang="en-GB" altLang="en-US" sz="2400" dirty="0">
                <a:latin typeface="Humnst777 Lt BT" panose="020B0402030504020204" pitchFamily="34" charset="0"/>
              </a:rPr>
              <a:t>achieving </a:t>
            </a:r>
            <a:r>
              <a:rPr lang="en-GB" altLang="en-US" sz="2400" dirty="0" smtClean="0">
                <a:latin typeface="Humnst777 Lt BT" panose="020B0402030504020204" pitchFamily="34" charset="0"/>
              </a:rPr>
              <a:t>your </a:t>
            </a:r>
            <a:r>
              <a:rPr lang="en-GB" altLang="en-US" sz="2400" dirty="0">
                <a:latin typeface="Humnst777 Lt BT" panose="020B0402030504020204" pitchFamily="34" charset="0"/>
              </a:rPr>
              <a:t>aims?</a:t>
            </a:r>
          </a:p>
          <a:p>
            <a:endParaRPr lang="en-GB" altLang="en-US" sz="2400" dirty="0">
              <a:latin typeface="Humnst777 Lt BT" panose="020B0402030504020204" pitchFamily="34" charset="0"/>
            </a:endParaRPr>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altLang="en-US" dirty="0">
                <a:solidFill>
                  <a:schemeClr val="bg1"/>
                </a:solidFill>
                <a:latin typeface="Arial" panose="020B0604020202020204" pitchFamily="34" charset="0"/>
              </a:rPr>
              <a:t>Curriculum Planning</a:t>
            </a:r>
            <a:endParaRPr lang="en-GB" sz="3200" b="1" dirty="0">
              <a:solidFill>
                <a:schemeClr val="bg1"/>
              </a:solidFill>
              <a:latin typeface="Humnst777 Lt BT" panose="020B0402030504020204" pitchFamily="34" charset="0"/>
            </a:endParaRPr>
          </a:p>
        </p:txBody>
      </p:sp>
    </p:spTree>
    <p:extLst>
      <p:ext uri="{BB962C8B-B14F-4D97-AF65-F5344CB8AC3E}">
        <p14:creationId xmlns:p14="http://schemas.microsoft.com/office/powerpoint/2010/main" val="1225740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Rationale – What is Yours?</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953" y="6005762"/>
            <a:ext cx="2011875" cy="797389"/>
          </a:xfrm>
          <a:prstGeom prst="rect">
            <a:avLst/>
          </a:prstGeom>
        </p:spPr>
      </p:pic>
      <p:pic>
        <p:nvPicPr>
          <p:cNvPr id="2" name="Picture 1"/>
          <p:cNvPicPr>
            <a:picLocks noChangeAspect="1"/>
          </p:cNvPicPr>
          <p:nvPr/>
        </p:nvPicPr>
        <p:blipFill>
          <a:blip r:embed="rId4"/>
          <a:stretch>
            <a:fillRect/>
          </a:stretch>
        </p:blipFill>
        <p:spPr>
          <a:xfrm>
            <a:off x="5019674" y="1800632"/>
            <a:ext cx="2726599" cy="2690405"/>
          </a:xfrm>
          <a:prstGeom prst="rect">
            <a:avLst/>
          </a:prstGeom>
        </p:spPr>
      </p:pic>
      <p:pic>
        <p:nvPicPr>
          <p:cNvPr id="3" name="Picture 2"/>
          <p:cNvPicPr>
            <a:picLocks noChangeAspect="1"/>
          </p:cNvPicPr>
          <p:nvPr/>
        </p:nvPicPr>
        <p:blipFill>
          <a:blip r:embed="rId5"/>
          <a:stretch>
            <a:fillRect/>
          </a:stretch>
        </p:blipFill>
        <p:spPr>
          <a:xfrm>
            <a:off x="879022" y="2366962"/>
            <a:ext cx="3772238" cy="2112453"/>
          </a:xfrm>
          <a:prstGeom prst="rect">
            <a:avLst/>
          </a:prstGeom>
        </p:spPr>
      </p:pic>
      <p:pic>
        <p:nvPicPr>
          <p:cNvPr id="4" name="Picture 3"/>
          <p:cNvPicPr>
            <a:picLocks noChangeAspect="1"/>
          </p:cNvPicPr>
          <p:nvPr/>
        </p:nvPicPr>
        <p:blipFill>
          <a:blip r:embed="rId6"/>
          <a:stretch>
            <a:fillRect/>
          </a:stretch>
        </p:blipFill>
        <p:spPr>
          <a:xfrm>
            <a:off x="7964569" y="1740510"/>
            <a:ext cx="3281803" cy="2183891"/>
          </a:xfrm>
          <a:prstGeom prst="rect">
            <a:avLst/>
          </a:prstGeom>
        </p:spPr>
      </p:pic>
      <p:pic>
        <p:nvPicPr>
          <p:cNvPr id="5" name="Picture 4"/>
          <p:cNvPicPr>
            <a:picLocks noChangeAspect="1"/>
          </p:cNvPicPr>
          <p:nvPr/>
        </p:nvPicPr>
        <p:blipFill>
          <a:blip r:embed="rId7"/>
          <a:stretch>
            <a:fillRect/>
          </a:stretch>
        </p:blipFill>
        <p:spPr>
          <a:xfrm>
            <a:off x="3890801" y="4610034"/>
            <a:ext cx="3711782" cy="2097964"/>
          </a:xfrm>
          <a:prstGeom prst="rect">
            <a:avLst/>
          </a:prstGeom>
        </p:spPr>
      </p:pic>
      <p:pic>
        <p:nvPicPr>
          <p:cNvPr id="6" name="Picture 5"/>
          <p:cNvPicPr>
            <a:picLocks noChangeAspect="1"/>
          </p:cNvPicPr>
          <p:nvPr/>
        </p:nvPicPr>
        <p:blipFill>
          <a:blip r:embed="rId8"/>
          <a:stretch>
            <a:fillRect/>
          </a:stretch>
        </p:blipFill>
        <p:spPr>
          <a:xfrm>
            <a:off x="8978196" y="118142"/>
            <a:ext cx="2959490" cy="2076060"/>
          </a:xfrm>
          <a:prstGeom prst="rect">
            <a:avLst/>
          </a:prstGeom>
        </p:spPr>
      </p:pic>
      <p:pic>
        <p:nvPicPr>
          <p:cNvPr id="8" name="Picture 7"/>
          <p:cNvPicPr>
            <a:picLocks noChangeAspect="1"/>
          </p:cNvPicPr>
          <p:nvPr/>
        </p:nvPicPr>
        <p:blipFill>
          <a:blip r:embed="rId9"/>
          <a:stretch>
            <a:fillRect/>
          </a:stretch>
        </p:blipFill>
        <p:spPr>
          <a:xfrm>
            <a:off x="879022" y="4595131"/>
            <a:ext cx="2701971" cy="2163730"/>
          </a:xfrm>
          <a:prstGeom prst="rect">
            <a:avLst/>
          </a:prstGeom>
        </p:spPr>
      </p:pic>
      <p:pic>
        <p:nvPicPr>
          <p:cNvPr id="10" name="Picture 9"/>
          <p:cNvPicPr>
            <a:picLocks noChangeAspect="1"/>
          </p:cNvPicPr>
          <p:nvPr/>
        </p:nvPicPr>
        <p:blipFill>
          <a:blip r:embed="rId10"/>
          <a:stretch>
            <a:fillRect/>
          </a:stretch>
        </p:blipFill>
        <p:spPr>
          <a:xfrm>
            <a:off x="7912391" y="3983276"/>
            <a:ext cx="3537952" cy="1981253"/>
          </a:xfrm>
          <a:prstGeom prst="rect">
            <a:avLst/>
          </a:prstGeom>
        </p:spPr>
      </p:pic>
    </p:spTree>
    <p:extLst>
      <p:ext uri="{BB962C8B-B14F-4D97-AF65-F5344CB8AC3E}">
        <p14:creationId xmlns:p14="http://schemas.microsoft.com/office/powerpoint/2010/main" val="243495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What we probably do</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graphicFrame>
        <p:nvGraphicFramePr>
          <p:cNvPr id="5" name="Diagram 4"/>
          <p:cNvGraphicFramePr/>
          <p:nvPr>
            <p:extLst/>
          </p:nvPr>
        </p:nvGraphicFramePr>
        <p:xfrm>
          <a:off x="353086" y="1747319"/>
          <a:ext cx="11675952" cy="4381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59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3"/>
            <a:ext cx="12192000" cy="902360"/>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bg1"/>
                </a:solidFill>
                <a:latin typeface="Humnst777 Lt BT" panose="020B0402030504020204" pitchFamily="34" charset="0"/>
              </a:rPr>
              <a:t>Doing </a:t>
            </a:r>
            <a:r>
              <a:rPr lang="en-GB" dirty="0" smtClean="0">
                <a:solidFill>
                  <a:schemeClr val="bg1"/>
                </a:solidFill>
                <a:latin typeface="Humnst777 Lt BT" panose="020B0402030504020204" pitchFamily="34" charset="0"/>
              </a:rPr>
              <a:t>it </a:t>
            </a:r>
            <a:r>
              <a:rPr lang="en-GB" dirty="0" smtClean="0">
                <a:solidFill>
                  <a:schemeClr val="bg1"/>
                </a:solidFill>
                <a:latin typeface="Humnst777 Lt BT" panose="020B0402030504020204" pitchFamily="34" charset="0"/>
              </a:rPr>
              <a:t>differently KS 1 – 1 minute</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661" y="1278952"/>
            <a:ext cx="4028792" cy="5371723"/>
          </a:xfrm>
          <a:prstGeom prst="rect">
            <a:avLst/>
          </a:prstGeom>
        </p:spPr>
      </p:pic>
    </p:spTree>
    <p:extLst>
      <p:ext uri="{BB962C8B-B14F-4D97-AF65-F5344CB8AC3E}">
        <p14:creationId xmlns:p14="http://schemas.microsoft.com/office/powerpoint/2010/main" val="164456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Real</a:t>
            </a:r>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Example KS 1</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94304507"/>
              </p:ext>
            </p:extLst>
          </p:nvPr>
        </p:nvGraphicFramePr>
        <p:xfrm>
          <a:off x="497939" y="2118513"/>
          <a:ext cx="11208191" cy="3445811"/>
        </p:xfrm>
        <a:graphic>
          <a:graphicData uri="http://schemas.openxmlformats.org/drawingml/2006/table">
            <a:tbl>
              <a:tblPr firstRow="1" firstCol="1" bandRow="1"/>
              <a:tblGrid>
                <a:gridCol w="1600993">
                  <a:extLst>
                    <a:ext uri="{9D8B030D-6E8A-4147-A177-3AD203B41FA5}">
                      <a16:colId xmlns:a16="http://schemas.microsoft.com/office/drawing/2014/main" val="1360606431"/>
                    </a:ext>
                  </a:extLst>
                </a:gridCol>
                <a:gridCol w="1600993">
                  <a:extLst>
                    <a:ext uri="{9D8B030D-6E8A-4147-A177-3AD203B41FA5}">
                      <a16:colId xmlns:a16="http://schemas.microsoft.com/office/drawing/2014/main" val="1713407928"/>
                    </a:ext>
                  </a:extLst>
                </a:gridCol>
                <a:gridCol w="1600993">
                  <a:extLst>
                    <a:ext uri="{9D8B030D-6E8A-4147-A177-3AD203B41FA5}">
                      <a16:colId xmlns:a16="http://schemas.microsoft.com/office/drawing/2014/main" val="2038442441"/>
                    </a:ext>
                  </a:extLst>
                </a:gridCol>
                <a:gridCol w="1600993">
                  <a:extLst>
                    <a:ext uri="{9D8B030D-6E8A-4147-A177-3AD203B41FA5}">
                      <a16:colId xmlns:a16="http://schemas.microsoft.com/office/drawing/2014/main" val="398824706"/>
                    </a:ext>
                  </a:extLst>
                </a:gridCol>
                <a:gridCol w="1600993">
                  <a:extLst>
                    <a:ext uri="{9D8B030D-6E8A-4147-A177-3AD203B41FA5}">
                      <a16:colId xmlns:a16="http://schemas.microsoft.com/office/drawing/2014/main" val="157014440"/>
                    </a:ext>
                  </a:extLst>
                </a:gridCol>
                <a:gridCol w="1601613">
                  <a:extLst>
                    <a:ext uri="{9D8B030D-6E8A-4147-A177-3AD203B41FA5}">
                      <a16:colId xmlns:a16="http://schemas.microsoft.com/office/drawing/2014/main" val="4141451134"/>
                    </a:ext>
                  </a:extLst>
                </a:gridCol>
                <a:gridCol w="1601613">
                  <a:extLst>
                    <a:ext uri="{9D8B030D-6E8A-4147-A177-3AD203B41FA5}">
                      <a16:colId xmlns:a16="http://schemas.microsoft.com/office/drawing/2014/main" val="1893733562"/>
                    </a:ext>
                  </a:extLst>
                </a:gridCol>
              </a:tblGrid>
              <a:tr h="277909">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Key Stage 1 Curriculum Map for Physical Education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5324780"/>
                  </a:ext>
                </a:extLst>
              </a:tr>
              <a:tr h="265297">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1 (1)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1   (2)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2 (3)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2 (4)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3 (5)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a:spcAft>
                          <a:spcPts val="0"/>
                        </a:spcAft>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Term 3 (6)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962480331"/>
                  </a:ext>
                </a:extLst>
              </a:tr>
              <a:tr h="277909">
                <a:tc>
                  <a:txBody>
                    <a:bodyPr/>
                    <a:lstStyle/>
                    <a:p>
                      <a:pPr algn="ctr">
                        <a:spcAft>
                          <a:spcPts val="0"/>
                        </a:spcAft>
                        <a:tabLst>
                          <a:tab pos="3245485" algn="l"/>
                        </a:tabLs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 Weeks</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6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6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6 Weeks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7Weeks</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137019"/>
                  </a:ext>
                </a:extLst>
              </a:tr>
              <a:tr h="1312348">
                <a:tc>
                  <a:txBody>
                    <a:bodyPr/>
                    <a:lstStyle/>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Year 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Send and return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Attack, defend and shoot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Dance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Gymnastics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Run, jump and throw</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Hit Catch and run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263432"/>
                  </a:ext>
                </a:extLst>
              </a:tr>
              <a:tr h="1312348">
                <a:tc>
                  <a:txBody>
                    <a:bodyPr/>
                    <a:lstStyle/>
                    <a:p>
                      <a:pPr algn="ctr">
                        <a:spcAft>
                          <a:spcPts val="0"/>
                        </a:spcAft>
                        <a:tabLst>
                          <a:tab pos="3245485" algn="l"/>
                        </a:tabLst>
                      </a:pPr>
                      <a:r>
                        <a:rPr lang="en-GB" sz="1800" b="1" dirty="0" smtClean="0">
                          <a:effectLst/>
                          <a:latin typeface="Arial" panose="020B0604020202020204" pitchFamily="34" charset="0"/>
                          <a:ea typeface="Times New Roman" panose="02020603050405020304" pitchFamily="18" charset="0"/>
                          <a:cs typeface="Times New Roman" panose="02020603050405020304" pitchFamily="18" charset="0"/>
                        </a:rPr>
                        <a:t>Year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Send and return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Attack, defend and shoot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Dance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Gymnastics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Run, jump and throw</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Hit Catch and run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32454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878697"/>
                  </a:ext>
                </a:extLst>
              </a:tr>
            </a:tbl>
          </a:graphicData>
        </a:graphic>
      </p:graphicFrame>
    </p:spTree>
    <p:extLst>
      <p:ext uri="{BB962C8B-B14F-4D97-AF65-F5344CB8AC3E}">
        <p14:creationId xmlns:p14="http://schemas.microsoft.com/office/powerpoint/2010/main" val="354333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46" y="182245"/>
            <a:ext cx="10515600" cy="1325563"/>
          </a:xfrm>
        </p:spPr>
        <p:txBody>
          <a:bodyPr/>
          <a:lstStyle/>
          <a:p>
            <a:endParaRPr lang="en-GB" dirty="0"/>
          </a:p>
        </p:txBody>
      </p:sp>
      <p:pic>
        <p:nvPicPr>
          <p:cNvPr id="4" name="Picture 3"/>
          <p:cNvPicPr>
            <a:picLocks noChangeAspect="1"/>
          </p:cNvPicPr>
          <p:nvPr/>
        </p:nvPicPr>
        <p:blipFill>
          <a:blip r:embed="rId2"/>
          <a:stretch>
            <a:fillRect/>
          </a:stretch>
        </p:blipFill>
        <p:spPr>
          <a:xfrm>
            <a:off x="169646" y="1325563"/>
            <a:ext cx="12022354" cy="5681964"/>
          </a:xfrm>
          <a:prstGeom prst="rect">
            <a:avLst/>
          </a:prstGeom>
        </p:spPr>
      </p:pic>
      <p:sp>
        <p:nvSpPr>
          <p:cNvPr id="5" name="Title 1"/>
          <p:cNvSpPr txBox="1">
            <a:spLocks/>
          </p:cNvSpPr>
          <p:nvPr/>
        </p:nvSpPr>
        <p:spPr>
          <a:xfrm>
            <a:off x="169646"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Humnst777 Lt BT" panose="020B0402030504020204" pitchFamily="34" charset="0"/>
              </a:rPr>
              <a:t>KS 2 – The Same School</a:t>
            </a:r>
            <a:endParaRPr lang="en-GB" sz="3200" b="1" dirty="0">
              <a:solidFill>
                <a:schemeClr val="bg1"/>
              </a:solidFill>
              <a:latin typeface="Humnst777 Lt BT" panose="020B0402030504020204" pitchFamily="34" charset="0"/>
            </a:endParaRPr>
          </a:p>
        </p:txBody>
      </p:sp>
    </p:spTree>
    <p:extLst>
      <p:ext uri="{BB962C8B-B14F-4D97-AF65-F5344CB8AC3E}">
        <p14:creationId xmlns:p14="http://schemas.microsoft.com/office/powerpoint/2010/main" val="377908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latin typeface="Humnst777 Lt BT" panose="020B0402030504020204" pitchFamily="34" charset="0"/>
              </a:rPr>
              <a:t>Pupils </a:t>
            </a:r>
            <a:r>
              <a:rPr lang="en-GB" sz="2400" dirty="0">
                <a:latin typeface="Humnst777 Lt BT" panose="020B0402030504020204" pitchFamily="34" charset="0"/>
              </a:rPr>
              <a:t>should continue to apply and develop a broader range of skills, learning how to use them in different ways and to link them to make actions and sequences of movement. They should enjoy communicating, collaborating and competing with each other. They should develop an understanding of how to improve in different physical activities and sports and learn how to evaluate and recognise their own success. </a:t>
            </a:r>
            <a:r>
              <a:rPr lang="en-GB" sz="1600" dirty="0" smtClean="0">
                <a:latin typeface="Humnst777 Lt BT" panose="020B0402030504020204" pitchFamily="34" charset="0"/>
              </a:rPr>
              <a:t>(</a:t>
            </a:r>
            <a:r>
              <a:rPr lang="en-GB" sz="1600" dirty="0" err="1" smtClean="0">
                <a:latin typeface="Humnst777 Lt BT" panose="020B0402030504020204" pitchFamily="34" charset="0"/>
              </a:rPr>
              <a:t>DfE</a:t>
            </a:r>
            <a:r>
              <a:rPr lang="en-GB" sz="1600" dirty="0" smtClean="0">
                <a:latin typeface="Humnst777 Lt BT" panose="020B0402030504020204" pitchFamily="34" charset="0"/>
              </a:rPr>
              <a:t>, 2013)</a:t>
            </a:r>
          </a:p>
          <a:p>
            <a:pPr marL="0" indent="0">
              <a:buNone/>
            </a:pPr>
            <a:endParaRPr lang="en-GB" sz="2400" dirty="0">
              <a:latin typeface="Humnst777 Lt BT" panose="020B0402030504020204" pitchFamily="34" charset="0"/>
            </a:endParaRPr>
          </a:p>
          <a:p>
            <a:pPr marL="0" indent="0">
              <a:buNone/>
            </a:pPr>
            <a:endParaRPr lang="en-GB" dirty="0"/>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solidFill>
                  <a:schemeClr val="bg1"/>
                </a:solidFill>
              </a:rPr>
              <a:t> </a:t>
            </a:r>
            <a:r>
              <a:rPr lang="en-GB" b="1" dirty="0">
                <a:solidFill>
                  <a:schemeClr val="bg1"/>
                </a:solidFill>
              </a:rPr>
              <a:t>Key stage 2 </a:t>
            </a:r>
            <a:endParaRPr lang="en-GB" sz="3200" b="1" dirty="0">
              <a:solidFill>
                <a:schemeClr val="bg1"/>
              </a:solidFill>
              <a:latin typeface="Humnst777 Lt BT" panose="020B0402030504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3324984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3" name="Content Placeholder 2"/>
          <p:cNvSpPr>
            <a:spLocks noGrp="1"/>
          </p:cNvSpPr>
          <p:nvPr>
            <p:ph idx="1"/>
          </p:nvPr>
        </p:nvSpPr>
        <p:spPr/>
        <p:txBody>
          <a:bodyPr>
            <a:normAutofit fontScale="92500"/>
          </a:bodyPr>
          <a:lstStyle/>
          <a:p>
            <a:r>
              <a:rPr lang="en-GB" sz="2600" dirty="0" smtClean="0">
                <a:latin typeface="Humnst777 Lt BT" panose="020B0402030504020204" pitchFamily="34" charset="0"/>
              </a:rPr>
              <a:t>use </a:t>
            </a:r>
            <a:r>
              <a:rPr lang="en-GB" sz="2600" dirty="0">
                <a:latin typeface="Humnst777 Lt BT" panose="020B0402030504020204" pitchFamily="34" charset="0"/>
              </a:rPr>
              <a:t>running, jumping, throwing and catching in isolation and in combination </a:t>
            </a:r>
          </a:p>
          <a:p>
            <a:r>
              <a:rPr lang="en-GB" sz="2600" dirty="0" smtClean="0">
                <a:latin typeface="Humnst777 Lt BT" panose="020B0402030504020204" pitchFamily="34" charset="0"/>
              </a:rPr>
              <a:t>play </a:t>
            </a:r>
            <a:r>
              <a:rPr lang="en-GB" sz="2600" dirty="0">
                <a:latin typeface="Humnst777 Lt BT" panose="020B0402030504020204" pitchFamily="34" charset="0"/>
              </a:rPr>
              <a:t>competitive games, modified where appropriate </a:t>
            </a:r>
            <a:r>
              <a:rPr lang="en-GB" sz="2600" dirty="0">
                <a:solidFill>
                  <a:srgbClr val="00ADEF"/>
                </a:solidFill>
                <a:latin typeface="Humnst777 Lt BT" panose="020B0402030504020204" pitchFamily="34" charset="0"/>
              </a:rPr>
              <a:t>[for example, badminton, basketball, cricket, football, hockey, netball, </a:t>
            </a:r>
            <a:r>
              <a:rPr lang="en-GB" sz="2600" dirty="0">
                <a:solidFill>
                  <a:srgbClr val="00ADEF"/>
                </a:solidFill>
                <a:latin typeface="Humnst777 Lt BT" panose="020B0402030504020204" pitchFamily="34" charset="0"/>
              </a:rPr>
              <a:t>rounders</a:t>
            </a:r>
            <a:r>
              <a:rPr lang="en-GB" sz="2600" dirty="0">
                <a:solidFill>
                  <a:srgbClr val="00ADEF"/>
                </a:solidFill>
                <a:latin typeface="Humnst777 Lt BT" panose="020B0402030504020204" pitchFamily="34" charset="0"/>
              </a:rPr>
              <a:t> and tennis],</a:t>
            </a:r>
            <a:r>
              <a:rPr lang="en-GB" sz="2600" dirty="0">
                <a:latin typeface="Humnst777 Lt BT" panose="020B0402030504020204" pitchFamily="34" charset="0"/>
              </a:rPr>
              <a:t> and apply basic principles suitable for attacking and defending </a:t>
            </a:r>
          </a:p>
          <a:p>
            <a:r>
              <a:rPr lang="en-GB" sz="2600" dirty="0" smtClean="0">
                <a:latin typeface="Humnst777 Lt BT" panose="020B0402030504020204" pitchFamily="34" charset="0"/>
              </a:rPr>
              <a:t>develop </a:t>
            </a:r>
            <a:r>
              <a:rPr lang="en-GB" sz="2600" dirty="0">
                <a:latin typeface="Humnst777 Lt BT" panose="020B0402030504020204" pitchFamily="34" charset="0"/>
              </a:rPr>
              <a:t>flexibility, strength, technique, control and balance </a:t>
            </a:r>
            <a:r>
              <a:rPr lang="en-GB" sz="2600" dirty="0">
                <a:solidFill>
                  <a:srgbClr val="00ADEF"/>
                </a:solidFill>
                <a:latin typeface="Humnst777 Lt BT" panose="020B0402030504020204" pitchFamily="34" charset="0"/>
              </a:rPr>
              <a:t>[for example, through athletics and gymnastics] </a:t>
            </a:r>
          </a:p>
          <a:p>
            <a:r>
              <a:rPr lang="en-GB" sz="2600" dirty="0" smtClean="0">
                <a:latin typeface="Humnst777 Lt BT" panose="020B0402030504020204" pitchFamily="34" charset="0"/>
              </a:rPr>
              <a:t>perform </a:t>
            </a:r>
            <a:r>
              <a:rPr lang="en-GB" sz="2600" dirty="0">
                <a:latin typeface="Humnst777 Lt BT" panose="020B0402030504020204" pitchFamily="34" charset="0"/>
              </a:rPr>
              <a:t>dances using a range of movement patterns </a:t>
            </a:r>
          </a:p>
          <a:p>
            <a:r>
              <a:rPr lang="en-GB" sz="2600" dirty="0" smtClean="0">
                <a:latin typeface="Humnst777 Lt BT" panose="020B0402030504020204" pitchFamily="34" charset="0"/>
              </a:rPr>
              <a:t>take </a:t>
            </a:r>
            <a:r>
              <a:rPr lang="en-GB" sz="2600" dirty="0">
                <a:latin typeface="Humnst777 Lt BT" panose="020B0402030504020204" pitchFamily="34" charset="0"/>
              </a:rPr>
              <a:t>part in outdoor and adventurous activity challenges both individually and within a team </a:t>
            </a:r>
          </a:p>
          <a:p>
            <a:r>
              <a:rPr lang="en-GB" sz="2600" dirty="0" smtClean="0">
                <a:latin typeface="Humnst777 Lt BT" panose="020B0402030504020204" pitchFamily="34" charset="0"/>
              </a:rPr>
              <a:t>compare </a:t>
            </a:r>
            <a:r>
              <a:rPr lang="en-GB" sz="2600" dirty="0">
                <a:latin typeface="Humnst777 Lt BT" panose="020B0402030504020204" pitchFamily="34" charset="0"/>
              </a:rPr>
              <a:t>their performances with previous ones and demonstrate improvement to achieve their personal best. </a:t>
            </a:r>
            <a:r>
              <a:rPr lang="en-GB" sz="1900" dirty="0" smtClean="0">
                <a:latin typeface="Humnst777 Lt BT" panose="020B0402030504020204" pitchFamily="34" charset="0"/>
              </a:rPr>
              <a:t>(</a:t>
            </a:r>
            <a:r>
              <a:rPr lang="en-GB" sz="1900" dirty="0" err="1" smtClean="0">
                <a:latin typeface="Humnst777 Lt BT" panose="020B0402030504020204" pitchFamily="34" charset="0"/>
              </a:rPr>
              <a:t>DfE</a:t>
            </a:r>
            <a:r>
              <a:rPr lang="en-GB" sz="1900" dirty="0" smtClean="0">
                <a:latin typeface="Humnst777 Lt BT" panose="020B0402030504020204" pitchFamily="34" charset="0"/>
              </a:rPr>
              <a:t>, 2013)</a:t>
            </a:r>
          </a:p>
          <a:p>
            <a:pPr marL="0" indent="0">
              <a:buNone/>
            </a:pPr>
            <a:endParaRPr lang="en-GB" sz="2600" dirty="0">
              <a:latin typeface="Humnst777 Lt BT" panose="020B0402030504020204" pitchFamily="34" charset="0"/>
            </a:endParaRPr>
          </a:p>
          <a:p>
            <a:pPr marL="0" indent="0">
              <a:buNone/>
            </a:pPr>
            <a:endParaRPr lang="en-GB" dirty="0"/>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a:solidFill>
                  <a:schemeClr val="bg1"/>
                </a:solidFill>
              </a:rPr>
              <a:t>KS 2 - Pupils should be taught to: </a:t>
            </a:r>
            <a:endParaRPr lang="en-GB" sz="3200" b="1" dirty="0">
              <a:solidFill>
                <a:schemeClr val="bg1"/>
              </a:solidFill>
              <a:latin typeface="Humnst777 Lt BT" panose="020B0402030504020204" pitchFamily="34" charset="0"/>
            </a:endParaRPr>
          </a:p>
        </p:txBody>
      </p:sp>
    </p:spTree>
    <p:extLst>
      <p:ext uri="{BB962C8B-B14F-4D97-AF65-F5344CB8AC3E}">
        <p14:creationId xmlns:p14="http://schemas.microsoft.com/office/powerpoint/2010/main" val="286735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2411" y="2521130"/>
            <a:ext cx="9183189" cy="4010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smtClean="0">
                <a:effectLst/>
                <a:ea typeface="Calibri" panose="020F0502020204030204" pitchFamily="34" charset="0"/>
                <a:cs typeface="Times New Roman" panose="02020603050405020304" pitchFamily="18" charset="0"/>
              </a:rPr>
              <a:t>What </a:t>
            </a:r>
            <a:r>
              <a:rPr lang="en-GB" sz="3200" dirty="0">
                <a:effectLst/>
                <a:ea typeface="Calibri" panose="020F0502020204030204" pitchFamily="34" charset="0"/>
                <a:cs typeface="Times New Roman" panose="02020603050405020304" pitchFamily="18" charset="0"/>
              </a:rPr>
              <a:t>skills do you want to introduce and develop with your pupils </a:t>
            </a:r>
            <a:r>
              <a:rPr lang="en-GB" sz="3200" dirty="0" smtClean="0">
                <a:effectLst/>
                <a:ea typeface="Calibri" panose="020F0502020204030204" pitchFamily="34" charset="0"/>
                <a:cs typeface="Times New Roman" panose="02020603050405020304" pitchFamily="18" charset="0"/>
              </a:rPr>
              <a:t>?</a:t>
            </a:r>
          </a:p>
          <a:p>
            <a:pPr marL="457200" indent="-457200">
              <a:lnSpc>
                <a:spcPct val="107000"/>
              </a:lnSpc>
              <a:spcAft>
                <a:spcPts val="800"/>
              </a:spcAft>
              <a:buFont typeface="Arial" panose="020B0604020202020204" pitchFamily="34" charset="0"/>
              <a:buChar char="•"/>
            </a:pPr>
            <a:r>
              <a:rPr lang="en-GB" sz="3200" dirty="0" smtClean="0">
                <a:effectLst/>
                <a:ea typeface="Calibri" panose="020F0502020204030204" pitchFamily="34" charset="0"/>
                <a:cs typeface="Times New Roman" panose="02020603050405020304" pitchFamily="18" charset="0"/>
              </a:rPr>
              <a:t>How </a:t>
            </a:r>
            <a:r>
              <a:rPr lang="en-GB" sz="3200" dirty="0">
                <a:effectLst/>
                <a:ea typeface="Calibri" panose="020F0502020204030204" pitchFamily="34" charset="0"/>
                <a:cs typeface="Times New Roman" panose="02020603050405020304" pitchFamily="18" charset="0"/>
              </a:rPr>
              <a:t>have you identified these skills? </a:t>
            </a:r>
            <a:endParaRPr lang="en-GB" sz="3200" dirty="0" smtClean="0">
              <a:effectLst/>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smtClean="0">
                <a:effectLst/>
                <a:ea typeface="Calibri" panose="020F0502020204030204" pitchFamily="34" charset="0"/>
                <a:cs typeface="Times New Roman" panose="02020603050405020304" pitchFamily="18" charset="0"/>
              </a:rPr>
              <a:t>Are </a:t>
            </a:r>
            <a:r>
              <a:rPr lang="en-GB" sz="3200" dirty="0">
                <a:effectLst/>
                <a:ea typeface="Calibri" panose="020F0502020204030204" pitchFamily="34" charset="0"/>
                <a:cs typeface="Times New Roman" panose="02020603050405020304" pitchFamily="18" charset="0"/>
              </a:rPr>
              <a:t>they all physical skills or have you considered social, cognitive and emotional skills as well? </a:t>
            </a:r>
          </a:p>
        </p:txBody>
      </p:sp>
      <p:sp>
        <p:nvSpPr>
          <p:cNvPr id="5" name="Title 4"/>
          <p:cNvSpPr>
            <a:spLocks noGrp="1"/>
          </p:cNvSpPr>
          <p:nvPr>
            <p:ph type="title"/>
          </p:nvPr>
        </p:nvSpPr>
        <p:spPr>
          <a:xfrm>
            <a:off x="799012" y="326572"/>
            <a:ext cx="10515600" cy="1951946"/>
          </a:xfrm>
        </p:spPr>
        <p:txBody>
          <a:bodyPr>
            <a:normAutofit fontScale="90000"/>
          </a:bodyPr>
          <a:lstStyle/>
          <a:p>
            <a:r>
              <a:rPr lang="en-GB" dirty="0" smtClean="0">
                <a:latin typeface="Humnst777 Lt BT" panose="020B0402030504020204" pitchFamily="34" charset="0"/>
                <a:ea typeface="Calibri" panose="020F0502020204030204" pitchFamily="34" charset="0"/>
                <a:cs typeface="Times New Roman" panose="02020603050405020304" pitchFamily="18" charset="0"/>
              </a:rPr>
              <a:t/>
            </a:r>
            <a:br>
              <a:rPr lang="en-GB" dirty="0" smtClean="0">
                <a:latin typeface="Humnst777 Lt BT" panose="020B0402030504020204" pitchFamily="34" charset="0"/>
                <a:ea typeface="Calibri" panose="020F0502020204030204" pitchFamily="34" charset="0"/>
                <a:cs typeface="Times New Roman" panose="02020603050405020304" pitchFamily="18" charset="0"/>
              </a:rPr>
            </a:br>
            <a:r>
              <a:rPr lang="en-GB" dirty="0" smtClean="0">
                <a:latin typeface="Humnst777 Lt BT" panose="020B0402030504020204" pitchFamily="34" charset="0"/>
                <a:ea typeface="Calibri" panose="020F0502020204030204" pitchFamily="34" charset="0"/>
                <a:cs typeface="Times New Roman" panose="02020603050405020304" pitchFamily="18" charset="0"/>
              </a:rPr>
              <a:t>A </a:t>
            </a:r>
            <a:r>
              <a:rPr lang="en-GB" dirty="0">
                <a:latin typeface="Humnst777 Lt BT" panose="020B0402030504020204" pitchFamily="34" charset="0"/>
                <a:ea typeface="Calibri" panose="020F0502020204030204" pitchFamily="34" charset="0"/>
                <a:cs typeface="Times New Roman" panose="02020603050405020304" pitchFamily="18" charset="0"/>
              </a:rPr>
              <a:t>Pause for </a:t>
            </a:r>
            <a:r>
              <a:rPr lang="en-GB" dirty="0" smtClean="0">
                <a:latin typeface="Humnst777 Lt BT" panose="020B0402030504020204" pitchFamily="34" charset="0"/>
                <a:ea typeface="Calibri" panose="020F0502020204030204" pitchFamily="34" charset="0"/>
                <a:cs typeface="Times New Roman" panose="02020603050405020304" pitchFamily="18" charset="0"/>
              </a:rPr>
              <a:t>Thought:</a:t>
            </a:r>
            <a:br>
              <a:rPr lang="en-GB" dirty="0" smtClean="0">
                <a:latin typeface="Humnst777 Lt BT" panose="020B0402030504020204" pitchFamily="34" charset="0"/>
                <a:ea typeface="Calibri" panose="020F0502020204030204" pitchFamily="34" charset="0"/>
                <a:cs typeface="Times New Roman" panose="02020603050405020304" pitchFamily="18" charset="0"/>
              </a:rPr>
            </a:br>
            <a:r>
              <a:rPr lang="en-GB" dirty="0" smtClean="0">
                <a:ea typeface="Calibri" panose="020F0502020204030204" pitchFamily="34" charset="0"/>
                <a:cs typeface="Times New Roman" panose="02020603050405020304" pitchFamily="18" charset="0"/>
              </a:rPr>
              <a:t>Physical </a:t>
            </a:r>
            <a:r>
              <a:rPr lang="en-GB" dirty="0">
                <a:ea typeface="Calibri" panose="020F0502020204030204" pitchFamily="34" charset="0"/>
                <a:cs typeface="Times New Roman" panose="02020603050405020304" pitchFamily="18" charset="0"/>
              </a:rPr>
              <a:t>Education provides a wonderful opportunity to develop the whole child. </a:t>
            </a:r>
            <a:br>
              <a:rPr lang="en-GB" dirty="0">
                <a:ea typeface="Calibri" panose="020F0502020204030204" pitchFamily="34" charset="0"/>
                <a:cs typeface="Times New Roman" panose="02020603050405020304" pitchFamily="18" charset="0"/>
              </a:rPr>
            </a:br>
            <a:endParaRPr lang="en-GB" dirty="0">
              <a:latin typeface="Humnst777 Lt BT" panose="020B0402030504020204" pitchFamily="34" charset="0"/>
            </a:endParaRPr>
          </a:p>
        </p:txBody>
      </p:sp>
    </p:spTree>
    <p:extLst>
      <p:ext uri="{BB962C8B-B14F-4D97-AF65-F5344CB8AC3E}">
        <p14:creationId xmlns:p14="http://schemas.microsoft.com/office/powerpoint/2010/main" val="3006962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210749"/>
            <a:ext cx="10515600" cy="1325563"/>
          </a:xfrm>
        </p:spPr>
        <p:txBody>
          <a:bodyPr anchor="t">
            <a:normAutofit/>
          </a:bodyPr>
          <a:lstStyle/>
          <a:p>
            <a:r>
              <a:rPr lang="en-GB" sz="2400" b="1" dirty="0" smtClean="0">
                <a:latin typeface="Humnst777 Lt BT" panose="020B0402030504020204" pitchFamily="34" charset="0"/>
              </a:rPr>
              <a:t>Physical Education </a:t>
            </a:r>
            <a:r>
              <a:rPr lang="en-GB" sz="2400" b="1" dirty="0">
                <a:latin typeface="Humnst777 Lt BT" panose="020B0402030504020204" pitchFamily="34" charset="0"/>
              </a:rPr>
              <a:t>provides </a:t>
            </a:r>
            <a:r>
              <a:rPr lang="en-GB" sz="2400" b="1" dirty="0" smtClean="0">
                <a:latin typeface="Humnst777 Lt BT" panose="020B0402030504020204" pitchFamily="34" charset="0"/>
              </a:rPr>
              <a:t>us with </a:t>
            </a:r>
            <a:r>
              <a:rPr lang="en-GB" sz="2400" b="1" dirty="0">
                <a:latin typeface="Humnst777 Lt BT" panose="020B0402030504020204" pitchFamily="34" charset="0"/>
              </a:rPr>
              <a:t>the opportunity to develop a wide set of skills which are not just physical</a:t>
            </a:r>
            <a:endParaRPr lang="en-GB" sz="2400" b="1" dirty="0">
              <a:latin typeface="Humnst777 Lt BT" panose="020B0402030504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0449014"/>
              </p:ext>
            </p:extLst>
          </p:nvPr>
        </p:nvGraphicFramePr>
        <p:xfrm>
          <a:off x="5384072" y="948626"/>
          <a:ext cx="5956663" cy="1706880"/>
        </p:xfrm>
        <a:graphic>
          <a:graphicData uri="http://schemas.openxmlformats.org/drawingml/2006/table">
            <a:tbl>
              <a:tblPr bandRow="1">
                <a:tableStyleId>{5C22544A-7EE6-4342-B048-85BDC9FD1C3A}</a:tableStyleId>
              </a:tblPr>
              <a:tblGrid>
                <a:gridCol w="5956663">
                  <a:extLst>
                    <a:ext uri="{9D8B030D-6E8A-4147-A177-3AD203B41FA5}">
                      <a16:colId xmlns:a16="http://schemas.microsoft.com/office/drawing/2014/main" val="1821761384"/>
                    </a:ext>
                  </a:extLst>
                </a:gridCol>
              </a:tblGrid>
              <a:tr h="1456012">
                <a:tc>
                  <a:txBody>
                    <a:bodyPr/>
                    <a:lstStyle/>
                    <a:p>
                      <a:pPr marL="0" lvl="0" indent="0" algn="just">
                        <a:lnSpc>
                          <a:spcPct val="200000"/>
                        </a:lnSpc>
                        <a:spcAft>
                          <a:spcPts val="0"/>
                        </a:spcAft>
                        <a:buFont typeface="Arial" panose="020B0604020202020204" pitchFamily="34" charset="0"/>
                        <a:buNone/>
                      </a:pPr>
                      <a:r>
                        <a:rPr lang="en-GB" sz="1400" b="1" dirty="0" smtClean="0">
                          <a:effectLst/>
                          <a:latin typeface="Humnst777 Lt BT" panose="020B0402030504020204" pitchFamily="34" charset="0"/>
                          <a:ea typeface="Arial" panose="020B0604020202020204" pitchFamily="34" charset="0"/>
                          <a:cs typeface="Arial" panose="020B0604020202020204" pitchFamily="34" charset="0"/>
                        </a:rPr>
                        <a:t>Term 1 Focus</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Perform a range of skills (cognitive, social and practical)</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Linking skills (practical)</a:t>
                      </a:r>
                    </a:p>
                    <a:p>
                      <a:pPr marL="0" lvl="0" indent="0" algn="just">
                        <a:lnSpc>
                          <a:spcPct val="200000"/>
                        </a:lnSpc>
                        <a:spcAft>
                          <a:spcPts val="0"/>
                        </a:spcAft>
                        <a:buFont typeface="Arial" panose="020B0604020202020204" pitchFamily="34" charset="0"/>
                        <a:buNone/>
                      </a:pPr>
                      <a:endParaRPr lang="en-GB" sz="1400" dirty="0">
                        <a:effectLst/>
                        <a:latin typeface="Humnst777 Lt BT" panose="020B0402030504020204" pitchFamily="34" charset="0"/>
                        <a:ea typeface="Arial" panose="020B0604020202020204" pitchFamily="34" charset="0"/>
                        <a:cs typeface="Arial" panose="020B0604020202020204" pitchFamily="34" charset="0"/>
                      </a:endParaRPr>
                    </a:p>
                  </a:txBody>
                  <a:tcPr marL="54392" marR="54392" marT="0" marB="0"/>
                </a:tc>
                <a:extLst>
                  <a:ext uri="{0D108BD9-81ED-4DB2-BD59-A6C34878D82A}">
                    <a16:rowId xmlns:a16="http://schemas.microsoft.com/office/drawing/2014/main" val="233225162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8948017"/>
              </p:ext>
            </p:extLst>
          </p:nvPr>
        </p:nvGraphicFramePr>
        <p:xfrm>
          <a:off x="158931" y="948626"/>
          <a:ext cx="4439194" cy="5974080"/>
        </p:xfrm>
        <a:graphic>
          <a:graphicData uri="http://schemas.openxmlformats.org/drawingml/2006/table">
            <a:tbl>
              <a:tblPr bandRow="1">
                <a:tableStyleId>{5C22544A-7EE6-4342-B048-85BDC9FD1C3A}</a:tableStyleId>
              </a:tblPr>
              <a:tblGrid>
                <a:gridCol w="4439194">
                  <a:extLst>
                    <a:ext uri="{9D8B030D-6E8A-4147-A177-3AD203B41FA5}">
                      <a16:colId xmlns:a16="http://schemas.microsoft.com/office/drawing/2014/main" val="1821761384"/>
                    </a:ext>
                  </a:extLst>
                </a:gridCol>
              </a:tblGrid>
              <a:tr h="5730534">
                <a:tc>
                  <a:txBody>
                    <a:bodyPr/>
                    <a:lstStyle/>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Confident (cognitive)</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Cooperative (social)</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Linking skills (practical)</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Apply (practical and cognitive)</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Evaluate (practical and cognitive)</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Competent (cognitive, social and practical)</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Perform a range of skills (cognitive, social and practical)</a:t>
                      </a:r>
                    </a:p>
                    <a:p>
                      <a:pPr marL="342900" lvl="0" indent="-342900" algn="just">
                        <a:lnSpc>
                          <a:spcPct val="200000"/>
                        </a:lnSpc>
                        <a:spcAft>
                          <a:spcPts val="0"/>
                        </a:spcAft>
                        <a:buFont typeface="Arial" panose="020B0604020202020204" pitchFamily="34" charset="0"/>
                        <a:buChar char="●"/>
                      </a:pPr>
                      <a:r>
                        <a:rPr lang="en-GB" sz="1400" dirty="0">
                          <a:effectLst/>
                          <a:latin typeface="Humnst777 Lt BT" panose="020B0402030504020204" pitchFamily="34" charset="0"/>
                        </a:rPr>
                        <a:t>Fairness (social and cognitive)</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a:effectLst/>
                          <a:latin typeface="Humnst777 Lt BT" panose="020B0402030504020204" pitchFamily="34" charset="0"/>
                        </a:rPr>
                        <a:t>Develop understanding (cognitive</a:t>
                      </a:r>
                      <a:r>
                        <a:rPr lang="en-GB" sz="1400" dirty="0" smtClean="0">
                          <a:effectLst/>
                          <a:latin typeface="Humnst777 Lt BT" panose="020B0402030504020204" pitchFamily="34" charset="0"/>
                        </a:rPr>
                        <a:t>)</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Collaborate (social)</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Know how to improve (cognitive)</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Competitive (practical)</a:t>
                      </a:r>
                    </a:p>
                    <a:p>
                      <a:pPr marL="342900" lvl="0" indent="-342900" algn="just">
                        <a:lnSpc>
                          <a:spcPct val="200000"/>
                        </a:lnSpc>
                        <a:spcAft>
                          <a:spcPts val="0"/>
                        </a:spcAft>
                        <a:buFont typeface="Arial" panose="020B0604020202020204" pitchFamily="34" charset="0"/>
                        <a:buChar char="●"/>
                      </a:pPr>
                      <a:endParaRPr lang="en-GB" sz="1400" dirty="0" smtClean="0">
                        <a:effectLst/>
                        <a:latin typeface="Humnst777 Lt BT" panose="020B0402030504020204" pitchFamily="34" charset="0"/>
                      </a:endParaRPr>
                    </a:p>
                  </a:txBody>
                  <a:tcPr marL="54392" marR="54392" marT="0" marB="0"/>
                </a:tc>
                <a:extLst>
                  <a:ext uri="{0D108BD9-81ED-4DB2-BD59-A6C34878D82A}">
                    <a16:rowId xmlns:a16="http://schemas.microsoft.com/office/drawing/2014/main" val="233225162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54754"/>
              </p:ext>
            </p:extLst>
          </p:nvPr>
        </p:nvGraphicFramePr>
        <p:xfrm>
          <a:off x="5384071" y="2639815"/>
          <a:ext cx="5956663" cy="2133600"/>
        </p:xfrm>
        <a:graphic>
          <a:graphicData uri="http://schemas.openxmlformats.org/drawingml/2006/table">
            <a:tbl>
              <a:tblPr bandRow="1">
                <a:tableStyleId>{5C22544A-7EE6-4342-B048-85BDC9FD1C3A}</a:tableStyleId>
              </a:tblPr>
              <a:tblGrid>
                <a:gridCol w="5956663">
                  <a:extLst>
                    <a:ext uri="{9D8B030D-6E8A-4147-A177-3AD203B41FA5}">
                      <a16:colId xmlns:a16="http://schemas.microsoft.com/office/drawing/2014/main" val="1821761384"/>
                    </a:ext>
                  </a:extLst>
                </a:gridCol>
              </a:tblGrid>
              <a:tr h="1761319">
                <a:tc>
                  <a:txBody>
                    <a:bodyPr/>
                    <a:lstStyle/>
                    <a:p>
                      <a:pPr marL="0" lvl="0" indent="0" algn="just">
                        <a:lnSpc>
                          <a:spcPct val="200000"/>
                        </a:lnSpc>
                        <a:spcAft>
                          <a:spcPts val="0"/>
                        </a:spcAft>
                        <a:buFont typeface="Arial" panose="020B0604020202020204" pitchFamily="34" charset="0"/>
                        <a:buNone/>
                      </a:pPr>
                      <a:r>
                        <a:rPr lang="en-GB" sz="1400" b="1" dirty="0" smtClean="0">
                          <a:effectLst/>
                          <a:latin typeface="Humnst777 Lt BT" panose="020B0402030504020204" pitchFamily="34" charset="0"/>
                          <a:ea typeface="Arial" panose="020B0604020202020204" pitchFamily="34" charset="0"/>
                          <a:cs typeface="Arial" panose="020B0604020202020204" pitchFamily="34" charset="0"/>
                        </a:rPr>
                        <a:t>Term 2  Focus</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Apply (practical and cognitive)</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Develop understanding (cognitive)</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Evaluate (practical and cognitive)</a:t>
                      </a:r>
                    </a:p>
                    <a:p>
                      <a:pPr marL="0" lvl="0" indent="0" algn="just">
                        <a:lnSpc>
                          <a:spcPct val="200000"/>
                        </a:lnSpc>
                        <a:spcAft>
                          <a:spcPts val="0"/>
                        </a:spcAft>
                        <a:buFont typeface="Arial" panose="020B0604020202020204" pitchFamily="34" charset="0"/>
                        <a:buNone/>
                      </a:pPr>
                      <a:endParaRPr lang="en-GB" sz="1400" dirty="0">
                        <a:effectLst/>
                        <a:latin typeface="Humnst777 Lt BT" panose="020B0402030504020204" pitchFamily="34" charset="0"/>
                        <a:ea typeface="Arial" panose="020B0604020202020204" pitchFamily="34" charset="0"/>
                        <a:cs typeface="Arial" panose="020B0604020202020204" pitchFamily="34" charset="0"/>
                      </a:endParaRPr>
                    </a:p>
                  </a:txBody>
                  <a:tcPr marL="54392" marR="54392" marT="0" marB="0"/>
                </a:tc>
                <a:extLst>
                  <a:ext uri="{0D108BD9-81ED-4DB2-BD59-A6C34878D82A}">
                    <a16:rowId xmlns:a16="http://schemas.microsoft.com/office/drawing/2014/main" val="233225162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7823196"/>
              </p:ext>
            </p:extLst>
          </p:nvPr>
        </p:nvGraphicFramePr>
        <p:xfrm>
          <a:off x="5384073" y="4757724"/>
          <a:ext cx="5956663" cy="2133600"/>
        </p:xfrm>
        <a:graphic>
          <a:graphicData uri="http://schemas.openxmlformats.org/drawingml/2006/table">
            <a:tbl>
              <a:tblPr bandRow="1">
                <a:tableStyleId>{5C22544A-7EE6-4342-B048-85BDC9FD1C3A}</a:tableStyleId>
              </a:tblPr>
              <a:tblGrid>
                <a:gridCol w="5956663">
                  <a:extLst>
                    <a:ext uri="{9D8B030D-6E8A-4147-A177-3AD203B41FA5}">
                      <a16:colId xmlns:a16="http://schemas.microsoft.com/office/drawing/2014/main" val="1821761384"/>
                    </a:ext>
                  </a:extLst>
                </a:gridCol>
              </a:tblGrid>
              <a:tr h="1925566">
                <a:tc>
                  <a:txBody>
                    <a:bodyPr/>
                    <a:lstStyle/>
                    <a:p>
                      <a:pPr marL="0" lvl="0" indent="0" algn="just">
                        <a:lnSpc>
                          <a:spcPct val="200000"/>
                        </a:lnSpc>
                        <a:spcAft>
                          <a:spcPts val="0"/>
                        </a:spcAft>
                        <a:buFont typeface="Arial" panose="020B0604020202020204" pitchFamily="34" charset="0"/>
                        <a:buNone/>
                      </a:pPr>
                      <a:r>
                        <a:rPr lang="en-GB" sz="1400" b="1" dirty="0" smtClean="0">
                          <a:effectLst/>
                          <a:latin typeface="Humnst777 Lt BT" panose="020B0402030504020204" pitchFamily="34" charset="0"/>
                          <a:ea typeface="Arial" panose="020B0604020202020204" pitchFamily="34" charset="0"/>
                          <a:cs typeface="Arial" panose="020B0604020202020204" pitchFamily="34" charset="0"/>
                        </a:rPr>
                        <a:t>Term 3 Focus</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Cooperative (social)</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Competitive (practical)</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GB" sz="1400" dirty="0" smtClean="0">
                          <a:effectLst/>
                          <a:latin typeface="Humnst777 Lt BT" panose="020B0402030504020204" pitchFamily="34" charset="0"/>
                        </a:rPr>
                        <a:t>Collaborate (social)</a:t>
                      </a:r>
                    </a:p>
                    <a:p>
                      <a:pPr marL="0" lvl="0" indent="0" algn="just">
                        <a:lnSpc>
                          <a:spcPct val="200000"/>
                        </a:lnSpc>
                        <a:spcAft>
                          <a:spcPts val="0"/>
                        </a:spcAft>
                        <a:buFont typeface="Arial" panose="020B0604020202020204" pitchFamily="34" charset="0"/>
                        <a:buNone/>
                      </a:pPr>
                      <a:endParaRPr lang="en-GB" sz="1400" dirty="0">
                        <a:effectLst/>
                        <a:latin typeface="Humnst777 Lt BT" panose="020B0402030504020204" pitchFamily="34" charset="0"/>
                        <a:ea typeface="Arial" panose="020B0604020202020204" pitchFamily="34" charset="0"/>
                        <a:cs typeface="Arial" panose="020B0604020202020204" pitchFamily="34" charset="0"/>
                      </a:endParaRPr>
                    </a:p>
                  </a:txBody>
                  <a:tcPr marL="54392" marR="54392" marT="0" marB="0"/>
                </a:tc>
                <a:extLst>
                  <a:ext uri="{0D108BD9-81ED-4DB2-BD59-A6C34878D82A}">
                    <a16:rowId xmlns:a16="http://schemas.microsoft.com/office/drawing/2014/main" val="2332251627"/>
                  </a:ext>
                </a:extLst>
              </a:tr>
            </a:tbl>
          </a:graphicData>
        </a:graphic>
      </p:graphicFrame>
    </p:spTree>
    <p:extLst>
      <p:ext uri="{BB962C8B-B14F-4D97-AF65-F5344CB8AC3E}">
        <p14:creationId xmlns:p14="http://schemas.microsoft.com/office/powerpoint/2010/main" val="355022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Curriculum</a:t>
            </a:r>
            <a:endParaRPr lang="en-GB" dirty="0"/>
          </a:p>
        </p:txBody>
      </p:sp>
      <p:sp>
        <p:nvSpPr>
          <p:cNvPr id="3" name="Content Placeholder 2"/>
          <p:cNvSpPr>
            <a:spLocks noGrp="1"/>
          </p:cNvSpPr>
          <p:nvPr>
            <p:ph idx="1"/>
          </p:nvPr>
        </p:nvSpPr>
        <p:spPr/>
        <p:txBody>
          <a:bodyPr anchor="ctr">
            <a:normAutofit/>
          </a:bodyPr>
          <a:lstStyle/>
          <a:p>
            <a:pPr marL="0" indent="0" algn="ctr">
              <a:buNone/>
            </a:pPr>
            <a:r>
              <a:rPr lang="en-GB" sz="4000" dirty="0" smtClean="0">
                <a:latin typeface="Humnst777 Lt BT" panose="020B0402030504020204" pitchFamily="34" charset="0"/>
              </a:rPr>
              <a:t>DESIGN </a:t>
            </a:r>
          </a:p>
          <a:p>
            <a:pPr marL="0" indent="0" algn="ctr">
              <a:buNone/>
            </a:pPr>
            <a:endParaRPr lang="en-GB" sz="4000" dirty="0">
              <a:latin typeface="Humnst777 Lt BT" panose="020B0402030504020204" pitchFamily="34" charset="0"/>
            </a:endParaRPr>
          </a:p>
          <a:p>
            <a:pPr marL="0" indent="0" algn="ctr">
              <a:buNone/>
            </a:pPr>
            <a:r>
              <a:rPr lang="en-GB" sz="4000" dirty="0" smtClean="0">
                <a:latin typeface="Humnst777 Lt BT" panose="020B0402030504020204" pitchFamily="34" charset="0"/>
              </a:rPr>
              <a:t>or</a:t>
            </a:r>
          </a:p>
          <a:p>
            <a:pPr marL="0" indent="0" algn="ctr">
              <a:buNone/>
            </a:pPr>
            <a:endParaRPr lang="en-GB" sz="4000" dirty="0">
              <a:latin typeface="Humnst777 Lt BT" panose="020B0402030504020204" pitchFamily="34" charset="0"/>
            </a:endParaRPr>
          </a:p>
          <a:p>
            <a:pPr marL="0" indent="0" algn="ctr">
              <a:buNone/>
            </a:pPr>
            <a:r>
              <a:rPr lang="en-GB" sz="4000" dirty="0" smtClean="0">
                <a:latin typeface="Humnst777 Lt BT" panose="020B0402030504020204" pitchFamily="34" charset="0"/>
              </a:rPr>
              <a:t>CRAFT ?</a:t>
            </a:r>
            <a:endParaRPr lang="en-GB" sz="4000" dirty="0">
              <a:latin typeface="Humnst777 Lt BT" panose="020B0402030504020204" pitchFamily="34" charset="0"/>
            </a:endParaRPr>
          </a:p>
        </p:txBody>
      </p:sp>
      <p:pic>
        <p:nvPicPr>
          <p:cNvPr id="4" name="Picture 3"/>
          <p:cNvPicPr>
            <a:picLocks noChangeAspect="1"/>
          </p:cNvPicPr>
          <p:nvPr/>
        </p:nvPicPr>
        <p:blipFill>
          <a:blip r:embed="rId2"/>
          <a:stretch>
            <a:fillRect/>
          </a:stretch>
        </p:blipFill>
        <p:spPr>
          <a:xfrm>
            <a:off x="496450" y="2508250"/>
            <a:ext cx="4228890" cy="2835729"/>
          </a:xfrm>
          <a:prstGeom prst="rect">
            <a:avLst/>
          </a:prstGeom>
        </p:spPr>
      </p:pic>
      <p:pic>
        <p:nvPicPr>
          <p:cNvPr id="5" name="Picture 4"/>
          <p:cNvPicPr>
            <a:picLocks noChangeAspect="1"/>
          </p:cNvPicPr>
          <p:nvPr/>
        </p:nvPicPr>
        <p:blipFill>
          <a:blip r:embed="rId3"/>
          <a:stretch>
            <a:fillRect/>
          </a:stretch>
        </p:blipFill>
        <p:spPr>
          <a:xfrm>
            <a:off x="9309054" y="365125"/>
            <a:ext cx="2143125" cy="2143125"/>
          </a:xfrm>
          <a:prstGeom prst="rect">
            <a:avLst/>
          </a:prstGeom>
        </p:spPr>
      </p:pic>
      <p:pic>
        <p:nvPicPr>
          <p:cNvPr id="6" name="Picture 5"/>
          <p:cNvPicPr>
            <a:picLocks noChangeAspect="1"/>
          </p:cNvPicPr>
          <p:nvPr/>
        </p:nvPicPr>
        <p:blipFill>
          <a:blip r:embed="rId4"/>
          <a:stretch>
            <a:fillRect/>
          </a:stretch>
        </p:blipFill>
        <p:spPr>
          <a:xfrm>
            <a:off x="9309054" y="4178300"/>
            <a:ext cx="2143125" cy="2133600"/>
          </a:xfrm>
          <a:prstGeom prst="rect">
            <a:avLst/>
          </a:prstGeom>
        </p:spPr>
      </p:pic>
    </p:spTree>
    <p:extLst>
      <p:ext uri="{BB962C8B-B14F-4D97-AF65-F5344CB8AC3E}">
        <p14:creationId xmlns:p14="http://schemas.microsoft.com/office/powerpoint/2010/main" val="787956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Doing it differently</a:t>
            </a:r>
            <a:endParaRPr lang="en-GB" sz="3200" b="1" dirty="0">
              <a:solidFill>
                <a:schemeClr val="bg1"/>
              </a:solidFill>
              <a:latin typeface="Humnst777 Lt BT" panose="020B0402030504020204" pitchFamily="34" charset="0"/>
            </a:endParaRPr>
          </a:p>
        </p:txBody>
      </p:sp>
      <p:sp>
        <p:nvSpPr>
          <p:cNvPr id="11" name="TextBox 10"/>
          <p:cNvSpPr txBox="1"/>
          <p:nvPr/>
        </p:nvSpPr>
        <p:spPr>
          <a:xfrm>
            <a:off x="906654" y="2015857"/>
            <a:ext cx="9134328" cy="4458528"/>
          </a:xfrm>
          <a:prstGeom prst="rect">
            <a:avLst/>
          </a:prstGeom>
          <a:noFill/>
        </p:spPr>
        <p:txBody>
          <a:bodyPr wrap="square" rtlCol="0">
            <a:spAutoFit/>
          </a:bodyPr>
          <a:lstStyle/>
          <a:p>
            <a:pPr algn="ctr">
              <a:lnSpc>
                <a:spcPct val="150000"/>
              </a:lnSpc>
            </a:pPr>
            <a:r>
              <a:rPr lang="en-GB" sz="2400" dirty="0" smtClean="0">
                <a:latin typeface="Humnst777 Lt BT" panose="020B0402030504020204" pitchFamily="34" charset="0"/>
              </a:rPr>
              <a:t>Explicitly teach the sport</a:t>
            </a:r>
          </a:p>
          <a:p>
            <a:pPr algn="ctr">
              <a:lnSpc>
                <a:spcPct val="150000"/>
              </a:lnSpc>
            </a:pPr>
            <a:r>
              <a:rPr lang="en-GB" sz="2400" dirty="0" smtClean="0">
                <a:latin typeface="Humnst777 Lt BT" panose="020B0402030504020204" pitchFamily="34" charset="0"/>
              </a:rPr>
              <a:t>Or </a:t>
            </a:r>
          </a:p>
          <a:p>
            <a:pPr algn="ctr">
              <a:lnSpc>
                <a:spcPct val="150000"/>
              </a:lnSpc>
            </a:pPr>
            <a:r>
              <a:rPr lang="en-GB" sz="2400" dirty="0" smtClean="0">
                <a:latin typeface="Humnst777 Lt BT" panose="020B0402030504020204" pitchFamily="34" charset="0"/>
              </a:rPr>
              <a:t>Use the sporting activity </a:t>
            </a:r>
            <a:r>
              <a:rPr lang="en-GB" sz="2400" dirty="0" smtClean="0">
                <a:latin typeface="Humnst777 Lt BT" panose="020B0402030504020204" pitchFamily="34" charset="0"/>
              </a:rPr>
              <a:t>as a medium for </a:t>
            </a:r>
            <a:r>
              <a:rPr lang="en-GB" sz="2400" dirty="0" smtClean="0">
                <a:latin typeface="Humnst777 Lt BT" panose="020B0402030504020204" pitchFamily="34" charset="0"/>
              </a:rPr>
              <a:t>learning and development of the whole child</a:t>
            </a:r>
          </a:p>
          <a:p>
            <a:pPr algn="ctr">
              <a:lnSpc>
                <a:spcPct val="150000"/>
              </a:lnSpc>
            </a:pPr>
            <a:r>
              <a:rPr lang="en-GB" sz="2400" dirty="0" smtClean="0">
                <a:latin typeface="Humnst777 Lt BT" panose="020B0402030504020204" pitchFamily="34" charset="0"/>
              </a:rPr>
              <a:t>Or</a:t>
            </a:r>
          </a:p>
          <a:p>
            <a:pPr algn="ctr">
              <a:lnSpc>
                <a:spcPct val="150000"/>
              </a:lnSpc>
            </a:pPr>
            <a:r>
              <a:rPr lang="en-GB" sz="2400" dirty="0" smtClean="0">
                <a:latin typeface="Humnst777 Lt BT" panose="020B0402030504020204" pitchFamily="34" charset="0"/>
              </a:rPr>
              <a:t>Have generic themes </a:t>
            </a:r>
          </a:p>
          <a:p>
            <a:pPr algn="ctr">
              <a:lnSpc>
                <a:spcPct val="150000"/>
              </a:lnSpc>
            </a:pPr>
            <a:r>
              <a:rPr lang="en-GB" sz="2400" dirty="0" smtClean="0">
                <a:latin typeface="Humnst777 Lt BT" panose="020B0402030504020204" pitchFamily="34" charset="0"/>
              </a:rPr>
              <a:t>Or </a:t>
            </a:r>
            <a:endParaRPr lang="en-GB" sz="2400" dirty="0" smtClean="0">
              <a:latin typeface="Humnst777 Lt BT" panose="020B0402030504020204" pitchFamily="34" charset="0"/>
            </a:endParaRPr>
          </a:p>
          <a:p>
            <a:pPr algn="ctr">
              <a:lnSpc>
                <a:spcPct val="150000"/>
              </a:lnSpc>
            </a:pPr>
            <a:r>
              <a:rPr lang="en-GB" sz="2400" dirty="0" smtClean="0">
                <a:latin typeface="Humnst777 Lt BT" panose="020B0402030504020204" pitchFamily="34" charset="0"/>
              </a:rPr>
              <a:t>Maybe </a:t>
            </a:r>
            <a:r>
              <a:rPr lang="en-GB" sz="2400" dirty="0" smtClean="0">
                <a:latin typeface="Humnst777 Lt BT" panose="020B0402030504020204" pitchFamily="34" charset="0"/>
              </a:rPr>
              <a:t>a combination of the above!</a:t>
            </a:r>
            <a:endParaRPr lang="en-GB" sz="2400" dirty="0" smtClean="0">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301519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Doing it </a:t>
            </a:r>
            <a:r>
              <a:rPr lang="en-GB" dirty="0" smtClean="0">
                <a:solidFill>
                  <a:schemeClr val="bg1"/>
                </a:solidFill>
                <a:latin typeface="Humnst777 Lt BT" panose="020B0402030504020204" pitchFamily="34" charset="0"/>
              </a:rPr>
              <a:t>differently </a:t>
            </a:r>
            <a:r>
              <a:rPr lang="en-GB" dirty="0">
                <a:solidFill>
                  <a:schemeClr val="bg1"/>
                </a:solidFill>
                <a:latin typeface="Humnst777 Lt BT" panose="020B0402030504020204" pitchFamily="34" charset="0"/>
              </a:rPr>
              <a:t>-</a:t>
            </a:r>
            <a:r>
              <a:rPr lang="en-GB" dirty="0" smtClean="0">
                <a:solidFill>
                  <a:schemeClr val="bg1"/>
                </a:solidFill>
                <a:latin typeface="Humnst777 Lt BT" panose="020B0402030504020204" pitchFamily="34" charset="0"/>
              </a:rPr>
              <a:t> Options</a:t>
            </a:r>
            <a:endParaRPr lang="en-GB" sz="3200" b="1" dirty="0">
              <a:solidFill>
                <a:schemeClr val="bg1"/>
              </a:solidFill>
              <a:latin typeface="Humnst777 Lt BT" panose="020B0402030504020204" pitchFamily="34" charset="0"/>
            </a:endParaRPr>
          </a:p>
        </p:txBody>
      </p:sp>
      <p:sp>
        <p:nvSpPr>
          <p:cNvPr id="11" name="TextBox 10"/>
          <p:cNvSpPr txBox="1"/>
          <p:nvPr/>
        </p:nvSpPr>
        <p:spPr>
          <a:xfrm>
            <a:off x="1141786" y="1941391"/>
            <a:ext cx="9112557" cy="4339650"/>
          </a:xfrm>
          <a:prstGeom prst="rect">
            <a:avLst/>
          </a:prstGeom>
          <a:noFill/>
        </p:spPr>
        <p:txBody>
          <a:bodyPr wrap="square" rtlCol="0">
            <a:spAutoFit/>
          </a:bodyPr>
          <a:lstStyle/>
          <a:p>
            <a:endParaRPr lang="en-GB" sz="2400" dirty="0" smtClean="0">
              <a:latin typeface="Humnst777 Lt BT" panose="020B0402030504020204" pitchFamily="34" charset="0"/>
            </a:endParaRPr>
          </a:p>
          <a:p>
            <a:pPr marL="457200" indent="-457200">
              <a:buFont typeface="+mj-lt"/>
              <a:buAutoNum type="arabicPeriod"/>
            </a:pPr>
            <a:r>
              <a:rPr lang="en-GB" sz="2400" dirty="0">
                <a:latin typeface="Humnst777 Lt BT" panose="020B0402030504020204" pitchFamily="34" charset="0"/>
              </a:rPr>
              <a:t>Activities </a:t>
            </a:r>
            <a:r>
              <a:rPr lang="en-GB" sz="2400" dirty="0" smtClean="0">
                <a:latin typeface="Humnst777 Lt BT" panose="020B0402030504020204" pitchFamily="34" charset="0"/>
              </a:rPr>
              <a:t>areas are </a:t>
            </a:r>
            <a:r>
              <a:rPr lang="en-GB" sz="2400" dirty="0">
                <a:latin typeface="Humnst777 Lt BT" panose="020B0402030504020204" pitchFamily="34" charset="0"/>
              </a:rPr>
              <a:t>based upon the needs of each class or year </a:t>
            </a:r>
            <a:r>
              <a:rPr lang="en-GB" sz="2400" dirty="0" smtClean="0">
                <a:latin typeface="Humnst777 Lt BT" panose="020B0402030504020204" pitchFamily="34" charset="0"/>
              </a:rPr>
              <a:t>group</a:t>
            </a:r>
          </a:p>
          <a:p>
            <a:pPr marL="457200" indent="-457200">
              <a:buFont typeface="+mj-lt"/>
              <a:buAutoNum type="arabicPeriod"/>
            </a:pPr>
            <a:endParaRPr lang="en-GB" sz="2400" dirty="0">
              <a:latin typeface="Humnst777 Lt BT" panose="020B0402030504020204" pitchFamily="34" charset="0"/>
            </a:endParaRPr>
          </a:p>
          <a:p>
            <a:pPr marL="457200" indent="-457200">
              <a:buFont typeface="+mj-lt"/>
              <a:buAutoNum type="arabicPeriod"/>
            </a:pPr>
            <a:r>
              <a:rPr lang="en-GB" sz="2400" dirty="0" smtClean="0">
                <a:latin typeface="Humnst777 Lt BT" panose="020B0402030504020204" pitchFamily="34" charset="0"/>
              </a:rPr>
              <a:t>Allocate </a:t>
            </a:r>
            <a:r>
              <a:rPr lang="en-GB" sz="2400" dirty="0">
                <a:latin typeface="Humnst777 Lt BT" panose="020B0402030504020204" pitchFamily="34" charset="0"/>
              </a:rPr>
              <a:t>an activity area rather than a sport, i.e. net / wall </a:t>
            </a:r>
            <a:r>
              <a:rPr lang="en-GB" sz="2400" dirty="0" smtClean="0">
                <a:latin typeface="Humnst777 Lt BT" panose="020B0402030504020204" pitchFamily="34" charset="0"/>
              </a:rPr>
              <a:t>games</a:t>
            </a:r>
          </a:p>
          <a:p>
            <a:pPr marL="457200" indent="-457200">
              <a:buFont typeface="+mj-lt"/>
              <a:buAutoNum type="arabicPeriod"/>
            </a:pPr>
            <a:endParaRPr lang="en-GB" sz="2400" dirty="0">
              <a:latin typeface="Humnst777 Lt BT" panose="020B0402030504020204" pitchFamily="34" charset="0"/>
            </a:endParaRPr>
          </a:p>
          <a:p>
            <a:pPr marL="457200" indent="-457200">
              <a:buFont typeface="+mj-lt"/>
              <a:buAutoNum type="arabicPeriod"/>
            </a:pPr>
            <a:r>
              <a:rPr lang="en-GB" sz="2400" dirty="0">
                <a:latin typeface="Humnst777 Lt BT" panose="020B0402030504020204" pitchFamily="34" charset="0"/>
              </a:rPr>
              <a:t>Teachers given the flexibility to choose </a:t>
            </a:r>
            <a:r>
              <a:rPr lang="en-GB" sz="2400" dirty="0" smtClean="0">
                <a:latin typeface="Humnst777 Lt BT" panose="020B0402030504020204" pitchFamily="34" charset="0"/>
              </a:rPr>
              <a:t>/ modify the </a:t>
            </a:r>
            <a:r>
              <a:rPr lang="en-GB" sz="2400" dirty="0">
                <a:latin typeface="Humnst777 Lt BT" panose="020B0402030504020204" pitchFamily="34" charset="0"/>
              </a:rPr>
              <a:t>activity that meets pupils </a:t>
            </a:r>
            <a:r>
              <a:rPr lang="en-GB" sz="2400" dirty="0" smtClean="0">
                <a:latin typeface="Humnst777 Lt BT" panose="020B0402030504020204" pitchFamily="34" charset="0"/>
              </a:rPr>
              <a:t>needs</a:t>
            </a:r>
          </a:p>
          <a:p>
            <a:pPr marL="457200" indent="-457200">
              <a:buFont typeface="+mj-lt"/>
              <a:buAutoNum type="arabicPeriod"/>
            </a:pPr>
            <a:endParaRPr lang="en-GB" sz="2400" b="1" dirty="0">
              <a:latin typeface="Humnst777 Lt BT" panose="020B0402030504020204" pitchFamily="34" charset="0"/>
            </a:endParaRPr>
          </a:p>
          <a:p>
            <a:pPr marL="342900" indent="-342900">
              <a:buFont typeface="Arial" panose="020B0604020202020204" pitchFamily="34" charset="0"/>
              <a:buChar char="•"/>
            </a:pPr>
            <a:endParaRPr lang="en-GB" sz="2400" b="1" dirty="0" smtClean="0">
              <a:latin typeface="Humnst777 Lt BT" panose="020B0402030504020204" pitchFamily="34" charset="0"/>
            </a:endParaRPr>
          </a:p>
          <a:p>
            <a:pPr>
              <a:lnSpc>
                <a:spcPct val="150000"/>
              </a:lnSpc>
            </a:pPr>
            <a:endParaRPr lang="en-GB" sz="2400" b="1" i="1" dirty="0" smtClean="0">
              <a:solidFill>
                <a:srgbClr val="223289"/>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363914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474830"/>
              </p:ext>
            </p:extLst>
          </p:nvPr>
        </p:nvGraphicFramePr>
        <p:xfrm>
          <a:off x="0" y="1210636"/>
          <a:ext cx="12192000" cy="5831840"/>
        </p:xfrm>
        <a:graphic>
          <a:graphicData uri="http://schemas.openxmlformats.org/drawingml/2006/table">
            <a:tbl>
              <a:tblPr>
                <a:tableStyleId>{5C22544A-7EE6-4342-B048-85BDC9FD1C3A}</a:tableStyleId>
              </a:tblPr>
              <a:tblGrid>
                <a:gridCol w="3830690">
                  <a:extLst>
                    <a:ext uri="{9D8B030D-6E8A-4147-A177-3AD203B41FA5}">
                      <a16:colId xmlns:a16="http://schemas.microsoft.com/office/drawing/2014/main" val="2118316084"/>
                    </a:ext>
                  </a:extLst>
                </a:gridCol>
                <a:gridCol w="4038777">
                  <a:extLst>
                    <a:ext uri="{9D8B030D-6E8A-4147-A177-3AD203B41FA5}">
                      <a16:colId xmlns:a16="http://schemas.microsoft.com/office/drawing/2014/main" val="4028555708"/>
                    </a:ext>
                  </a:extLst>
                </a:gridCol>
                <a:gridCol w="4322533">
                  <a:extLst>
                    <a:ext uri="{9D8B030D-6E8A-4147-A177-3AD203B41FA5}">
                      <a16:colId xmlns:a16="http://schemas.microsoft.com/office/drawing/2014/main" val="2462283656"/>
                    </a:ext>
                  </a:extLst>
                </a:gridCol>
              </a:tblGrid>
              <a:tr h="619833">
                <a:tc>
                  <a:txBody>
                    <a:bodyPr/>
                    <a:lstStyle/>
                    <a:p>
                      <a:pPr algn="just">
                        <a:lnSpc>
                          <a:spcPct val="200000"/>
                        </a:lnSpc>
                        <a:spcAft>
                          <a:spcPts val="800"/>
                        </a:spcAft>
                      </a:pPr>
                      <a:r>
                        <a:rPr lang="en-GB" sz="1800" dirty="0">
                          <a:effectLst/>
                          <a:latin typeface="Humnst777 Lt BT" panose="020B0402030504020204" pitchFamily="34" charset="0"/>
                        </a:rPr>
                        <a:t>Travelling </a:t>
                      </a:r>
                      <a:r>
                        <a:rPr lang="en-GB" sz="1800" dirty="0" smtClean="0">
                          <a:effectLst/>
                          <a:latin typeface="Humnst777 Lt BT" panose="020B0402030504020204" pitchFamily="34" charset="0"/>
                        </a:rPr>
                        <a:t>Skills</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tc>
                  <a:txBody>
                    <a:bodyPr/>
                    <a:lstStyle/>
                    <a:p>
                      <a:pPr algn="just">
                        <a:lnSpc>
                          <a:spcPct val="200000"/>
                        </a:lnSpc>
                        <a:spcAft>
                          <a:spcPts val="800"/>
                        </a:spcAft>
                      </a:pPr>
                      <a:r>
                        <a:rPr lang="en-GB" sz="1800" dirty="0">
                          <a:effectLst/>
                          <a:latin typeface="Humnst777 Lt BT" panose="020B0402030504020204" pitchFamily="34" charset="0"/>
                        </a:rPr>
                        <a:t>Sending Skills</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tc>
                  <a:txBody>
                    <a:bodyPr/>
                    <a:lstStyle/>
                    <a:p>
                      <a:pPr algn="just">
                        <a:lnSpc>
                          <a:spcPct val="200000"/>
                        </a:lnSpc>
                        <a:spcAft>
                          <a:spcPts val="800"/>
                        </a:spcAft>
                      </a:pPr>
                      <a:r>
                        <a:rPr lang="en-GB" sz="1800" dirty="0">
                          <a:effectLst/>
                          <a:latin typeface="Humnst777 Lt BT" panose="020B0402030504020204" pitchFamily="34" charset="0"/>
                        </a:rPr>
                        <a:t>Receiving Skills</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46285703"/>
                  </a:ext>
                </a:extLst>
              </a:tr>
              <a:tr h="5027531">
                <a:tc>
                  <a:txBody>
                    <a:bodyPr/>
                    <a:lstStyle/>
                    <a:p>
                      <a:pPr algn="just">
                        <a:lnSpc>
                          <a:spcPct val="200000"/>
                        </a:lnSpc>
                        <a:spcAft>
                          <a:spcPts val="800"/>
                        </a:spcAft>
                      </a:pPr>
                      <a:r>
                        <a:rPr lang="en-GB" sz="1800" dirty="0">
                          <a:effectLst/>
                          <a:latin typeface="Humnst777 Lt BT" panose="020B0402030504020204" pitchFamily="34" charset="0"/>
                        </a:rPr>
                        <a:t>With ball</a:t>
                      </a:r>
                    </a:p>
                    <a:p>
                      <a:pPr algn="just">
                        <a:lnSpc>
                          <a:spcPct val="200000"/>
                        </a:lnSpc>
                        <a:spcAft>
                          <a:spcPts val="800"/>
                        </a:spcAft>
                      </a:pPr>
                      <a:r>
                        <a:rPr lang="en-GB" sz="1800" dirty="0">
                          <a:effectLst/>
                          <a:latin typeface="Humnst777 Lt BT" panose="020B0402030504020204" pitchFamily="34" charset="0"/>
                        </a:rPr>
                        <a:t>Without the ball </a:t>
                      </a:r>
                    </a:p>
                    <a:p>
                      <a:pPr algn="just">
                        <a:lnSpc>
                          <a:spcPct val="200000"/>
                        </a:lnSpc>
                        <a:spcAft>
                          <a:spcPts val="800"/>
                        </a:spcAft>
                      </a:pPr>
                      <a:r>
                        <a:rPr lang="en-GB" sz="1800" dirty="0">
                          <a:effectLst/>
                          <a:latin typeface="Humnst777 Lt BT" panose="020B0402030504020204" pitchFamily="34" charset="0"/>
                        </a:rPr>
                        <a:t>Look up / forwards. </a:t>
                      </a:r>
                    </a:p>
                    <a:p>
                      <a:pPr algn="just">
                        <a:lnSpc>
                          <a:spcPct val="200000"/>
                        </a:lnSpc>
                        <a:spcAft>
                          <a:spcPts val="800"/>
                        </a:spcAft>
                      </a:pPr>
                      <a:r>
                        <a:rPr lang="en-GB" sz="1800" dirty="0">
                          <a:effectLst/>
                          <a:latin typeface="Humnst777 Lt BT" panose="020B0402030504020204" pitchFamily="34" charset="0"/>
                        </a:rPr>
                        <a:t>Change of pace.</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tc>
                  <a:txBody>
                    <a:bodyPr/>
                    <a:lstStyle/>
                    <a:p>
                      <a:pPr algn="just">
                        <a:lnSpc>
                          <a:spcPct val="200000"/>
                        </a:lnSpc>
                        <a:spcAft>
                          <a:spcPts val="800"/>
                        </a:spcAft>
                      </a:pPr>
                      <a:r>
                        <a:rPr lang="en-GB" sz="1800" dirty="0">
                          <a:effectLst/>
                          <a:latin typeface="Humnst777 Lt BT" panose="020B0402030504020204" pitchFamily="34" charset="0"/>
                        </a:rPr>
                        <a:t>Throwing</a:t>
                      </a:r>
                    </a:p>
                    <a:p>
                      <a:pPr algn="just">
                        <a:lnSpc>
                          <a:spcPct val="200000"/>
                        </a:lnSpc>
                        <a:spcAft>
                          <a:spcPts val="800"/>
                        </a:spcAft>
                      </a:pPr>
                      <a:r>
                        <a:rPr lang="en-GB" sz="1800" dirty="0">
                          <a:effectLst/>
                          <a:latin typeface="Humnst777 Lt BT" panose="020B0402030504020204" pitchFamily="34" charset="0"/>
                        </a:rPr>
                        <a:t>Kicking</a:t>
                      </a:r>
                    </a:p>
                    <a:p>
                      <a:pPr algn="just">
                        <a:lnSpc>
                          <a:spcPct val="200000"/>
                        </a:lnSpc>
                        <a:spcAft>
                          <a:spcPts val="800"/>
                        </a:spcAft>
                      </a:pPr>
                      <a:r>
                        <a:rPr lang="en-GB" sz="1800" dirty="0">
                          <a:effectLst/>
                          <a:latin typeface="Humnst777 Lt BT" panose="020B0402030504020204" pitchFamily="34" charset="0"/>
                        </a:rPr>
                        <a:t>Striking</a:t>
                      </a:r>
                    </a:p>
                    <a:p>
                      <a:pPr algn="just">
                        <a:lnSpc>
                          <a:spcPct val="200000"/>
                        </a:lnSpc>
                        <a:spcAft>
                          <a:spcPts val="800"/>
                        </a:spcAft>
                      </a:pPr>
                      <a:r>
                        <a:rPr lang="en-GB" sz="1800" dirty="0">
                          <a:effectLst/>
                          <a:latin typeface="Humnst777 Lt BT" panose="020B0402030504020204" pitchFamily="34" charset="0"/>
                        </a:rPr>
                        <a:t>Preparation, </a:t>
                      </a:r>
                    </a:p>
                    <a:p>
                      <a:pPr algn="just">
                        <a:lnSpc>
                          <a:spcPct val="200000"/>
                        </a:lnSpc>
                        <a:spcAft>
                          <a:spcPts val="800"/>
                        </a:spcAft>
                      </a:pPr>
                      <a:r>
                        <a:rPr lang="en-GB" sz="1800" dirty="0">
                          <a:effectLst/>
                          <a:latin typeface="Humnst777 Lt BT" panose="020B0402030504020204" pitchFamily="34" charset="0"/>
                        </a:rPr>
                        <a:t>Action, </a:t>
                      </a:r>
                    </a:p>
                    <a:p>
                      <a:pPr algn="just">
                        <a:lnSpc>
                          <a:spcPct val="200000"/>
                        </a:lnSpc>
                        <a:spcAft>
                          <a:spcPts val="800"/>
                        </a:spcAft>
                      </a:pPr>
                      <a:r>
                        <a:rPr lang="en-GB" sz="1800" dirty="0">
                          <a:effectLst/>
                          <a:latin typeface="Humnst777 Lt BT" panose="020B0402030504020204" pitchFamily="34" charset="0"/>
                        </a:rPr>
                        <a:t>Recovery.  </a:t>
                      </a:r>
                    </a:p>
                    <a:p>
                      <a:pPr algn="just">
                        <a:lnSpc>
                          <a:spcPct val="200000"/>
                        </a:lnSpc>
                        <a:spcAft>
                          <a:spcPts val="800"/>
                        </a:spcAft>
                      </a:pPr>
                      <a:r>
                        <a:rPr lang="en-GB" sz="1800" dirty="0">
                          <a:effectLst/>
                          <a:latin typeface="Humnst777 Lt BT" panose="020B0402030504020204" pitchFamily="34" charset="0"/>
                        </a:rPr>
                        <a:t>Transfer of weight.  </a:t>
                      </a:r>
                    </a:p>
                    <a:p>
                      <a:pPr algn="just">
                        <a:lnSpc>
                          <a:spcPct val="200000"/>
                        </a:lnSpc>
                        <a:spcAft>
                          <a:spcPts val="800"/>
                        </a:spcAft>
                      </a:pPr>
                      <a:r>
                        <a:rPr lang="en-GB" sz="1800" dirty="0" smtClean="0">
                          <a:effectLst/>
                          <a:latin typeface="Humnst777 Lt BT" panose="020B0402030504020204" pitchFamily="34" charset="0"/>
                        </a:rPr>
                        <a:t>Tracking an object</a:t>
                      </a:r>
                      <a:r>
                        <a:rPr lang="en-GB" sz="1800" dirty="0">
                          <a:effectLst/>
                          <a:latin typeface="Humnst777 Lt BT" panose="020B0402030504020204" pitchFamily="34" charset="0"/>
                        </a:rPr>
                        <a:t>.</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tc>
                  <a:txBody>
                    <a:bodyPr/>
                    <a:lstStyle/>
                    <a:p>
                      <a:pPr algn="just">
                        <a:lnSpc>
                          <a:spcPct val="200000"/>
                        </a:lnSpc>
                        <a:spcAft>
                          <a:spcPts val="800"/>
                        </a:spcAft>
                      </a:pPr>
                      <a:r>
                        <a:rPr lang="en-GB" sz="1800" dirty="0">
                          <a:effectLst/>
                          <a:latin typeface="Humnst777 Lt BT" panose="020B0402030504020204" pitchFamily="34" charset="0"/>
                        </a:rPr>
                        <a:t>Catching, </a:t>
                      </a:r>
                    </a:p>
                    <a:p>
                      <a:pPr algn="just">
                        <a:lnSpc>
                          <a:spcPct val="200000"/>
                        </a:lnSpc>
                        <a:spcAft>
                          <a:spcPts val="800"/>
                        </a:spcAft>
                      </a:pPr>
                      <a:r>
                        <a:rPr lang="en-GB" sz="1800" dirty="0">
                          <a:effectLst/>
                          <a:latin typeface="Humnst777 Lt BT" panose="020B0402030504020204" pitchFamily="34" charset="0"/>
                        </a:rPr>
                        <a:t>Controlling,</a:t>
                      </a:r>
                    </a:p>
                    <a:p>
                      <a:pPr algn="just">
                        <a:lnSpc>
                          <a:spcPct val="200000"/>
                        </a:lnSpc>
                        <a:spcAft>
                          <a:spcPts val="800"/>
                        </a:spcAft>
                      </a:pPr>
                      <a:r>
                        <a:rPr lang="en-GB" sz="1800" dirty="0">
                          <a:effectLst/>
                          <a:latin typeface="Humnst777 Lt BT" panose="020B0402030504020204" pitchFamily="34" charset="0"/>
                        </a:rPr>
                        <a:t>Positioning to hit.</a:t>
                      </a:r>
                    </a:p>
                    <a:p>
                      <a:pPr algn="just">
                        <a:lnSpc>
                          <a:spcPct val="200000"/>
                        </a:lnSpc>
                        <a:spcAft>
                          <a:spcPts val="800"/>
                        </a:spcAft>
                      </a:pPr>
                      <a:r>
                        <a:rPr lang="en-GB" sz="1800" dirty="0">
                          <a:effectLst/>
                          <a:latin typeface="Humnst777 Lt BT" panose="020B0402030504020204" pitchFamily="34" charset="0"/>
                        </a:rPr>
                        <a:t>Keep eye on object.  </a:t>
                      </a:r>
                    </a:p>
                    <a:p>
                      <a:pPr algn="just">
                        <a:lnSpc>
                          <a:spcPct val="200000"/>
                        </a:lnSpc>
                        <a:spcAft>
                          <a:spcPts val="800"/>
                        </a:spcAft>
                      </a:pPr>
                      <a:r>
                        <a:rPr lang="en-GB" sz="1800" dirty="0">
                          <a:effectLst/>
                          <a:latin typeface="Humnst777 Lt BT" panose="020B0402030504020204" pitchFamily="34" charset="0"/>
                        </a:rPr>
                        <a:t>Move into line.  </a:t>
                      </a:r>
                    </a:p>
                    <a:p>
                      <a:pPr algn="just">
                        <a:lnSpc>
                          <a:spcPct val="200000"/>
                        </a:lnSpc>
                        <a:spcAft>
                          <a:spcPts val="800"/>
                        </a:spcAft>
                      </a:pPr>
                      <a:r>
                        <a:rPr lang="en-GB" sz="1800" dirty="0">
                          <a:effectLst/>
                          <a:latin typeface="Humnst777 Lt BT" panose="020B0402030504020204" pitchFamily="34" charset="0"/>
                        </a:rPr>
                        <a:t>Withdraw/cushion.</a:t>
                      </a:r>
                      <a:endParaRPr lang="en-GB" sz="1800" dirty="0">
                        <a:effectLst/>
                        <a:latin typeface="Humnst777 Lt BT" panose="020B0402030504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62777777"/>
                  </a:ext>
                </a:extLst>
              </a:tr>
            </a:tbl>
          </a:graphicData>
        </a:graphic>
      </p:graphicFrame>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Transferable Skills – Isolation and Combination</a:t>
            </a:r>
            <a:endParaRPr lang="en-GB" sz="3200" b="1" dirty="0">
              <a:solidFill>
                <a:schemeClr val="bg1"/>
              </a:solidFill>
              <a:latin typeface="Humnst777 Lt BT" panose="020B0402030504020204" pitchFamily="34" charset="0"/>
            </a:endParaRPr>
          </a:p>
        </p:txBody>
      </p:sp>
    </p:spTree>
    <p:extLst>
      <p:ext uri="{BB962C8B-B14F-4D97-AF65-F5344CB8AC3E}">
        <p14:creationId xmlns:p14="http://schemas.microsoft.com/office/powerpoint/2010/main" val="1785509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774" t="4325" r="48726" b="48639"/>
          <a:stretch/>
        </p:blipFill>
        <p:spPr>
          <a:xfrm>
            <a:off x="0" y="0"/>
            <a:ext cx="12043954" cy="6697005"/>
          </a:xfrm>
          <a:prstGeom prst="rect">
            <a:avLst/>
          </a:prstGeom>
        </p:spPr>
      </p:pic>
    </p:spTree>
    <p:extLst>
      <p:ext uri="{BB962C8B-B14F-4D97-AF65-F5344CB8AC3E}">
        <p14:creationId xmlns:p14="http://schemas.microsoft.com/office/powerpoint/2010/main" val="49389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What we could do</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graphicFrame>
        <p:nvGraphicFramePr>
          <p:cNvPr id="5" name="Diagram 4"/>
          <p:cNvGraphicFramePr/>
          <p:nvPr>
            <p:extLst>
              <p:ext uri="{D42A27DB-BD31-4B8C-83A1-F6EECF244321}">
                <p14:modId xmlns:p14="http://schemas.microsoft.com/office/powerpoint/2010/main" val="1086551700"/>
              </p:ext>
            </p:extLst>
          </p:nvPr>
        </p:nvGraphicFramePr>
        <p:xfrm>
          <a:off x="516048" y="1747319"/>
          <a:ext cx="9643952" cy="4391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ounded Rectangle 1"/>
          <p:cNvSpPr/>
          <p:nvPr/>
        </p:nvSpPr>
        <p:spPr>
          <a:xfrm>
            <a:off x="4608214" y="5183729"/>
            <a:ext cx="1846908" cy="112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National Curriculum</a:t>
            </a:r>
            <a:endParaRPr lang="en-GB" dirty="0"/>
          </a:p>
        </p:txBody>
      </p:sp>
      <p:sp>
        <p:nvSpPr>
          <p:cNvPr id="4" name="Up Arrow 3"/>
          <p:cNvSpPr/>
          <p:nvPr/>
        </p:nvSpPr>
        <p:spPr>
          <a:xfrm>
            <a:off x="5187636" y="4508709"/>
            <a:ext cx="484632" cy="506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786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8880096"/>
              </p:ext>
            </p:extLst>
          </p:nvPr>
        </p:nvGraphicFramePr>
        <p:xfrm>
          <a:off x="11" y="-2"/>
          <a:ext cx="12191988" cy="6882323"/>
        </p:xfrm>
        <a:graphic>
          <a:graphicData uri="http://schemas.openxmlformats.org/drawingml/2006/table">
            <a:tbl>
              <a:tblPr bandRow="1"/>
              <a:tblGrid>
                <a:gridCol w="1572264">
                  <a:extLst>
                    <a:ext uri="{9D8B030D-6E8A-4147-A177-3AD203B41FA5}">
                      <a16:colId xmlns:a16="http://schemas.microsoft.com/office/drawing/2014/main" val="3142014175"/>
                    </a:ext>
                  </a:extLst>
                </a:gridCol>
                <a:gridCol w="589764">
                  <a:extLst>
                    <a:ext uri="{9D8B030D-6E8A-4147-A177-3AD203B41FA5}">
                      <a16:colId xmlns:a16="http://schemas.microsoft.com/office/drawing/2014/main" val="2620724362"/>
                    </a:ext>
                  </a:extLst>
                </a:gridCol>
                <a:gridCol w="589764">
                  <a:extLst>
                    <a:ext uri="{9D8B030D-6E8A-4147-A177-3AD203B41FA5}">
                      <a16:colId xmlns:a16="http://schemas.microsoft.com/office/drawing/2014/main" val="4176044835"/>
                    </a:ext>
                  </a:extLst>
                </a:gridCol>
                <a:gridCol w="589764">
                  <a:extLst>
                    <a:ext uri="{9D8B030D-6E8A-4147-A177-3AD203B41FA5}">
                      <a16:colId xmlns:a16="http://schemas.microsoft.com/office/drawing/2014/main" val="3084359977"/>
                    </a:ext>
                  </a:extLst>
                </a:gridCol>
                <a:gridCol w="589764">
                  <a:extLst>
                    <a:ext uri="{9D8B030D-6E8A-4147-A177-3AD203B41FA5}">
                      <a16:colId xmlns:a16="http://schemas.microsoft.com/office/drawing/2014/main" val="3295430706"/>
                    </a:ext>
                  </a:extLst>
                </a:gridCol>
                <a:gridCol w="589764">
                  <a:extLst>
                    <a:ext uri="{9D8B030D-6E8A-4147-A177-3AD203B41FA5}">
                      <a16:colId xmlns:a16="http://schemas.microsoft.com/office/drawing/2014/main" val="352866480"/>
                    </a:ext>
                  </a:extLst>
                </a:gridCol>
                <a:gridCol w="589764">
                  <a:extLst>
                    <a:ext uri="{9D8B030D-6E8A-4147-A177-3AD203B41FA5}">
                      <a16:colId xmlns:a16="http://schemas.microsoft.com/office/drawing/2014/main" val="3287594731"/>
                    </a:ext>
                  </a:extLst>
                </a:gridCol>
                <a:gridCol w="589764">
                  <a:extLst>
                    <a:ext uri="{9D8B030D-6E8A-4147-A177-3AD203B41FA5}">
                      <a16:colId xmlns:a16="http://schemas.microsoft.com/office/drawing/2014/main" val="54975583"/>
                    </a:ext>
                  </a:extLst>
                </a:gridCol>
                <a:gridCol w="589764">
                  <a:extLst>
                    <a:ext uri="{9D8B030D-6E8A-4147-A177-3AD203B41FA5}">
                      <a16:colId xmlns:a16="http://schemas.microsoft.com/office/drawing/2014/main" val="3947195059"/>
                    </a:ext>
                  </a:extLst>
                </a:gridCol>
                <a:gridCol w="589764">
                  <a:extLst>
                    <a:ext uri="{9D8B030D-6E8A-4147-A177-3AD203B41FA5}">
                      <a16:colId xmlns:a16="http://schemas.microsoft.com/office/drawing/2014/main" val="1208510816"/>
                    </a:ext>
                  </a:extLst>
                </a:gridCol>
                <a:gridCol w="589764">
                  <a:extLst>
                    <a:ext uri="{9D8B030D-6E8A-4147-A177-3AD203B41FA5}">
                      <a16:colId xmlns:a16="http://schemas.microsoft.com/office/drawing/2014/main" val="2059404509"/>
                    </a:ext>
                  </a:extLst>
                </a:gridCol>
                <a:gridCol w="589764">
                  <a:extLst>
                    <a:ext uri="{9D8B030D-6E8A-4147-A177-3AD203B41FA5}">
                      <a16:colId xmlns:a16="http://schemas.microsoft.com/office/drawing/2014/main" val="1998500231"/>
                    </a:ext>
                  </a:extLst>
                </a:gridCol>
                <a:gridCol w="589764">
                  <a:extLst>
                    <a:ext uri="{9D8B030D-6E8A-4147-A177-3AD203B41FA5}">
                      <a16:colId xmlns:a16="http://schemas.microsoft.com/office/drawing/2014/main" val="3914445177"/>
                    </a:ext>
                  </a:extLst>
                </a:gridCol>
                <a:gridCol w="589764">
                  <a:extLst>
                    <a:ext uri="{9D8B030D-6E8A-4147-A177-3AD203B41FA5}">
                      <a16:colId xmlns:a16="http://schemas.microsoft.com/office/drawing/2014/main" val="1945684129"/>
                    </a:ext>
                  </a:extLst>
                </a:gridCol>
                <a:gridCol w="589764">
                  <a:extLst>
                    <a:ext uri="{9D8B030D-6E8A-4147-A177-3AD203B41FA5}">
                      <a16:colId xmlns:a16="http://schemas.microsoft.com/office/drawing/2014/main" val="21113495"/>
                    </a:ext>
                  </a:extLst>
                </a:gridCol>
                <a:gridCol w="589764">
                  <a:extLst>
                    <a:ext uri="{9D8B030D-6E8A-4147-A177-3AD203B41FA5}">
                      <a16:colId xmlns:a16="http://schemas.microsoft.com/office/drawing/2014/main" val="2504401844"/>
                    </a:ext>
                  </a:extLst>
                </a:gridCol>
                <a:gridCol w="591088">
                  <a:extLst>
                    <a:ext uri="{9D8B030D-6E8A-4147-A177-3AD203B41FA5}">
                      <a16:colId xmlns:a16="http://schemas.microsoft.com/office/drawing/2014/main" val="4111891969"/>
                    </a:ext>
                  </a:extLst>
                </a:gridCol>
                <a:gridCol w="591088">
                  <a:extLst>
                    <a:ext uri="{9D8B030D-6E8A-4147-A177-3AD203B41FA5}">
                      <a16:colId xmlns:a16="http://schemas.microsoft.com/office/drawing/2014/main" val="457511441"/>
                    </a:ext>
                  </a:extLst>
                </a:gridCol>
                <a:gridCol w="591088">
                  <a:extLst>
                    <a:ext uri="{9D8B030D-6E8A-4147-A177-3AD203B41FA5}">
                      <a16:colId xmlns:a16="http://schemas.microsoft.com/office/drawing/2014/main" val="733278951"/>
                    </a:ext>
                  </a:extLst>
                </a:gridCol>
              </a:tblGrid>
              <a:tr h="1476506">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Skills observed</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i="1" dirty="0">
                          <a:effectLst/>
                          <a:latin typeface="Humnst777 Lt BT" panose="020B0402030504020204" pitchFamily="34" charset="0"/>
                          <a:ea typeface="Calibri" panose="020F0502020204030204" pitchFamily="34" charset="0"/>
                          <a:cs typeface="Calibri" panose="020F0502020204030204" pitchFamily="34" charset="0"/>
                        </a:rPr>
                        <a:t>You decide these as the class teacher</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Gloria</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Benjamin</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Evie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Richard</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Alistair</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Lewis</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Freddie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Harvey</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Katie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Laura</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Sanjay</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Joanne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Susan</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Samuel</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Chris</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Jonny</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Anna</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Ami</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063797"/>
                  </a:ext>
                </a:extLst>
              </a:tr>
              <a:tr h="840859">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1.Send and receive a ball with their hands or feet</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248114"/>
                  </a:ext>
                </a:extLst>
              </a:tr>
              <a:tr h="672687">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2.Send and receive a ball with equipment</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889242"/>
                  </a:ext>
                </a:extLst>
              </a:tr>
              <a:tr h="1009030">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3.Perform a range of movement patterns and sequences</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073665"/>
                  </a:ext>
                </a:extLst>
              </a:tr>
              <a:tr h="672687">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4.Children can tell you how to improve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790742"/>
                  </a:ext>
                </a:extLst>
              </a:tr>
              <a:tr h="1009030">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5.Children can work in pairs or groups cooperatively</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622524"/>
                  </a:ext>
                </a:extLst>
              </a:tr>
              <a:tr h="1177202">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6.Children understand respect and fairness when they compete</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07000"/>
                        </a:lnSpc>
                        <a:spcAft>
                          <a:spcPts val="800"/>
                        </a:spcAft>
                      </a:pPr>
                      <a:r>
                        <a:rPr lang="en-GB" sz="1400" dirty="0">
                          <a:effectLst/>
                          <a:latin typeface="Humnst777 Lt BT" panose="020B0402030504020204" pitchFamily="34" charset="0"/>
                          <a:ea typeface="Calibri" panose="020F0502020204030204" pitchFamily="34" charset="0"/>
                          <a:cs typeface="Calibri" panose="020F0502020204030204" pitchFamily="34" charset="0"/>
                        </a:rPr>
                        <a:t> </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46629" marR="46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077365"/>
                  </a:ext>
                </a:extLst>
              </a:tr>
            </a:tbl>
          </a:graphicData>
        </a:graphic>
      </p:graphicFrame>
    </p:spTree>
    <p:extLst>
      <p:ext uri="{BB962C8B-B14F-4D97-AF65-F5344CB8AC3E}">
        <p14:creationId xmlns:p14="http://schemas.microsoft.com/office/powerpoint/2010/main" val="1988746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3"/>
            <a:ext cx="12192000" cy="757504"/>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Work in Progress</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16494579"/>
              </p:ext>
            </p:extLst>
          </p:nvPr>
        </p:nvGraphicFramePr>
        <p:xfrm>
          <a:off x="479834" y="1267486"/>
          <a:ext cx="9599107" cy="4742003"/>
        </p:xfrm>
        <a:graphic>
          <a:graphicData uri="http://schemas.openxmlformats.org/drawingml/2006/table">
            <a:tbl>
              <a:tblPr firstRow="1" firstCol="1" bandRow="1">
                <a:tableStyleId>{5C22544A-7EE6-4342-B048-85BDC9FD1C3A}</a:tableStyleId>
              </a:tblPr>
              <a:tblGrid>
                <a:gridCol w="1549105">
                  <a:extLst>
                    <a:ext uri="{9D8B030D-6E8A-4147-A177-3AD203B41FA5}">
                      <a16:colId xmlns:a16="http://schemas.microsoft.com/office/drawing/2014/main" val="874252998"/>
                    </a:ext>
                  </a:extLst>
                </a:gridCol>
                <a:gridCol w="1847904">
                  <a:extLst>
                    <a:ext uri="{9D8B030D-6E8A-4147-A177-3AD203B41FA5}">
                      <a16:colId xmlns:a16="http://schemas.microsoft.com/office/drawing/2014/main" val="2575711378"/>
                    </a:ext>
                  </a:extLst>
                </a:gridCol>
                <a:gridCol w="1549105">
                  <a:extLst>
                    <a:ext uri="{9D8B030D-6E8A-4147-A177-3AD203B41FA5}">
                      <a16:colId xmlns:a16="http://schemas.microsoft.com/office/drawing/2014/main" val="3730615279"/>
                    </a:ext>
                  </a:extLst>
                </a:gridCol>
                <a:gridCol w="1549105">
                  <a:extLst>
                    <a:ext uri="{9D8B030D-6E8A-4147-A177-3AD203B41FA5}">
                      <a16:colId xmlns:a16="http://schemas.microsoft.com/office/drawing/2014/main" val="2303097531"/>
                    </a:ext>
                  </a:extLst>
                </a:gridCol>
                <a:gridCol w="1551944">
                  <a:extLst>
                    <a:ext uri="{9D8B030D-6E8A-4147-A177-3AD203B41FA5}">
                      <a16:colId xmlns:a16="http://schemas.microsoft.com/office/drawing/2014/main" val="304872188"/>
                    </a:ext>
                  </a:extLst>
                </a:gridCol>
                <a:gridCol w="1551944">
                  <a:extLst>
                    <a:ext uri="{9D8B030D-6E8A-4147-A177-3AD203B41FA5}">
                      <a16:colId xmlns:a16="http://schemas.microsoft.com/office/drawing/2014/main" val="1279040734"/>
                    </a:ext>
                  </a:extLst>
                </a:gridCol>
              </a:tblGrid>
              <a:tr h="273549">
                <a:tc rowSpan="2">
                  <a:txBody>
                    <a:bodyPr/>
                    <a:lstStyle/>
                    <a:p>
                      <a:pPr algn="ctr">
                        <a:spcAft>
                          <a:spcPts val="0"/>
                        </a:spcAft>
                      </a:pPr>
                      <a:r>
                        <a:rPr lang="en-GB" sz="1200" dirty="0">
                          <a:effectLst/>
                        </a:rPr>
                        <a:t>Term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rowSpan="2">
                  <a:txBody>
                    <a:bodyPr/>
                    <a:lstStyle/>
                    <a:p>
                      <a:pPr algn="ctr">
                        <a:spcAft>
                          <a:spcPts val="0"/>
                        </a:spcAft>
                      </a:pPr>
                      <a:r>
                        <a:rPr lang="en-GB" sz="1200" dirty="0">
                          <a:effectLst/>
                        </a:rPr>
                        <a:t>Topic/Focus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gridSpan="4">
                  <a:txBody>
                    <a:bodyPr/>
                    <a:lstStyle/>
                    <a:p>
                      <a:pPr algn="ctr">
                        <a:spcAft>
                          <a:spcPts val="0"/>
                        </a:spcAft>
                      </a:pPr>
                      <a:r>
                        <a:rPr lang="en-GB" sz="1600" dirty="0">
                          <a:effectLst/>
                        </a:rPr>
                        <a:t>Domains of Learning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107354"/>
                  </a:ext>
                </a:extLst>
              </a:tr>
              <a:tr h="173961">
                <a:tc vMerge="1">
                  <a:txBody>
                    <a:bodyPr/>
                    <a:lstStyle/>
                    <a:p>
                      <a:endParaRPr lang="en-GB"/>
                    </a:p>
                  </a:txBody>
                  <a:tcPr/>
                </a:tc>
                <a:tc vMerge="1">
                  <a:txBody>
                    <a:bodyPr/>
                    <a:lstStyle/>
                    <a:p>
                      <a:endParaRPr lang="en-GB"/>
                    </a:p>
                  </a:txBody>
                  <a:tcPr/>
                </a:tc>
                <a:tc>
                  <a:txBody>
                    <a:bodyPr/>
                    <a:lstStyle/>
                    <a:p>
                      <a:pPr algn="ctr">
                        <a:spcAft>
                          <a:spcPts val="0"/>
                        </a:spcAft>
                      </a:pPr>
                      <a:r>
                        <a:rPr lang="en-GB" sz="1200" dirty="0">
                          <a:effectLst/>
                        </a:rPr>
                        <a:t>Psychomotor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tc>
                <a:tc>
                  <a:txBody>
                    <a:bodyPr/>
                    <a:lstStyle/>
                    <a:p>
                      <a:pPr algn="ctr">
                        <a:spcAft>
                          <a:spcPts val="0"/>
                        </a:spcAft>
                      </a:pPr>
                      <a:r>
                        <a:rPr lang="en-GB" sz="1200" dirty="0">
                          <a:effectLst/>
                        </a:rPr>
                        <a:t>Social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tc>
                <a:tc>
                  <a:txBody>
                    <a:bodyPr/>
                    <a:lstStyle/>
                    <a:p>
                      <a:pPr algn="ctr">
                        <a:spcAft>
                          <a:spcPts val="0"/>
                        </a:spcAft>
                      </a:pPr>
                      <a:r>
                        <a:rPr lang="en-GB" sz="1200" dirty="0">
                          <a:effectLst/>
                        </a:rPr>
                        <a:t>Cognitive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tc>
                <a:tc>
                  <a:txBody>
                    <a:bodyPr/>
                    <a:lstStyle/>
                    <a:p>
                      <a:pPr algn="ctr">
                        <a:spcAft>
                          <a:spcPts val="0"/>
                        </a:spcAft>
                      </a:pPr>
                      <a:r>
                        <a:rPr lang="en-GB" sz="1200" dirty="0">
                          <a:effectLst/>
                        </a:rPr>
                        <a:t>Affective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tc>
                <a:extLst>
                  <a:ext uri="{0D108BD9-81ED-4DB2-BD59-A6C34878D82A}">
                    <a16:rowId xmlns:a16="http://schemas.microsoft.com/office/drawing/2014/main" val="2626773706"/>
                  </a:ext>
                </a:extLst>
              </a:tr>
              <a:tr h="657013">
                <a:tc>
                  <a:txBody>
                    <a:bodyPr/>
                    <a:lstStyle/>
                    <a:p>
                      <a:pPr algn="ctr">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Skill Application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Linking FMS appropriately and effectively to achieve success in a variety of tasks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3406220490"/>
                  </a:ext>
                </a:extLst>
              </a:tr>
              <a:tr h="695842">
                <a:tc>
                  <a:txBody>
                    <a:bodyPr/>
                    <a:lstStyle/>
                    <a:p>
                      <a:pPr algn="ctr">
                        <a:spcAft>
                          <a:spcPts val="0"/>
                        </a:spcAft>
                      </a:pPr>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Team Work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Applying necessary skills required to achieve success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Communicate effectively within a diverse environment in order to achieve success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287201590"/>
                  </a:ext>
                </a:extLst>
              </a:tr>
              <a:tr h="671232">
                <a:tc>
                  <a:txBody>
                    <a:bodyPr/>
                    <a:lstStyle/>
                    <a:p>
                      <a:pPr algn="ctr">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Problem Solving</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Applying necessary skills required to achieve success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Continued work on effective communication in a diverse environment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Utilise social learning from teamwork in order to solve problems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3310723419"/>
                  </a:ext>
                </a:extLst>
              </a:tr>
              <a:tr h="869803">
                <a:tc>
                  <a:txBody>
                    <a:bodyPr/>
                    <a:lstStyle/>
                    <a:p>
                      <a:pPr algn="ctr">
                        <a:spcAft>
                          <a:spcPts val="0"/>
                        </a:spcAft>
                      </a:pPr>
                      <a:r>
                        <a:rPr lang="en-GB"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Creation and Exploration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Exploring different techniques and skills that produce an aesthetically pleasing performance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Evaluation of performance in order to peer assess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Creating routines by linking skills together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2049833508"/>
                  </a:ext>
                </a:extLst>
              </a:tr>
              <a:tr h="695842">
                <a:tc>
                  <a:txBody>
                    <a:bodyPr/>
                    <a:lstStyle/>
                    <a:p>
                      <a:pPr algn="ctr">
                        <a:spcAft>
                          <a:spcPts val="0"/>
                        </a:spcAft>
                      </a:pPr>
                      <a:r>
                        <a:rPr lang="en-GB" sz="1200" dirty="0">
                          <a:effectLst/>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Leadership</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Develop confidence to lead/coach/teach a group of their peers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Understanding feelings and emotions of both the participant and the leader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4186097672"/>
                  </a:ext>
                </a:extLst>
              </a:tr>
              <a:tr h="695842">
                <a:tc>
                  <a:txBody>
                    <a:bodyPr/>
                    <a:lstStyle/>
                    <a:p>
                      <a:pPr algn="ctr">
                        <a:spcAft>
                          <a:spcPts val="0"/>
                        </a:spcAft>
                      </a:pPr>
                      <a:r>
                        <a:rPr lang="en-GB"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400" b="1" dirty="0">
                          <a:effectLst/>
                        </a:rPr>
                        <a:t>Competition Outcomes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Competing in competitions of modified games and competitions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Work as teams to achieve success within a competition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tc>
                  <a:txBody>
                    <a:bodyPr/>
                    <a:lstStyle/>
                    <a:p>
                      <a:pPr algn="ctr">
                        <a:spcAft>
                          <a:spcPts val="0"/>
                        </a:spcAft>
                      </a:pPr>
                      <a:r>
                        <a:rPr lang="en-GB" sz="1000" dirty="0">
                          <a:effectLst/>
                        </a:rPr>
                        <a:t>Understanding the feelings associated with winning and losing.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16" marR="59016" marT="0" marB="0" anchor="ctr"/>
                </a:tc>
                <a:extLst>
                  <a:ext uri="{0D108BD9-81ED-4DB2-BD59-A6C34878D82A}">
                    <a16:rowId xmlns:a16="http://schemas.microsoft.com/office/drawing/2014/main" val="1175443452"/>
                  </a:ext>
                </a:extLst>
              </a:tr>
            </a:tbl>
          </a:graphicData>
        </a:graphic>
      </p:graphicFrame>
    </p:spTree>
    <p:extLst>
      <p:ext uri="{BB962C8B-B14F-4D97-AF65-F5344CB8AC3E}">
        <p14:creationId xmlns:p14="http://schemas.microsoft.com/office/powerpoint/2010/main" val="231558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981200" y="1596528"/>
            <a:ext cx="8229600" cy="4568825"/>
          </a:xfrm>
        </p:spPr>
        <p:txBody>
          <a:bodyPr>
            <a:normAutofit lnSpcReduction="10000"/>
          </a:bodyPr>
          <a:lstStyle/>
          <a:p>
            <a:pPr>
              <a:lnSpc>
                <a:spcPct val="90000"/>
              </a:lnSpc>
              <a:buFontTx/>
              <a:buNone/>
            </a:pPr>
            <a:r>
              <a:rPr lang="en-GB" altLang="en-US" sz="2400" dirty="0">
                <a:latin typeface="Humnst777 Lt BT" panose="020B0402030504020204" pitchFamily="34" charset="0"/>
              </a:rPr>
              <a:t>Considerations for your </a:t>
            </a:r>
            <a:r>
              <a:rPr lang="en-GB" altLang="en-US" sz="2400" dirty="0" smtClean="0">
                <a:latin typeface="Humnst777 Lt BT" panose="020B0402030504020204" pitchFamily="34" charset="0"/>
              </a:rPr>
              <a:t>department / team:</a:t>
            </a:r>
            <a:endParaRPr lang="en-GB" altLang="en-US" sz="2400" dirty="0">
              <a:latin typeface="Humnst777 Lt BT" panose="020B0402030504020204" pitchFamily="34" charset="0"/>
            </a:endParaRPr>
          </a:p>
          <a:p>
            <a:pPr>
              <a:lnSpc>
                <a:spcPct val="90000"/>
              </a:lnSpc>
            </a:pPr>
            <a:r>
              <a:rPr lang="en-GB" altLang="en-US" sz="2400" dirty="0">
                <a:latin typeface="Humnst777 Lt BT" panose="020B0402030504020204" pitchFamily="34" charset="0"/>
              </a:rPr>
              <a:t>Develop a curriculum that is going to meet the needs of the learners in your school. There is no one model that fits all.</a:t>
            </a:r>
          </a:p>
          <a:p>
            <a:pPr>
              <a:lnSpc>
                <a:spcPct val="90000"/>
              </a:lnSpc>
            </a:pPr>
            <a:r>
              <a:rPr lang="en-GB" altLang="en-US" sz="2400" dirty="0">
                <a:latin typeface="Humnst777 Lt BT" panose="020B0402030504020204" pitchFamily="34" charset="0"/>
              </a:rPr>
              <a:t>What will they need in the future? Skills for work:</a:t>
            </a:r>
          </a:p>
          <a:p>
            <a:pPr>
              <a:lnSpc>
                <a:spcPct val="90000"/>
              </a:lnSpc>
              <a:buFontTx/>
              <a:buNone/>
            </a:pPr>
            <a:r>
              <a:rPr lang="en-GB" altLang="en-US" sz="2400" dirty="0">
                <a:latin typeface="Humnst777 Lt BT" panose="020B0402030504020204" pitchFamily="34" charset="0"/>
              </a:rPr>
              <a:t>   </a:t>
            </a:r>
            <a:r>
              <a:rPr lang="en-GB" altLang="en-US" sz="2400" dirty="0" smtClean="0">
                <a:latin typeface="Humnst777 Lt BT" panose="020B0402030504020204" pitchFamily="34" charset="0"/>
              </a:rPr>
              <a:t>Problem </a:t>
            </a:r>
            <a:r>
              <a:rPr lang="en-GB" altLang="en-US" sz="2400" dirty="0">
                <a:latin typeface="Humnst777 Lt BT" panose="020B0402030504020204" pitchFamily="34" charset="0"/>
              </a:rPr>
              <a:t>solving</a:t>
            </a:r>
          </a:p>
          <a:p>
            <a:pPr>
              <a:lnSpc>
                <a:spcPct val="90000"/>
              </a:lnSpc>
              <a:buFontTx/>
              <a:buNone/>
            </a:pPr>
            <a:r>
              <a:rPr lang="en-GB" altLang="en-US" sz="2400" dirty="0">
                <a:latin typeface="Humnst777 Lt BT" panose="020B0402030504020204" pitchFamily="34" charset="0"/>
              </a:rPr>
              <a:t>   </a:t>
            </a:r>
            <a:r>
              <a:rPr lang="en-GB" altLang="en-US" sz="2400" dirty="0" smtClean="0">
                <a:latin typeface="Humnst777 Lt BT" panose="020B0402030504020204" pitchFamily="34" charset="0"/>
              </a:rPr>
              <a:t>Leadership</a:t>
            </a:r>
            <a:endParaRPr lang="en-GB" altLang="en-US" sz="2400" dirty="0">
              <a:latin typeface="Humnst777 Lt BT" panose="020B0402030504020204" pitchFamily="34" charset="0"/>
            </a:endParaRPr>
          </a:p>
          <a:p>
            <a:pPr>
              <a:lnSpc>
                <a:spcPct val="90000"/>
              </a:lnSpc>
              <a:buFontTx/>
              <a:buNone/>
            </a:pPr>
            <a:r>
              <a:rPr lang="en-GB" altLang="en-US" sz="2400" dirty="0">
                <a:latin typeface="Humnst777 Lt BT" panose="020B0402030504020204" pitchFamily="34" charset="0"/>
              </a:rPr>
              <a:t>   Questioning</a:t>
            </a:r>
          </a:p>
          <a:p>
            <a:pPr>
              <a:lnSpc>
                <a:spcPct val="90000"/>
              </a:lnSpc>
              <a:buFontTx/>
              <a:buNone/>
            </a:pPr>
            <a:r>
              <a:rPr lang="en-GB" altLang="en-US" sz="2400" dirty="0">
                <a:latin typeface="Humnst777 Lt BT" panose="020B0402030504020204" pitchFamily="34" charset="0"/>
              </a:rPr>
              <a:t>   Analysing</a:t>
            </a:r>
          </a:p>
          <a:p>
            <a:pPr>
              <a:lnSpc>
                <a:spcPct val="90000"/>
              </a:lnSpc>
            </a:pPr>
            <a:r>
              <a:rPr lang="en-GB" altLang="en-US" sz="2400" dirty="0">
                <a:latin typeface="Humnst777 Lt BT" panose="020B0402030504020204" pitchFamily="34" charset="0"/>
              </a:rPr>
              <a:t>How are you preparing them for </a:t>
            </a:r>
            <a:r>
              <a:rPr lang="en-GB" altLang="en-US" sz="2400" dirty="0" smtClean="0">
                <a:latin typeface="Humnst777 Lt BT" panose="020B0402030504020204" pitchFamily="34" charset="0"/>
              </a:rPr>
              <a:t>the next Key Stage and </a:t>
            </a:r>
            <a:r>
              <a:rPr lang="en-GB" altLang="en-US" sz="2400" dirty="0">
                <a:latin typeface="Humnst777 Lt BT" panose="020B0402030504020204" pitchFamily="34" charset="0"/>
              </a:rPr>
              <a:t>beyond</a:t>
            </a:r>
          </a:p>
          <a:p>
            <a:pPr>
              <a:lnSpc>
                <a:spcPct val="90000"/>
              </a:lnSpc>
            </a:pPr>
            <a:r>
              <a:rPr lang="en-GB" altLang="en-US" sz="2400" dirty="0">
                <a:latin typeface="Humnst777 Lt BT" panose="020B0402030504020204" pitchFamily="34" charset="0"/>
              </a:rPr>
              <a:t>What cross curricular links do you have?</a:t>
            </a:r>
          </a:p>
          <a:p>
            <a:pPr>
              <a:lnSpc>
                <a:spcPct val="90000"/>
              </a:lnSpc>
            </a:pPr>
            <a:endParaRPr lang="en-GB" altLang="en-US" sz="2400" dirty="0">
              <a:latin typeface="Arial" panose="020B0604020202020204" pitchFamily="34" charset="0"/>
            </a:endParaRPr>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altLang="en-US" dirty="0">
                <a:solidFill>
                  <a:schemeClr val="bg1"/>
                </a:solidFill>
                <a:latin typeface="Arial" panose="020B0604020202020204" pitchFamily="34" charset="0"/>
              </a:rPr>
              <a:t>Planning</a:t>
            </a:r>
            <a:endParaRPr lang="en-GB" sz="3200" b="1" dirty="0">
              <a:solidFill>
                <a:schemeClr val="bg1"/>
              </a:solidFill>
              <a:latin typeface="Humnst777 Lt BT" panose="020B04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3608823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838200" y="1932936"/>
            <a:ext cx="5181600" cy="4136715"/>
          </a:xfrm>
          <a:prstGeom prst="rect">
            <a:avLst/>
          </a:prstGeom>
        </p:spPr>
      </p:pic>
      <p:sp>
        <p:nvSpPr>
          <p:cNvPr id="5" name="Content Placeholder 4"/>
          <p:cNvSpPr>
            <a:spLocks noGrp="1"/>
          </p:cNvSpPr>
          <p:nvPr>
            <p:ph sz="half" idx="2"/>
          </p:nvPr>
        </p:nvSpPr>
        <p:spPr>
          <a:xfrm>
            <a:off x="7334062" y="1489166"/>
            <a:ext cx="4019738" cy="5185954"/>
          </a:xfrm>
        </p:spPr>
        <p:txBody>
          <a:bodyPr>
            <a:normAutofit/>
          </a:bodyPr>
          <a:lstStyle/>
          <a:p>
            <a:pPr marL="0" indent="0">
              <a:buNone/>
            </a:pPr>
            <a:r>
              <a:rPr lang="en-GB" sz="2400" dirty="0">
                <a:latin typeface="Humnst777 Lt BT" panose="020B0402030504020204" pitchFamily="34" charset="0"/>
              </a:rPr>
              <a:t>Children answering a numeracy question, forming the number 17 using their </a:t>
            </a:r>
            <a:r>
              <a:rPr lang="en-GB" sz="2400" dirty="0" smtClean="0">
                <a:latin typeface="Humnst777 Lt BT" panose="020B0402030504020204" pitchFamily="34" charset="0"/>
              </a:rPr>
              <a:t>bodies</a:t>
            </a:r>
          </a:p>
          <a:p>
            <a:pPr marL="0" indent="0">
              <a:buNone/>
            </a:pPr>
            <a:endParaRPr lang="en-GB" sz="3600" dirty="0"/>
          </a:p>
          <a:p>
            <a:pPr marL="0" indent="0">
              <a:buNone/>
            </a:pPr>
            <a:endParaRPr lang="en-GB" sz="3600" dirty="0" smtClean="0"/>
          </a:p>
          <a:p>
            <a:pPr marL="0" indent="0">
              <a:buNone/>
            </a:pPr>
            <a:endParaRPr lang="en-GB" sz="3600" dirty="0"/>
          </a:p>
          <a:p>
            <a:pPr marL="0" indent="0">
              <a:buNone/>
            </a:pPr>
            <a:endParaRPr lang="en-GB" sz="1400" dirty="0" smtClean="0">
              <a:latin typeface="Humnst777 Lt BT" panose="020B0402030504020204" pitchFamily="34" charset="0"/>
            </a:endParaRPr>
          </a:p>
          <a:p>
            <a:pPr marL="0" indent="0">
              <a:buNone/>
            </a:pPr>
            <a:r>
              <a:rPr lang="en-GB" sz="1400" dirty="0" smtClean="0">
                <a:latin typeface="Humnst777 Lt BT" panose="020B0402030504020204" pitchFamily="34" charset="0"/>
              </a:rPr>
              <a:t>(Howells et al, 2017)</a:t>
            </a:r>
            <a:endParaRPr lang="en-GB" sz="1400" dirty="0">
              <a:latin typeface="Humnst777 Lt BT" panose="020B0402030504020204" pitchFamily="34" charset="0"/>
            </a:endParaRPr>
          </a:p>
        </p:txBody>
      </p:sp>
      <p:sp>
        <p:nvSpPr>
          <p:cNvPr id="6"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Does the PE curriculum only take place in PE?</a:t>
            </a:r>
            <a:endParaRPr lang="en-GB" sz="3200" b="1" dirty="0">
              <a:solidFill>
                <a:schemeClr val="bg1"/>
              </a:solidFill>
              <a:latin typeface="Humnst777 Lt BT" panose="020B0402030504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4173797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5395" y="1588252"/>
            <a:ext cx="8379029" cy="5073806"/>
          </a:xfrm>
          <a:prstGeom prst="rect">
            <a:avLst/>
          </a:prstGeom>
        </p:spPr>
      </p:pic>
      <p:sp>
        <p:nvSpPr>
          <p:cNvPr id="5"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smtClean="0">
                <a:solidFill>
                  <a:schemeClr val="bg1"/>
                </a:solidFill>
              </a:rPr>
              <a:t>A Buffet!</a:t>
            </a:r>
            <a:endParaRPr lang="en-GB" sz="3200" b="1" dirty="0">
              <a:solidFill>
                <a:schemeClr val="bg1"/>
              </a:solidFill>
              <a:latin typeface="Humnst777 Lt BT" panose="020B0402030504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412697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65125"/>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Scope</a:t>
            </a:r>
            <a:endParaRPr lang="en-GB" sz="3200" b="1" dirty="0">
              <a:solidFill>
                <a:schemeClr val="bg1"/>
              </a:solidFill>
              <a:latin typeface="Humnst777 Lt BT" panose="020B0402030504020204" pitchFamily="34" charset="0"/>
            </a:endParaRPr>
          </a:p>
        </p:txBody>
      </p:sp>
      <p:sp>
        <p:nvSpPr>
          <p:cNvPr id="11" name="TextBox 10"/>
          <p:cNvSpPr txBox="1"/>
          <p:nvPr/>
        </p:nvSpPr>
        <p:spPr>
          <a:xfrm>
            <a:off x="384386" y="1980580"/>
            <a:ext cx="9883020" cy="3831818"/>
          </a:xfrm>
          <a:prstGeom prst="rect">
            <a:avLst/>
          </a:prstGeom>
          <a:noFill/>
        </p:spPr>
        <p:txBody>
          <a:bodyPr wrap="square" rtlCol="0">
            <a:spAutoFit/>
          </a:bodyPr>
          <a:lstStyle/>
          <a:p>
            <a:pPr>
              <a:lnSpc>
                <a:spcPct val="150000"/>
              </a:lnSpc>
            </a:pPr>
            <a:r>
              <a:rPr lang="en-GB" sz="2400" b="1" dirty="0" smtClean="0">
                <a:latin typeface="Humnst777 Lt BT" panose="020B0402030504020204" pitchFamily="34" charset="0"/>
              </a:rPr>
              <a:t>Questions</a:t>
            </a:r>
            <a:endParaRPr lang="en-GB" sz="2400" b="1" dirty="0">
              <a:latin typeface="Humnst777 Lt BT" panose="020B0402030504020204" pitchFamily="34" charset="0"/>
            </a:endParaRPr>
          </a:p>
          <a:p>
            <a:pPr>
              <a:lnSpc>
                <a:spcPct val="150000"/>
              </a:lnSpc>
            </a:pPr>
            <a:r>
              <a:rPr lang="en-GB" sz="2400" b="1" dirty="0" smtClean="0">
                <a:latin typeface="Humnst777 Lt BT" panose="020B0402030504020204" pitchFamily="34" charset="0"/>
              </a:rPr>
              <a:t>What is the rationale behind the activities that we offer in </a:t>
            </a:r>
            <a:r>
              <a:rPr lang="en-GB" sz="2400" b="1" dirty="0">
                <a:latin typeface="Humnst777 Lt BT" panose="020B0402030504020204" pitchFamily="34" charset="0"/>
              </a:rPr>
              <a:t>the </a:t>
            </a:r>
            <a:r>
              <a:rPr lang="en-GB" sz="2400" b="1" dirty="0" smtClean="0">
                <a:latin typeface="Humnst777 Lt BT" panose="020B0402030504020204" pitchFamily="34" charset="0"/>
              </a:rPr>
              <a:t>curriculum?</a:t>
            </a:r>
          </a:p>
          <a:p>
            <a:pPr>
              <a:lnSpc>
                <a:spcPct val="150000"/>
              </a:lnSpc>
            </a:pPr>
            <a:r>
              <a:rPr lang="en-GB" sz="2400" b="1" dirty="0" smtClean="0">
                <a:latin typeface="Humnst777 Lt BT" panose="020B0402030504020204" pitchFamily="34" charset="0"/>
              </a:rPr>
              <a:t>How </a:t>
            </a:r>
            <a:r>
              <a:rPr lang="en-GB" sz="2400" b="1" dirty="0">
                <a:latin typeface="Humnst777 Lt BT" panose="020B0402030504020204" pitchFamily="34" charset="0"/>
              </a:rPr>
              <a:t>do we design the </a:t>
            </a:r>
            <a:r>
              <a:rPr lang="en-GB" sz="2400" b="1" dirty="0" smtClean="0">
                <a:latin typeface="Humnst777 Lt BT" panose="020B0402030504020204" pitchFamily="34" charset="0"/>
              </a:rPr>
              <a:t>curriculum?</a:t>
            </a:r>
          </a:p>
          <a:p>
            <a:pPr>
              <a:lnSpc>
                <a:spcPct val="150000"/>
              </a:lnSpc>
            </a:pPr>
            <a:r>
              <a:rPr lang="en-GB" sz="2400" b="1" dirty="0" smtClean="0">
                <a:latin typeface="Humnst777 Lt BT" panose="020B0402030504020204" pitchFamily="34" charset="0"/>
              </a:rPr>
              <a:t>How do we know it is the best offer?</a:t>
            </a:r>
          </a:p>
          <a:p>
            <a:pPr>
              <a:lnSpc>
                <a:spcPct val="150000"/>
              </a:lnSpc>
            </a:pPr>
            <a:r>
              <a:rPr lang="en-GB" sz="2400" b="1" dirty="0" smtClean="0">
                <a:latin typeface="Humnst777 Lt BT" panose="020B0402030504020204" pitchFamily="34" charset="0"/>
              </a:rPr>
              <a:t>Can we do it better?</a:t>
            </a:r>
          </a:p>
          <a:p>
            <a:pPr>
              <a:lnSpc>
                <a:spcPct val="150000"/>
              </a:lnSpc>
            </a:pPr>
            <a:r>
              <a:rPr lang="en-GB" sz="2400" b="1" dirty="0" smtClean="0">
                <a:latin typeface="Humnst777 Lt BT" panose="020B0402030504020204" pitchFamily="34" charset="0"/>
              </a:rPr>
              <a:t>Can we do it differently?</a:t>
            </a:r>
            <a:endParaRPr lang="en-GB" sz="2400" b="1" dirty="0">
              <a:latin typeface="Humnst777 Lt BT" panose="020B0402030504020204" pitchFamily="34" charset="0"/>
            </a:endParaRPr>
          </a:p>
          <a:p>
            <a:pPr>
              <a:lnSpc>
                <a:spcPct val="150000"/>
              </a:lnSpc>
            </a:pPr>
            <a:endParaRPr lang="en-GB" b="1" i="1" dirty="0" smtClean="0">
              <a:solidFill>
                <a:srgbClr val="22328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74911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GB" sz="2400" dirty="0" smtClean="0">
                <a:latin typeface="Humnst777 Lt BT" panose="020B0402030504020204" pitchFamily="34" charset="0"/>
              </a:rPr>
              <a:t>We </a:t>
            </a:r>
            <a:r>
              <a:rPr lang="en-GB" sz="2400" dirty="0">
                <a:latin typeface="Humnst777 Lt BT" panose="020B0402030504020204" pitchFamily="34" charset="0"/>
              </a:rPr>
              <a:t>should create a physical education environment where all </a:t>
            </a:r>
            <a:r>
              <a:rPr lang="en-GB" sz="2400" dirty="0" smtClean="0">
                <a:latin typeface="Humnst777 Lt BT" panose="020B0402030504020204" pitchFamily="34" charset="0"/>
              </a:rPr>
              <a:t>children feel </a:t>
            </a:r>
            <a:r>
              <a:rPr lang="en-GB" sz="2400" dirty="0">
                <a:latin typeface="Humnst777 Lt BT" panose="020B0402030504020204" pitchFamily="34" charset="0"/>
              </a:rPr>
              <a:t>physically and emotionally </a:t>
            </a:r>
            <a:r>
              <a:rPr lang="en-GB" sz="2400" dirty="0" smtClean="0">
                <a:latin typeface="Humnst777 Lt BT" panose="020B0402030504020204" pitchFamily="34" charset="0"/>
              </a:rPr>
              <a:t>safe.</a:t>
            </a:r>
          </a:p>
          <a:p>
            <a:pPr marL="0" indent="0">
              <a:buNone/>
            </a:pPr>
            <a:r>
              <a:rPr lang="en-GB" sz="2400" dirty="0" smtClean="0">
                <a:latin typeface="Humnst777 Lt BT" panose="020B0402030504020204" pitchFamily="34" charset="0"/>
              </a:rPr>
              <a:t>Recognizing and celebrating </a:t>
            </a:r>
            <a:r>
              <a:rPr lang="en-GB" sz="2400" dirty="0">
                <a:latin typeface="Humnst777 Lt BT" panose="020B0402030504020204" pitchFamily="34" charset="0"/>
              </a:rPr>
              <a:t>the skills of the leader, organizer, umpire, scorer, etc. are just as </a:t>
            </a:r>
            <a:r>
              <a:rPr lang="en-GB" sz="2400" dirty="0" smtClean="0">
                <a:latin typeface="Humnst777 Lt BT" panose="020B0402030504020204" pitchFamily="34" charset="0"/>
              </a:rPr>
              <a:t>valuable as </a:t>
            </a:r>
            <a:r>
              <a:rPr lang="en-GB" sz="2400" dirty="0">
                <a:latin typeface="Humnst777 Lt BT" panose="020B0402030504020204" pitchFamily="34" charset="0"/>
              </a:rPr>
              <a:t>physical talent and </a:t>
            </a:r>
            <a:r>
              <a:rPr lang="en-GB" sz="2400" dirty="0" smtClean="0">
                <a:latin typeface="Humnst777 Lt BT" panose="020B0402030504020204" pitchFamily="34" charset="0"/>
              </a:rPr>
              <a:t>performance, there should </a:t>
            </a:r>
            <a:r>
              <a:rPr lang="en-GB" sz="2400" dirty="0">
                <a:latin typeface="Humnst777 Lt BT" panose="020B0402030504020204" pitchFamily="34" charset="0"/>
              </a:rPr>
              <a:t>be something for everyone. </a:t>
            </a:r>
            <a:endParaRPr lang="en-GB" sz="2400" dirty="0" smtClean="0">
              <a:latin typeface="Humnst777 Lt BT" panose="020B0402030504020204" pitchFamily="34" charset="0"/>
            </a:endParaRPr>
          </a:p>
          <a:p>
            <a:pPr marL="0" indent="0">
              <a:buNone/>
            </a:pPr>
            <a:r>
              <a:rPr lang="en-GB" sz="2400" dirty="0" smtClean="0">
                <a:latin typeface="Humnst777 Lt BT" panose="020B0402030504020204" pitchFamily="34" charset="0"/>
              </a:rPr>
              <a:t>Learning </a:t>
            </a:r>
            <a:r>
              <a:rPr lang="en-GB" sz="2400" dirty="0">
                <a:latin typeface="Humnst777 Lt BT" panose="020B0402030504020204" pitchFamily="34" charset="0"/>
              </a:rPr>
              <a:t>through this range of skills (</a:t>
            </a:r>
            <a:r>
              <a:rPr lang="en-GB" sz="2400" dirty="0" smtClean="0">
                <a:latin typeface="Humnst777 Lt BT" panose="020B0402030504020204" pitchFamily="34" charset="0"/>
              </a:rPr>
              <a:t>along with </a:t>
            </a:r>
            <a:r>
              <a:rPr lang="en-GB" sz="2400" dirty="0">
                <a:latin typeface="Humnst777 Lt BT" panose="020B0402030504020204" pitchFamily="34" charset="0"/>
              </a:rPr>
              <a:t>the physical) provides the child with a broader experience and </a:t>
            </a:r>
            <a:r>
              <a:rPr lang="en-GB" sz="2400" dirty="0" smtClean="0">
                <a:latin typeface="Humnst777 Lt BT" panose="020B0402030504020204" pitchFamily="34" charset="0"/>
              </a:rPr>
              <a:t>understanding of </a:t>
            </a:r>
            <a:r>
              <a:rPr lang="en-GB" sz="2400" dirty="0">
                <a:latin typeface="Humnst777 Lt BT" panose="020B0402030504020204" pitchFamily="34" charset="0"/>
              </a:rPr>
              <a:t>themselves through the medium of physical education. </a:t>
            </a:r>
            <a:endParaRPr lang="en-GB" sz="2400" dirty="0" smtClean="0">
              <a:latin typeface="Humnst777 Lt BT" panose="020B0402030504020204" pitchFamily="34" charset="0"/>
            </a:endParaRPr>
          </a:p>
          <a:p>
            <a:pPr marL="0" indent="0">
              <a:buNone/>
            </a:pPr>
            <a:r>
              <a:rPr lang="en-GB" sz="2400" dirty="0" smtClean="0">
                <a:latin typeface="Humnst777 Lt BT" panose="020B0402030504020204" pitchFamily="34" charset="0"/>
              </a:rPr>
              <a:t>This </a:t>
            </a:r>
            <a:r>
              <a:rPr lang="en-GB" sz="2400" dirty="0">
                <a:latin typeface="Humnst777 Lt BT" panose="020B0402030504020204" pitchFamily="34" charset="0"/>
              </a:rPr>
              <a:t>may then provide </a:t>
            </a:r>
            <a:r>
              <a:rPr lang="en-GB" sz="2400" dirty="0" smtClean="0">
                <a:latin typeface="Humnst777 Lt BT" panose="020B0402030504020204" pitchFamily="34" charset="0"/>
              </a:rPr>
              <a:t>the child </a:t>
            </a:r>
            <a:r>
              <a:rPr lang="en-GB" sz="2400" dirty="0">
                <a:latin typeface="Humnst777 Lt BT" panose="020B0402030504020204" pitchFamily="34" charset="0"/>
              </a:rPr>
              <a:t>incentive to continue to participate in sports beyond school, into adult years</a:t>
            </a:r>
            <a:r>
              <a:rPr lang="en-GB" sz="2400" dirty="0" smtClean="0">
                <a:latin typeface="Humnst777 Lt BT" panose="020B0402030504020204" pitchFamily="34" charset="0"/>
              </a:rPr>
              <a:t>. This </a:t>
            </a:r>
            <a:r>
              <a:rPr lang="en-GB" sz="2400" dirty="0">
                <a:latin typeface="Humnst777 Lt BT" panose="020B0402030504020204" pitchFamily="34" charset="0"/>
              </a:rPr>
              <a:t>supports the concept of the physically literate child ( Whitehead 2010 ). We </a:t>
            </a:r>
            <a:r>
              <a:rPr lang="en-GB" sz="2400" dirty="0" smtClean="0">
                <a:latin typeface="Humnst777 Lt BT" panose="020B0402030504020204" pitchFamily="34" charset="0"/>
              </a:rPr>
              <a:t>must encourage </a:t>
            </a:r>
            <a:r>
              <a:rPr lang="en-GB" sz="2400" dirty="0">
                <a:latin typeface="Humnst777 Lt BT" panose="020B0402030504020204" pitchFamily="34" charset="0"/>
              </a:rPr>
              <a:t>participation and success to promote lifelong physical activity.</a:t>
            </a:r>
            <a:endParaRPr lang="en-GB" sz="2400" dirty="0">
              <a:latin typeface="Humnst777 Lt BT" panose="020B0402030504020204" pitchFamily="34" charset="0"/>
            </a:endParaRPr>
          </a:p>
        </p:txBody>
      </p:sp>
      <p:sp>
        <p:nvSpPr>
          <p:cNvPr id="4" name="Title 1"/>
          <p:cNvSpPr txBox="1">
            <a:spLocks/>
          </p:cNvSpPr>
          <p:nvPr/>
        </p:nvSpPr>
        <p:spPr>
          <a:xfrm>
            <a:off x="0" y="29550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bg1"/>
                </a:solidFill>
              </a:rPr>
              <a:t>Summary</a:t>
            </a:r>
            <a:r>
              <a:rPr lang="en-GB" dirty="0">
                <a:solidFill>
                  <a:schemeClr val="bg1"/>
                </a:solidFill>
              </a:rPr>
              <a:t>:</a:t>
            </a:r>
            <a:br>
              <a:rPr lang="en-GB" dirty="0">
                <a:solidFill>
                  <a:schemeClr val="bg1"/>
                </a:solidFill>
              </a:rPr>
            </a:br>
            <a:r>
              <a:rPr lang="en-GB" dirty="0">
                <a:solidFill>
                  <a:schemeClr val="bg1"/>
                </a:solidFill>
              </a:rPr>
              <a:t>Physical Education is multi-dimensional </a:t>
            </a:r>
            <a:endParaRPr lang="en-GB" sz="3200" b="1" dirty="0">
              <a:solidFill>
                <a:schemeClr val="bg1"/>
              </a:solidFill>
              <a:latin typeface="Humnst777 Lt BT" panose="020B04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012" y="5872939"/>
            <a:ext cx="2011875" cy="797389"/>
          </a:xfrm>
          <a:prstGeom prst="rect">
            <a:avLst/>
          </a:prstGeom>
        </p:spPr>
      </p:pic>
    </p:spTree>
    <p:extLst>
      <p:ext uri="{BB962C8B-B14F-4D97-AF65-F5344CB8AC3E}">
        <p14:creationId xmlns:p14="http://schemas.microsoft.com/office/powerpoint/2010/main" val="2577328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378823"/>
            <a:ext cx="10515600" cy="4519747"/>
          </a:xfrm>
        </p:spPr>
        <p:txBody>
          <a:bodyPr>
            <a:normAutofit/>
          </a:bodyPr>
          <a:lstStyle/>
          <a:p>
            <a:r>
              <a:rPr lang="en-GB" dirty="0" smtClean="0"/>
              <a:t/>
            </a:r>
            <a:br>
              <a:rPr lang="en-GB" dirty="0" smtClean="0"/>
            </a:br>
            <a:r>
              <a:rPr lang="en-GB" dirty="0"/>
              <a:t/>
            </a:r>
            <a:br>
              <a:rPr lang="en-GB" dirty="0"/>
            </a:br>
            <a:r>
              <a:rPr lang="en-GB" dirty="0" smtClean="0"/>
              <a:t/>
            </a:r>
            <a:br>
              <a:rPr lang="en-GB" dirty="0" smtClean="0"/>
            </a:br>
            <a:r>
              <a:rPr lang="en-GB" dirty="0" smtClean="0">
                <a:hlinkClick r:id="rId2"/>
              </a:rPr>
              <a:t>rich.little@canterbury.ac.uk</a:t>
            </a:r>
            <a:r>
              <a:rPr lang="en-GB" dirty="0" smtClean="0"/>
              <a:t/>
            </a:r>
            <a:br>
              <a:rPr lang="en-GB" dirty="0" smtClean="0"/>
            </a:br>
            <a:endParaRPr lang="en-GB" dirty="0"/>
          </a:p>
        </p:txBody>
      </p:sp>
      <p:sp>
        <p:nvSpPr>
          <p:cNvPr id="3" name="Title 1"/>
          <p:cNvSpPr txBox="1">
            <a:spLocks/>
          </p:cNvSpPr>
          <p:nvPr/>
        </p:nvSpPr>
        <p:spPr>
          <a:xfrm>
            <a:off x="0" y="130629"/>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a:solidFill>
                  <a:schemeClr val="bg1"/>
                </a:solidFill>
              </a:rPr>
              <a:t>Contact Details</a:t>
            </a:r>
            <a:endParaRPr lang="en-GB" sz="3200" b="1" dirty="0">
              <a:solidFill>
                <a:schemeClr val="bg1"/>
              </a:solidFill>
              <a:latin typeface="Humnst777 Lt BT" panose="020B0402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1991483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1" y="482282"/>
            <a:ext cx="9144000" cy="863191"/>
          </a:xfrm>
        </p:spPr>
        <p:txBody>
          <a:bodyPr>
            <a:normAutofit fontScale="90000"/>
          </a:bodyPr>
          <a:lstStyle/>
          <a:p>
            <a:endParaRPr lang="en-GB" dirty="0"/>
          </a:p>
        </p:txBody>
      </p:sp>
      <p:sp>
        <p:nvSpPr>
          <p:cNvPr id="3" name="Subtitle 2"/>
          <p:cNvSpPr>
            <a:spLocks noGrp="1"/>
          </p:cNvSpPr>
          <p:nvPr>
            <p:ph type="subTitle" idx="1"/>
          </p:nvPr>
        </p:nvSpPr>
        <p:spPr>
          <a:xfrm>
            <a:off x="613952" y="1959429"/>
            <a:ext cx="11077303" cy="4715692"/>
          </a:xfrm>
        </p:spPr>
        <p:txBody>
          <a:bodyPr/>
          <a:lstStyle/>
          <a:p>
            <a:pPr algn="l"/>
            <a:r>
              <a:rPr lang="en-GB" sz="2000" dirty="0">
                <a:latin typeface="Humnst777 Lt BT" panose="020B0402030504020204" pitchFamily="34" charset="0"/>
              </a:rPr>
              <a:t>Department for Education (</a:t>
            </a:r>
            <a:r>
              <a:rPr lang="en-GB" sz="2000" dirty="0" err="1">
                <a:latin typeface="Humnst777 Lt BT" panose="020B0402030504020204" pitchFamily="34" charset="0"/>
              </a:rPr>
              <a:t>DfE</a:t>
            </a:r>
            <a:r>
              <a:rPr lang="en-GB" sz="2000" dirty="0">
                <a:latin typeface="Humnst777 Lt BT" panose="020B0402030504020204" pitchFamily="34" charset="0"/>
              </a:rPr>
              <a:t>) (</a:t>
            </a:r>
            <a:r>
              <a:rPr lang="en-GB" sz="2000">
                <a:latin typeface="Humnst777 Lt BT" panose="020B0402030504020204" pitchFamily="34" charset="0"/>
              </a:rPr>
              <a:t>2013</a:t>
            </a:r>
            <a:r>
              <a:rPr lang="en-GB" sz="2000" smtClean="0">
                <a:latin typeface="Humnst777 Lt BT" panose="020B0402030504020204" pitchFamily="34" charset="0"/>
              </a:rPr>
              <a:t>), </a:t>
            </a:r>
            <a:r>
              <a:rPr lang="en-GB" sz="2000" i="1" dirty="0">
                <a:latin typeface="Humnst777 Lt BT" panose="020B0402030504020204" pitchFamily="34" charset="0"/>
              </a:rPr>
              <a:t>The National Curriculum in England.  Key stages 1 and 2 framework document. </a:t>
            </a:r>
            <a:r>
              <a:rPr lang="en-GB" sz="2000" dirty="0">
                <a:latin typeface="Humnst777 Lt BT" panose="020B0402030504020204" pitchFamily="34" charset="0"/>
              </a:rPr>
              <a:t>London Crown. (Accessed on 5</a:t>
            </a:r>
            <a:r>
              <a:rPr lang="en-GB" sz="2000" baseline="30000" dirty="0">
                <a:latin typeface="Humnst777 Lt BT" panose="020B0402030504020204" pitchFamily="34" charset="0"/>
              </a:rPr>
              <a:t>th</a:t>
            </a:r>
            <a:r>
              <a:rPr lang="en-GB" sz="2000" dirty="0">
                <a:latin typeface="Humnst777 Lt BT" panose="020B0402030504020204" pitchFamily="34" charset="0"/>
              </a:rPr>
              <a:t> Jan 2019</a:t>
            </a:r>
            <a:r>
              <a:rPr lang="en-GB" sz="2000" dirty="0" smtClean="0">
                <a:latin typeface="Humnst777 Lt BT" panose="020B0402030504020204" pitchFamily="34" charset="0"/>
              </a:rPr>
              <a:t>)</a:t>
            </a:r>
            <a:endParaRPr lang="en-GB" sz="2000" dirty="0">
              <a:latin typeface="Humnst777 Lt BT" panose="020B0402030504020204" pitchFamily="34" charset="0"/>
            </a:endParaRPr>
          </a:p>
          <a:p>
            <a:pPr algn="l"/>
            <a:r>
              <a:rPr lang="en-GB" sz="2000" dirty="0" smtClean="0">
                <a:latin typeface="Humnst777 Lt BT" panose="020B0402030504020204" pitchFamily="34" charset="0"/>
              </a:rPr>
              <a:t>Howells</a:t>
            </a:r>
            <a:r>
              <a:rPr lang="en-GB" sz="2000" dirty="0">
                <a:latin typeface="Humnst777 Lt BT" panose="020B0402030504020204" pitchFamily="34" charset="0"/>
              </a:rPr>
              <a:t>, K., Carney, A., Castle, N. and Little, R. </a:t>
            </a:r>
            <a:r>
              <a:rPr lang="en-GB" sz="2000" dirty="0" smtClean="0">
                <a:latin typeface="Humnst777 Lt BT" panose="020B0402030504020204" pitchFamily="34" charset="0"/>
              </a:rPr>
              <a:t>(2017).</a:t>
            </a:r>
            <a:r>
              <a:rPr lang="en-GB" sz="2000" dirty="0">
                <a:latin typeface="Humnst777 Lt BT" panose="020B0402030504020204" pitchFamily="34" charset="0"/>
              </a:rPr>
              <a:t> </a:t>
            </a:r>
            <a:r>
              <a:rPr lang="en-GB" sz="2000" i="1" dirty="0">
                <a:latin typeface="Humnst777 Lt BT" panose="020B0402030504020204" pitchFamily="34" charset="0"/>
              </a:rPr>
              <a:t>Mastering primary physical education</a:t>
            </a:r>
            <a:r>
              <a:rPr lang="en-GB" sz="2000" dirty="0" smtClean="0">
                <a:latin typeface="Humnst777 Lt BT" panose="020B0402030504020204" pitchFamily="34" charset="0"/>
              </a:rPr>
              <a:t>. Bloomsbury</a:t>
            </a:r>
          </a:p>
          <a:p>
            <a:pPr algn="l"/>
            <a:r>
              <a:rPr lang="en-GB" sz="2000" dirty="0" smtClean="0">
                <a:latin typeface="Humnst777 Lt BT" panose="020B0402030504020204" pitchFamily="34" charset="0"/>
              </a:rPr>
              <a:t>Kirk</a:t>
            </a:r>
            <a:r>
              <a:rPr lang="en-GB" sz="2000" dirty="0">
                <a:latin typeface="Humnst777 Lt BT" panose="020B0402030504020204" pitchFamily="34" charset="0"/>
              </a:rPr>
              <a:t>, D. (1993) Curriculum work in physical education: Beyond the objectives approach? </a:t>
            </a:r>
            <a:r>
              <a:rPr lang="en-GB" sz="2000" i="1" dirty="0">
                <a:latin typeface="Humnst777 Lt BT" panose="020B0402030504020204" pitchFamily="34" charset="0"/>
              </a:rPr>
              <a:t>Journal of Teaching in Physical Education, 12(3), 244-265</a:t>
            </a:r>
            <a:endParaRPr lang="en-GB" sz="2000" dirty="0">
              <a:latin typeface="Humnst777 Lt BT" panose="020B0402030504020204" pitchFamily="34" charset="0"/>
            </a:endParaRPr>
          </a:p>
          <a:p>
            <a:pPr algn="l"/>
            <a:r>
              <a:rPr lang="en-GB" sz="2000" dirty="0" smtClean="0">
                <a:latin typeface="Humnst777 Lt BT" panose="020B0402030504020204" pitchFamily="34" charset="0"/>
              </a:rPr>
              <a:t>Lawrence</a:t>
            </a:r>
            <a:r>
              <a:rPr lang="en-GB" sz="2000" dirty="0">
                <a:latin typeface="Humnst777 Lt BT" panose="020B0402030504020204" pitchFamily="34" charset="0"/>
              </a:rPr>
              <a:t>, J. (2012). Teaching primary physical education. SAGE.</a:t>
            </a:r>
          </a:p>
          <a:p>
            <a:pPr algn="l"/>
            <a:r>
              <a:rPr lang="en-GB" sz="2000" dirty="0" smtClean="0">
                <a:latin typeface="Humnst777 Lt BT" panose="020B0402030504020204" pitchFamily="34" charset="0"/>
              </a:rPr>
              <a:t>McMorris</a:t>
            </a:r>
            <a:r>
              <a:rPr lang="en-GB" sz="2000" dirty="0">
                <a:latin typeface="Humnst777 Lt BT" panose="020B0402030504020204" pitchFamily="34" charset="0"/>
              </a:rPr>
              <a:t>, T. (2004) </a:t>
            </a:r>
            <a:r>
              <a:rPr lang="en-GB" sz="2000" i="1" dirty="0">
                <a:latin typeface="Humnst777 Lt BT" panose="020B0402030504020204" pitchFamily="34" charset="0"/>
              </a:rPr>
              <a:t>Acquisition and Performance of Sports Skills. </a:t>
            </a:r>
            <a:r>
              <a:rPr lang="en-GB" sz="2000" dirty="0">
                <a:latin typeface="Humnst777 Lt BT" panose="020B0402030504020204" pitchFamily="34" charset="0"/>
              </a:rPr>
              <a:t> Chichester: John Wiley and Sons Ltd</a:t>
            </a:r>
            <a:r>
              <a:rPr lang="en-GB" sz="2000" dirty="0" smtClean="0">
                <a:latin typeface="Humnst777 Lt BT" panose="020B0402030504020204" pitchFamily="34" charset="0"/>
              </a:rPr>
              <a:t>.</a:t>
            </a:r>
          </a:p>
          <a:p>
            <a:pPr algn="l"/>
            <a:r>
              <a:rPr lang="en-GB" sz="2000" dirty="0">
                <a:latin typeface="Humnst777 Lt BT" panose="020B0402030504020204" pitchFamily="34" charset="0"/>
              </a:rPr>
              <a:t>OFSTED (2013). </a:t>
            </a:r>
            <a:r>
              <a:rPr lang="en-GB" sz="2000" i="1" dirty="0">
                <a:latin typeface="Humnst777 Lt BT" panose="020B0402030504020204" pitchFamily="34" charset="0"/>
              </a:rPr>
              <a:t>Beyond 2012 – outstanding physical education for all. Physical education in schools 2008–12</a:t>
            </a:r>
            <a:r>
              <a:rPr lang="en-GB" sz="2000" dirty="0">
                <a:latin typeface="Humnst777 Lt BT" panose="020B0402030504020204" pitchFamily="34" charset="0"/>
              </a:rPr>
              <a:t>. Available at: </a:t>
            </a:r>
            <a:r>
              <a:rPr lang="en-GB" sz="2000" u="sng" dirty="0">
                <a:latin typeface="Humnst777 Lt BT" panose="020B0402030504020204" pitchFamily="34" charset="0"/>
                <a:hlinkClick r:id="rId2"/>
              </a:rPr>
              <a:t>https://www.ofsted.gov.uk/resources/120367</a:t>
            </a:r>
            <a:r>
              <a:rPr lang="en-GB" sz="2000" dirty="0">
                <a:latin typeface="Humnst777 Lt BT" panose="020B0402030504020204" pitchFamily="34" charset="0"/>
              </a:rPr>
              <a:t>  (Accessed on 5</a:t>
            </a:r>
            <a:r>
              <a:rPr lang="en-GB" sz="2000" baseline="30000" dirty="0">
                <a:latin typeface="Humnst777 Lt BT" panose="020B0402030504020204" pitchFamily="34" charset="0"/>
              </a:rPr>
              <a:t>th</a:t>
            </a:r>
            <a:r>
              <a:rPr lang="en-GB" sz="2000" dirty="0">
                <a:latin typeface="Humnst777 Lt BT" panose="020B0402030504020204" pitchFamily="34" charset="0"/>
              </a:rPr>
              <a:t> Jan 2019)</a:t>
            </a:r>
          </a:p>
          <a:p>
            <a:pPr algn="l"/>
            <a:endParaRPr lang="en-GB" sz="1800" dirty="0">
              <a:latin typeface="Humnst777 Lt BT" panose="020B0402030504020204" pitchFamily="34" charset="0"/>
            </a:endParaRPr>
          </a:p>
          <a:p>
            <a:endParaRPr lang="en-GB" dirty="0"/>
          </a:p>
        </p:txBody>
      </p:sp>
      <p:sp>
        <p:nvSpPr>
          <p:cNvPr id="4" name="Title 1"/>
          <p:cNvSpPr txBox="1">
            <a:spLocks/>
          </p:cNvSpPr>
          <p:nvPr/>
        </p:nvSpPr>
        <p:spPr>
          <a:xfrm>
            <a:off x="56604" y="117566"/>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a:solidFill>
                  <a:schemeClr val="bg1"/>
                </a:solidFill>
              </a:rPr>
              <a:t>References</a:t>
            </a:r>
            <a:endParaRPr lang="en-GB" sz="3200" b="1" dirty="0">
              <a:solidFill>
                <a:schemeClr val="bg1"/>
              </a:solidFill>
              <a:latin typeface="Humnst777 Lt BT" panose="020B04020305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147456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400" dirty="0" smtClean="0">
                <a:latin typeface="Humnst777 Lt BT" panose="020B0402030504020204" pitchFamily="34" charset="0"/>
              </a:rPr>
              <a:t>‘If </a:t>
            </a:r>
            <a:r>
              <a:rPr lang="en-GB" sz="2400" dirty="0">
                <a:latin typeface="Humnst777 Lt BT" panose="020B0402030504020204" pitchFamily="34" charset="0"/>
              </a:rPr>
              <a:t>physical education was primarily concerned with the initiation of well-behaved, capable, and motivated students into established physical activities and sports such as exercising, basketball, and tennis, then the objectives approach provides some of the advice a </a:t>
            </a:r>
            <a:r>
              <a:rPr lang="en-GB" sz="2400" dirty="0" smtClean="0">
                <a:latin typeface="Humnst777 Lt BT" panose="020B0402030504020204" pitchFamily="34" charset="0"/>
              </a:rPr>
              <a:t>curriculum </a:t>
            </a:r>
            <a:r>
              <a:rPr lang="en-GB" sz="2400" dirty="0">
                <a:latin typeface="Humnst777 Lt BT" panose="020B0402030504020204" pitchFamily="34" charset="0"/>
              </a:rPr>
              <a:t>worker might need</a:t>
            </a:r>
            <a:r>
              <a:rPr lang="en-GB" sz="2400" dirty="0" smtClean="0">
                <a:latin typeface="Humnst777 Lt BT" panose="020B0402030504020204" pitchFamily="34" charset="0"/>
              </a:rPr>
              <a:t>.’ </a:t>
            </a:r>
          </a:p>
          <a:p>
            <a:pPr marL="0" indent="0">
              <a:buNone/>
            </a:pPr>
            <a:r>
              <a:rPr lang="en-GB" sz="1800" dirty="0" smtClean="0"/>
              <a:t>(Kirk, 1993, p250)</a:t>
            </a:r>
            <a:endParaRPr lang="en-GB" sz="1800" dirty="0"/>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a:solidFill>
                  <a:schemeClr val="bg1"/>
                </a:solidFill>
              </a:rPr>
              <a:t>The Perfect World?</a:t>
            </a:r>
            <a:endParaRPr lang="en-GB" sz="3200" b="1" dirty="0">
              <a:solidFill>
                <a:schemeClr val="bg1"/>
              </a:solidFill>
              <a:latin typeface="Humnst777 Lt BT" panose="020B04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2160959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latin typeface="Humnst777 Lt BT" panose="020B0402030504020204" pitchFamily="34" charset="0"/>
              </a:rPr>
              <a:t>…for </a:t>
            </a:r>
            <a:r>
              <a:rPr lang="en-GB" sz="2400" dirty="0">
                <a:latin typeface="Humnst777 Lt BT" panose="020B0402030504020204" pitchFamily="34" charset="0"/>
              </a:rPr>
              <a:t>many years physical education has been criticized for being too </a:t>
            </a:r>
            <a:r>
              <a:rPr lang="en-GB" sz="2400" dirty="0" smtClean="0">
                <a:latin typeface="Humnst777 Lt BT" panose="020B0402030504020204" pitchFamily="34" charset="0"/>
              </a:rPr>
              <a:t>traditionally game </a:t>
            </a:r>
            <a:r>
              <a:rPr lang="en-GB" sz="2400" dirty="0">
                <a:latin typeface="Humnst777 Lt BT" panose="020B0402030504020204" pitchFamily="34" charset="0"/>
              </a:rPr>
              <a:t>oriented, focusing more on the development of elite performers and taught </a:t>
            </a:r>
            <a:r>
              <a:rPr lang="en-GB" sz="2400" dirty="0" smtClean="0">
                <a:latin typeface="Humnst777 Lt BT" panose="020B0402030504020204" pitchFamily="34" charset="0"/>
              </a:rPr>
              <a:t>in a </a:t>
            </a:r>
            <a:r>
              <a:rPr lang="en-GB" sz="2400" dirty="0">
                <a:latin typeface="Humnst777 Lt BT" panose="020B0402030504020204" pitchFamily="34" charset="0"/>
              </a:rPr>
              <a:t>very teacher-led, didactic style that does not engage all </a:t>
            </a:r>
            <a:r>
              <a:rPr lang="en-GB" sz="2400" dirty="0" smtClean="0">
                <a:latin typeface="Humnst777 Lt BT" panose="020B0402030504020204" pitchFamily="34" charset="0"/>
              </a:rPr>
              <a:t>children.</a:t>
            </a:r>
            <a:endParaRPr lang="en-GB" sz="2400" dirty="0">
              <a:latin typeface="Humnst777 Lt BT" panose="020B0402030504020204" pitchFamily="34" charset="0"/>
            </a:endParaRPr>
          </a:p>
          <a:p>
            <a:pPr marL="0" indent="0">
              <a:buNone/>
            </a:pPr>
            <a:r>
              <a:rPr lang="en-GB" sz="2400" dirty="0" smtClean="0">
                <a:latin typeface="Humnst777 Lt BT" panose="020B0402030504020204" pitchFamily="34" charset="0"/>
              </a:rPr>
              <a:t>…teachers </a:t>
            </a:r>
            <a:r>
              <a:rPr lang="en-GB" sz="2400" dirty="0">
                <a:latin typeface="Humnst777 Lt BT" panose="020B0402030504020204" pitchFamily="34" charset="0"/>
              </a:rPr>
              <a:t>have been more concerned with the ‘product’ of physical education than </a:t>
            </a:r>
            <a:r>
              <a:rPr lang="en-GB" sz="2400" dirty="0" smtClean="0">
                <a:latin typeface="Humnst777 Lt BT" panose="020B0402030504020204" pitchFamily="34" charset="0"/>
              </a:rPr>
              <a:t>the 'process’ </a:t>
            </a:r>
            <a:r>
              <a:rPr lang="en-GB" sz="2400" dirty="0">
                <a:latin typeface="Humnst777 Lt BT" panose="020B0402030504020204" pitchFamily="34" charset="0"/>
              </a:rPr>
              <a:t>or modes of </a:t>
            </a:r>
            <a:r>
              <a:rPr lang="en-GB" sz="2400" dirty="0" smtClean="0">
                <a:latin typeface="Humnst777 Lt BT" panose="020B0402030504020204" pitchFamily="34" charset="0"/>
              </a:rPr>
              <a:t>delivery.</a:t>
            </a:r>
          </a:p>
          <a:p>
            <a:pPr marL="0" indent="0">
              <a:buNone/>
            </a:pPr>
            <a:r>
              <a:rPr lang="en-GB" sz="2400" dirty="0" smtClean="0">
                <a:latin typeface="Humnst777 Lt BT" panose="020B0402030504020204" pitchFamily="34" charset="0"/>
              </a:rPr>
              <a:t>… teachers </a:t>
            </a:r>
            <a:r>
              <a:rPr lang="en-GB" sz="2400" dirty="0">
                <a:latin typeface="Humnst777 Lt BT" panose="020B0402030504020204" pitchFamily="34" charset="0"/>
              </a:rPr>
              <a:t>often preach about a ‘</a:t>
            </a:r>
            <a:r>
              <a:rPr lang="en-GB" sz="2400" dirty="0" smtClean="0">
                <a:latin typeface="Humnst777 Lt BT" panose="020B0402030504020204" pitchFamily="34" charset="0"/>
              </a:rPr>
              <a:t>fitness </a:t>
            </a:r>
            <a:r>
              <a:rPr lang="en-GB" sz="2400" dirty="0">
                <a:latin typeface="Humnst777 Lt BT" panose="020B0402030504020204" pitchFamily="34" charset="0"/>
              </a:rPr>
              <a:t>for life’ philosophy, yet </a:t>
            </a:r>
            <a:r>
              <a:rPr lang="en-GB" sz="2400" dirty="0" smtClean="0">
                <a:latin typeface="Humnst777 Lt BT" panose="020B0402030504020204" pitchFamily="34" charset="0"/>
              </a:rPr>
              <a:t>a ‘fitness </a:t>
            </a:r>
            <a:r>
              <a:rPr lang="en-GB" sz="2400" dirty="0">
                <a:latin typeface="Humnst777 Lt BT" panose="020B0402030504020204" pitchFamily="34" charset="0"/>
              </a:rPr>
              <a:t>for sports performance’ approach is often adopted as they look to develop </a:t>
            </a:r>
            <a:r>
              <a:rPr lang="en-GB" sz="2400" dirty="0" smtClean="0">
                <a:latin typeface="Humnst777 Lt BT" panose="020B0402030504020204" pitchFamily="34" charset="0"/>
              </a:rPr>
              <a:t>the most </a:t>
            </a:r>
            <a:r>
              <a:rPr lang="en-GB" sz="2400" dirty="0">
                <a:latin typeface="Humnst777 Lt BT" panose="020B0402030504020204" pitchFamily="34" charset="0"/>
              </a:rPr>
              <a:t>able players for sports teams rather than foster lifestyle habits for all children</a:t>
            </a:r>
            <a:r>
              <a:rPr lang="en-GB" sz="2400" dirty="0" smtClean="0">
                <a:latin typeface="Humnst777 Lt BT" panose="020B0402030504020204" pitchFamily="34" charset="0"/>
              </a:rPr>
              <a:t>. </a:t>
            </a:r>
            <a:r>
              <a:rPr lang="en-GB" sz="1700" dirty="0" smtClean="0">
                <a:latin typeface="Humnst777 Lt BT" panose="020B0402030504020204" pitchFamily="34" charset="0"/>
              </a:rPr>
              <a:t>(Howells et al , 2017)</a:t>
            </a:r>
            <a:endParaRPr lang="en-GB" sz="1700" dirty="0">
              <a:latin typeface="Humnst777 Lt BT" panose="020B0402030504020204" pitchFamily="34" charset="0"/>
            </a:endParaRPr>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a:t> </a:t>
            </a:r>
            <a:r>
              <a:rPr lang="en-GB" dirty="0">
                <a:solidFill>
                  <a:schemeClr val="bg1"/>
                </a:solidFill>
              </a:rPr>
              <a:t>Dilemmas</a:t>
            </a:r>
            <a:endParaRPr lang="en-GB" sz="3200" b="1" dirty="0">
              <a:solidFill>
                <a:schemeClr val="bg1"/>
              </a:solidFill>
              <a:latin typeface="Humnst777 Lt BT" panose="020B0402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Tree>
    <p:extLst>
      <p:ext uri="{BB962C8B-B14F-4D97-AF65-F5344CB8AC3E}">
        <p14:creationId xmlns:p14="http://schemas.microsoft.com/office/powerpoint/2010/main" val="52879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65125"/>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Time in </a:t>
            </a:r>
            <a:r>
              <a:rPr lang="en-GB" dirty="0" smtClean="0">
                <a:solidFill>
                  <a:schemeClr val="bg1"/>
                </a:solidFill>
                <a:latin typeface="Humnst777 Lt BT" panose="020B0402030504020204" pitchFamily="34" charset="0"/>
              </a:rPr>
              <a:t>PE – Overall Aims</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
        <p:nvSpPr>
          <p:cNvPr id="14" name="Content Placeholder 13"/>
          <p:cNvSpPr>
            <a:spLocks noGrp="1"/>
          </p:cNvSpPr>
          <p:nvPr>
            <p:ph sz="half" idx="1"/>
          </p:nvPr>
        </p:nvSpPr>
        <p:spPr>
          <a:xfrm>
            <a:off x="106680" y="1825625"/>
            <a:ext cx="6908074" cy="4351338"/>
          </a:xfrm>
        </p:spPr>
        <p:txBody>
          <a:bodyPr>
            <a:normAutofit fontScale="92500"/>
          </a:bodyPr>
          <a:lstStyle/>
          <a:p>
            <a:pPr marL="0" indent="0">
              <a:buNone/>
            </a:pPr>
            <a:r>
              <a:rPr lang="en-GB" sz="2400" b="1" dirty="0">
                <a:latin typeface="Humnst777 Lt BT" panose="020B0402030504020204" pitchFamily="34" charset="0"/>
              </a:rPr>
              <a:t>Primary Pupil</a:t>
            </a:r>
          </a:p>
          <a:p>
            <a:pPr marL="0" indent="0">
              <a:buNone/>
            </a:pPr>
            <a:r>
              <a:rPr lang="en-GB" sz="2400" dirty="0">
                <a:latin typeface="Humnst777 Lt BT" panose="020B0402030504020204" pitchFamily="34" charset="0"/>
              </a:rPr>
              <a:t>Year 1 to year 6 </a:t>
            </a:r>
            <a:r>
              <a:rPr lang="en-GB" sz="2400" dirty="0" smtClean="0">
                <a:latin typeface="Humnst777 Lt BT" panose="020B0402030504020204" pitchFamily="34" charset="0"/>
              </a:rPr>
              <a:t>	=  6 </a:t>
            </a:r>
            <a:r>
              <a:rPr lang="en-GB" sz="2400" dirty="0">
                <a:latin typeface="Humnst777 Lt BT" panose="020B0402030504020204" pitchFamily="34" charset="0"/>
              </a:rPr>
              <a:t>years of PE lessons</a:t>
            </a:r>
          </a:p>
          <a:p>
            <a:endParaRPr lang="en-GB" sz="2400" b="1" dirty="0">
              <a:latin typeface="Humnst777 Lt BT" panose="020B0402030504020204" pitchFamily="34" charset="0"/>
            </a:endParaRPr>
          </a:p>
          <a:p>
            <a:pPr marL="0" indent="0">
              <a:buNone/>
            </a:pPr>
            <a:r>
              <a:rPr lang="en-GB" sz="2400" b="1" dirty="0">
                <a:latin typeface="Humnst777 Lt BT" panose="020B0402030504020204" pitchFamily="34" charset="0"/>
              </a:rPr>
              <a:t>Secondary </a:t>
            </a:r>
            <a:r>
              <a:rPr lang="en-GB" sz="2400" b="1" dirty="0" smtClean="0">
                <a:latin typeface="Humnst777 Lt BT" panose="020B0402030504020204" pitchFamily="34" charset="0"/>
              </a:rPr>
              <a:t>Student</a:t>
            </a:r>
          </a:p>
          <a:p>
            <a:pPr marL="0" indent="0">
              <a:buNone/>
            </a:pPr>
            <a:r>
              <a:rPr lang="en-GB" sz="2400" dirty="0" smtClean="0">
                <a:latin typeface="Humnst777 Lt BT" panose="020B0402030504020204" pitchFamily="34" charset="0"/>
              </a:rPr>
              <a:t>Years </a:t>
            </a:r>
            <a:r>
              <a:rPr lang="en-GB" sz="2400" dirty="0">
                <a:latin typeface="Humnst777 Lt BT" panose="020B0402030504020204" pitchFamily="34" charset="0"/>
              </a:rPr>
              <a:t>7 – 11 </a:t>
            </a:r>
            <a:endParaRPr lang="en-GB" sz="2400" dirty="0" smtClean="0">
              <a:latin typeface="Humnst777 Lt BT" panose="020B0402030504020204" pitchFamily="34" charset="0"/>
            </a:endParaRPr>
          </a:p>
          <a:p>
            <a:pPr marL="0" indent="0">
              <a:buNone/>
            </a:pPr>
            <a:r>
              <a:rPr lang="en-GB" sz="2400" dirty="0" smtClean="0">
                <a:latin typeface="Humnst777 Lt BT" panose="020B0402030504020204" pitchFamily="34" charset="0"/>
              </a:rPr>
              <a:t>or </a:t>
            </a:r>
            <a:r>
              <a:rPr lang="en-GB" sz="2400" dirty="0">
                <a:latin typeface="Humnst777 Lt BT" panose="020B0402030504020204" pitchFamily="34" charset="0"/>
              </a:rPr>
              <a:t>7 – </a:t>
            </a:r>
            <a:r>
              <a:rPr lang="en-GB" sz="2400" dirty="0" smtClean="0">
                <a:latin typeface="Humnst777 Lt BT" panose="020B0402030504020204" pitchFamily="34" charset="0"/>
              </a:rPr>
              <a:t>13 	</a:t>
            </a:r>
            <a:r>
              <a:rPr lang="en-GB" sz="2400" dirty="0" smtClean="0">
                <a:latin typeface="Humnst777 Lt BT" panose="020B0402030504020204" pitchFamily="34" charset="0"/>
              </a:rPr>
              <a:t>	= 5 </a:t>
            </a:r>
            <a:r>
              <a:rPr lang="en-GB" sz="2400" dirty="0">
                <a:latin typeface="Humnst777 Lt BT" panose="020B0402030504020204" pitchFamily="34" charset="0"/>
              </a:rPr>
              <a:t>or 7 years of PE lessons</a:t>
            </a:r>
          </a:p>
          <a:p>
            <a:endParaRPr lang="en-GB" sz="2400" b="1" dirty="0" smtClean="0">
              <a:latin typeface="Humnst777 Lt BT" panose="020B0402030504020204" pitchFamily="34" charset="0"/>
            </a:endParaRPr>
          </a:p>
          <a:p>
            <a:pPr marL="0" indent="0">
              <a:buNone/>
            </a:pPr>
            <a:endParaRPr lang="en-GB" sz="2400" b="1" dirty="0">
              <a:latin typeface="Humnst777 Lt BT" panose="020B0402030504020204" pitchFamily="34" charset="0"/>
            </a:endParaRPr>
          </a:p>
          <a:p>
            <a:pPr marL="0" indent="0">
              <a:buNone/>
            </a:pPr>
            <a:r>
              <a:rPr lang="en-GB" sz="2400" b="1" dirty="0" smtClean="0">
                <a:latin typeface="Humnst777 Lt BT" panose="020B0402030504020204" pitchFamily="34" charset="0"/>
              </a:rPr>
              <a:t>Total </a:t>
            </a:r>
            <a:r>
              <a:rPr lang="en-GB" sz="2400" b="1" dirty="0">
                <a:latin typeface="Humnst777 Lt BT" panose="020B0402030504020204" pitchFamily="34" charset="0"/>
              </a:rPr>
              <a:t>		</a:t>
            </a:r>
            <a:r>
              <a:rPr lang="en-GB" sz="2400" b="1" dirty="0" smtClean="0">
                <a:latin typeface="Humnst777 Lt BT" panose="020B0402030504020204" pitchFamily="34" charset="0"/>
              </a:rPr>
              <a:t>	</a:t>
            </a:r>
            <a:r>
              <a:rPr lang="en-GB" sz="2400" dirty="0" smtClean="0">
                <a:latin typeface="Humnst777 Lt BT" panose="020B0402030504020204" pitchFamily="34" charset="0"/>
              </a:rPr>
              <a:t>=11 </a:t>
            </a:r>
            <a:r>
              <a:rPr lang="en-GB" sz="2400" dirty="0">
                <a:latin typeface="Humnst777 Lt BT" panose="020B0402030504020204" pitchFamily="34" charset="0"/>
              </a:rPr>
              <a:t>– 13 years of PE lessons</a:t>
            </a:r>
          </a:p>
          <a:p>
            <a:pPr>
              <a:lnSpc>
                <a:spcPct val="150000"/>
              </a:lnSpc>
            </a:pPr>
            <a:endParaRPr lang="en-GB" b="1" i="1" dirty="0">
              <a:solidFill>
                <a:srgbClr val="223289"/>
              </a:solidFill>
            </a:endParaRPr>
          </a:p>
          <a:p>
            <a:endParaRPr lang="en-GB" dirty="0"/>
          </a:p>
        </p:txBody>
      </p:sp>
      <p:sp>
        <p:nvSpPr>
          <p:cNvPr id="15" name="Content Placeholder 14"/>
          <p:cNvSpPr>
            <a:spLocks noGrp="1"/>
          </p:cNvSpPr>
          <p:nvPr>
            <p:ph sz="half" idx="2"/>
          </p:nvPr>
        </p:nvSpPr>
        <p:spPr>
          <a:xfrm>
            <a:off x="7014754" y="1825625"/>
            <a:ext cx="4339046" cy="4351338"/>
          </a:xfrm>
        </p:spPr>
        <p:txBody>
          <a:bodyPr>
            <a:normAutofit fontScale="92500"/>
          </a:bodyPr>
          <a:lstStyle/>
          <a:p>
            <a:pPr marL="0" indent="0">
              <a:buNone/>
            </a:pPr>
            <a:r>
              <a:rPr lang="en-GB" dirty="0" smtClean="0"/>
              <a:t>What does your PE policy say?</a:t>
            </a:r>
          </a:p>
          <a:p>
            <a:pPr marL="0" indent="0">
              <a:buNone/>
            </a:pPr>
            <a:endParaRPr lang="en-GB" dirty="0"/>
          </a:p>
          <a:p>
            <a:pPr marL="0" indent="0">
              <a:buNone/>
            </a:pPr>
            <a:r>
              <a:rPr lang="en-GB" dirty="0" smtClean="0"/>
              <a:t>What can they do?</a:t>
            </a:r>
          </a:p>
          <a:p>
            <a:pPr marL="0" indent="0">
              <a:buNone/>
            </a:pPr>
            <a:endParaRPr lang="en-GB" dirty="0" smtClean="0"/>
          </a:p>
          <a:p>
            <a:pPr marL="0" indent="0">
              <a:buNone/>
            </a:pPr>
            <a:r>
              <a:rPr lang="en-GB" dirty="0" smtClean="0"/>
              <a:t>What is the impact?</a:t>
            </a:r>
          </a:p>
          <a:p>
            <a:pPr marL="0" indent="0">
              <a:buNone/>
            </a:pPr>
            <a:endParaRPr lang="en-GB" dirty="0"/>
          </a:p>
          <a:p>
            <a:pPr marL="0" indent="0">
              <a:buNone/>
            </a:pPr>
            <a:r>
              <a:rPr lang="en-GB" dirty="0" smtClean="0"/>
              <a:t>Is it worth it?</a:t>
            </a:r>
          </a:p>
          <a:p>
            <a:pPr marL="0" indent="0">
              <a:buNone/>
            </a:pPr>
            <a:endParaRPr lang="en-GB" dirty="0" smtClean="0"/>
          </a:p>
          <a:p>
            <a:pPr marL="0" indent="0">
              <a:buNone/>
            </a:pPr>
            <a:r>
              <a:rPr lang="en-GB" dirty="0" smtClean="0"/>
              <a:t>How do you know?</a:t>
            </a:r>
            <a:endParaRPr lang="en-GB" dirty="0" smtClean="0"/>
          </a:p>
          <a:p>
            <a:pPr marL="0" indent="0">
              <a:buNone/>
            </a:pPr>
            <a:endParaRPr lang="en-GB" dirty="0"/>
          </a:p>
        </p:txBody>
      </p:sp>
    </p:spTree>
    <p:extLst>
      <p:ext uri="{BB962C8B-B14F-4D97-AF65-F5344CB8AC3E}">
        <p14:creationId xmlns:p14="http://schemas.microsoft.com/office/powerpoint/2010/main" val="52432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smtClean="0">
                <a:latin typeface="Humnst777 Lt BT" panose="020B0402030504020204" pitchFamily="34" charset="0"/>
              </a:rPr>
              <a:t>the </a:t>
            </a:r>
            <a:r>
              <a:rPr lang="en-GB" sz="2400" dirty="0">
                <a:latin typeface="Humnst777 Lt BT" panose="020B0402030504020204" pitchFamily="34" charset="0"/>
              </a:rPr>
              <a:t>interrelationship of aims, </a:t>
            </a:r>
            <a:r>
              <a:rPr lang="en-GB" sz="2400" dirty="0" smtClean="0">
                <a:latin typeface="Humnst777 Lt BT" panose="020B0402030504020204" pitchFamily="34" charset="0"/>
              </a:rPr>
              <a:t>objectives and </a:t>
            </a:r>
            <a:r>
              <a:rPr lang="en-GB" sz="2400" dirty="0">
                <a:latin typeface="Humnst777 Lt BT" panose="020B0402030504020204" pitchFamily="34" charset="0"/>
              </a:rPr>
              <a:t>subject </a:t>
            </a:r>
            <a:r>
              <a:rPr lang="en-GB" sz="2400" dirty="0" smtClean="0">
                <a:latin typeface="Humnst777 Lt BT" panose="020B0402030504020204" pitchFamily="34" charset="0"/>
              </a:rPr>
              <a:t>matter</a:t>
            </a:r>
          </a:p>
          <a:p>
            <a:r>
              <a:rPr lang="en-GB" sz="2400" dirty="0" smtClean="0">
                <a:latin typeface="Humnst777 Lt BT" panose="020B0402030504020204" pitchFamily="34" charset="0"/>
              </a:rPr>
              <a:t>Interrelationships </a:t>
            </a:r>
            <a:r>
              <a:rPr lang="en-GB" sz="2400" dirty="0">
                <a:latin typeface="Humnst777 Lt BT" panose="020B0402030504020204" pitchFamily="34" charset="0"/>
              </a:rPr>
              <a:t>between </a:t>
            </a:r>
            <a:r>
              <a:rPr lang="en-GB" sz="2400" dirty="0" smtClean="0">
                <a:latin typeface="Humnst777 Lt BT" panose="020B0402030504020204" pitchFamily="34" charset="0"/>
              </a:rPr>
              <a:t>subject-centred </a:t>
            </a:r>
            <a:r>
              <a:rPr lang="en-GB" sz="2400" dirty="0">
                <a:latin typeface="Humnst777 Lt BT" panose="020B0402030504020204" pitchFamily="34" charset="0"/>
              </a:rPr>
              <a:t>and </a:t>
            </a:r>
            <a:r>
              <a:rPr lang="en-GB" sz="2400" dirty="0" smtClean="0">
                <a:latin typeface="Humnst777 Lt BT" panose="020B0402030504020204" pitchFamily="34" charset="0"/>
              </a:rPr>
              <a:t>student-centred education</a:t>
            </a:r>
          </a:p>
          <a:p>
            <a:r>
              <a:rPr lang="en-GB" sz="2400" dirty="0">
                <a:latin typeface="Humnst777 Lt BT" panose="020B0402030504020204" pitchFamily="34" charset="0"/>
              </a:rPr>
              <a:t>performance objectives and specific student </a:t>
            </a:r>
            <a:r>
              <a:rPr lang="en-GB" sz="2400" dirty="0" smtClean="0">
                <a:latin typeface="Humnst777 Lt BT" panose="020B0402030504020204" pitchFamily="34" charset="0"/>
              </a:rPr>
              <a:t>behavioural outcomes</a:t>
            </a:r>
          </a:p>
          <a:p>
            <a:r>
              <a:rPr lang="en-GB" sz="2400" dirty="0">
                <a:latin typeface="Humnst777 Lt BT" panose="020B0402030504020204" pitchFamily="34" charset="0"/>
              </a:rPr>
              <a:t>objectives can be covered by three domains," the cognitive, affective, and psychomotor</a:t>
            </a:r>
            <a:r>
              <a:rPr lang="en-GB" dirty="0"/>
              <a:t> </a:t>
            </a:r>
            <a:r>
              <a:rPr lang="it-IT" sz="1400" dirty="0" smtClean="0">
                <a:latin typeface="Humnst777 Lt BT" panose="020B0402030504020204" pitchFamily="34" charset="0"/>
              </a:rPr>
              <a:t>(Kirk, 1993)</a:t>
            </a:r>
            <a:endParaRPr lang="en-GB" sz="1400" dirty="0">
              <a:latin typeface="Humnst777 Lt BT" panose="020B0402030504020204" pitchFamily="34" charset="0"/>
            </a:endParaRPr>
          </a:p>
        </p:txBody>
      </p:sp>
      <p:sp>
        <p:nvSpPr>
          <p:cNvPr id="4"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bg1"/>
                </a:solidFill>
              </a:rPr>
              <a:t>Theoretical </a:t>
            </a:r>
            <a:r>
              <a:rPr lang="en-GB" dirty="0">
                <a:solidFill>
                  <a:schemeClr val="bg1"/>
                </a:solidFill>
              </a:rPr>
              <a:t>Principles: </a:t>
            </a:r>
            <a:endParaRPr lang="en-GB" dirty="0" smtClean="0">
              <a:solidFill>
                <a:schemeClr val="bg1"/>
              </a:solidFill>
            </a:endParaRPr>
          </a:p>
          <a:p>
            <a:r>
              <a:rPr lang="en-GB" dirty="0" smtClean="0">
                <a:solidFill>
                  <a:schemeClr val="bg1"/>
                </a:solidFill>
              </a:rPr>
              <a:t>Curriculum </a:t>
            </a:r>
            <a:r>
              <a:rPr lang="en-GB" dirty="0">
                <a:solidFill>
                  <a:schemeClr val="bg1"/>
                </a:solidFill>
              </a:rPr>
              <a:t>planning should consider</a:t>
            </a:r>
            <a:endParaRPr lang="en-GB" sz="3200" b="1" dirty="0">
              <a:solidFill>
                <a:schemeClr val="bg1"/>
              </a:solidFill>
              <a:latin typeface="Humnst777 Lt BT" panose="020B0402030504020204" pitchFamily="34" charset="0"/>
            </a:endParaRPr>
          </a:p>
        </p:txBody>
      </p:sp>
    </p:spTree>
    <p:extLst>
      <p:ext uri="{BB962C8B-B14F-4D97-AF65-F5344CB8AC3E}">
        <p14:creationId xmlns:p14="http://schemas.microsoft.com/office/powerpoint/2010/main" val="993290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Strategic Approach</a:t>
            </a:r>
            <a:endParaRPr lang="en-GB" sz="3200" b="1" dirty="0">
              <a:solidFill>
                <a:schemeClr val="bg1"/>
              </a:solidFill>
              <a:latin typeface="Humnst777 Lt BT" panose="020B04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sp>
        <p:nvSpPr>
          <p:cNvPr id="3" name="Content Placeholder 2"/>
          <p:cNvSpPr>
            <a:spLocks noGrp="1"/>
          </p:cNvSpPr>
          <p:nvPr>
            <p:ph idx="1"/>
          </p:nvPr>
        </p:nvSpPr>
        <p:spPr/>
        <p:txBody>
          <a:bodyPr/>
          <a:lstStyle/>
          <a:p>
            <a:pPr marL="0" indent="0">
              <a:buNone/>
            </a:pPr>
            <a:r>
              <a:rPr lang="en-GB" dirty="0">
                <a:hlinkClick r:id="rId4"/>
              </a:rPr>
              <a:t>https://</a:t>
            </a:r>
            <a:r>
              <a:rPr lang="en-GB" dirty="0" smtClean="0">
                <a:hlinkClick r:id="rId4"/>
              </a:rPr>
              <a:t>www.youtube.com/watch?v=YVEo6XnuwvE</a:t>
            </a:r>
            <a:endParaRPr lang="en-GB" dirty="0" smtClean="0"/>
          </a:p>
          <a:p>
            <a:pPr marL="0" indent="0">
              <a:buNone/>
            </a:pPr>
            <a:endParaRPr lang="en-GB" dirty="0"/>
          </a:p>
        </p:txBody>
      </p:sp>
    </p:spTree>
    <p:extLst>
      <p:ext uri="{BB962C8B-B14F-4D97-AF65-F5344CB8AC3E}">
        <p14:creationId xmlns:p14="http://schemas.microsoft.com/office/powerpoint/2010/main" val="378384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6072"/>
            <a:ext cx="12192000" cy="1325563"/>
          </a:xfrm>
          <a:prstGeom prst="rect">
            <a:avLst/>
          </a:prstGeom>
          <a:gradFill>
            <a:gsLst>
              <a:gs pos="76000">
                <a:srgbClr val="FFFFFF"/>
              </a:gs>
              <a:gs pos="31000">
                <a:srgbClr val="223289"/>
              </a:gs>
              <a:gs pos="0">
                <a:srgbClr val="223289"/>
              </a:gs>
              <a:gs pos="100000">
                <a:srgbClr val="FFFFFF"/>
              </a:gs>
            </a:gsLst>
            <a:lin ang="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Humnst777 Lt BT" panose="020B0402030504020204" pitchFamily="34" charset="0"/>
              </a:rPr>
              <a:t>	</a:t>
            </a:r>
            <a:r>
              <a:rPr lang="en-GB" dirty="0" smtClean="0">
                <a:solidFill>
                  <a:schemeClr val="bg1"/>
                </a:solidFill>
                <a:latin typeface="Humnst777 Lt BT" panose="020B0402030504020204" pitchFamily="34" charset="0"/>
              </a:rPr>
              <a:t>Solutions and Challenges</a:t>
            </a:r>
            <a:endParaRPr lang="en-GB" sz="3200" b="1" dirty="0">
              <a:solidFill>
                <a:schemeClr val="bg1"/>
              </a:solidFill>
              <a:latin typeface="Humnst777 Lt BT" panose="020B0402030504020204" pitchFamily="34" charset="0"/>
            </a:endParaRPr>
          </a:p>
        </p:txBody>
      </p:sp>
      <p:sp>
        <p:nvSpPr>
          <p:cNvPr id="11" name="TextBox 10"/>
          <p:cNvSpPr txBox="1"/>
          <p:nvPr/>
        </p:nvSpPr>
        <p:spPr>
          <a:xfrm>
            <a:off x="927463" y="2299064"/>
            <a:ext cx="4545874" cy="2862322"/>
          </a:xfrm>
          <a:prstGeom prst="rect">
            <a:avLst/>
          </a:prstGeom>
          <a:noFill/>
        </p:spPr>
        <p:txBody>
          <a:bodyPr wrap="square" rtlCol="0">
            <a:spAutoFit/>
          </a:bodyPr>
          <a:lstStyle/>
          <a:p>
            <a:pPr>
              <a:lnSpc>
                <a:spcPct val="150000"/>
              </a:lnSpc>
            </a:pPr>
            <a:r>
              <a:rPr lang="en-GB" sz="2400" dirty="0" smtClean="0">
                <a:latin typeface="Humnst777 Lt BT" panose="020B0402030504020204" pitchFamily="34" charset="0"/>
              </a:rPr>
              <a:t>Subject knowledge</a:t>
            </a:r>
          </a:p>
          <a:p>
            <a:pPr>
              <a:lnSpc>
                <a:spcPct val="150000"/>
              </a:lnSpc>
            </a:pPr>
            <a:r>
              <a:rPr lang="en-GB" sz="2400" dirty="0" smtClean="0">
                <a:latin typeface="Humnst777 Lt BT" panose="020B0402030504020204" pitchFamily="34" charset="0"/>
              </a:rPr>
              <a:t>External Providers</a:t>
            </a:r>
          </a:p>
          <a:p>
            <a:pPr>
              <a:lnSpc>
                <a:spcPct val="150000"/>
              </a:lnSpc>
            </a:pPr>
            <a:r>
              <a:rPr lang="en-GB" sz="2400" dirty="0" smtClean="0">
                <a:latin typeface="Humnst777 Lt BT" panose="020B0402030504020204" pitchFamily="34" charset="0"/>
              </a:rPr>
              <a:t>Primary PE and Sport Premium</a:t>
            </a:r>
          </a:p>
          <a:p>
            <a:pPr>
              <a:lnSpc>
                <a:spcPct val="150000"/>
              </a:lnSpc>
            </a:pPr>
            <a:r>
              <a:rPr lang="en-GB" sz="2400" dirty="0" smtClean="0">
                <a:latin typeface="Humnst777 Lt BT" panose="020B0402030504020204" pitchFamily="34" charset="0"/>
              </a:rPr>
              <a:t>School ethos</a:t>
            </a:r>
          </a:p>
          <a:p>
            <a:pPr>
              <a:lnSpc>
                <a:spcPct val="150000"/>
              </a:lnSpc>
            </a:pPr>
            <a:r>
              <a:rPr lang="en-GB" sz="2400" dirty="0" smtClean="0">
                <a:latin typeface="Humnst777 Lt BT" panose="020B0402030504020204" pitchFamily="34" charset="0"/>
              </a:rPr>
              <a:t>Facilities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87" y="5676996"/>
            <a:ext cx="2011875" cy="797389"/>
          </a:xfrm>
          <a:prstGeom prst="rect">
            <a:avLst/>
          </a:prstGeom>
        </p:spPr>
      </p:pic>
      <p:pic>
        <p:nvPicPr>
          <p:cNvPr id="5" name="Picture 4"/>
          <p:cNvPicPr>
            <a:picLocks noChangeAspect="1"/>
          </p:cNvPicPr>
          <p:nvPr/>
        </p:nvPicPr>
        <p:blipFill>
          <a:blip r:embed="rId4"/>
          <a:stretch>
            <a:fillRect/>
          </a:stretch>
        </p:blipFill>
        <p:spPr>
          <a:xfrm>
            <a:off x="6794726" y="2053725"/>
            <a:ext cx="3326092" cy="2663524"/>
          </a:xfrm>
          <a:prstGeom prst="rect">
            <a:avLst/>
          </a:prstGeom>
        </p:spPr>
      </p:pic>
    </p:spTree>
    <p:extLst>
      <p:ext uri="{BB962C8B-B14F-4D97-AF65-F5344CB8AC3E}">
        <p14:creationId xmlns:p14="http://schemas.microsoft.com/office/powerpoint/2010/main" val="272838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6954</TotalTime>
  <Words>1504</Words>
  <Application>Microsoft Office PowerPoint</Application>
  <PresentationFormat>Widescreen</PresentationFormat>
  <Paragraphs>426</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Humnst777 BT</vt:lpstr>
      <vt:lpstr>Humnst777 Lt BT</vt:lpstr>
      <vt:lpstr>Times New Roman</vt:lpstr>
      <vt:lpstr>Office Theme</vt:lpstr>
      <vt:lpstr>PowerPoint Presentation</vt:lpstr>
      <vt:lpstr>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A Pause for Thought: Physical Education provides a wonderful opportunity to develop the whole child.  </vt:lpstr>
      <vt:lpstr>Physical Education provides us with the opportunity to develop a wide set of skills which are not just physical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rich.little@canterbury.ac.uk </vt:lpstr>
      <vt:lpstr>PowerPoint Presentation</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2018-2023</dc:title>
  <dc:creator>Carney, Paul (paul.carney@canterbury.ac.uk)</dc:creator>
  <cp:lastModifiedBy>Little, Rich (rich.little@canterbury.ac.uk)</cp:lastModifiedBy>
  <cp:revision>267</cp:revision>
  <cp:lastPrinted>2019-01-18T10:25:15Z</cp:lastPrinted>
  <dcterms:created xsi:type="dcterms:W3CDTF">2018-02-24T11:29:38Z</dcterms:created>
  <dcterms:modified xsi:type="dcterms:W3CDTF">2019-01-23T01:45:09Z</dcterms:modified>
</cp:coreProperties>
</file>