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7" r:id="rId3"/>
    <p:sldMasterId id="2147483710" r:id="rId4"/>
    <p:sldMasterId id="2147483734" r:id="rId5"/>
    <p:sldMasterId id="2147483746" r:id="rId6"/>
    <p:sldMasterId id="2147483758" r:id="rId7"/>
    <p:sldMasterId id="2147483770" r:id="rId8"/>
    <p:sldMasterId id="2147483782" r:id="rId9"/>
  </p:sldMasterIdLst>
  <p:notesMasterIdLst>
    <p:notesMasterId r:id="rId79"/>
  </p:notesMasterIdLst>
  <p:sldIdLst>
    <p:sldId id="256" r:id="rId10"/>
    <p:sldId id="279" r:id="rId11"/>
    <p:sldId id="282" r:id="rId12"/>
    <p:sldId id="280" r:id="rId13"/>
    <p:sldId id="260" r:id="rId14"/>
    <p:sldId id="281" r:id="rId15"/>
    <p:sldId id="348" r:id="rId16"/>
    <p:sldId id="284" r:id="rId17"/>
    <p:sldId id="285" r:id="rId18"/>
    <p:sldId id="286" r:id="rId19"/>
    <p:sldId id="309" r:id="rId20"/>
    <p:sldId id="290" r:id="rId21"/>
    <p:sldId id="291" r:id="rId22"/>
    <p:sldId id="310" r:id="rId23"/>
    <p:sldId id="306" r:id="rId24"/>
    <p:sldId id="292" r:id="rId25"/>
    <p:sldId id="353" r:id="rId26"/>
    <p:sldId id="293" r:id="rId27"/>
    <p:sldId id="274" r:id="rId28"/>
    <p:sldId id="303" r:id="rId29"/>
    <p:sldId id="307" r:id="rId30"/>
    <p:sldId id="295" r:id="rId31"/>
    <p:sldId id="294" r:id="rId32"/>
    <p:sldId id="296" r:id="rId33"/>
    <p:sldId id="308" r:id="rId34"/>
    <p:sldId id="298" r:id="rId35"/>
    <p:sldId id="299" r:id="rId36"/>
    <p:sldId id="301" r:id="rId37"/>
    <p:sldId id="302" r:id="rId38"/>
    <p:sldId id="349" r:id="rId39"/>
    <p:sldId id="283" r:id="rId40"/>
    <p:sldId id="338" r:id="rId41"/>
    <p:sldId id="339" r:id="rId42"/>
    <p:sldId id="340" r:id="rId43"/>
    <p:sldId id="341" r:id="rId44"/>
    <p:sldId id="342" r:id="rId45"/>
    <p:sldId id="343" r:id="rId46"/>
    <p:sldId id="344" r:id="rId47"/>
    <p:sldId id="345" r:id="rId48"/>
    <p:sldId id="346" r:id="rId49"/>
    <p:sldId id="347" r:id="rId50"/>
    <p:sldId id="351" r:id="rId51"/>
    <p:sldId id="311"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50" r:id="rId73"/>
    <p:sldId id="333" r:id="rId74"/>
    <p:sldId id="334" r:id="rId75"/>
    <p:sldId id="335" r:id="rId76"/>
    <p:sldId id="352" r:id="rId77"/>
    <p:sldId id="337"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148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586943-50DB-42C2-9C70-09DE60D705D7}" type="datetimeFigureOut">
              <a:rPr lang="en-GB" smtClean="0"/>
              <a:t>11/11/2015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3B2969-14EC-47D3-B753-00267E4551E0}" type="slidenum">
              <a:rPr lang="en-GB" smtClean="0"/>
              <a:t>‹#›</a:t>
            </a:fld>
            <a:endParaRPr lang="en-GB"/>
          </a:p>
        </p:txBody>
      </p:sp>
    </p:spTree>
    <p:extLst>
      <p:ext uri="{BB962C8B-B14F-4D97-AF65-F5344CB8AC3E}">
        <p14:creationId xmlns:p14="http://schemas.microsoft.com/office/powerpoint/2010/main" val="374834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GB" dirty="0">
                <a:solidFill>
                  <a:prstClr val="black"/>
                </a:solidFill>
              </a:rPr>
              <a:t>Solihull Approach Brain Development Seminar, www.solihull.nhs.uk/solihullapproach</a:t>
            </a:r>
          </a:p>
        </p:txBody>
      </p:sp>
      <p:sp>
        <p:nvSpPr>
          <p:cNvPr id="8" name="Rectangle 7"/>
          <p:cNvSpPr>
            <a:spLocks noGrp="1" noChangeArrowheads="1"/>
          </p:cNvSpPr>
          <p:nvPr>
            <p:ph type="sldNum" sz="quarter" idx="5"/>
          </p:nvPr>
        </p:nvSpPr>
        <p:spPr>
          <a:ln/>
        </p:spPr>
        <p:txBody>
          <a:bodyPr/>
          <a:lstStyle/>
          <a:p>
            <a:pPr>
              <a:defRPr/>
            </a:pPr>
            <a:fld id="{9741122F-3401-4316-8167-CE7B213FF326}" type="slidenum">
              <a:rPr lang="en-GB">
                <a:solidFill>
                  <a:prstClr val="black"/>
                </a:solidFill>
              </a:rPr>
              <a:pPr>
                <a:defRPr/>
              </a:pPr>
              <a:t>5</a:t>
            </a:fld>
            <a:endParaRPr lang="en-GB" dirty="0">
              <a:solidFill>
                <a:prstClr val="black"/>
              </a:solidFill>
            </a:endParaRPr>
          </a:p>
        </p:txBody>
      </p:sp>
      <p:sp>
        <p:nvSpPr>
          <p:cNvPr id="67586" name="Rectangle 6"/>
          <p:cNvSpPr txBox="1">
            <a:spLocks noGrp="1" noChangeArrowheads="1"/>
          </p:cNvSpPr>
          <p:nvPr/>
        </p:nvSpPr>
        <p:spPr bwMode="auto">
          <a:xfrm>
            <a:off x="2" y="8684828"/>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7" tIns="47779" rIns="95557" bIns="47779"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en-GB" sz="1300" dirty="0">
                <a:solidFill>
                  <a:prstClr val="black"/>
                </a:solidFill>
              </a:rPr>
              <a:t>Solihull Approach: solihullapproach@solihull-ct.nhs.uk  Solihull Approach Antenatal 2 day Foundation Training </a:t>
            </a:r>
          </a:p>
        </p:txBody>
      </p:sp>
      <p:sp>
        <p:nvSpPr>
          <p:cNvPr id="67587" name="Slide Image Placeholder 1"/>
          <p:cNvSpPr>
            <a:spLocks noGrp="1" noRot="1" noChangeAspect="1" noTextEdit="1"/>
          </p:cNvSpPr>
          <p:nvPr>
            <p:ph type="sldImg"/>
          </p:nvPr>
        </p:nvSpPr>
        <p:spPr>
          <a:ln/>
        </p:spPr>
      </p:sp>
      <p:sp>
        <p:nvSpPr>
          <p:cNvPr id="675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7589" name="Footer Placeholder 3"/>
          <p:cNvSpPr txBox="1">
            <a:spLocks noGrp="1"/>
          </p:cNvSpPr>
          <p:nvPr/>
        </p:nvSpPr>
        <p:spPr bwMode="auto">
          <a:xfrm>
            <a:off x="2" y="8684828"/>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7" tIns="47779" rIns="95557" bIns="47779"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en-GB" sz="1300" dirty="0">
                <a:solidFill>
                  <a:prstClr val="black"/>
                </a:solidFill>
              </a:rPr>
              <a:t>Solihull Approach Antenatal 2 day Foundation Training </a:t>
            </a:r>
          </a:p>
        </p:txBody>
      </p:sp>
      <p:sp>
        <p:nvSpPr>
          <p:cNvPr id="67590" name="Slide Number Placeholder 4"/>
          <p:cNvSpPr txBox="1">
            <a:spLocks noGrp="1"/>
          </p:cNvSpPr>
          <p:nvPr/>
        </p:nvSpPr>
        <p:spPr bwMode="auto">
          <a:xfrm>
            <a:off x="3883853" y="8684828"/>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7" tIns="47779" rIns="95557" bIns="47779"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fontAlgn="base" hangingPunct="1">
              <a:spcBef>
                <a:spcPct val="0"/>
              </a:spcBef>
              <a:spcAft>
                <a:spcPct val="0"/>
              </a:spcAft>
            </a:pPr>
            <a:fld id="{9DCF5520-18C0-4D53-9DA1-FA962CE78F59}" type="slidenum">
              <a:rPr lang="en-GB" sz="1300">
                <a:solidFill>
                  <a:prstClr val="black"/>
                </a:solidFill>
              </a:rPr>
              <a:pPr algn="r" eaLnBrk="1" fontAlgn="base" hangingPunct="1">
                <a:spcBef>
                  <a:spcPct val="0"/>
                </a:spcBef>
                <a:spcAft>
                  <a:spcPct val="0"/>
                </a:spcAft>
              </a:pPr>
              <a:t>5</a:t>
            </a:fld>
            <a:endParaRPr lang="en-GB" sz="1300" dirty="0">
              <a:solidFill>
                <a:prstClr val="black"/>
              </a:solidFill>
            </a:endParaRPr>
          </a:p>
        </p:txBody>
      </p:sp>
    </p:spTree>
    <p:extLst>
      <p:ext uri="{BB962C8B-B14F-4D97-AF65-F5344CB8AC3E}">
        <p14:creationId xmlns:p14="http://schemas.microsoft.com/office/powerpoint/2010/main" val="379925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prstClr val="black"/>
                </a:solidFill>
              </a:rPr>
              <a:t>Solihull Approach understanding your pupils behaviour 2010</a:t>
            </a:r>
          </a:p>
        </p:txBody>
      </p:sp>
      <p:sp>
        <p:nvSpPr>
          <p:cNvPr id="8806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Notes Placeholder 2"/>
          <p:cNvSpPr>
            <a:spLocks noGrp="1"/>
          </p:cNvSpPr>
          <p:nvPr>
            <p:ph type="body" idx="1"/>
          </p:nvPr>
        </p:nvSpPr>
        <p:spPr bwMode="auto">
          <a:xfrm>
            <a:off x="687270" y="4344607"/>
            <a:ext cx="5483461" cy="41135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88069" name="Slide Number Placeholder 3"/>
          <p:cNvSpPr txBox="1">
            <a:spLocks noGrp="1"/>
          </p:cNvSpPr>
          <p:nvPr/>
        </p:nvSpPr>
        <p:spPr bwMode="auto">
          <a:xfrm>
            <a:off x="3883643" y="8684826"/>
            <a:ext cx="2972724"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383CC155-F235-4B02-AF4E-803F40B823B7}" type="slidenum">
              <a:rPr lang="en-GB" sz="1200">
                <a:solidFill>
                  <a:prstClr val="black"/>
                </a:solidFill>
              </a:rPr>
              <a:pPr algn="r" eaLnBrk="1" fontAlgn="base" hangingPunct="1">
                <a:spcBef>
                  <a:spcPct val="0"/>
                </a:spcBef>
                <a:spcAft>
                  <a:spcPct val="0"/>
                </a:spcAft>
              </a:pPr>
              <a:t>8</a:t>
            </a:fld>
            <a:endParaRPr lang="en-GB" sz="1200" dirty="0">
              <a:solidFill>
                <a:prstClr val="black"/>
              </a:solidFill>
            </a:endParaRPr>
          </a:p>
        </p:txBody>
      </p:sp>
    </p:spTree>
    <p:extLst>
      <p:ext uri="{BB962C8B-B14F-4D97-AF65-F5344CB8AC3E}">
        <p14:creationId xmlns:p14="http://schemas.microsoft.com/office/powerpoint/2010/main" val="3305712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097C0E-6844-4009-BBD5-E65375C3EE43}"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428219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097C0E-6844-4009-BBD5-E65375C3EE43}"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38128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8622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097C0E-6844-4009-BBD5-E65375C3EE43}"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47897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38503A-5C7D-4EC6-A09F-70F165E30D8B}"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3790144F-7A13-4033-8880-E80BDAEB05F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55439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A6CD1B9-4C66-44F6-A940-47DDDEFBA94D}"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8953AEDF-761E-49F9-9B38-0FF80831FE5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19547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45A221F-D680-4089-B504-BAFE4B29C032}"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5917A060-96E2-4B4A-B9E8-526191D800C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951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CB79E48-E604-4C4F-A900-93F78CCD59AE}" type="datetime1">
              <a:rPr lang="en-US">
                <a:solidFill>
                  <a:srgbClr val="000000"/>
                </a:solidFill>
              </a:rPr>
              <a:pPr>
                <a:defRPr/>
              </a:pPr>
              <a:t>11/11/2015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7" name="Rectangle 6"/>
          <p:cNvSpPr>
            <a:spLocks noGrp="1" noChangeArrowheads="1"/>
          </p:cNvSpPr>
          <p:nvPr>
            <p:ph type="sldNum" sz="quarter" idx="12"/>
          </p:nvPr>
        </p:nvSpPr>
        <p:spPr>
          <a:ln/>
        </p:spPr>
        <p:txBody>
          <a:bodyPr/>
          <a:lstStyle>
            <a:lvl1pPr>
              <a:defRPr/>
            </a:lvl1pPr>
          </a:lstStyle>
          <a:p>
            <a:pPr>
              <a:defRPr/>
            </a:pPr>
            <a:fld id="{1EEE0F10-D4F6-48CB-9807-E3377EE6D4E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95258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252F2C2-012D-442F-91E9-A8FD2C8F38BE}" type="datetime1">
              <a:rPr lang="en-US">
                <a:solidFill>
                  <a:srgbClr val="000000"/>
                </a:solidFill>
              </a:rPr>
              <a:pPr>
                <a:defRPr/>
              </a:pPr>
              <a:t>11/11/2015</a:t>
            </a:fld>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9" name="Rectangle 6"/>
          <p:cNvSpPr>
            <a:spLocks noGrp="1" noChangeArrowheads="1"/>
          </p:cNvSpPr>
          <p:nvPr>
            <p:ph type="sldNum" sz="quarter" idx="12"/>
          </p:nvPr>
        </p:nvSpPr>
        <p:spPr>
          <a:ln/>
        </p:spPr>
        <p:txBody>
          <a:bodyPr/>
          <a:lstStyle>
            <a:lvl1pPr>
              <a:defRPr/>
            </a:lvl1pPr>
          </a:lstStyle>
          <a:p>
            <a:pPr>
              <a:defRPr/>
            </a:pPr>
            <a:fld id="{5BF1089C-D8D2-44FE-9EF7-16E0A08F69F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96131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84E7F58-5C43-4F81-BF40-13CA3BB9A14D}" type="datetime1">
              <a:rPr lang="en-US">
                <a:solidFill>
                  <a:srgbClr val="000000"/>
                </a:solidFill>
              </a:rPr>
              <a:pPr>
                <a:defRPr/>
              </a:pPr>
              <a:t>11/11/2015</a:t>
            </a:fld>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5" name="Rectangle 6"/>
          <p:cNvSpPr>
            <a:spLocks noGrp="1" noChangeArrowheads="1"/>
          </p:cNvSpPr>
          <p:nvPr>
            <p:ph type="sldNum" sz="quarter" idx="12"/>
          </p:nvPr>
        </p:nvSpPr>
        <p:spPr>
          <a:ln/>
        </p:spPr>
        <p:txBody>
          <a:bodyPr/>
          <a:lstStyle>
            <a:lvl1pPr>
              <a:defRPr/>
            </a:lvl1pPr>
          </a:lstStyle>
          <a:p>
            <a:pPr>
              <a:defRPr/>
            </a:pPr>
            <a:fld id="{BE6BCEA7-650B-4500-A02D-168374A213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90469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E955702-30E1-40D1-99A2-1BF993083B9B}" type="datetime1">
              <a:rPr lang="en-US">
                <a:solidFill>
                  <a:srgbClr val="000000"/>
                </a:solidFill>
              </a:rPr>
              <a:pPr>
                <a:defRPr/>
              </a:pPr>
              <a:t>11/11/2015</a:t>
            </a:fld>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4" name="Rectangle 6"/>
          <p:cNvSpPr>
            <a:spLocks noGrp="1" noChangeArrowheads="1"/>
          </p:cNvSpPr>
          <p:nvPr>
            <p:ph type="sldNum" sz="quarter" idx="12"/>
          </p:nvPr>
        </p:nvSpPr>
        <p:spPr>
          <a:ln/>
        </p:spPr>
        <p:txBody>
          <a:bodyPr/>
          <a:lstStyle>
            <a:lvl1pPr>
              <a:defRPr/>
            </a:lvl1pPr>
          </a:lstStyle>
          <a:p>
            <a:pPr>
              <a:defRPr/>
            </a:pPr>
            <a:fld id="{6E9966C0-59DB-4E4B-BC1D-72DC6B037D3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77085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0078E9F-653D-48AE-9099-DFE13F6BD79B}" type="datetime1">
              <a:rPr lang="en-US">
                <a:solidFill>
                  <a:srgbClr val="000000"/>
                </a:solidFill>
              </a:rPr>
              <a:pPr>
                <a:defRPr/>
              </a:pPr>
              <a:t>11/11/2015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7" name="Rectangle 6"/>
          <p:cNvSpPr>
            <a:spLocks noGrp="1" noChangeArrowheads="1"/>
          </p:cNvSpPr>
          <p:nvPr>
            <p:ph type="sldNum" sz="quarter" idx="12"/>
          </p:nvPr>
        </p:nvSpPr>
        <p:spPr>
          <a:ln/>
        </p:spPr>
        <p:txBody>
          <a:bodyPr/>
          <a:lstStyle>
            <a:lvl1pPr>
              <a:defRPr/>
            </a:lvl1pPr>
          </a:lstStyle>
          <a:p>
            <a:pPr>
              <a:defRPr/>
            </a:pPr>
            <a:fld id="{A0D95B73-103E-4F43-88BB-6B525642DE2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9070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097C0E-6844-4009-BBD5-E65375C3EE43}"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2088789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383E0B1-2730-406E-8E46-10F12EE66407}" type="datetime1">
              <a:rPr lang="en-US">
                <a:solidFill>
                  <a:srgbClr val="000000"/>
                </a:solidFill>
              </a:rPr>
              <a:pPr>
                <a:defRPr/>
              </a:pPr>
              <a:t>11/11/2015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7" name="Rectangle 6"/>
          <p:cNvSpPr>
            <a:spLocks noGrp="1" noChangeArrowheads="1"/>
          </p:cNvSpPr>
          <p:nvPr>
            <p:ph type="sldNum" sz="quarter" idx="12"/>
          </p:nvPr>
        </p:nvSpPr>
        <p:spPr>
          <a:ln/>
        </p:spPr>
        <p:txBody>
          <a:bodyPr/>
          <a:lstStyle>
            <a:lvl1pPr>
              <a:defRPr/>
            </a:lvl1pPr>
          </a:lstStyle>
          <a:p>
            <a:pPr>
              <a:defRPr/>
            </a:pPr>
            <a:fld id="{C6F3F5B7-9ACA-43CB-A0B8-E28DC8111D7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70080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FEB0FEF-A3BA-4F87-8540-9544D2BD205D}"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D43FF037-714F-4738-BBA0-492B4D891BF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25877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2B201A-A34D-4604-9F3B-19E3BF5C3D33}"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01CCB055-44EF-475A-9EA9-43E1A80773B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766172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9CDE70F-DBDF-41FA-9B9B-5177FA05295D}" type="slidenum">
              <a:rPr lang="en-GB"/>
              <a:pPr>
                <a:defRPr/>
              </a:pPr>
              <a:t>‹#›</a:t>
            </a:fld>
            <a:endParaRPr lang="en-GB" dirty="0"/>
          </a:p>
        </p:txBody>
      </p:sp>
    </p:spTree>
    <p:extLst>
      <p:ext uri="{BB962C8B-B14F-4D97-AF65-F5344CB8AC3E}">
        <p14:creationId xmlns:p14="http://schemas.microsoft.com/office/powerpoint/2010/main" val="765826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5EFF9BA-6E9C-4746-8159-1516BF4976DA}" type="slidenum">
              <a:rPr lang="en-GB"/>
              <a:pPr>
                <a:defRPr/>
              </a:pPr>
              <a:t>‹#›</a:t>
            </a:fld>
            <a:endParaRPr lang="en-GB" dirty="0"/>
          </a:p>
        </p:txBody>
      </p:sp>
    </p:spTree>
    <p:extLst>
      <p:ext uri="{BB962C8B-B14F-4D97-AF65-F5344CB8AC3E}">
        <p14:creationId xmlns:p14="http://schemas.microsoft.com/office/powerpoint/2010/main" val="690745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716362E-5E73-416E-B813-5C3738E18E73}" type="slidenum">
              <a:rPr lang="en-GB"/>
              <a:pPr>
                <a:defRPr/>
              </a:pPr>
              <a:t>‹#›</a:t>
            </a:fld>
            <a:endParaRPr lang="en-GB" dirty="0"/>
          </a:p>
        </p:txBody>
      </p:sp>
    </p:spTree>
    <p:extLst>
      <p:ext uri="{BB962C8B-B14F-4D97-AF65-F5344CB8AC3E}">
        <p14:creationId xmlns:p14="http://schemas.microsoft.com/office/powerpoint/2010/main" val="3126786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224FA5FF-DA2C-4F6C-89E9-7C953082799C}" type="slidenum">
              <a:rPr lang="en-GB"/>
              <a:pPr>
                <a:defRPr/>
              </a:pPr>
              <a:t>‹#›</a:t>
            </a:fld>
            <a:endParaRPr lang="en-GB" dirty="0"/>
          </a:p>
        </p:txBody>
      </p:sp>
    </p:spTree>
    <p:extLst>
      <p:ext uri="{BB962C8B-B14F-4D97-AF65-F5344CB8AC3E}">
        <p14:creationId xmlns:p14="http://schemas.microsoft.com/office/powerpoint/2010/main" val="790466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548B5E75-5C34-489E-A177-57304CE64876}" type="slidenum">
              <a:rPr lang="en-GB"/>
              <a:pPr>
                <a:defRPr/>
              </a:pPr>
              <a:t>‹#›</a:t>
            </a:fld>
            <a:endParaRPr lang="en-GB" dirty="0"/>
          </a:p>
        </p:txBody>
      </p:sp>
    </p:spTree>
    <p:extLst>
      <p:ext uri="{BB962C8B-B14F-4D97-AF65-F5344CB8AC3E}">
        <p14:creationId xmlns:p14="http://schemas.microsoft.com/office/powerpoint/2010/main" val="3064159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5866148B-9C8B-4F05-B9E2-29B7CE508BF3}" type="slidenum">
              <a:rPr lang="en-GB"/>
              <a:pPr>
                <a:defRPr/>
              </a:pPr>
              <a:t>‹#›</a:t>
            </a:fld>
            <a:endParaRPr lang="en-GB" dirty="0"/>
          </a:p>
        </p:txBody>
      </p:sp>
    </p:spTree>
    <p:extLst>
      <p:ext uri="{BB962C8B-B14F-4D97-AF65-F5344CB8AC3E}">
        <p14:creationId xmlns:p14="http://schemas.microsoft.com/office/powerpoint/2010/main" val="1925416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4A39D84F-E0D0-4AB4-93F6-40BD4BAAC8E4}" type="slidenum">
              <a:rPr lang="en-GB"/>
              <a:pPr>
                <a:defRPr/>
              </a:pPr>
              <a:t>‹#›</a:t>
            </a:fld>
            <a:endParaRPr lang="en-GB" dirty="0"/>
          </a:p>
        </p:txBody>
      </p:sp>
    </p:spTree>
    <p:extLst>
      <p:ext uri="{BB962C8B-B14F-4D97-AF65-F5344CB8AC3E}">
        <p14:creationId xmlns:p14="http://schemas.microsoft.com/office/powerpoint/2010/main" val="46176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97C0E-6844-4009-BBD5-E65375C3EE43}"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831431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E387041-A72A-4667-9D32-B0FC6AB3201D}" type="slidenum">
              <a:rPr lang="en-GB"/>
              <a:pPr>
                <a:defRPr/>
              </a:pPr>
              <a:t>‹#›</a:t>
            </a:fld>
            <a:endParaRPr lang="en-GB" dirty="0"/>
          </a:p>
        </p:txBody>
      </p:sp>
    </p:spTree>
    <p:extLst>
      <p:ext uri="{BB962C8B-B14F-4D97-AF65-F5344CB8AC3E}">
        <p14:creationId xmlns:p14="http://schemas.microsoft.com/office/powerpoint/2010/main" val="4102859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8E7D191-0DA4-413F-B0E4-D50F650C384B}" type="slidenum">
              <a:rPr lang="en-GB"/>
              <a:pPr>
                <a:defRPr/>
              </a:pPr>
              <a:t>‹#›</a:t>
            </a:fld>
            <a:endParaRPr lang="en-GB" dirty="0"/>
          </a:p>
        </p:txBody>
      </p:sp>
    </p:spTree>
    <p:extLst>
      <p:ext uri="{BB962C8B-B14F-4D97-AF65-F5344CB8AC3E}">
        <p14:creationId xmlns:p14="http://schemas.microsoft.com/office/powerpoint/2010/main" val="1933994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606BC9D-1BF3-4E68-A78B-1F6089B0F6E1}" type="slidenum">
              <a:rPr lang="en-GB"/>
              <a:pPr>
                <a:defRPr/>
              </a:pPr>
              <a:t>‹#›</a:t>
            </a:fld>
            <a:endParaRPr lang="en-GB" dirty="0"/>
          </a:p>
        </p:txBody>
      </p:sp>
    </p:spTree>
    <p:extLst>
      <p:ext uri="{BB962C8B-B14F-4D97-AF65-F5344CB8AC3E}">
        <p14:creationId xmlns:p14="http://schemas.microsoft.com/office/powerpoint/2010/main" val="2849352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95F2E72-F187-420A-A49A-79D8835FD60D}" type="slidenum">
              <a:rPr lang="en-GB"/>
              <a:pPr>
                <a:defRPr/>
              </a:pPr>
              <a:t>‹#›</a:t>
            </a:fld>
            <a:endParaRPr lang="en-GB" dirty="0"/>
          </a:p>
        </p:txBody>
      </p:sp>
    </p:spTree>
    <p:extLst>
      <p:ext uri="{BB962C8B-B14F-4D97-AF65-F5344CB8AC3E}">
        <p14:creationId xmlns:p14="http://schemas.microsoft.com/office/powerpoint/2010/main" val="3166187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F89D2A7-7793-41E7-8078-FB7896F9B090}" type="slidenum">
              <a:rPr lang="en-GB"/>
              <a:pPr>
                <a:defRPr/>
              </a:pPr>
              <a:t>‹#›</a:t>
            </a:fld>
            <a:endParaRPr lang="en-GB" dirty="0"/>
          </a:p>
        </p:txBody>
      </p:sp>
    </p:spTree>
    <p:extLst>
      <p:ext uri="{BB962C8B-B14F-4D97-AF65-F5344CB8AC3E}">
        <p14:creationId xmlns:p14="http://schemas.microsoft.com/office/powerpoint/2010/main" val="1863067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38503A-5C7D-4EC6-A09F-70F165E30D8B}"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3790144F-7A13-4033-8880-E80BDAEB05F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45679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A6CD1B9-4C66-44F6-A940-47DDDEFBA94D}"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8953AEDF-761E-49F9-9B38-0FF80831FE5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69022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45A221F-D680-4089-B504-BAFE4B29C032}"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5917A060-96E2-4B4A-B9E8-526191D800C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41046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CB79E48-E604-4C4F-A900-93F78CCD59AE}" type="datetime1">
              <a:rPr lang="en-US">
                <a:solidFill>
                  <a:srgbClr val="000000"/>
                </a:solidFill>
              </a:rPr>
              <a:pPr>
                <a:defRPr/>
              </a:pPr>
              <a:t>11/11/2015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7" name="Rectangle 6"/>
          <p:cNvSpPr>
            <a:spLocks noGrp="1" noChangeArrowheads="1"/>
          </p:cNvSpPr>
          <p:nvPr>
            <p:ph type="sldNum" sz="quarter" idx="12"/>
          </p:nvPr>
        </p:nvSpPr>
        <p:spPr>
          <a:ln/>
        </p:spPr>
        <p:txBody>
          <a:bodyPr/>
          <a:lstStyle>
            <a:lvl1pPr>
              <a:defRPr/>
            </a:lvl1pPr>
          </a:lstStyle>
          <a:p>
            <a:pPr>
              <a:defRPr/>
            </a:pPr>
            <a:fld id="{1EEE0F10-D4F6-48CB-9807-E3377EE6D4E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02242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252F2C2-012D-442F-91E9-A8FD2C8F38BE}" type="datetime1">
              <a:rPr lang="en-US">
                <a:solidFill>
                  <a:srgbClr val="000000"/>
                </a:solidFill>
              </a:rPr>
              <a:pPr>
                <a:defRPr/>
              </a:pPr>
              <a:t>11/11/2015</a:t>
            </a:fld>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9" name="Rectangle 6"/>
          <p:cNvSpPr>
            <a:spLocks noGrp="1" noChangeArrowheads="1"/>
          </p:cNvSpPr>
          <p:nvPr>
            <p:ph type="sldNum" sz="quarter" idx="12"/>
          </p:nvPr>
        </p:nvSpPr>
        <p:spPr>
          <a:ln/>
        </p:spPr>
        <p:txBody>
          <a:bodyPr/>
          <a:lstStyle>
            <a:lvl1pPr>
              <a:defRPr/>
            </a:lvl1pPr>
          </a:lstStyle>
          <a:p>
            <a:pPr>
              <a:defRPr/>
            </a:pPr>
            <a:fld id="{5BF1089C-D8D2-44FE-9EF7-16E0A08F69F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8120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097C0E-6844-4009-BBD5-E65375C3EE43}" type="datetimeFigureOut">
              <a:rPr lang="en-GB" smtClean="0"/>
              <a:t>11/11/2015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97527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84E7F58-5C43-4F81-BF40-13CA3BB9A14D}" type="datetime1">
              <a:rPr lang="en-US">
                <a:solidFill>
                  <a:srgbClr val="000000"/>
                </a:solidFill>
              </a:rPr>
              <a:pPr>
                <a:defRPr/>
              </a:pPr>
              <a:t>11/11/2015</a:t>
            </a:fld>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5" name="Rectangle 6"/>
          <p:cNvSpPr>
            <a:spLocks noGrp="1" noChangeArrowheads="1"/>
          </p:cNvSpPr>
          <p:nvPr>
            <p:ph type="sldNum" sz="quarter" idx="12"/>
          </p:nvPr>
        </p:nvSpPr>
        <p:spPr>
          <a:ln/>
        </p:spPr>
        <p:txBody>
          <a:bodyPr/>
          <a:lstStyle>
            <a:lvl1pPr>
              <a:defRPr/>
            </a:lvl1pPr>
          </a:lstStyle>
          <a:p>
            <a:pPr>
              <a:defRPr/>
            </a:pPr>
            <a:fld id="{BE6BCEA7-650B-4500-A02D-168374A213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64403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E955702-30E1-40D1-99A2-1BF993083B9B}" type="datetime1">
              <a:rPr lang="en-US">
                <a:solidFill>
                  <a:srgbClr val="000000"/>
                </a:solidFill>
              </a:rPr>
              <a:pPr>
                <a:defRPr/>
              </a:pPr>
              <a:t>11/11/2015</a:t>
            </a:fld>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4" name="Rectangle 6"/>
          <p:cNvSpPr>
            <a:spLocks noGrp="1" noChangeArrowheads="1"/>
          </p:cNvSpPr>
          <p:nvPr>
            <p:ph type="sldNum" sz="quarter" idx="12"/>
          </p:nvPr>
        </p:nvSpPr>
        <p:spPr>
          <a:ln/>
        </p:spPr>
        <p:txBody>
          <a:bodyPr/>
          <a:lstStyle>
            <a:lvl1pPr>
              <a:defRPr/>
            </a:lvl1pPr>
          </a:lstStyle>
          <a:p>
            <a:pPr>
              <a:defRPr/>
            </a:pPr>
            <a:fld id="{6E9966C0-59DB-4E4B-BC1D-72DC6B037D3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201618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0078E9F-653D-48AE-9099-DFE13F6BD79B}" type="datetime1">
              <a:rPr lang="en-US">
                <a:solidFill>
                  <a:srgbClr val="000000"/>
                </a:solidFill>
              </a:rPr>
              <a:pPr>
                <a:defRPr/>
              </a:pPr>
              <a:t>11/11/2015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7" name="Rectangle 6"/>
          <p:cNvSpPr>
            <a:spLocks noGrp="1" noChangeArrowheads="1"/>
          </p:cNvSpPr>
          <p:nvPr>
            <p:ph type="sldNum" sz="quarter" idx="12"/>
          </p:nvPr>
        </p:nvSpPr>
        <p:spPr>
          <a:ln/>
        </p:spPr>
        <p:txBody>
          <a:bodyPr/>
          <a:lstStyle>
            <a:lvl1pPr>
              <a:defRPr/>
            </a:lvl1pPr>
          </a:lstStyle>
          <a:p>
            <a:pPr>
              <a:defRPr/>
            </a:pPr>
            <a:fld id="{A0D95B73-103E-4F43-88BB-6B525642DE2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16394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383E0B1-2730-406E-8E46-10F12EE66407}" type="datetime1">
              <a:rPr lang="en-US">
                <a:solidFill>
                  <a:srgbClr val="000000"/>
                </a:solidFill>
              </a:rPr>
              <a:pPr>
                <a:defRPr/>
              </a:pPr>
              <a:t>11/11/2015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7" name="Rectangle 6"/>
          <p:cNvSpPr>
            <a:spLocks noGrp="1" noChangeArrowheads="1"/>
          </p:cNvSpPr>
          <p:nvPr>
            <p:ph type="sldNum" sz="quarter" idx="12"/>
          </p:nvPr>
        </p:nvSpPr>
        <p:spPr>
          <a:ln/>
        </p:spPr>
        <p:txBody>
          <a:bodyPr/>
          <a:lstStyle>
            <a:lvl1pPr>
              <a:defRPr/>
            </a:lvl1pPr>
          </a:lstStyle>
          <a:p>
            <a:pPr>
              <a:defRPr/>
            </a:pPr>
            <a:fld id="{C6F3F5B7-9ACA-43CB-A0B8-E28DC8111D7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97761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FEB0FEF-A3BA-4F87-8540-9544D2BD205D}"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D43FF037-714F-4738-BBA0-492B4D891BF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006668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2B201A-A34D-4604-9F3B-19E3BF5C3D33}"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01CCB055-44EF-475A-9EA9-43E1A80773B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61441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17828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179433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3558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0446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097C0E-6844-4009-BBD5-E65375C3EE43}" type="datetimeFigureOut">
              <a:rPr lang="en-GB" smtClean="0"/>
              <a:t>11/11/2015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24574705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46243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66680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205375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594101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268396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58559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133795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950334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506903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0649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097C0E-6844-4009-BBD5-E65375C3EE43}" type="datetimeFigureOut">
              <a:rPr lang="en-GB" smtClean="0"/>
              <a:t>11/11/2015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31830670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70403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176967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208766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373523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836158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814293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229839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82615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B224EB-7DA7-4B0B-BFFC-C16640D8A9E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099569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E92275-46C3-446F-BC29-E28A36D2694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3732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97C0E-6844-4009-BBD5-E65375C3EE43}" type="datetimeFigureOut">
              <a:rPr lang="en-GB" smtClean="0"/>
              <a:t>11/11/2015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1861675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B2C867-CB9C-4CB8-BC77-30CC27CAAEE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554039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47C9-5156-4A21-BA7A-381E9D14E1C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439443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C21CEAC-267D-4B6C-AF5C-EF8B5067EFB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371711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495A80-B6FE-427E-9FEC-5C7F5A88BF6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113166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66241D8-DF4A-4AA1-8DAA-938C584F5F8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641362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96B913-1220-4DF3-B8A8-7422C3D30E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56488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3F79A8-38B1-4EFC-BB15-D046552D763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268161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7D0065-00E6-4DAE-8DFF-27BF4992209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768577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9A1722-0E89-413A-967D-F37E04FA3B9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413495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7571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97C0E-6844-4009-BBD5-E65375C3EE43}" type="datetimeFigureOut">
              <a:rPr lang="en-GB" smtClean="0"/>
              <a:t>11/11/2015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32529911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3626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834792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949218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764500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026921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8316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447977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924574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550961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6399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97C0E-6844-4009-BBD5-E65375C3EE43}" type="datetimeFigureOut">
              <a:rPr lang="en-GB" smtClean="0"/>
              <a:t>11/11/2015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8626993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169026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597219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337264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22191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961107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90937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261807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69940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159686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8519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97C0E-6844-4009-BBD5-E65375C3EE43}" type="datetimeFigureOut">
              <a:rPr lang="en-GB" smtClean="0"/>
              <a:t>11/11/2015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68830-F255-468A-93DD-360C1EA5E55D}" type="slidenum">
              <a:rPr lang="en-GB" smtClean="0"/>
              <a:t>‹#›</a:t>
            </a:fld>
            <a:endParaRPr lang="en-GB"/>
          </a:p>
        </p:txBody>
      </p:sp>
    </p:spTree>
    <p:extLst>
      <p:ext uri="{BB962C8B-B14F-4D97-AF65-F5344CB8AC3E}">
        <p14:creationId xmlns:p14="http://schemas.microsoft.com/office/powerpoint/2010/main" val="1650391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395288"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929DE018-8934-49D5-99DB-CCD27A2EA041}" type="datetime1">
              <a:rPr lang="en-US">
                <a:solidFill>
                  <a:srgbClr val="000000"/>
                </a:solidFill>
              </a:rPr>
              <a:pPr fontAlgn="base">
                <a:spcBef>
                  <a:spcPct val="0"/>
                </a:spcBef>
                <a:spcAft>
                  <a:spcPct val="0"/>
                </a:spcAft>
                <a:defRPr/>
              </a:pPr>
              <a:t>11/11/2015</a:t>
            </a:fld>
            <a:endParaRPr lang="en-GB" dirty="0">
              <a:solidFill>
                <a:srgbClr val="000000"/>
              </a:solidFill>
            </a:endParaRPr>
          </a:p>
        </p:txBody>
      </p:sp>
      <p:sp>
        <p:nvSpPr>
          <p:cNvPr id="1029" name="Rectangle 5"/>
          <p:cNvSpPr>
            <a:spLocks noGrp="1" noChangeArrowheads="1"/>
          </p:cNvSpPr>
          <p:nvPr>
            <p:ph type="ftr" sz="quarter" idx="3"/>
          </p:nvPr>
        </p:nvSpPr>
        <p:spPr bwMode="auto">
          <a:xfrm>
            <a:off x="3132138" y="58769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GB" dirty="0">
                <a:solidFill>
                  <a:srgbClr val="000000"/>
                </a:solidFill>
              </a:rPr>
              <a:t>© Solihull Approach  </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03DF46A-40E0-4110-96F2-D37EA7F76602}" type="slidenum">
              <a:rPr lang="en-GB">
                <a:solidFill>
                  <a:srgbClr val="000000"/>
                </a:solidFill>
              </a:rPr>
              <a:pPr fontAlgn="base">
                <a:spcBef>
                  <a:spcPct val="0"/>
                </a:spcBef>
                <a:spcAft>
                  <a:spcPct val="0"/>
                </a:spcAft>
                <a:defRPr/>
              </a:pPr>
              <a:t>‹#›</a:t>
            </a:fld>
            <a:endParaRPr lang="en-GB" dirty="0">
              <a:solidFill>
                <a:srgbClr val="000000"/>
              </a:solidFill>
            </a:endParaRPr>
          </a:p>
        </p:txBody>
      </p:sp>
      <p:pic>
        <p:nvPicPr>
          <p:cNvPr id="2055" name="Picture 7" descr="SA logo - JPEG - FFY"/>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82708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7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fontAlgn="base">
              <a:spcBef>
                <a:spcPct val="0"/>
              </a:spcBef>
              <a:spcAft>
                <a:spcPct val="0"/>
              </a:spcAft>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fontAlgn="base">
              <a:spcBef>
                <a:spcPct val="0"/>
              </a:spcBef>
              <a:spcAft>
                <a:spcPct val="0"/>
              </a:spcAft>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fontAlgn="base">
              <a:spcBef>
                <a:spcPct val="0"/>
              </a:spcBef>
              <a:spcAft>
                <a:spcPct val="0"/>
              </a:spcAft>
              <a:defRPr/>
            </a:pPr>
            <a:fld id="{11D3D68F-90AE-4C02-8605-A9B1D3229810}"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30881513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395288"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929DE018-8934-49D5-99DB-CCD27A2EA041}" type="datetime1">
              <a:rPr lang="en-US">
                <a:solidFill>
                  <a:srgbClr val="000000"/>
                </a:solidFill>
              </a:rPr>
              <a:pPr fontAlgn="base">
                <a:spcBef>
                  <a:spcPct val="0"/>
                </a:spcBef>
                <a:spcAft>
                  <a:spcPct val="0"/>
                </a:spcAft>
                <a:defRPr/>
              </a:pPr>
              <a:t>11/11/2015</a:t>
            </a:fld>
            <a:endParaRPr lang="en-GB" dirty="0">
              <a:solidFill>
                <a:srgbClr val="000000"/>
              </a:solidFill>
            </a:endParaRPr>
          </a:p>
        </p:txBody>
      </p:sp>
      <p:sp>
        <p:nvSpPr>
          <p:cNvPr id="1029" name="Rectangle 5"/>
          <p:cNvSpPr>
            <a:spLocks noGrp="1" noChangeArrowheads="1"/>
          </p:cNvSpPr>
          <p:nvPr>
            <p:ph type="ftr" sz="quarter" idx="3"/>
          </p:nvPr>
        </p:nvSpPr>
        <p:spPr bwMode="auto">
          <a:xfrm>
            <a:off x="3132138" y="58769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GB" dirty="0">
                <a:solidFill>
                  <a:srgbClr val="000000"/>
                </a:solidFill>
              </a:rPr>
              <a:t>© Solihull Approach  </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03DF46A-40E0-4110-96F2-D37EA7F76602}" type="slidenum">
              <a:rPr lang="en-GB">
                <a:solidFill>
                  <a:srgbClr val="000000"/>
                </a:solidFill>
              </a:rPr>
              <a:pPr fontAlgn="base">
                <a:spcBef>
                  <a:spcPct val="0"/>
                </a:spcBef>
                <a:spcAft>
                  <a:spcPct val="0"/>
                </a:spcAft>
                <a:defRPr/>
              </a:pPr>
              <a:t>‹#›</a:t>
            </a:fld>
            <a:endParaRPr lang="en-GB" dirty="0">
              <a:solidFill>
                <a:srgbClr val="000000"/>
              </a:solidFill>
            </a:endParaRPr>
          </a:p>
        </p:txBody>
      </p:sp>
      <p:pic>
        <p:nvPicPr>
          <p:cNvPr id="2055" name="Picture 7" descr="SA logo - JPEG - FFY"/>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82708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89778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6121042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6104608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88C7EC04-BBB2-4F51-816B-5DAB61D0235D}"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181050299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8396876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718009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slideLayout" Target="../slideLayouts/slideLayout5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slideLayout" Target="../slideLayouts/slideLayout58.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slideLayout" Target="../slideLayouts/slideLayout24.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slideLayout" Target="../slideLayouts/slideLayout2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3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9.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4.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slideLayout" Target="../slideLayouts/slideLayout23.xml"/><Relationship Id="rId1" Type="http://schemas.openxmlformats.org/officeDocument/2006/relationships/tags" Target="../tags/tag30.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7.xml"/><Relationship Id="rId1" Type="http://schemas.openxmlformats.org/officeDocument/2006/relationships/tags" Target="../tags/tag31.xml"/><Relationship Id="rId5" Type="http://schemas.openxmlformats.org/officeDocument/2006/relationships/image" Target="../media/image3.tiff"/><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91.xml"/><Relationship Id="rId1" Type="http://schemas.openxmlformats.org/officeDocument/2006/relationships/tags" Target="../tags/tag33.xml"/><Relationship Id="rId4" Type="http://schemas.openxmlformats.org/officeDocument/2006/relationships/hyperlink" Target="http://www.google.co.uk/url?sa=i&amp;rct=j&amp;q=&amp;esrc=s&amp;frm=1&amp;source=images&amp;cd=&amp;cad=rja&amp;docid=YQXBZ3vMoLN6HM&amp;tbnid=pgb8d87c2vhPVM:&amp;ved=0CAUQjRw&amp;url=http://geewiz2.wordpress.com/2013/09/05/i-challenge-you-to-change-the-way-we-think-and-work/&amp;ei=zfieUujQEMW-0QXNhYFY&amp;bvm=bv.57155469,d.ZGU&amp;psig=AFQjCNHIknI-Pnw-HyjDOOHCxEJrezyIvg&amp;ust=1386236487927723" TargetMode="Externa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0.xml"/><Relationship Id="rId1" Type="http://schemas.openxmlformats.org/officeDocument/2006/relationships/tags" Target="../tags/tag69.xml"/><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2664296"/>
          </a:xfrm>
        </p:spPr>
        <p:txBody>
          <a:bodyPr>
            <a:normAutofit fontScale="90000"/>
          </a:bodyPr>
          <a:lstStyle/>
          <a:p>
            <a:r>
              <a:rPr lang="en-US" sz="5400" b="1" dirty="0">
                <a:solidFill>
                  <a:srgbClr val="8064A2"/>
                </a:solidFill>
                <a:effectLst>
                  <a:outerShdw blurRad="38100" dist="38100" dir="2700000" algn="tl">
                    <a:srgbClr val="000000">
                      <a:alpha val="43137"/>
                    </a:srgbClr>
                  </a:outerShdw>
                </a:effectLst>
                <a:ea typeface="MS Mincho"/>
                <a:cs typeface="Times New Roman"/>
              </a:rPr>
              <a:t>Best Practice Forum</a:t>
            </a:r>
            <a:r>
              <a:rPr lang="en-GB" sz="3600" dirty="0" smtClean="0">
                <a:effectLst/>
                <a:latin typeface="Cambria"/>
                <a:ea typeface="MS Mincho"/>
                <a:cs typeface="Times New Roman"/>
              </a:rPr>
              <a:t/>
            </a:r>
            <a:br>
              <a:rPr lang="en-GB" sz="3600" dirty="0" smtClean="0">
                <a:effectLst/>
                <a:latin typeface="Cambria"/>
                <a:ea typeface="MS Mincho"/>
                <a:cs typeface="Times New Roman"/>
              </a:rPr>
            </a:br>
            <a:r>
              <a:rPr lang="en-GB" b="1" i="1" dirty="0">
                <a:solidFill>
                  <a:srgbClr val="8064A2"/>
                </a:solidFill>
                <a:ea typeface="MS Mincho"/>
                <a:cs typeface="Times New Roman"/>
              </a:rPr>
              <a:t>Reducing the Risk of Trauma and Re-Traumatisation</a:t>
            </a:r>
            <a:r>
              <a:rPr lang="en-GB" sz="3600" dirty="0" smtClean="0">
                <a:effectLst/>
                <a:latin typeface="Cambria"/>
                <a:ea typeface="MS Mincho"/>
                <a:cs typeface="Times New Roman"/>
              </a:rPr>
              <a:t/>
            </a:r>
            <a:br>
              <a:rPr lang="en-GB" sz="3600" dirty="0" smtClean="0">
                <a:effectLst/>
                <a:latin typeface="Cambria"/>
                <a:ea typeface="MS Mincho"/>
                <a:cs typeface="Times New Roman"/>
              </a:rPr>
            </a:br>
            <a:endParaRPr lang="en-GB" dirty="0"/>
          </a:p>
        </p:txBody>
      </p:sp>
      <p:sp>
        <p:nvSpPr>
          <p:cNvPr id="3" name="Subtitle 2"/>
          <p:cNvSpPr>
            <a:spLocks noGrp="1"/>
          </p:cNvSpPr>
          <p:nvPr>
            <p:ph type="subTitle" idx="1"/>
          </p:nvPr>
        </p:nvSpPr>
        <p:spPr>
          <a:xfrm>
            <a:off x="1403648" y="5013176"/>
            <a:ext cx="6400800" cy="1345704"/>
          </a:xfrm>
        </p:spPr>
        <p:txBody>
          <a:bodyPr>
            <a:noAutofit/>
          </a:bodyPr>
          <a:lstStyle/>
          <a:p>
            <a:r>
              <a:rPr lang="en-US" sz="2800" b="1" dirty="0">
                <a:solidFill>
                  <a:srgbClr val="00B0F0"/>
                </a:solidFill>
                <a:ea typeface="MS Mincho"/>
                <a:cs typeface="Times New Roman"/>
              </a:rPr>
              <a:t>10.30 to 13.00 – 17</a:t>
            </a:r>
            <a:r>
              <a:rPr lang="en-US" sz="2800" b="1" baseline="30000" dirty="0">
                <a:solidFill>
                  <a:srgbClr val="00B0F0"/>
                </a:solidFill>
                <a:ea typeface="MS Mincho"/>
                <a:cs typeface="Times New Roman"/>
              </a:rPr>
              <a:t>th</a:t>
            </a:r>
            <a:r>
              <a:rPr lang="en-US" sz="2800" b="1" dirty="0">
                <a:solidFill>
                  <a:srgbClr val="00B0F0"/>
                </a:solidFill>
                <a:ea typeface="MS Mincho"/>
                <a:cs typeface="Times New Roman"/>
              </a:rPr>
              <a:t> October 2014</a:t>
            </a:r>
            <a:endParaRPr lang="en-GB" sz="2800" dirty="0" smtClean="0">
              <a:solidFill>
                <a:srgbClr val="00B0F0"/>
              </a:solidFill>
              <a:effectLst/>
              <a:latin typeface="Cambria"/>
              <a:ea typeface="MS Mincho"/>
              <a:cs typeface="Times New Roman"/>
            </a:endParaRPr>
          </a:p>
          <a:p>
            <a:r>
              <a:rPr lang="en-GB" sz="2800" b="1" dirty="0">
                <a:solidFill>
                  <a:srgbClr val="00B0F0"/>
                </a:solidFill>
                <a:ea typeface="MS Mincho"/>
                <a:cs typeface="Times New Roman"/>
              </a:rPr>
              <a:t>Committee Room 3, House of Lords. Westminster</a:t>
            </a:r>
            <a:endParaRPr lang="en-GB" sz="2800" dirty="0">
              <a:solidFill>
                <a:srgbClr val="00B0F0"/>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04664"/>
            <a:ext cx="2952328" cy="1656184"/>
          </a:xfrm>
          <a:prstGeom prst="rect">
            <a:avLst/>
          </a:prstGeom>
          <a:noFill/>
          <a:ln>
            <a:noFill/>
          </a:ln>
        </p:spPr>
      </p:pic>
    </p:spTree>
    <p:custDataLst>
      <p:tags r:id="rId1"/>
    </p:custDataLst>
    <p:extLst>
      <p:ext uri="{BB962C8B-B14F-4D97-AF65-F5344CB8AC3E}">
        <p14:creationId xmlns:p14="http://schemas.microsoft.com/office/powerpoint/2010/main" val="4085926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9DD401-E397-4549-A924-90CD975C7E0E}" type="slidenum">
              <a:rPr lang="en-GB" smtClean="0">
                <a:solidFill>
                  <a:srgbClr val="000000"/>
                </a:solidFill>
              </a:rPr>
              <a:pPr eaLnBrk="1" hangingPunct="1"/>
              <a:t>10</a:t>
            </a:fld>
            <a:endParaRPr lang="en-GB" dirty="0" smtClean="0">
              <a:solidFill>
                <a:srgbClr val="000000"/>
              </a:solidFill>
            </a:endParaRPr>
          </a:p>
        </p:txBody>
      </p:sp>
      <p:sp>
        <p:nvSpPr>
          <p:cNvPr id="15363" name="TextBox 1"/>
          <p:cNvSpPr txBox="1">
            <a:spLocks noChangeArrowheads="1"/>
          </p:cNvSpPr>
          <p:nvPr/>
        </p:nvSpPr>
        <p:spPr bwMode="auto">
          <a:xfrm>
            <a:off x="501848" y="1340768"/>
            <a:ext cx="7920037"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457200" algn="l"/>
              </a:tabLst>
              <a:defRPr>
                <a:solidFill>
                  <a:schemeClr val="tx1"/>
                </a:solidFill>
                <a:latin typeface="Arial" charset="0"/>
              </a:defRPr>
            </a:lvl1pPr>
            <a:lvl2pPr marL="742950" indent="-285750" eaLnBrk="0" hangingPunct="0">
              <a:tabLst>
                <a:tab pos="457200" algn="l"/>
              </a:tabLst>
              <a:defRPr>
                <a:solidFill>
                  <a:schemeClr val="tx1"/>
                </a:solidFill>
                <a:latin typeface="Arial" charset="0"/>
              </a:defRPr>
            </a:lvl2pPr>
            <a:lvl3pPr marL="1143000" indent="-228600" eaLnBrk="0" hangingPunct="0">
              <a:tabLst>
                <a:tab pos="457200" algn="l"/>
              </a:tabLst>
              <a:defRPr>
                <a:solidFill>
                  <a:schemeClr val="tx1"/>
                </a:solidFill>
                <a:latin typeface="Arial" charset="0"/>
              </a:defRPr>
            </a:lvl3pPr>
            <a:lvl4pPr marL="1600200" indent="-228600" eaLnBrk="0" hangingPunct="0">
              <a:tabLst>
                <a:tab pos="457200" algn="l"/>
              </a:tabLst>
              <a:defRPr>
                <a:solidFill>
                  <a:schemeClr val="tx1"/>
                </a:solidFill>
                <a:latin typeface="Arial" charset="0"/>
              </a:defRPr>
            </a:lvl4pPr>
            <a:lvl5pPr marL="2057400" indent="-228600" eaLnBrk="0" hangingPunct="0">
              <a:tabLst>
                <a:tab pos="457200" algn="l"/>
              </a:tabLst>
              <a:defRPr>
                <a:solidFill>
                  <a:schemeClr val="tx1"/>
                </a:solidFill>
                <a:latin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defRPr>
            </a:lvl9pPr>
          </a:lstStyle>
          <a:p>
            <a:pPr fontAlgn="base">
              <a:spcBef>
                <a:spcPts val="600"/>
              </a:spcBef>
              <a:spcAft>
                <a:spcPts val="600"/>
              </a:spcAft>
              <a:buFont typeface="Times New Roman" pitchFamily="18" charset="0"/>
              <a:buChar char="•"/>
            </a:pPr>
            <a:r>
              <a:rPr lang="en-GB" sz="2400" dirty="0" smtClean="0">
                <a:solidFill>
                  <a:srgbClr val="000000"/>
                </a:solidFill>
                <a:cs typeface="Times New Roman" pitchFamily="18" charset="0"/>
              </a:rPr>
              <a:t>Helps with professional responsibilities and stress</a:t>
            </a:r>
            <a:endParaRPr lang="en-GB" sz="1100" dirty="0" smtClean="0">
              <a:solidFill>
                <a:srgbClr val="000000"/>
              </a:solidFill>
              <a:cs typeface="Times New Roman" pitchFamily="18" charset="0"/>
            </a:endParaRPr>
          </a:p>
          <a:p>
            <a:pPr fontAlgn="base">
              <a:spcBef>
                <a:spcPts val="600"/>
              </a:spcBef>
              <a:spcAft>
                <a:spcPts val="600"/>
              </a:spcAft>
              <a:buFont typeface="Times New Roman" pitchFamily="18" charset="0"/>
              <a:buChar char="•"/>
            </a:pPr>
            <a:r>
              <a:rPr lang="en-GB" sz="2400" dirty="0" smtClean="0">
                <a:solidFill>
                  <a:srgbClr val="000000"/>
                </a:solidFill>
                <a:cs typeface="Times New Roman" pitchFamily="18" charset="0"/>
              </a:rPr>
              <a:t>Provides </a:t>
            </a:r>
            <a:r>
              <a:rPr lang="en-GB" sz="2400" dirty="0">
                <a:solidFill>
                  <a:srgbClr val="000000"/>
                </a:solidFill>
                <a:cs typeface="Times New Roman" pitchFamily="18" charset="0"/>
              </a:rPr>
              <a:t>a framework to help 'contain' </a:t>
            </a:r>
            <a:r>
              <a:rPr lang="en-GB" sz="2400" dirty="0" smtClean="0">
                <a:solidFill>
                  <a:srgbClr val="000000"/>
                </a:solidFill>
                <a:cs typeface="Times New Roman" pitchFamily="18" charset="0"/>
              </a:rPr>
              <a:t>role </a:t>
            </a:r>
            <a:r>
              <a:rPr lang="en-GB" sz="2400" dirty="0">
                <a:solidFill>
                  <a:srgbClr val="000000"/>
                </a:solidFill>
                <a:cs typeface="Times New Roman" pitchFamily="18" charset="0"/>
              </a:rPr>
              <a:t>as a professional worker </a:t>
            </a:r>
            <a:endParaRPr lang="en-GB" sz="1100" dirty="0">
              <a:solidFill>
                <a:srgbClr val="000000"/>
              </a:solidFill>
              <a:cs typeface="Times New Roman" pitchFamily="18" charset="0"/>
            </a:endParaRPr>
          </a:p>
          <a:p>
            <a:pPr fontAlgn="base">
              <a:spcBef>
                <a:spcPts val="600"/>
              </a:spcBef>
              <a:spcAft>
                <a:spcPts val="600"/>
              </a:spcAft>
              <a:buFont typeface="Times New Roman" pitchFamily="18" charset="0"/>
              <a:buChar char="•"/>
            </a:pPr>
            <a:r>
              <a:rPr lang="en-GB" sz="2400" dirty="0">
                <a:solidFill>
                  <a:srgbClr val="000000"/>
                </a:solidFill>
                <a:cs typeface="Times New Roman" pitchFamily="18" charset="0"/>
              </a:rPr>
              <a:t>Containment from colleagues may be especially helpful when </a:t>
            </a:r>
            <a:r>
              <a:rPr lang="en-GB" sz="2400" dirty="0" smtClean="0">
                <a:solidFill>
                  <a:srgbClr val="000000"/>
                </a:solidFill>
                <a:cs typeface="Times New Roman" pitchFamily="18" charset="0"/>
              </a:rPr>
              <a:t>working </a:t>
            </a:r>
            <a:r>
              <a:rPr lang="en-GB" sz="2400" dirty="0">
                <a:solidFill>
                  <a:srgbClr val="000000"/>
                </a:solidFill>
                <a:cs typeface="Times New Roman" pitchFamily="18" charset="0"/>
              </a:rPr>
              <a:t>with particularly challenging or difficult situations</a:t>
            </a:r>
          </a:p>
          <a:p>
            <a:pPr fontAlgn="base">
              <a:spcBef>
                <a:spcPts val="600"/>
              </a:spcBef>
              <a:spcAft>
                <a:spcPts val="600"/>
              </a:spcAft>
              <a:buFont typeface="Times New Roman" pitchFamily="18" charset="0"/>
              <a:buChar char="•"/>
            </a:pPr>
            <a:r>
              <a:rPr lang="en-GB" sz="2400" dirty="0">
                <a:solidFill>
                  <a:srgbClr val="000000"/>
                </a:solidFill>
                <a:cs typeface="Times New Roman" pitchFamily="18" charset="0"/>
              </a:rPr>
              <a:t>Provides a shared language</a:t>
            </a:r>
            <a:endParaRPr lang="en-GB" sz="1100" dirty="0">
              <a:solidFill>
                <a:srgbClr val="000000"/>
              </a:solidFill>
              <a:cs typeface="Times New Roman" pitchFamily="18" charset="0"/>
            </a:endParaRPr>
          </a:p>
          <a:p>
            <a:pPr fontAlgn="base">
              <a:spcBef>
                <a:spcPts val="600"/>
              </a:spcBef>
              <a:spcAft>
                <a:spcPts val="600"/>
              </a:spcAft>
              <a:buFont typeface="Times New Roman" pitchFamily="18" charset="0"/>
              <a:buChar char="•"/>
            </a:pPr>
            <a:r>
              <a:rPr lang="en-GB" sz="2400" dirty="0">
                <a:solidFill>
                  <a:srgbClr val="000000"/>
                </a:solidFill>
                <a:cs typeface="Times New Roman" pitchFamily="18" charset="0"/>
              </a:rPr>
              <a:t>Helps </a:t>
            </a:r>
            <a:r>
              <a:rPr lang="en-GB" sz="2400" dirty="0" smtClean="0">
                <a:solidFill>
                  <a:srgbClr val="000000"/>
                </a:solidFill>
                <a:cs typeface="Times New Roman" pitchFamily="18" charset="0"/>
              </a:rPr>
              <a:t>decision </a:t>
            </a:r>
            <a:r>
              <a:rPr lang="en-GB" sz="2400" dirty="0">
                <a:solidFill>
                  <a:srgbClr val="000000"/>
                </a:solidFill>
                <a:cs typeface="Times New Roman" pitchFamily="18" charset="0"/>
              </a:rPr>
              <a:t>making</a:t>
            </a:r>
            <a:endParaRPr lang="en-GB" sz="1100" dirty="0">
              <a:solidFill>
                <a:srgbClr val="000000"/>
              </a:solidFill>
              <a:cs typeface="Times New Roman" pitchFamily="18" charset="0"/>
            </a:endParaRPr>
          </a:p>
          <a:p>
            <a:pPr fontAlgn="base">
              <a:spcBef>
                <a:spcPts val="600"/>
              </a:spcBef>
              <a:spcAft>
                <a:spcPts val="600"/>
              </a:spcAft>
              <a:buFont typeface="Times New Roman" pitchFamily="18" charset="0"/>
              <a:buChar char="•"/>
            </a:pPr>
            <a:r>
              <a:rPr lang="en-GB" sz="2400" dirty="0">
                <a:solidFill>
                  <a:srgbClr val="000000"/>
                </a:solidFill>
                <a:cs typeface="Times New Roman" pitchFamily="18" charset="0"/>
              </a:rPr>
              <a:t>Supports the safeguarding </a:t>
            </a:r>
            <a:r>
              <a:rPr lang="en-GB" sz="2400" dirty="0" smtClean="0">
                <a:solidFill>
                  <a:srgbClr val="000000"/>
                </a:solidFill>
                <a:cs typeface="Times New Roman" pitchFamily="18" charset="0"/>
              </a:rPr>
              <a:t>process – capacity to think and calm communication</a:t>
            </a:r>
            <a:endParaRPr lang="en-GB" sz="1100" dirty="0">
              <a:solidFill>
                <a:srgbClr val="000000"/>
              </a:solidFill>
              <a:cs typeface="Times New Roman" pitchFamily="18" charset="0"/>
            </a:endParaRPr>
          </a:p>
        </p:txBody>
      </p:sp>
      <p:sp>
        <p:nvSpPr>
          <p:cNvPr id="15364" name="Text Box 14"/>
          <p:cNvSpPr txBox="1">
            <a:spLocks noChangeArrowheads="1"/>
          </p:cNvSpPr>
          <p:nvPr/>
        </p:nvSpPr>
        <p:spPr bwMode="auto">
          <a:xfrm>
            <a:off x="1115616" y="116632"/>
            <a:ext cx="7272733" cy="9361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226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144000"/>
              </a:lnSpc>
              <a:spcBef>
                <a:spcPct val="0"/>
              </a:spcBef>
              <a:spcAft>
                <a:spcPct val="0"/>
              </a:spcAft>
            </a:pPr>
            <a:r>
              <a:rPr lang="en-GB" sz="2800" b="1" dirty="0">
                <a:solidFill>
                  <a:srgbClr val="000000"/>
                </a:solidFill>
                <a:effectLst>
                  <a:outerShdw blurRad="38100" dist="38100" dir="2700000" algn="tl">
                    <a:srgbClr val="000000">
                      <a:alpha val="43137"/>
                    </a:srgbClr>
                  </a:outerShdw>
                </a:effectLst>
                <a:latin typeface="Arial"/>
              </a:rPr>
              <a:t>Why the Solihull Approach </a:t>
            </a:r>
            <a:r>
              <a:rPr lang="en-GB" sz="2800" b="1" dirty="0" smtClean="0">
                <a:solidFill>
                  <a:srgbClr val="000000"/>
                </a:solidFill>
                <a:effectLst>
                  <a:outerShdw blurRad="38100" dist="38100" dir="2700000" algn="tl">
                    <a:srgbClr val="000000">
                      <a:alpha val="43137"/>
                    </a:srgbClr>
                  </a:outerShdw>
                </a:effectLst>
                <a:latin typeface="Arial"/>
              </a:rPr>
              <a:t>maybe </a:t>
            </a:r>
            <a:r>
              <a:rPr lang="en-GB" sz="2800" b="1" dirty="0">
                <a:solidFill>
                  <a:srgbClr val="000000"/>
                </a:solidFill>
                <a:effectLst>
                  <a:outerShdw blurRad="38100" dist="38100" dir="2700000" algn="tl">
                    <a:srgbClr val="000000">
                      <a:alpha val="43137"/>
                    </a:srgbClr>
                  </a:outerShdw>
                </a:effectLst>
                <a:latin typeface="Arial"/>
              </a:rPr>
              <a:t>useful </a:t>
            </a:r>
            <a:endParaRPr lang="en-GB" sz="2800" dirty="0">
              <a:solidFill>
                <a:srgbClr val="000000"/>
              </a:solidFill>
              <a:effectLst>
                <a:outerShdw blurRad="38100" dist="38100" dir="2700000" algn="tl">
                  <a:srgbClr val="000000">
                    <a:alpha val="43137"/>
                  </a:srgbClr>
                </a:outerShdw>
              </a:effectLst>
              <a:latin typeface="Arial"/>
            </a:endParaRPr>
          </a:p>
        </p:txBody>
      </p:sp>
      <p:sp>
        <p:nvSpPr>
          <p:cNvPr id="15365" name="Slide Number Placeholder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46E5A031-9CE9-45FA-932C-C744A1B62593}" type="slidenum">
              <a:rPr lang="en-GB" sz="1400">
                <a:solidFill>
                  <a:srgbClr val="000000"/>
                </a:solidFill>
              </a:rPr>
              <a:pPr algn="r" eaLnBrk="1" fontAlgn="base" hangingPunct="1">
                <a:spcBef>
                  <a:spcPct val="0"/>
                </a:spcBef>
                <a:spcAft>
                  <a:spcPct val="0"/>
                </a:spcAft>
              </a:pPr>
              <a:t>10</a:t>
            </a:fld>
            <a:endParaRPr lang="en-GB" sz="1400" dirty="0">
              <a:solidFill>
                <a:srgbClr val="000000"/>
              </a:solidFill>
            </a:endParaRPr>
          </a:p>
        </p:txBody>
      </p:sp>
    </p:spTree>
    <p:custDataLst>
      <p:tags r:id="rId1"/>
    </p:custDataLst>
    <p:extLst>
      <p:ext uri="{BB962C8B-B14F-4D97-AF65-F5344CB8AC3E}">
        <p14:creationId xmlns:p14="http://schemas.microsoft.com/office/powerpoint/2010/main" val="1016221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564904"/>
            <a:ext cx="5194920" cy="1143000"/>
          </a:xfrm>
        </p:spPr>
        <p:txBody>
          <a:bodyPr>
            <a:normAutofit fontScale="90000"/>
          </a:bodyPr>
          <a:lstStyle/>
          <a:p>
            <a:r>
              <a:rPr lang="en-GB" b="1" dirty="0" smtClean="0">
                <a:effectLst>
                  <a:outerShdw blurRad="38100" dist="38100" dir="2700000" algn="tl">
                    <a:srgbClr val="000000">
                      <a:alpha val="43137"/>
                    </a:srgbClr>
                  </a:outerShdw>
                </a:effectLst>
              </a:rPr>
              <a:t>Brains develop in the context of a relationship</a:t>
            </a:r>
            <a:endParaRPr lang="en-GB" b="1"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721081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EC2961-F661-42A6-BC0A-09FC75897DC6}" type="slidenum">
              <a:rPr lang="en-GB" smtClean="0">
                <a:solidFill>
                  <a:srgbClr val="000000"/>
                </a:solidFill>
              </a:rPr>
              <a:pPr eaLnBrk="1" hangingPunct="1"/>
              <a:t>12</a:t>
            </a:fld>
            <a:endParaRPr lang="en-GB" dirty="0" smtClean="0">
              <a:solidFill>
                <a:srgbClr val="000000"/>
              </a:solidFill>
            </a:endParaRPr>
          </a:p>
        </p:txBody>
      </p:sp>
      <p:sp>
        <p:nvSpPr>
          <p:cNvPr id="16387" name="TextBox 1"/>
          <p:cNvSpPr txBox="1">
            <a:spLocks noChangeArrowheads="1"/>
          </p:cNvSpPr>
          <p:nvPr/>
        </p:nvSpPr>
        <p:spPr bwMode="auto">
          <a:xfrm>
            <a:off x="468313" y="1412875"/>
            <a:ext cx="7920037"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dirty="0" smtClean="0">
                <a:solidFill>
                  <a:srgbClr val="000000"/>
                </a:solidFill>
              </a:rPr>
              <a:t>Solihull </a:t>
            </a:r>
            <a:r>
              <a:rPr lang="en-GB" sz="2000" dirty="0">
                <a:solidFill>
                  <a:srgbClr val="000000"/>
                </a:solidFill>
              </a:rPr>
              <a:t>Approach Model and training supports SEAL,  explains why it is so important and sets it in a theoretical context</a:t>
            </a:r>
          </a:p>
          <a:p>
            <a:pPr eaLnBrk="1" hangingPunct="1"/>
            <a:endParaRPr lang="en-GB" sz="2000" dirty="0">
              <a:solidFill>
                <a:srgbClr val="000000"/>
              </a:solidFill>
            </a:endParaRPr>
          </a:p>
          <a:p>
            <a:pPr eaLnBrk="1" hangingPunct="1">
              <a:buFont typeface="Arial" charset="0"/>
              <a:buChar char="•"/>
            </a:pPr>
            <a:r>
              <a:rPr lang="en-GB" sz="2000" b="1" dirty="0">
                <a:solidFill>
                  <a:srgbClr val="000000"/>
                </a:solidFill>
              </a:rPr>
              <a:t> Containment and reciprocity: </a:t>
            </a:r>
          </a:p>
          <a:p>
            <a:pPr eaLnBrk="1" hangingPunct="1"/>
            <a:r>
              <a:rPr lang="en-GB" sz="2000" dirty="0">
                <a:solidFill>
                  <a:srgbClr val="000000"/>
                </a:solidFill>
              </a:rPr>
              <a:t>	- supports staff in recognising needs of individual 	  	  pupils and enabling them to reach their potential</a:t>
            </a:r>
          </a:p>
          <a:p>
            <a:pPr lvl="2" eaLnBrk="1" hangingPunct="1">
              <a:buFontTx/>
              <a:buChar char="-"/>
            </a:pPr>
            <a:r>
              <a:rPr lang="en-GB" sz="2000" dirty="0">
                <a:solidFill>
                  <a:srgbClr val="000000"/>
                </a:solidFill>
              </a:rPr>
              <a:t> promotes emotional health and wellbeing</a:t>
            </a:r>
          </a:p>
          <a:p>
            <a:pPr eaLnBrk="1" hangingPunct="1"/>
            <a:endParaRPr lang="en-GB" sz="2000" dirty="0">
              <a:solidFill>
                <a:srgbClr val="000000"/>
              </a:solidFill>
            </a:endParaRPr>
          </a:p>
          <a:p>
            <a:pPr eaLnBrk="1" hangingPunct="1">
              <a:buFont typeface="Arial" charset="0"/>
              <a:buChar char="•"/>
            </a:pPr>
            <a:r>
              <a:rPr lang="en-GB" sz="2000" dirty="0">
                <a:solidFill>
                  <a:srgbClr val="000000"/>
                </a:solidFill>
              </a:rPr>
              <a:t> Solihull Approach supports the 5 broad social and emotional aspects of learning</a:t>
            </a:r>
          </a:p>
          <a:p>
            <a:pPr lvl="2" eaLnBrk="1" hangingPunct="1">
              <a:buFont typeface="Wingdings" pitchFamily="2" charset="2"/>
              <a:buChar char="§"/>
            </a:pPr>
            <a:r>
              <a:rPr lang="en-GB" sz="2000" dirty="0">
                <a:solidFill>
                  <a:srgbClr val="000000"/>
                </a:solidFill>
              </a:rPr>
              <a:t>Self awareness</a:t>
            </a:r>
          </a:p>
          <a:p>
            <a:pPr lvl="2" eaLnBrk="1" hangingPunct="1">
              <a:buFont typeface="Wingdings" pitchFamily="2" charset="2"/>
              <a:buChar char="§"/>
            </a:pPr>
            <a:r>
              <a:rPr lang="en-GB" sz="2000" dirty="0">
                <a:solidFill>
                  <a:srgbClr val="000000"/>
                </a:solidFill>
              </a:rPr>
              <a:t>Managing feelings </a:t>
            </a:r>
          </a:p>
          <a:p>
            <a:pPr lvl="2" eaLnBrk="1" hangingPunct="1">
              <a:buFont typeface="Wingdings" pitchFamily="2" charset="2"/>
              <a:buChar char="§"/>
            </a:pPr>
            <a:r>
              <a:rPr lang="en-GB" sz="2000" dirty="0">
                <a:solidFill>
                  <a:srgbClr val="000000"/>
                </a:solidFill>
              </a:rPr>
              <a:t>Motivation</a:t>
            </a:r>
          </a:p>
          <a:p>
            <a:pPr lvl="2" eaLnBrk="1" hangingPunct="1">
              <a:buFont typeface="Wingdings" pitchFamily="2" charset="2"/>
              <a:buChar char="§"/>
            </a:pPr>
            <a:r>
              <a:rPr lang="en-GB" sz="2000" dirty="0">
                <a:solidFill>
                  <a:srgbClr val="000000"/>
                </a:solidFill>
              </a:rPr>
              <a:t>Empathy</a:t>
            </a:r>
          </a:p>
          <a:p>
            <a:pPr lvl="2" eaLnBrk="1" hangingPunct="1">
              <a:buFont typeface="Wingdings" pitchFamily="2" charset="2"/>
              <a:buChar char="§"/>
            </a:pPr>
            <a:r>
              <a:rPr lang="en-GB" sz="2000" dirty="0">
                <a:solidFill>
                  <a:srgbClr val="000000"/>
                </a:solidFill>
              </a:rPr>
              <a:t>Social skills</a:t>
            </a:r>
          </a:p>
        </p:txBody>
      </p:sp>
      <p:sp>
        <p:nvSpPr>
          <p:cNvPr id="7175" name="Text Box 14"/>
          <p:cNvSpPr txBox="1">
            <a:spLocks noChangeArrowheads="1"/>
          </p:cNvSpPr>
          <p:nvPr/>
        </p:nvSpPr>
        <p:spPr bwMode="auto">
          <a:xfrm>
            <a:off x="1403350" y="188913"/>
            <a:ext cx="6769100" cy="647700"/>
          </a:xfrm>
          <a:prstGeom prst="rect">
            <a:avLst/>
          </a:prstGeom>
          <a:solidFill>
            <a:schemeClr val="bg1"/>
          </a:solidFill>
          <a:ln>
            <a:noFill/>
          </a:ln>
        </p:spPr>
        <p:txBody>
          <a:bodyPr tIns="226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44000"/>
              </a:lnSpc>
              <a:defRPr/>
            </a:pPr>
            <a:r>
              <a:rPr lang="en-GB" sz="3200" b="1" dirty="0" smtClean="0">
                <a:solidFill>
                  <a:srgbClr val="000000"/>
                </a:solidFill>
                <a:effectLst>
                  <a:outerShdw blurRad="38100" dist="38100" dir="2700000" algn="tl">
                    <a:srgbClr val="000000">
                      <a:alpha val="43137"/>
                    </a:srgbClr>
                  </a:outerShdw>
                </a:effectLst>
                <a:latin typeface="Arial"/>
              </a:rPr>
              <a:t>Solihull Approach links to SEAL</a:t>
            </a:r>
            <a:endParaRPr lang="en-GB" sz="3200" dirty="0" smtClean="0">
              <a:solidFill>
                <a:srgbClr val="000000"/>
              </a:solidFill>
              <a:effectLst>
                <a:outerShdw blurRad="38100" dist="38100" dir="2700000" algn="tl">
                  <a:srgbClr val="000000">
                    <a:alpha val="43137"/>
                  </a:srgbClr>
                </a:outerShdw>
              </a:effectLst>
              <a:latin typeface="Arial"/>
            </a:endParaRPr>
          </a:p>
        </p:txBody>
      </p:sp>
      <p:sp>
        <p:nvSpPr>
          <p:cNvPr id="16389" name="Slide Number Placeholder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C4C5819-4E0F-4063-A931-F22EDB9124C7}" type="slidenum">
              <a:rPr lang="en-GB" sz="1400">
                <a:solidFill>
                  <a:srgbClr val="000000"/>
                </a:solidFill>
              </a:rPr>
              <a:pPr algn="r" eaLnBrk="1" hangingPunct="1"/>
              <a:t>12</a:t>
            </a:fld>
            <a:endParaRPr lang="en-GB" sz="1400" dirty="0">
              <a:solidFill>
                <a:srgbClr val="00000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183" y="4293096"/>
            <a:ext cx="2111499" cy="232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96311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What’s different</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Makes the links to pupils’ behaviour more explicit as well as to behaviour management</a:t>
            </a:r>
          </a:p>
          <a:p>
            <a:r>
              <a:rPr lang="en-GB" dirty="0" smtClean="0"/>
              <a:t>Makes the links between containment and reciprocity and learning more explicit</a:t>
            </a:r>
          </a:p>
          <a:p>
            <a:r>
              <a:rPr lang="en-GB" dirty="0" smtClean="0"/>
              <a:t>Thinking not only about the relationship/interaction between child and educator but also within the broader school context</a:t>
            </a:r>
          </a:p>
          <a:p>
            <a:endParaRPr lang="en-GB" dirty="0" smtClean="0"/>
          </a:p>
          <a:p>
            <a:endParaRPr lang="en-GB" dirty="0"/>
          </a:p>
        </p:txBody>
      </p:sp>
      <p:pic>
        <p:nvPicPr>
          <p:cNvPr id="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8806"/>
            <a:ext cx="2089287" cy="84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2881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What’s different</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Emphasises the </a:t>
            </a:r>
            <a:r>
              <a:rPr lang="en-GB" dirty="0"/>
              <a:t>relationships between educator and </a:t>
            </a:r>
            <a:r>
              <a:rPr lang="en-GB" dirty="0" smtClean="0"/>
              <a:t>pupils and the relational context of effective behaviour management</a:t>
            </a:r>
          </a:p>
          <a:p>
            <a:endParaRPr lang="en-GB" dirty="0"/>
          </a:p>
        </p:txBody>
      </p:sp>
      <p:pic>
        <p:nvPicPr>
          <p:cNvPr id="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8806"/>
            <a:ext cx="2089287" cy="84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16281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533400" y="1219200"/>
            <a:ext cx="8077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110000"/>
              </a:lnSpc>
              <a:spcBef>
                <a:spcPct val="50000"/>
              </a:spcBef>
              <a:spcAft>
                <a:spcPct val="0"/>
              </a:spcAft>
            </a:pPr>
            <a:endParaRPr lang="en-US" sz="2500" b="1" dirty="0">
              <a:solidFill>
                <a:srgbClr val="000000"/>
              </a:solidFill>
            </a:endParaRPr>
          </a:p>
        </p:txBody>
      </p:sp>
      <p:sp>
        <p:nvSpPr>
          <p:cNvPr id="49155" name="Text Box 3"/>
          <p:cNvSpPr txBox="1">
            <a:spLocks noChangeArrowheads="1"/>
          </p:cNvSpPr>
          <p:nvPr/>
        </p:nvSpPr>
        <p:spPr bwMode="auto">
          <a:xfrm>
            <a:off x="6248400" y="6019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endParaRPr lang="en-US" sz="2400" dirty="0">
              <a:solidFill>
                <a:srgbClr val="000000"/>
              </a:solidFill>
              <a:latin typeface="Times" pitchFamily="18" charset="0"/>
            </a:endParaRPr>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14513"/>
            <a:ext cx="69484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p:cNvSpPr txBox="1">
            <a:spLocks noChangeArrowheads="1"/>
          </p:cNvSpPr>
          <p:nvPr/>
        </p:nvSpPr>
        <p:spPr bwMode="auto">
          <a:xfrm>
            <a:off x="0" y="0"/>
            <a:ext cx="9144000" cy="519113"/>
          </a:xfrm>
          <a:prstGeom prst="rect">
            <a:avLst/>
          </a:prstGeom>
          <a:solidFill>
            <a:srgbClr val="A9BAD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b="1" i="1" dirty="0">
                <a:solidFill>
                  <a:srgbClr val="000000"/>
                </a:solidFill>
              </a:rPr>
              <a:t>The Solihull Approach</a:t>
            </a:r>
          </a:p>
        </p:txBody>
      </p:sp>
      <p:sp>
        <p:nvSpPr>
          <p:cNvPr id="49158" name="Text Box 6"/>
          <p:cNvSpPr txBox="1">
            <a:spLocks noChangeArrowheads="1"/>
          </p:cNvSpPr>
          <p:nvPr/>
        </p:nvSpPr>
        <p:spPr bwMode="auto">
          <a:xfrm>
            <a:off x="0" y="6473825"/>
            <a:ext cx="9144000" cy="384175"/>
          </a:xfrm>
          <a:prstGeom prst="rect">
            <a:avLst/>
          </a:prstGeom>
          <a:solidFill>
            <a:srgbClr val="A9BAD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80000"/>
              </a:lnSpc>
              <a:spcBef>
                <a:spcPct val="50000"/>
              </a:spcBef>
              <a:spcAft>
                <a:spcPct val="0"/>
              </a:spcAft>
            </a:pPr>
            <a:endParaRPr lang="en-US" sz="2400" dirty="0">
              <a:solidFill>
                <a:srgbClr val="000000"/>
              </a:solidFill>
              <a:latin typeface="Times" pitchFamily="18" charset="0"/>
            </a:endParaRPr>
          </a:p>
        </p:txBody>
      </p:sp>
      <p:sp>
        <p:nvSpPr>
          <p:cNvPr id="49159" name="Text Box 7"/>
          <p:cNvSpPr txBox="1">
            <a:spLocks noChangeArrowheads="1"/>
          </p:cNvSpPr>
          <p:nvPr/>
        </p:nvSpPr>
        <p:spPr bwMode="auto">
          <a:xfrm>
            <a:off x="755650" y="765175"/>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GB" sz="2800" b="1" dirty="0">
                <a:solidFill>
                  <a:srgbClr val="000000"/>
                </a:solidFill>
              </a:rPr>
              <a:t>THEORETICAL MODEL</a:t>
            </a:r>
            <a:r>
              <a:rPr lang="en-GB" sz="3200" b="1" dirty="0">
                <a:solidFill>
                  <a:srgbClr val="000000"/>
                </a:solidFill>
                <a:latin typeface="Times New Roman" pitchFamily="18" charset="0"/>
              </a:rPr>
              <a:t> </a:t>
            </a:r>
          </a:p>
        </p:txBody>
      </p:sp>
      <p:sp>
        <p:nvSpPr>
          <p:cNvPr id="314376" name="Oval 8"/>
          <p:cNvSpPr>
            <a:spLocks noChangeArrowheads="1"/>
          </p:cNvSpPr>
          <p:nvPr/>
        </p:nvSpPr>
        <p:spPr bwMode="auto">
          <a:xfrm>
            <a:off x="3419475" y="1412875"/>
            <a:ext cx="2016125" cy="93503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srgbClr val="000000"/>
              </a:solidFill>
            </a:endParaRPr>
          </a:p>
        </p:txBody>
      </p:sp>
    </p:spTree>
    <p:custDataLst>
      <p:tags r:id="rId1"/>
    </p:custDataLst>
    <p:extLst>
      <p:ext uri="{BB962C8B-B14F-4D97-AF65-F5344CB8AC3E}">
        <p14:creationId xmlns:p14="http://schemas.microsoft.com/office/powerpoint/2010/main" val="1369067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376"/>
                                        </p:tgtEl>
                                        <p:attrNameLst>
                                          <p:attrName>style.visibility</p:attrName>
                                        </p:attrNameLst>
                                      </p:cBhvr>
                                      <p:to>
                                        <p:strVal val="visible"/>
                                      </p:to>
                                    </p:set>
                                  </p:childTnLst>
                                </p:cTn>
                              </p:par>
                              <p:par>
                                <p:cTn id="7" presetID="7" presetClass="emph" presetSubtype="2" fill="hold" nodeType="withEffect">
                                  <p:stCondLst>
                                    <p:cond delay="0"/>
                                  </p:stCondLst>
                                  <p:childTnLst>
                                    <p:animClr clrSpc="rgb" dir="cw">
                                      <p:cBhvr>
                                        <p:cTn id="8" dur="1000" fill="hold"/>
                                        <p:tgtEl>
                                          <p:spTgt spid="314376"/>
                                        </p:tgtEl>
                                        <p:attrNameLst>
                                          <p:attrName>stroke.color</p:attrName>
                                        </p:attrNameLst>
                                      </p:cBhvr>
                                      <p:to>
                                        <a:schemeClr val="accent2"/>
                                      </p:to>
                                    </p:animClr>
                                    <p:set>
                                      <p:cBhvr>
                                        <p:cTn id="9" dur="1000" fill="hold"/>
                                        <p:tgtEl>
                                          <p:spTgt spid="31437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lstStyle/>
          <a:p>
            <a:r>
              <a:rPr lang="en-GB" sz="4000" b="1" dirty="0" smtClean="0">
                <a:effectLst>
                  <a:outerShdw blurRad="38100" dist="38100" dir="2700000" algn="tl">
                    <a:srgbClr val="000000">
                      <a:alpha val="43137"/>
                    </a:srgbClr>
                  </a:outerShdw>
                </a:effectLst>
              </a:rPr>
              <a:t>Containment for Learning</a:t>
            </a:r>
            <a:endParaRPr lang="en-GB"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Thinking about the impact of emotions on our capacity to concentrate, think and learn.  </a:t>
            </a:r>
            <a:endParaRPr lang="en-GB" dirty="0"/>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8806"/>
            <a:ext cx="2089287" cy="84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26839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lstStyle/>
          <a:p>
            <a:r>
              <a:rPr lang="en-GB" sz="4000" b="1" dirty="0" smtClean="0">
                <a:effectLst>
                  <a:outerShdw blurRad="38100" dist="38100" dir="2700000" algn="tl">
                    <a:srgbClr val="000000">
                      <a:alpha val="43137"/>
                    </a:srgbClr>
                  </a:outerShdw>
                </a:effectLst>
              </a:rPr>
              <a:t>Activity – Containment in Schools</a:t>
            </a:r>
            <a:endParaRPr lang="en-GB"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b="1" dirty="0" smtClean="0"/>
              <a:t>Think for a minute about a child in your classroom or school where the child needs to calm down to learn</a:t>
            </a:r>
          </a:p>
          <a:p>
            <a:endParaRPr lang="en-GB" b="1" dirty="0" smtClean="0"/>
          </a:p>
          <a:p>
            <a:r>
              <a:rPr lang="en-GB" b="1" dirty="0" smtClean="0"/>
              <a:t>Share some of the ways you help the child calm down in order to restore their capacity to think and learn</a:t>
            </a:r>
            <a:endParaRPr lang="en-GB" b="1" dirty="0"/>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8806"/>
            <a:ext cx="2089287" cy="84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8101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lstStyle/>
          <a:p>
            <a:r>
              <a:rPr lang="en-GB" sz="4000" b="1" dirty="0" smtClean="0">
                <a:effectLst>
                  <a:outerShdw blurRad="38100" dist="38100" dir="2700000" algn="tl">
                    <a:srgbClr val="000000">
                      <a:alpha val="43137"/>
                    </a:srgbClr>
                  </a:outerShdw>
                </a:effectLst>
              </a:rPr>
              <a:t>Containment in Schools</a:t>
            </a:r>
            <a:endParaRPr lang="en-GB"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Effective teaching and learning take place in a containing environment </a:t>
            </a:r>
          </a:p>
          <a:p>
            <a:r>
              <a:rPr lang="en-GB" dirty="0" smtClean="0"/>
              <a:t>Teachers need to feel contained enough to teach and pupils contained enough to learn</a:t>
            </a:r>
          </a:p>
          <a:p>
            <a:endParaRPr lang="en-GB" dirty="0"/>
          </a:p>
        </p:txBody>
      </p:sp>
    </p:spTree>
    <p:custDataLst>
      <p:tags r:id="rId1"/>
    </p:custDataLst>
    <p:extLst>
      <p:ext uri="{BB962C8B-B14F-4D97-AF65-F5344CB8AC3E}">
        <p14:creationId xmlns:p14="http://schemas.microsoft.com/office/powerpoint/2010/main" val="1188729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23528" y="6350"/>
            <a:ext cx="8568951" cy="1143000"/>
          </a:xfrm>
        </p:spPr>
        <p:txBody>
          <a:bodyPr/>
          <a:lstStyle/>
          <a:p>
            <a:pPr eaLnBrk="1" hangingPunct="1"/>
            <a:r>
              <a:rPr lang="en-GB" dirty="0" smtClean="0"/>
              <a:t>        </a:t>
            </a:r>
            <a:r>
              <a:rPr lang="en-GB" b="1" dirty="0" smtClean="0">
                <a:effectLst>
                  <a:outerShdw blurRad="38100" dist="38100" dir="2700000" algn="tl">
                    <a:srgbClr val="000000">
                      <a:alpha val="43137"/>
                    </a:srgbClr>
                  </a:outerShdw>
                </a:effectLst>
              </a:rPr>
              <a:t>Containment and the brain </a:t>
            </a:r>
          </a:p>
        </p:txBody>
      </p:sp>
      <p:sp>
        <p:nvSpPr>
          <p:cNvPr id="62467" name="Rectangle 3"/>
          <p:cNvSpPr>
            <a:spLocks noGrp="1" noChangeArrowheads="1"/>
          </p:cNvSpPr>
          <p:nvPr>
            <p:ph type="body" idx="1"/>
          </p:nvPr>
        </p:nvSpPr>
        <p:spPr>
          <a:xfrm>
            <a:off x="323850" y="1052513"/>
            <a:ext cx="8229600" cy="720725"/>
          </a:xfrm>
        </p:spPr>
        <p:txBody>
          <a:bodyPr/>
          <a:lstStyle/>
          <a:p>
            <a:pPr eaLnBrk="1" hangingPunct="1"/>
            <a:r>
              <a:rPr lang="en-GB" dirty="0" smtClean="0"/>
              <a:t>Parallel process</a:t>
            </a:r>
          </a:p>
        </p:txBody>
      </p:sp>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73238"/>
            <a:ext cx="6985000"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56114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62671"/>
          </a:xfrm>
        </p:spPr>
        <p:txBody>
          <a:bodyPr>
            <a:normAutofit/>
          </a:bodyPr>
          <a:lstStyle/>
          <a:p>
            <a:r>
              <a:rPr lang="en-GB" b="1" i="1" dirty="0" smtClean="0"/>
              <a:t>The Solihull Approach: Understanding </a:t>
            </a:r>
            <a:r>
              <a:rPr lang="en-GB" b="1" i="1" dirty="0"/>
              <a:t>Your Pupil’s </a:t>
            </a:r>
            <a:r>
              <a:rPr lang="en-GB" b="1" i="1" dirty="0" smtClean="0"/>
              <a:t>Behaviour</a:t>
            </a:r>
            <a:endParaRPr lang="en-GB"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4509120"/>
            <a:ext cx="6400800" cy="1129680"/>
          </a:xfrm>
        </p:spPr>
        <p:txBody>
          <a:bodyPr>
            <a:normAutofit/>
          </a:bodyPr>
          <a:lstStyle/>
          <a:p>
            <a:r>
              <a:rPr lang="en-GB" b="1" i="1" dirty="0" smtClean="0"/>
              <a:t>A pilot study in Four Primary Schools</a:t>
            </a:r>
            <a:endParaRPr lang="en-GB" dirty="0"/>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29955"/>
            <a:ext cx="2267744" cy="92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4597082" y="5445224"/>
            <a:ext cx="4513204" cy="1615827"/>
          </a:xfrm>
          <a:prstGeom prst="rect">
            <a:avLst/>
          </a:prstGeom>
          <a:noFill/>
          <a:ln w="9525">
            <a:noFill/>
            <a:miter lim="800000"/>
            <a:headEnd/>
            <a:tailEnd/>
          </a:ln>
          <a:effectLst/>
        </p:spPr>
        <p:txBody>
          <a:bodyPr wrap="square">
            <a:spAutoFit/>
          </a:bodyPr>
          <a:lstStyle/>
          <a:p>
            <a:pPr algn="r">
              <a:spcBef>
                <a:spcPct val="50000"/>
              </a:spcBef>
              <a:defRPr/>
            </a:pPr>
            <a:r>
              <a:rPr lang="en-GB" b="1" dirty="0">
                <a:effectLst>
                  <a:outerShdw blurRad="38100" dist="38100" dir="2700000" algn="tl">
                    <a:srgbClr val="C0C0C0"/>
                  </a:outerShdw>
                </a:effectLst>
              </a:rPr>
              <a:t>Dr Alex Hassett</a:t>
            </a:r>
          </a:p>
          <a:p>
            <a:pPr algn="r">
              <a:spcBef>
                <a:spcPct val="50000"/>
              </a:spcBef>
              <a:defRPr/>
            </a:pPr>
            <a:r>
              <a:rPr lang="en-GB" b="1" dirty="0" smtClean="0">
                <a:effectLst>
                  <a:outerShdw blurRad="38100" dist="38100" dir="2700000" algn="tl">
                    <a:srgbClr val="C0C0C0"/>
                  </a:outerShdw>
                </a:effectLst>
              </a:rPr>
              <a:t>Principal Lecturer and Senior Consultant</a:t>
            </a:r>
          </a:p>
          <a:p>
            <a:pPr algn="r">
              <a:spcBef>
                <a:spcPct val="50000"/>
              </a:spcBef>
              <a:defRPr/>
            </a:pPr>
            <a:r>
              <a:rPr lang="en-GB" b="1" dirty="0">
                <a:solidFill>
                  <a:srgbClr val="000000"/>
                </a:solidFill>
                <a:effectLst>
                  <a:outerShdw blurRad="38100" dist="38100" dir="2700000" algn="tl">
                    <a:srgbClr val="C0C0C0"/>
                  </a:outerShdw>
                </a:effectLst>
              </a:rPr>
              <a:t>Salomons Centre for Applied Psychology</a:t>
            </a:r>
            <a:endParaRPr lang="en-GB" b="1" dirty="0">
              <a:solidFill>
                <a:srgbClr val="000000"/>
              </a:solidFill>
              <a:effectLst>
                <a:outerShdw blurRad="38100" dist="38100" dir="2700000" algn="tl">
                  <a:srgbClr val="C0C0C0"/>
                </a:outerShdw>
              </a:effectLst>
              <a:cs typeface="Times New Roman" pitchFamily="18" charset="0"/>
            </a:endParaRPr>
          </a:p>
          <a:p>
            <a:pPr algn="r">
              <a:spcBef>
                <a:spcPct val="50000"/>
              </a:spcBef>
              <a:defRPr/>
            </a:pPr>
            <a:endParaRPr lang="en-GB" b="1" dirty="0" smtClean="0">
              <a:effectLst>
                <a:outerShdw blurRad="38100" dist="38100" dir="2700000" algn="tl">
                  <a:srgbClr val="C0C0C0"/>
                </a:outerShdw>
              </a:effectLst>
            </a:endParaRPr>
          </a:p>
        </p:txBody>
      </p:sp>
      <p:pic>
        <p:nvPicPr>
          <p:cNvPr id="1032" name="Picture 8" descr="http://communityservices.heartofengland.nhs.uk/Images2/solihull-approach-landscape-logo-digital-large%20lo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804" y="5617"/>
            <a:ext cx="5012555" cy="13818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99775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rgbClr val="000000"/>
                </a:solidFill>
              </a:rPr>
              <a:t>© Solihull Approach  </a:t>
            </a:r>
          </a:p>
        </p:txBody>
      </p:sp>
      <p:sp>
        <p:nvSpPr>
          <p:cNvPr id="5529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2925AF-8EA8-45E7-B58F-DA76A85B4C0F}" type="slidenum">
              <a:rPr lang="en-GB" smtClean="0">
                <a:solidFill>
                  <a:srgbClr val="000000"/>
                </a:solidFill>
              </a:rPr>
              <a:pPr eaLnBrk="1" hangingPunct="1"/>
              <a:t>20</a:t>
            </a:fld>
            <a:endParaRPr lang="en-GB" dirty="0" smtClean="0">
              <a:solidFill>
                <a:srgbClr val="000000"/>
              </a:solidFill>
            </a:endParaRPr>
          </a:p>
        </p:txBody>
      </p:sp>
      <p:sp>
        <p:nvSpPr>
          <p:cNvPr id="55300" name="Text Box 5"/>
          <p:cNvSpPr txBox="1">
            <a:spLocks noChangeArrowheads="1"/>
          </p:cNvSpPr>
          <p:nvPr/>
        </p:nvSpPr>
        <p:spPr bwMode="auto">
          <a:xfrm>
            <a:off x="395288" y="1412776"/>
            <a:ext cx="8320087" cy="44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sz="2800" i="1" dirty="0">
                <a:solidFill>
                  <a:srgbClr val="000000"/>
                </a:solidFill>
                <a:latin typeface="Arial"/>
              </a:rPr>
              <a:t>‘Students who are anxious, angry or depressed don’t learn; people who are in these states do not take in information efficiently or deal with it well.... when emotions overwhelm their concentration, what is being swamped  is the mental capacity  cognitive scientists call ‘working memory’  the ability to hold in mind all information relevant to the task at hand.’  </a:t>
            </a:r>
            <a:r>
              <a:rPr lang="en-GB" sz="2800" i="1" dirty="0" smtClean="0">
                <a:solidFill>
                  <a:srgbClr val="000000"/>
                </a:solidFill>
                <a:latin typeface="Arial"/>
              </a:rPr>
              <a:t>(p.8)</a:t>
            </a:r>
          </a:p>
          <a:p>
            <a:pPr eaLnBrk="1" fontAlgn="base" hangingPunct="1">
              <a:spcBef>
                <a:spcPct val="0"/>
              </a:spcBef>
              <a:spcAft>
                <a:spcPct val="0"/>
              </a:spcAft>
            </a:pPr>
            <a:endParaRPr lang="en-GB" sz="2800" i="1" dirty="0">
              <a:solidFill>
                <a:srgbClr val="000000"/>
              </a:solidFill>
              <a:latin typeface="Arial"/>
            </a:endParaRPr>
          </a:p>
          <a:p>
            <a:pPr eaLnBrk="1" fontAlgn="base" hangingPunct="1">
              <a:spcBef>
                <a:spcPct val="0"/>
              </a:spcBef>
              <a:spcAft>
                <a:spcPct val="0"/>
              </a:spcAft>
            </a:pPr>
            <a:r>
              <a:rPr lang="en-GB" sz="1600" dirty="0" smtClean="0">
                <a:solidFill>
                  <a:srgbClr val="000000"/>
                </a:solidFill>
                <a:latin typeface="Arial"/>
              </a:rPr>
              <a:t>Goleman</a:t>
            </a:r>
            <a:r>
              <a:rPr lang="en-GB" sz="1600" dirty="0">
                <a:solidFill>
                  <a:srgbClr val="000000"/>
                </a:solidFill>
                <a:latin typeface="Arial"/>
              </a:rPr>
              <a:t>, D. Emotional Intelligence </a:t>
            </a:r>
            <a:r>
              <a:rPr lang="en-GB" sz="1600" dirty="0" smtClean="0">
                <a:solidFill>
                  <a:srgbClr val="000000"/>
                </a:solidFill>
                <a:latin typeface="Arial"/>
              </a:rPr>
              <a:t>(1995) Excellence </a:t>
            </a:r>
            <a:r>
              <a:rPr lang="en-GB" sz="1600" dirty="0">
                <a:solidFill>
                  <a:srgbClr val="000000"/>
                </a:solidFill>
                <a:latin typeface="Arial"/>
              </a:rPr>
              <a:t>and Enjoyment: social and emotional aspects of learning. </a:t>
            </a:r>
            <a:r>
              <a:rPr lang="en-GB" sz="1600" dirty="0" smtClean="0">
                <a:solidFill>
                  <a:srgbClr val="000000"/>
                </a:solidFill>
                <a:latin typeface="Arial"/>
              </a:rPr>
              <a:t>Guidance. </a:t>
            </a:r>
            <a:r>
              <a:rPr lang="en-GB" sz="1600" dirty="0">
                <a:solidFill>
                  <a:srgbClr val="000000"/>
                </a:solidFill>
                <a:latin typeface="Arial"/>
              </a:rPr>
              <a:t>New York: Bantam Books</a:t>
            </a:r>
          </a:p>
        </p:txBody>
      </p:sp>
      <p:sp>
        <p:nvSpPr>
          <p:cNvPr id="55301" name="Text Box 7"/>
          <p:cNvSpPr txBox="1">
            <a:spLocks noChangeArrowheads="1"/>
          </p:cNvSpPr>
          <p:nvPr/>
        </p:nvSpPr>
        <p:spPr bwMode="auto">
          <a:xfrm>
            <a:off x="755576" y="260648"/>
            <a:ext cx="8064896" cy="864096"/>
          </a:xfrm>
          <a:prstGeom prst="rect">
            <a:avLst/>
          </a:prstGeom>
          <a:solidFill>
            <a:schemeClr val="bg1"/>
          </a:solidFill>
          <a:ln>
            <a:noFill/>
          </a:ln>
        </p:spPr>
        <p:txBody>
          <a:bodyPr tIns="226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144000"/>
              </a:lnSpc>
              <a:spcBef>
                <a:spcPct val="0"/>
              </a:spcBef>
              <a:spcAft>
                <a:spcPct val="0"/>
              </a:spcAft>
            </a:pPr>
            <a:r>
              <a:rPr lang="en-GB" sz="3200" b="1" dirty="0">
                <a:solidFill>
                  <a:srgbClr val="000000"/>
                </a:solidFill>
                <a:effectLst>
                  <a:outerShdw blurRad="38100" dist="38100" dir="2700000" algn="tl">
                    <a:srgbClr val="000000">
                      <a:alpha val="43137"/>
                    </a:srgbClr>
                  </a:outerShdw>
                </a:effectLst>
                <a:latin typeface="Arial"/>
              </a:rPr>
              <a:t>Containment </a:t>
            </a:r>
            <a:r>
              <a:rPr lang="en-GB" sz="3200" b="1" dirty="0" smtClean="0">
                <a:solidFill>
                  <a:srgbClr val="000000"/>
                </a:solidFill>
                <a:effectLst>
                  <a:outerShdw blurRad="38100" dist="38100" dir="2700000" algn="tl">
                    <a:srgbClr val="000000">
                      <a:alpha val="43137"/>
                    </a:srgbClr>
                  </a:outerShdw>
                </a:effectLst>
                <a:latin typeface="Arial"/>
              </a:rPr>
              <a:t>and Learning</a:t>
            </a:r>
            <a:endParaRPr lang="en-GB" sz="3200" dirty="0">
              <a:solidFill>
                <a:srgbClr val="000000"/>
              </a:solidFill>
              <a:effectLst>
                <a:outerShdw blurRad="38100" dist="38100" dir="2700000" algn="tl">
                  <a:srgbClr val="000000">
                    <a:alpha val="43137"/>
                  </a:srgbClr>
                </a:outerShdw>
              </a:effectLst>
              <a:latin typeface="Arial"/>
            </a:endParaRPr>
          </a:p>
        </p:txBody>
      </p:sp>
      <p:sp>
        <p:nvSpPr>
          <p:cNvPr id="55303" name="Slide Number Placeholder 11"/>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A7DDC96-2125-475D-BD19-9E51FC6CE099}" type="slidenum">
              <a:rPr lang="en-GB" sz="1400">
                <a:solidFill>
                  <a:srgbClr val="000000"/>
                </a:solidFill>
              </a:rPr>
              <a:pPr algn="r" eaLnBrk="1" fontAlgn="base" hangingPunct="1">
                <a:spcBef>
                  <a:spcPct val="0"/>
                </a:spcBef>
                <a:spcAft>
                  <a:spcPct val="0"/>
                </a:spcAft>
              </a:pPr>
              <a:t>20</a:t>
            </a:fld>
            <a:endParaRPr lang="en-GB" sz="1400" dirty="0">
              <a:solidFill>
                <a:srgbClr val="000000"/>
              </a:solidFill>
            </a:endParaRPr>
          </a:p>
        </p:txBody>
      </p:sp>
    </p:spTree>
    <p:custDataLst>
      <p:tags r:id="rId1"/>
    </p:custDataLst>
    <p:extLst>
      <p:ext uri="{BB962C8B-B14F-4D97-AF65-F5344CB8AC3E}">
        <p14:creationId xmlns:p14="http://schemas.microsoft.com/office/powerpoint/2010/main" val="3876898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533400" y="1219200"/>
            <a:ext cx="8077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0000"/>
              </a:lnSpc>
              <a:spcBef>
                <a:spcPct val="50000"/>
              </a:spcBef>
            </a:pPr>
            <a:endParaRPr lang="en-US" sz="2500" b="1" dirty="0">
              <a:solidFill>
                <a:srgbClr val="000000"/>
              </a:solidFill>
            </a:endParaRPr>
          </a:p>
        </p:txBody>
      </p:sp>
      <p:sp>
        <p:nvSpPr>
          <p:cNvPr id="84995" name="Text Box 3"/>
          <p:cNvSpPr txBox="1">
            <a:spLocks noChangeArrowheads="1"/>
          </p:cNvSpPr>
          <p:nvPr/>
        </p:nvSpPr>
        <p:spPr bwMode="auto">
          <a:xfrm>
            <a:off x="6248400" y="6019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US" sz="2400" dirty="0">
              <a:solidFill>
                <a:srgbClr val="000000"/>
              </a:solidFill>
              <a:latin typeface="Times" pitchFamily="18" charset="0"/>
            </a:endParaRPr>
          </a:p>
        </p:txBody>
      </p:sp>
      <p:pic>
        <p:nvPicPr>
          <p:cNvPr id="849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14513"/>
            <a:ext cx="69484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5"/>
          <p:cNvSpPr txBox="1">
            <a:spLocks noChangeArrowheads="1"/>
          </p:cNvSpPr>
          <p:nvPr/>
        </p:nvSpPr>
        <p:spPr bwMode="auto">
          <a:xfrm>
            <a:off x="0" y="0"/>
            <a:ext cx="9144000" cy="519113"/>
          </a:xfrm>
          <a:prstGeom prst="rect">
            <a:avLst/>
          </a:prstGeom>
          <a:solidFill>
            <a:srgbClr val="A9BAD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800" b="1" i="1" dirty="0">
                <a:solidFill>
                  <a:srgbClr val="000000"/>
                </a:solidFill>
              </a:rPr>
              <a:t>The Solihull Approach</a:t>
            </a:r>
          </a:p>
        </p:txBody>
      </p:sp>
      <p:sp>
        <p:nvSpPr>
          <p:cNvPr id="84998" name="Text Box 6"/>
          <p:cNvSpPr txBox="1">
            <a:spLocks noChangeArrowheads="1"/>
          </p:cNvSpPr>
          <p:nvPr/>
        </p:nvSpPr>
        <p:spPr bwMode="auto">
          <a:xfrm>
            <a:off x="0" y="6473825"/>
            <a:ext cx="9144000" cy="384175"/>
          </a:xfrm>
          <a:prstGeom prst="rect">
            <a:avLst/>
          </a:prstGeom>
          <a:solidFill>
            <a:srgbClr val="A9BAD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spcBef>
                <a:spcPct val="50000"/>
              </a:spcBef>
            </a:pPr>
            <a:endParaRPr lang="en-US" sz="2400" dirty="0">
              <a:solidFill>
                <a:srgbClr val="000000"/>
              </a:solidFill>
              <a:latin typeface="Times" pitchFamily="18" charset="0"/>
            </a:endParaRPr>
          </a:p>
        </p:txBody>
      </p:sp>
      <p:sp>
        <p:nvSpPr>
          <p:cNvPr id="84999" name="Text Box 7"/>
          <p:cNvSpPr txBox="1">
            <a:spLocks noChangeArrowheads="1"/>
          </p:cNvSpPr>
          <p:nvPr/>
        </p:nvSpPr>
        <p:spPr bwMode="auto">
          <a:xfrm>
            <a:off x="755650" y="765175"/>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sz="2800" b="1" dirty="0">
                <a:solidFill>
                  <a:srgbClr val="000000"/>
                </a:solidFill>
              </a:rPr>
              <a:t>THEORETICAL MODEL</a:t>
            </a:r>
            <a:r>
              <a:rPr lang="en-GB" sz="3200" b="1" dirty="0">
                <a:solidFill>
                  <a:srgbClr val="000000"/>
                </a:solidFill>
                <a:latin typeface="Times New Roman" pitchFamily="18" charset="0"/>
              </a:rPr>
              <a:t> </a:t>
            </a:r>
          </a:p>
        </p:txBody>
      </p:sp>
      <p:sp>
        <p:nvSpPr>
          <p:cNvPr id="315400" name="Oval 8"/>
          <p:cNvSpPr>
            <a:spLocks noChangeArrowheads="1"/>
          </p:cNvSpPr>
          <p:nvPr/>
        </p:nvSpPr>
        <p:spPr bwMode="auto">
          <a:xfrm>
            <a:off x="684213" y="5084763"/>
            <a:ext cx="2016125" cy="9350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endParaRPr>
          </a:p>
        </p:txBody>
      </p:sp>
    </p:spTree>
    <p:custDataLst>
      <p:tags r:id="rId1"/>
    </p:custDataLst>
    <p:extLst>
      <p:ext uri="{BB962C8B-B14F-4D97-AF65-F5344CB8AC3E}">
        <p14:creationId xmlns:p14="http://schemas.microsoft.com/office/powerpoint/2010/main" val="3786276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5400"/>
                                        </p:tgtEl>
                                        <p:attrNameLst>
                                          <p:attrName>style.visibility</p:attrName>
                                        </p:attrNameLst>
                                      </p:cBhvr>
                                      <p:to>
                                        <p:strVal val="visible"/>
                                      </p:to>
                                    </p:set>
                                  </p:childTnLst>
                                </p:cTn>
                              </p:par>
                              <p:par>
                                <p:cTn id="7" presetID="7" presetClass="emph" presetSubtype="2" fill="hold" nodeType="withEffect">
                                  <p:stCondLst>
                                    <p:cond delay="0"/>
                                  </p:stCondLst>
                                  <p:childTnLst>
                                    <p:animClr clrSpc="rgb" dir="cw">
                                      <p:cBhvr>
                                        <p:cTn id="8" dur="1000" fill="hold"/>
                                        <p:tgtEl>
                                          <p:spTgt spid="315400"/>
                                        </p:tgtEl>
                                        <p:attrNameLst>
                                          <p:attrName>stroke.color</p:attrName>
                                        </p:attrNameLst>
                                      </p:cBhvr>
                                      <p:to>
                                        <a:schemeClr val="accent2"/>
                                      </p:to>
                                    </p:animClr>
                                    <p:set>
                                      <p:cBhvr>
                                        <p:cTn id="9" dur="1000" fill="hold"/>
                                        <p:tgtEl>
                                          <p:spTgt spid="31540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0000"/>
                </a:solidFill>
                <a:effectLst>
                  <a:outerShdw blurRad="38100" dist="38100" dir="2700000" algn="tl">
                    <a:srgbClr val="000000">
                      <a:alpha val="43137"/>
                    </a:srgbClr>
                  </a:outerShdw>
                </a:effectLst>
              </a:rPr>
              <a:t>Reciprocity In </a:t>
            </a:r>
            <a:r>
              <a:rPr lang="en-GB" sz="3600" b="1" dirty="0" smtClean="0">
                <a:solidFill>
                  <a:srgbClr val="000000"/>
                </a:solidFill>
                <a:effectLst>
                  <a:outerShdw blurRad="38100" dist="38100" dir="2700000" algn="tl">
                    <a:srgbClr val="000000">
                      <a:alpha val="43137"/>
                    </a:srgbClr>
                  </a:outerShdw>
                </a:effectLst>
              </a:rPr>
              <a:t>The School</a:t>
            </a:r>
            <a:endParaRPr lang="en-GB" dirty="0"/>
          </a:p>
        </p:txBody>
      </p:sp>
      <p:sp>
        <p:nvSpPr>
          <p:cNvPr id="3" name="Content Placeholder 2"/>
          <p:cNvSpPr>
            <a:spLocks noGrp="1"/>
          </p:cNvSpPr>
          <p:nvPr>
            <p:ph idx="1"/>
          </p:nvPr>
        </p:nvSpPr>
        <p:spPr/>
        <p:txBody>
          <a:bodyPr/>
          <a:lstStyle/>
          <a:p>
            <a:r>
              <a:rPr lang="en-GB" dirty="0" smtClean="0"/>
              <a:t>Rhythm of building up and calming down</a:t>
            </a:r>
          </a:p>
          <a:p>
            <a:r>
              <a:rPr lang="en-GB" dirty="0" smtClean="0"/>
              <a:t>Link to containment – are children in the best state for thinking, is their arousal system lower, are they calmer and ready to learn?</a:t>
            </a:r>
          </a:p>
          <a:p>
            <a:r>
              <a:rPr lang="en-GB" dirty="0" smtClean="0"/>
              <a:t>Reciprocity in lessoning planning – building up to an activity or piece of learning and then winding down</a:t>
            </a:r>
          </a:p>
          <a:p>
            <a:endParaRPr lang="en-GB" dirty="0"/>
          </a:p>
        </p:txBody>
      </p:sp>
    </p:spTree>
    <p:custDataLst>
      <p:tags r:id="rId1"/>
    </p:custDataLst>
    <p:extLst>
      <p:ext uri="{BB962C8B-B14F-4D97-AF65-F5344CB8AC3E}">
        <p14:creationId xmlns:p14="http://schemas.microsoft.com/office/powerpoint/2010/main" val="24959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p:spPr>
        <p:txBody>
          <a:bodyPr/>
          <a:lstStyle/>
          <a:p>
            <a:r>
              <a:rPr lang="en-GB" sz="3600" b="1" dirty="0" smtClean="0">
                <a:effectLst>
                  <a:outerShdw blurRad="38100" dist="38100" dir="2700000" algn="tl">
                    <a:srgbClr val="000000">
                      <a:alpha val="43137"/>
                    </a:srgbClr>
                  </a:outerShdw>
                </a:effectLst>
              </a:rPr>
              <a:t>Activity: </a:t>
            </a:r>
            <a:br>
              <a:rPr lang="en-GB" sz="3600" b="1" dirty="0" smtClean="0">
                <a:effectLst>
                  <a:outerShdw blurRad="38100" dist="38100" dir="2700000" algn="tl">
                    <a:srgbClr val="000000">
                      <a:alpha val="43137"/>
                    </a:srgbClr>
                  </a:outerShdw>
                </a:effectLst>
              </a:rPr>
            </a:br>
            <a:r>
              <a:rPr lang="en-GB" sz="3600" b="1" dirty="0" smtClean="0">
                <a:effectLst>
                  <a:outerShdw blurRad="38100" dist="38100" dir="2700000" algn="tl">
                    <a:srgbClr val="000000">
                      <a:alpha val="43137"/>
                    </a:srgbClr>
                  </a:outerShdw>
                </a:effectLst>
              </a:rPr>
              <a:t>Reciprocity In The Playground</a:t>
            </a:r>
            <a:endParaRPr lang="en-GB"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16832"/>
            <a:ext cx="8229600" cy="4209331"/>
          </a:xfrm>
        </p:spPr>
        <p:txBody>
          <a:bodyPr/>
          <a:lstStyle/>
          <a:p>
            <a:r>
              <a:rPr lang="en-GB" dirty="0" smtClean="0"/>
              <a:t>How does your school help children decelerate from the excitement of the playground to transitioning into the classroom?</a:t>
            </a:r>
          </a:p>
          <a:p>
            <a:endParaRPr lang="en-GB" dirty="0"/>
          </a:p>
        </p:txBody>
      </p:sp>
    </p:spTree>
    <p:custDataLst>
      <p:tags r:id="rId1"/>
    </p:custDataLst>
    <p:extLst>
      <p:ext uri="{BB962C8B-B14F-4D97-AF65-F5344CB8AC3E}">
        <p14:creationId xmlns:p14="http://schemas.microsoft.com/office/powerpoint/2010/main" val="1938209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Reciprocity</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229600" cy="4713387"/>
          </a:xfrm>
        </p:spPr>
        <p:txBody>
          <a:bodyPr/>
          <a:lstStyle/>
          <a:p>
            <a:r>
              <a:rPr lang="en-GB" dirty="0" smtClean="0"/>
              <a:t>Look away</a:t>
            </a:r>
          </a:p>
          <a:p>
            <a:endParaRPr lang="en-GB" dirty="0" smtClean="0"/>
          </a:p>
          <a:p>
            <a:r>
              <a:rPr lang="en-GB" dirty="0" smtClean="0"/>
              <a:t>Chase and Dodge</a:t>
            </a:r>
          </a:p>
          <a:p>
            <a:endParaRPr lang="en-GB" dirty="0" smtClean="0"/>
          </a:p>
          <a:p>
            <a:r>
              <a:rPr lang="en-GB" dirty="0" smtClean="0"/>
              <a:t>Rupture and Repair</a:t>
            </a:r>
          </a:p>
          <a:p>
            <a:endParaRPr lang="en-GB" dirty="0" smtClean="0"/>
          </a:p>
          <a:p>
            <a:r>
              <a:rPr lang="en-GB" dirty="0" smtClean="0"/>
              <a:t>Good enough parenting</a:t>
            </a:r>
          </a:p>
          <a:p>
            <a:endParaRPr lang="en-GB" dirty="0"/>
          </a:p>
        </p:txBody>
      </p:sp>
    </p:spTree>
    <p:custDataLst>
      <p:tags r:id="rId1"/>
    </p:custDataLst>
    <p:extLst>
      <p:ext uri="{BB962C8B-B14F-4D97-AF65-F5344CB8AC3E}">
        <p14:creationId xmlns:p14="http://schemas.microsoft.com/office/powerpoint/2010/main" val="1280734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533400" y="1219200"/>
            <a:ext cx="8077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lnSpc>
                <a:spcPct val="110000"/>
              </a:lnSpc>
              <a:spcBef>
                <a:spcPct val="50000"/>
              </a:spcBef>
              <a:spcAft>
                <a:spcPct val="0"/>
              </a:spcAft>
            </a:pPr>
            <a:endParaRPr lang="en-US" sz="2500" b="1" dirty="0">
              <a:solidFill>
                <a:srgbClr val="000000"/>
              </a:solidFill>
            </a:endParaRPr>
          </a:p>
        </p:txBody>
      </p:sp>
      <p:sp>
        <p:nvSpPr>
          <p:cNvPr id="96259" name="Text Box 3"/>
          <p:cNvSpPr txBox="1">
            <a:spLocks noChangeArrowheads="1"/>
          </p:cNvSpPr>
          <p:nvPr/>
        </p:nvSpPr>
        <p:spPr bwMode="auto">
          <a:xfrm>
            <a:off x="6248400" y="6019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endParaRPr lang="en-US" sz="2400" dirty="0">
              <a:solidFill>
                <a:srgbClr val="000000"/>
              </a:solidFill>
              <a:latin typeface="Times" pitchFamily="18" charset="0"/>
            </a:endParaRPr>
          </a:p>
        </p:txBody>
      </p:sp>
      <p:pic>
        <p:nvPicPr>
          <p:cNvPr id="962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14513"/>
            <a:ext cx="69484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Text Box 5"/>
          <p:cNvSpPr txBox="1">
            <a:spLocks noChangeArrowheads="1"/>
          </p:cNvSpPr>
          <p:nvPr/>
        </p:nvSpPr>
        <p:spPr bwMode="auto">
          <a:xfrm>
            <a:off x="0" y="0"/>
            <a:ext cx="9144000" cy="519113"/>
          </a:xfrm>
          <a:prstGeom prst="rect">
            <a:avLst/>
          </a:prstGeom>
          <a:solidFill>
            <a:srgbClr val="A9BAD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2800" b="1" i="1" dirty="0">
                <a:solidFill>
                  <a:srgbClr val="000000"/>
                </a:solidFill>
              </a:rPr>
              <a:t>The Solihull Approach</a:t>
            </a:r>
          </a:p>
        </p:txBody>
      </p:sp>
      <p:sp>
        <p:nvSpPr>
          <p:cNvPr id="96262" name="Text Box 6"/>
          <p:cNvSpPr txBox="1">
            <a:spLocks noChangeArrowheads="1"/>
          </p:cNvSpPr>
          <p:nvPr/>
        </p:nvSpPr>
        <p:spPr bwMode="auto">
          <a:xfrm>
            <a:off x="0" y="6473825"/>
            <a:ext cx="9144000" cy="384175"/>
          </a:xfrm>
          <a:prstGeom prst="rect">
            <a:avLst/>
          </a:prstGeom>
          <a:solidFill>
            <a:srgbClr val="A9BAD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lnSpc>
                <a:spcPct val="80000"/>
              </a:lnSpc>
              <a:spcBef>
                <a:spcPct val="50000"/>
              </a:spcBef>
              <a:spcAft>
                <a:spcPct val="0"/>
              </a:spcAft>
            </a:pPr>
            <a:endParaRPr lang="en-US" sz="2400" dirty="0">
              <a:solidFill>
                <a:srgbClr val="000000"/>
              </a:solidFill>
              <a:latin typeface="Times" pitchFamily="18" charset="0"/>
            </a:endParaRPr>
          </a:p>
        </p:txBody>
      </p:sp>
      <p:sp>
        <p:nvSpPr>
          <p:cNvPr id="96263" name="Text Box 7"/>
          <p:cNvSpPr txBox="1">
            <a:spLocks noChangeArrowheads="1"/>
          </p:cNvSpPr>
          <p:nvPr/>
        </p:nvSpPr>
        <p:spPr bwMode="auto">
          <a:xfrm>
            <a:off x="755650" y="765175"/>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50000"/>
              </a:spcBef>
              <a:spcAft>
                <a:spcPct val="0"/>
              </a:spcAft>
            </a:pPr>
            <a:r>
              <a:rPr lang="en-GB" sz="2800" b="1" dirty="0">
                <a:solidFill>
                  <a:srgbClr val="000000"/>
                </a:solidFill>
              </a:rPr>
              <a:t>THEORETICAL MODEL</a:t>
            </a:r>
            <a:r>
              <a:rPr lang="en-GB" sz="3200" b="1" dirty="0">
                <a:solidFill>
                  <a:srgbClr val="000000"/>
                </a:solidFill>
                <a:latin typeface="Times New Roman" pitchFamily="18" charset="0"/>
              </a:rPr>
              <a:t> </a:t>
            </a:r>
          </a:p>
        </p:txBody>
      </p:sp>
      <p:sp>
        <p:nvSpPr>
          <p:cNvPr id="316424" name="Oval 8"/>
          <p:cNvSpPr>
            <a:spLocks noChangeArrowheads="1"/>
          </p:cNvSpPr>
          <p:nvPr/>
        </p:nvSpPr>
        <p:spPr bwMode="auto">
          <a:xfrm>
            <a:off x="6227763" y="5300663"/>
            <a:ext cx="2016125" cy="9350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srgbClr val="000000"/>
              </a:solidFill>
            </a:endParaRPr>
          </a:p>
        </p:txBody>
      </p:sp>
    </p:spTree>
    <p:custDataLst>
      <p:tags r:id="rId1"/>
    </p:custDataLst>
    <p:extLst>
      <p:ext uri="{BB962C8B-B14F-4D97-AF65-F5344CB8AC3E}">
        <p14:creationId xmlns:p14="http://schemas.microsoft.com/office/powerpoint/2010/main" val="1025749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6424"/>
                                        </p:tgtEl>
                                        <p:attrNameLst>
                                          <p:attrName>style.visibility</p:attrName>
                                        </p:attrNameLst>
                                      </p:cBhvr>
                                      <p:to>
                                        <p:strVal val="visible"/>
                                      </p:to>
                                    </p:set>
                                  </p:childTnLst>
                                </p:cTn>
                              </p:par>
                              <p:par>
                                <p:cTn id="7" presetID="7" presetClass="emph" presetSubtype="2" fill="hold" nodeType="withEffect">
                                  <p:stCondLst>
                                    <p:cond delay="0"/>
                                  </p:stCondLst>
                                  <p:childTnLst>
                                    <p:animClr clrSpc="rgb" dir="cw">
                                      <p:cBhvr>
                                        <p:cTn id="8" dur="1000" fill="hold"/>
                                        <p:tgtEl>
                                          <p:spTgt spid="316424"/>
                                        </p:tgtEl>
                                        <p:attrNameLst>
                                          <p:attrName>stroke.color</p:attrName>
                                        </p:attrNameLst>
                                      </p:cBhvr>
                                      <p:to>
                                        <a:schemeClr val="accent2"/>
                                      </p:to>
                                    </p:animClr>
                                    <p:set>
                                      <p:cBhvr>
                                        <p:cTn id="9" dur="1000" fill="hold"/>
                                        <p:tgtEl>
                                          <p:spTgt spid="31642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b="1" dirty="0" smtClean="0">
                <a:effectLst>
                  <a:outerShdw blurRad="38100" dist="38100" dir="2700000" algn="tl">
                    <a:srgbClr val="000000">
                      <a:alpha val="43137"/>
                    </a:srgbClr>
                  </a:outerShdw>
                </a:effectLst>
              </a:rPr>
              <a:t>How is brain development relevant to behaviour management?</a:t>
            </a:r>
            <a:endParaRPr lang="en-GB" sz="3200"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lstStyle/>
          <a:p>
            <a:pPr marL="0" indent="0">
              <a:buNone/>
            </a:pPr>
            <a:r>
              <a:rPr lang="en-GB" dirty="0" smtClean="0"/>
              <a:t>Activity: </a:t>
            </a:r>
            <a:endParaRPr lang="en-GB" dirty="0" smtClean="0"/>
          </a:p>
          <a:p>
            <a:r>
              <a:rPr lang="en-GB" dirty="0" smtClean="0"/>
              <a:t>Think </a:t>
            </a:r>
            <a:r>
              <a:rPr lang="en-GB" dirty="0" smtClean="0"/>
              <a:t>about one way in which knowing about brain development might help behaviour management?</a:t>
            </a:r>
          </a:p>
          <a:p>
            <a:r>
              <a:rPr lang="en-GB" dirty="0" smtClean="0"/>
              <a:t>Regulation </a:t>
            </a:r>
            <a:r>
              <a:rPr lang="en-GB" dirty="0" smtClean="0"/>
              <a:t>of behaviour, emotion and impulses</a:t>
            </a:r>
            <a:endParaRPr lang="en-GB" dirty="0"/>
          </a:p>
        </p:txBody>
      </p:sp>
      <p:sp>
        <p:nvSpPr>
          <p:cNvPr id="4" name="Slide Number Placeholder 3"/>
          <p:cNvSpPr>
            <a:spLocks noGrp="1"/>
          </p:cNvSpPr>
          <p:nvPr>
            <p:ph type="sldNum" sz="quarter" idx="12"/>
          </p:nvPr>
        </p:nvSpPr>
        <p:spPr/>
        <p:txBody>
          <a:bodyPr/>
          <a:lstStyle/>
          <a:p>
            <a:pPr>
              <a:defRPr/>
            </a:pPr>
            <a:fld id="{BE6BCEA7-650B-4500-A02D-168374A213D3}" type="slidenum">
              <a:rPr lang="en-GB" smtClean="0"/>
              <a:pPr>
                <a:defRPr/>
              </a:pPr>
              <a:t>26</a:t>
            </a:fld>
            <a:endParaRPr lang="en-GB" dirty="0"/>
          </a:p>
        </p:txBody>
      </p:sp>
    </p:spTree>
    <p:custDataLst>
      <p:tags r:id="rId1"/>
    </p:custDataLst>
    <p:extLst>
      <p:ext uri="{BB962C8B-B14F-4D97-AF65-F5344CB8AC3E}">
        <p14:creationId xmlns:p14="http://schemas.microsoft.com/office/powerpoint/2010/main" val="41683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effectLst>
                  <a:outerShdw blurRad="38100" dist="38100" dir="2700000" algn="tl">
                    <a:srgbClr val="000000">
                      <a:alpha val="43137"/>
                    </a:srgbClr>
                  </a:outerShdw>
                </a:effectLst>
              </a:rPr>
              <a:t>How can you use containment and reciprocity to inform behaviour management?</a:t>
            </a:r>
            <a:endParaRPr lang="en-GB"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288" y="2132856"/>
            <a:ext cx="8229600" cy="3877418"/>
          </a:xfrm>
        </p:spPr>
        <p:txBody>
          <a:bodyPr/>
          <a:lstStyle/>
          <a:p>
            <a:r>
              <a:rPr lang="en-GB" dirty="0" smtClean="0"/>
              <a:t>How might containment help behaviour management?</a:t>
            </a:r>
          </a:p>
          <a:p>
            <a:endParaRPr lang="en-GB" dirty="0"/>
          </a:p>
          <a:p>
            <a:r>
              <a:rPr lang="en-GB" dirty="0" smtClean="0"/>
              <a:t>How might reciprocity help behaviour management?</a:t>
            </a:r>
            <a:endParaRPr lang="en-GB" dirty="0"/>
          </a:p>
        </p:txBody>
      </p:sp>
      <p:sp>
        <p:nvSpPr>
          <p:cNvPr id="4" name="Footer Placeholder 3"/>
          <p:cNvSpPr>
            <a:spLocks noGrp="1"/>
          </p:cNvSpPr>
          <p:nvPr>
            <p:ph type="ftr" sz="quarter" idx="11"/>
          </p:nvPr>
        </p:nvSpPr>
        <p:spPr/>
        <p:txBody>
          <a:bodyPr/>
          <a:lstStyle/>
          <a:p>
            <a:pPr>
              <a:defRPr/>
            </a:pPr>
            <a:r>
              <a:rPr lang="en-GB" dirty="0" smtClean="0"/>
              <a:t>© Solihull Approach  </a:t>
            </a:r>
            <a:endParaRPr lang="en-GB" dirty="0"/>
          </a:p>
        </p:txBody>
      </p:sp>
      <p:sp>
        <p:nvSpPr>
          <p:cNvPr id="5" name="Slide Number Placeholder 4"/>
          <p:cNvSpPr>
            <a:spLocks noGrp="1"/>
          </p:cNvSpPr>
          <p:nvPr>
            <p:ph type="sldNum" sz="quarter" idx="12"/>
          </p:nvPr>
        </p:nvSpPr>
        <p:spPr/>
        <p:txBody>
          <a:bodyPr/>
          <a:lstStyle/>
          <a:p>
            <a:pPr>
              <a:defRPr/>
            </a:pPr>
            <a:fld id="{8953AEDF-761E-49F9-9B38-0FF80831FE55}" type="slidenum">
              <a:rPr lang="en-GB" smtClean="0"/>
              <a:pPr>
                <a:defRPr/>
              </a:pPr>
              <a:t>27</a:t>
            </a:fld>
            <a:endParaRPr lang="en-GB" dirty="0"/>
          </a:p>
        </p:txBody>
      </p:sp>
    </p:spTree>
    <p:custDataLst>
      <p:tags r:id="rId1"/>
    </p:custDataLst>
    <p:extLst>
      <p:ext uri="{BB962C8B-B14F-4D97-AF65-F5344CB8AC3E}">
        <p14:creationId xmlns:p14="http://schemas.microsoft.com/office/powerpoint/2010/main" val="228654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t>© Solihull Approach  </a:t>
            </a:r>
          </a:p>
        </p:txBody>
      </p:sp>
      <p:sp>
        <p:nvSpPr>
          <p:cNvPr id="7373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2D4285-A164-4195-9D21-009C7E632694}" type="slidenum">
              <a:rPr lang="en-GB" smtClean="0"/>
              <a:pPr eaLnBrk="1" hangingPunct="1"/>
              <a:t>28</a:t>
            </a:fld>
            <a:endParaRPr lang="en-GB" dirty="0" smtClean="0"/>
          </a:p>
        </p:txBody>
      </p:sp>
      <p:sp>
        <p:nvSpPr>
          <p:cNvPr id="73732" name="Text Box 5"/>
          <p:cNvSpPr txBox="1">
            <a:spLocks noChangeArrowheads="1"/>
          </p:cNvSpPr>
          <p:nvPr/>
        </p:nvSpPr>
        <p:spPr bwMode="auto">
          <a:xfrm>
            <a:off x="323850" y="1268760"/>
            <a:ext cx="85693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spcAft>
                <a:spcPts val="0"/>
              </a:spcAft>
              <a:buFont typeface="Times New Roman"/>
              <a:buChar char="•"/>
              <a:tabLst>
                <a:tab pos="457200" algn="l"/>
              </a:tabLst>
              <a:defRPr/>
            </a:pPr>
            <a:r>
              <a:rPr lang="en-GB" sz="2800" dirty="0" smtClean="0">
                <a:latin typeface="+mn-lt"/>
                <a:ea typeface="Times New Roman"/>
                <a:cs typeface="Verdana"/>
              </a:rPr>
              <a:t>Being </a:t>
            </a:r>
            <a:r>
              <a:rPr lang="en-GB" sz="2800" dirty="0">
                <a:latin typeface="+mn-lt"/>
                <a:ea typeface="Times New Roman"/>
                <a:cs typeface="Verdana"/>
              </a:rPr>
              <a:t>sensitive to individual children’s needs will help the child learn to regulate their feelings enough so that they can take in and process information</a:t>
            </a:r>
            <a:endParaRPr lang="en-GB" sz="2800" dirty="0">
              <a:latin typeface="+mn-lt"/>
              <a:ea typeface="Times New Roman"/>
            </a:endParaRPr>
          </a:p>
          <a:p>
            <a:pPr>
              <a:spcAft>
                <a:spcPts val="0"/>
              </a:spcAft>
              <a:defRPr/>
            </a:pPr>
            <a:r>
              <a:rPr lang="en-GB" sz="2800" dirty="0">
                <a:latin typeface="+mn-lt"/>
                <a:ea typeface="Times New Roman"/>
                <a:cs typeface="Verdana"/>
              </a:rPr>
              <a:t> </a:t>
            </a:r>
            <a:endParaRPr lang="en-GB" sz="2800" dirty="0">
              <a:latin typeface="+mn-lt"/>
              <a:ea typeface="Times New Roman"/>
            </a:endParaRPr>
          </a:p>
          <a:p>
            <a:pPr marL="342900" indent="-342900">
              <a:spcAft>
                <a:spcPts val="0"/>
              </a:spcAft>
              <a:buFont typeface="Times New Roman"/>
              <a:buChar char="•"/>
              <a:tabLst>
                <a:tab pos="457200" algn="l"/>
              </a:tabLst>
              <a:defRPr/>
            </a:pPr>
            <a:r>
              <a:rPr lang="en-GB" sz="2800" dirty="0">
                <a:latin typeface="+mn-lt"/>
                <a:ea typeface="Times New Roman"/>
                <a:cs typeface="Verdana"/>
              </a:rPr>
              <a:t>Understanding your pupils behaviour will help you in managing their behaviour in class</a:t>
            </a:r>
            <a:endParaRPr lang="en-GB" sz="2800" dirty="0">
              <a:latin typeface="+mn-lt"/>
              <a:ea typeface="Times New Roman"/>
            </a:endParaRPr>
          </a:p>
          <a:p>
            <a:pPr>
              <a:spcAft>
                <a:spcPts val="0"/>
              </a:spcAft>
              <a:defRPr/>
            </a:pPr>
            <a:r>
              <a:rPr lang="en-GB" sz="2800" dirty="0">
                <a:latin typeface="+mn-lt"/>
                <a:ea typeface="Times New Roman"/>
                <a:cs typeface="Verdana"/>
              </a:rPr>
              <a:t> </a:t>
            </a:r>
            <a:endParaRPr lang="en-GB" sz="2800" dirty="0">
              <a:latin typeface="+mn-lt"/>
              <a:ea typeface="Times New Roman"/>
            </a:endParaRPr>
          </a:p>
          <a:p>
            <a:pPr marL="342900" indent="-342900">
              <a:spcAft>
                <a:spcPts val="0"/>
              </a:spcAft>
              <a:buFont typeface="Times New Roman"/>
              <a:buChar char="•"/>
              <a:tabLst>
                <a:tab pos="457200" algn="l"/>
              </a:tabLst>
              <a:defRPr/>
            </a:pPr>
            <a:r>
              <a:rPr lang="en-GB" sz="2800" dirty="0">
                <a:latin typeface="+mn-lt"/>
                <a:ea typeface="Times New Roman"/>
                <a:cs typeface="Verdana"/>
              </a:rPr>
              <a:t>Professionals have a range of behaviour management strategies and toolkits available to them</a:t>
            </a:r>
            <a:endParaRPr lang="en-GB" sz="2800" dirty="0">
              <a:latin typeface="+mn-lt"/>
              <a:ea typeface="Times New Roman"/>
            </a:endParaRPr>
          </a:p>
          <a:p>
            <a:pPr eaLnBrk="1" hangingPunct="1"/>
            <a:endParaRPr lang="en-US" sz="2400" dirty="0"/>
          </a:p>
          <a:p>
            <a:pPr eaLnBrk="1" hangingPunct="1"/>
            <a:endParaRPr lang="en-US" sz="2400" dirty="0"/>
          </a:p>
          <a:p>
            <a:pPr eaLnBrk="1" hangingPunct="1"/>
            <a:endParaRPr lang="en-GB" sz="2200" dirty="0">
              <a:latin typeface="Verdana" pitchFamily="34" charset="0"/>
            </a:endParaRPr>
          </a:p>
          <a:p>
            <a:pPr eaLnBrk="1" hangingPunct="1"/>
            <a:endParaRPr lang="en-GB" sz="2800" dirty="0">
              <a:solidFill>
                <a:srgbClr val="000080"/>
              </a:solidFill>
              <a:latin typeface="Verdana" pitchFamily="34" charset="0"/>
            </a:endParaRPr>
          </a:p>
          <a:p>
            <a:pPr eaLnBrk="1" hangingPunct="1"/>
            <a:endParaRPr lang="en-GB" dirty="0"/>
          </a:p>
        </p:txBody>
      </p:sp>
      <p:sp>
        <p:nvSpPr>
          <p:cNvPr id="73733" name="Text Box 7"/>
          <p:cNvSpPr txBox="1">
            <a:spLocks noChangeArrowheads="1"/>
          </p:cNvSpPr>
          <p:nvPr/>
        </p:nvSpPr>
        <p:spPr bwMode="auto">
          <a:xfrm>
            <a:off x="829679" y="46053"/>
            <a:ext cx="7557666" cy="890587"/>
          </a:xfrm>
          <a:prstGeom prst="rect">
            <a:avLst/>
          </a:prstGeom>
          <a:solidFill>
            <a:schemeClr val="bg1"/>
          </a:solidFill>
          <a:ln>
            <a:noFill/>
          </a:ln>
        </p:spPr>
        <p:txBody>
          <a:bodyPr tIns="226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44000"/>
              </a:lnSpc>
            </a:pPr>
            <a:r>
              <a:rPr lang="en-GB" sz="3200" b="1" dirty="0">
                <a:latin typeface="+mj-lt"/>
              </a:rPr>
              <a:t>Managing your pupils’ behaviour</a:t>
            </a:r>
            <a:endParaRPr lang="en-GB" sz="3200" dirty="0">
              <a:latin typeface="+mj-lt"/>
            </a:endParaRPr>
          </a:p>
        </p:txBody>
      </p:sp>
      <p:sp>
        <p:nvSpPr>
          <p:cNvPr id="73735" name="Slide Number Placeholder 10"/>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EB66B29-5A95-41B9-AC28-9A82463A0E70}" type="slidenum">
              <a:rPr lang="en-GB" sz="1400"/>
              <a:pPr algn="r" eaLnBrk="1" hangingPunct="1"/>
              <a:t>28</a:t>
            </a:fld>
            <a:endParaRPr lang="en-GB" sz="1400" dirty="0"/>
          </a:p>
        </p:txBody>
      </p:sp>
    </p:spTree>
    <p:custDataLst>
      <p:tags r:id="rId1"/>
    </p:custDataLst>
    <p:extLst>
      <p:ext uri="{BB962C8B-B14F-4D97-AF65-F5344CB8AC3E}">
        <p14:creationId xmlns:p14="http://schemas.microsoft.com/office/powerpoint/2010/main" val="1527764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r>
              <a:rPr kumimoji="0" lang="en-GB"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ea typeface="+mn-ea"/>
                <a:cs typeface="+mn-cs"/>
              </a:rPr>
              <a:t>What do we mean by </a:t>
            </a:r>
            <a:br>
              <a:rPr kumimoji="0" lang="en-GB"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ea typeface="+mn-ea"/>
                <a:cs typeface="+mn-cs"/>
              </a:rPr>
            </a:br>
            <a:r>
              <a:rPr kumimoji="0" lang="en-GB"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ea typeface="+mn-ea"/>
                <a:cs typeface="+mn-cs"/>
              </a:rPr>
              <a:t>Behaviour for Learning?</a:t>
            </a:r>
            <a:endParaRPr lang="en-GB" sz="40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tabLst>
                <a:tab pos="342900" algn="l"/>
              </a:tabLst>
            </a:pPr>
            <a:r>
              <a:rPr lang="en-GB" dirty="0" smtClean="0"/>
              <a:t>the </a:t>
            </a:r>
            <a:r>
              <a:rPr lang="en-GB" dirty="0"/>
              <a:t>containment of children’s </a:t>
            </a:r>
            <a:r>
              <a:rPr lang="en-GB" dirty="0" smtClean="0"/>
              <a:t>emotions/anxieties so </a:t>
            </a:r>
            <a:r>
              <a:rPr lang="en-GB" dirty="0"/>
              <a:t>that the child can </a:t>
            </a:r>
            <a:r>
              <a:rPr lang="en-GB" dirty="0" smtClean="0"/>
              <a:t> concentrate </a:t>
            </a:r>
            <a:r>
              <a:rPr lang="en-GB" dirty="0"/>
              <a:t>and think</a:t>
            </a:r>
          </a:p>
          <a:p>
            <a:pPr>
              <a:tabLst>
                <a:tab pos="342900" algn="l"/>
              </a:tabLst>
            </a:pPr>
            <a:r>
              <a:rPr lang="en-GB" dirty="0" smtClean="0"/>
              <a:t>reciprocity </a:t>
            </a:r>
            <a:r>
              <a:rPr lang="en-GB" dirty="0"/>
              <a:t>between the teacher and child so 	that the child is regulated enough to take in and </a:t>
            </a:r>
            <a:r>
              <a:rPr lang="en-GB" dirty="0" smtClean="0"/>
              <a:t>process </a:t>
            </a:r>
            <a:r>
              <a:rPr lang="en-GB" dirty="0"/>
              <a:t>information </a:t>
            </a:r>
          </a:p>
          <a:p>
            <a:pPr>
              <a:tabLst>
                <a:tab pos="342900" algn="l"/>
              </a:tabLst>
            </a:pPr>
            <a:r>
              <a:rPr lang="en-GB" dirty="0" smtClean="0"/>
              <a:t>optimal </a:t>
            </a:r>
            <a:r>
              <a:rPr lang="en-GB" dirty="0"/>
              <a:t>brain development so that the child </a:t>
            </a:r>
            <a:r>
              <a:rPr lang="en-GB" dirty="0" smtClean="0"/>
              <a:t>has neural </a:t>
            </a:r>
            <a:r>
              <a:rPr lang="en-GB" dirty="0"/>
              <a:t>pathways to both self regulate and </a:t>
            </a:r>
            <a:r>
              <a:rPr lang="en-GB" dirty="0" smtClean="0"/>
              <a:t>to learn</a:t>
            </a:r>
            <a:endParaRPr lang="en-GB" dirty="0"/>
          </a:p>
          <a:p>
            <a:endParaRPr lang="en-GB" dirty="0"/>
          </a:p>
        </p:txBody>
      </p:sp>
      <p:sp>
        <p:nvSpPr>
          <p:cNvPr id="75778"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t>© Solihull Approach  </a:t>
            </a:r>
          </a:p>
        </p:txBody>
      </p:sp>
      <p:sp>
        <p:nvSpPr>
          <p:cNvPr id="7577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DDE370-864E-48E5-93C3-64C6F96B368A}" type="slidenum">
              <a:rPr lang="en-GB" smtClean="0"/>
              <a:pPr eaLnBrk="1" hangingPunct="1"/>
              <a:t>29</a:t>
            </a:fld>
            <a:endParaRPr lang="en-GB" dirty="0" smtClean="0"/>
          </a:p>
        </p:txBody>
      </p:sp>
      <p:sp>
        <p:nvSpPr>
          <p:cNvPr id="75782" name="Slide Number Placeholder 12"/>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28A7230-9CB1-48A6-ADA8-1051B097E3FE}" type="slidenum">
              <a:rPr lang="en-GB" sz="1400"/>
              <a:pPr algn="r" eaLnBrk="1" hangingPunct="1"/>
              <a:t>29</a:t>
            </a:fld>
            <a:endParaRPr lang="en-GB" sz="1400" dirty="0"/>
          </a:p>
        </p:txBody>
      </p:sp>
    </p:spTree>
    <p:custDataLst>
      <p:tags r:id="rId1"/>
    </p:custDataLst>
    <p:extLst>
      <p:ext uri="{BB962C8B-B14F-4D97-AF65-F5344CB8AC3E}">
        <p14:creationId xmlns:p14="http://schemas.microsoft.com/office/powerpoint/2010/main" val="4132436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Overview of the Talk</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229600" cy="4713387"/>
          </a:xfrm>
        </p:spPr>
        <p:txBody>
          <a:bodyPr>
            <a:normAutofit/>
          </a:bodyPr>
          <a:lstStyle/>
          <a:p>
            <a:r>
              <a:rPr lang="en-GB" dirty="0" smtClean="0"/>
              <a:t>The Understanding Your Pupil’s Behaviour Solihull Whole School Approach </a:t>
            </a:r>
          </a:p>
          <a:p>
            <a:r>
              <a:rPr lang="en-GB" dirty="0" smtClean="0"/>
              <a:t>Brief overview of what makes it different</a:t>
            </a:r>
          </a:p>
          <a:p>
            <a:r>
              <a:rPr lang="en-GB" dirty="0" smtClean="0"/>
              <a:t>The Research</a:t>
            </a:r>
          </a:p>
          <a:p>
            <a:pPr lvl="1"/>
            <a:r>
              <a:rPr lang="en-GB" dirty="0" smtClean="0"/>
              <a:t>Quantitative and Qualitative Results</a:t>
            </a:r>
          </a:p>
          <a:p>
            <a:r>
              <a:rPr lang="en-GB" dirty="0" smtClean="0"/>
              <a:t>Personal Reflections</a:t>
            </a:r>
          </a:p>
          <a:p>
            <a:endParaRPr lang="en-GB" dirty="0" smtClean="0"/>
          </a:p>
          <a:p>
            <a:endParaRPr lang="en-GB" dirty="0" smtClean="0"/>
          </a:p>
          <a:p>
            <a:endParaRPr lang="en-GB" dirty="0"/>
          </a:p>
        </p:txBody>
      </p:sp>
      <p:pic>
        <p:nvPicPr>
          <p:cNvPr id="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8806"/>
            <a:ext cx="2089287" cy="84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76992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556792"/>
            <a:ext cx="5040560" cy="1470025"/>
          </a:xfrm>
        </p:spPr>
        <p:txBody>
          <a:bodyPr>
            <a:normAutofit/>
          </a:bodyPr>
          <a:lstStyle/>
          <a:p>
            <a:r>
              <a:rPr lang="en-GB" b="1" dirty="0" smtClean="0">
                <a:effectLst>
                  <a:outerShdw blurRad="38100" dist="38100" dir="2700000" algn="tl">
                    <a:srgbClr val="000000">
                      <a:alpha val="43137"/>
                    </a:srgbClr>
                  </a:outerShdw>
                </a:effectLst>
              </a:rPr>
              <a:t>The Research</a:t>
            </a:r>
            <a:endParaRPr lang="en-GB"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79512" y="3366632"/>
            <a:ext cx="5328592" cy="1752600"/>
          </a:xfrm>
        </p:spPr>
        <p:txBody>
          <a:bodyPr>
            <a:normAutofit/>
          </a:bodyPr>
          <a:lstStyle/>
          <a:p>
            <a:r>
              <a:rPr lang="en-GB" dirty="0" smtClean="0"/>
              <a:t>A pilot study in Four Primary Schools </a:t>
            </a:r>
            <a:endParaRPr lang="en-GB" dirty="0"/>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30956"/>
            <a:ext cx="2267744" cy="92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268760"/>
            <a:ext cx="3305755" cy="4708867"/>
          </a:xfrm>
          <a:prstGeom prst="rect">
            <a:avLst/>
          </a:prstGeom>
          <a:noFill/>
          <a:ln w="349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40045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8" name="Picture 3" descr="Map of Eng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038" y="0"/>
            <a:ext cx="4398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6" name="Rectangle 2"/>
          <p:cNvSpPr>
            <a:spLocks noGrp="1" noChangeArrowheads="1"/>
          </p:cNvSpPr>
          <p:nvPr>
            <p:ph type="title"/>
          </p:nvPr>
        </p:nvSpPr>
        <p:spPr/>
        <p:txBody>
          <a:bodyPr/>
          <a:lstStyle/>
          <a:p>
            <a:r>
              <a:rPr lang="en-GB" altLang="en-US" b="1" dirty="0">
                <a:effectLst>
                  <a:outerShdw blurRad="38100" dist="38100" dir="2700000" algn="tl">
                    <a:srgbClr val="C0C0C0"/>
                  </a:outerShdw>
                </a:effectLst>
              </a:rPr>
              <a:t>Background to the study</a:t>
            </a:r>
          </a:p>
        </p:txBody>
      </p:sp>
      <p:sp>
        <p:nvSpPr>
          <p:cNvPr id="159747" name="Rectangle 3"/>
          <p:cNvSpPr>
            <a:spLocks noGrp="1" noChangeArrowheads="1"/>
          </p:cNvSpPr>
          <p:nvPr>
            <p:ph type="body" idx="1"/>
          </p:nvPr>
        </p:nvSpPr>
        <p:spPr>
          <a:xfrm>
            <a:off x="323528" y="2026667"/>
            <a:ext cx="4421510" cy="3982140"/>
          </a:xfrm>
        </p:spPr>
        <p:txBody>
          <a:bodyPr>
            <a:normAutofit fontScale="92500" lnSpcReduction="20000"/>
          </a:bodyPr>
          <a:lstStyle/>
          <a:p>
            <a:r>
              <a:rPr lang="en-GB" altLang="en-US" sz="2800" b="1" dirty="0"/>
              <a:t>Part of </a:t>
            </a:r>
            <a:r>
              <a:rPr lang="en-GB" altLang="en-US" sz="2800" b="1" dirty="0" smtClean="0"/>
              <a:t>a </a:t>
            </a:r>
            <a:r>
              <a:rPr lang="en-GB" altLang="en-US" sz="2800" b="1" dirty="0"/>
              <a:t>consultancy and training and development programme based </a:t>
            </a:r>
            <a:r>
              <a:rPr lang="en-GB" altLang="en-US" sz="2800" b="1" dirty="0" smtClean="0"/>
              <a:t>run by the Salomons Centre for Applied Psychology in Kent in collaboration with Solihull Approach</a:t>
            </a:r>
            <a:endParaRPr lang="en-GB" altLang="en-US" sz="2800" b="1" dirty="0"/>
          </a:p>
          <a:p>
            <a:endParaRPr lang="en-GB" altLang="en-US" sz="2800" b="1" dirty="0"/>
          </a:p>
          <a:p>
            <a:r>
              <a:rPr lang="en-GB" altLang="en-US" sz="2800" b="1" dirty="0" smtClean="0"/>
              <a:t>Funded </a:t>
            </a:r>
            <a:r>
              <a:rPr lang="en-GB" altLang="en-US" sz="2800" b="1" dirty="0"/>
              <a:t>by </a:t>
            </a:r>
            <a:r>
              <a:rPr lang="en-GB" altLang="en-US" sz="2800" b="1" dirty="0" smtClean="0"/>
              <a:t>the Local </a:t>
            </a:r>
            <a:r>
              <a:rPr lang="en-GB" altLang="en-US" sz="2800" b="1" dirty="0"/>
              <a:t>Authority and Primary Care Trusts</a:t>
            </a:r>
          </a:p>
        </p:txBody>
      </p:sp>
      <p:sp>
        <p:nvSpPr>
          <p:cNvPr id="159749" name="Oval 4"/>
          <p:cNvSpPr>
            <a:spLocks noChangeArrowheads="1"/>
          </p:cNvSpPr>
          <p:nvPr/>
        </p:nvSpPr>
        <p:spPr bwMode="auto">
          <a:xfrm>
            <a:off x="8027988" y="5876925"/>
            <a:ext cx="1116012" cy="6477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en-US" dirty="0">
              <a:solidFill>
                <a:prstClr val="black"/>
              </a:solidFill>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 r="11643"/>
          <a:stretch/>
        </p:blipFill>
        <p:spPr bwMode="auto">
          <a:xfrm>
            <a:off x="-684584" y="1196752"/>
            <a:ext cx="5292000" cy="82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4"/>
          <p:cNvSpPr>
            <a:spLocks noChangeArrowheads="1"/>
          </p:cNvSpPr>
          <p:nvPr/>
        </p:nvSpPr>
        <p:spPr bwMode="auto">
          <a:xfrm>
            <a:off x="6588224" y="4797152"/>
            <a:ext cx="1116012" cy="6477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en-US" dirty="0">
              <a:solidFill>
                <a:prstClr val="black"/>
              </a:solidFill>
            </a:endParaRPr>
          </a:p>
        </p:txBody>
      </p:sp>
      <p:sp>
        <p:nvSpPr>
          <p:cNvPr id="2" name="Curved Left Arrow 1"/>
          <p:cNvSpPr/>
          <p:nvPr/>
        </p:nvSpPr>
        <p:spPr>
          <a:xfrm rot="19304647">
            <a:off x="7932149" y="4418258"/>
            <a:ext cx="684188" cy="1472365"/>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pic>
        <p:nvPicPr>
          <p:cNvPr id="11"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08806"/>
            <a:ext cx="2089287" cy="84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97632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159749"/>
                                        </p:tgtEl>
                                      </p:cBhvr>
                                    </p:animEffect>
                                    <p:animScale>
                                      <p:cBhvr>
                                        <p:cTn id="7" dur="500" autoRev="1" fill="hold"/>
                                        <p:tgtEl>
                                          <p:spTgt spid="159749"/>
                                        </p:tgtEl>
                                      </p:cBhvr>
                                      <p:by x="105000" y="105000"/>
                                    </p:animScale>
                                  </p:childTnLst>
                                </p:cTn>
                              </p:par>
                              <p:par>
                                <p:cTn id="8" presetID="26" presetClass="emph" presetSubtype="0" fill="hold" grpId="0" nodeType="withEffect">
                                  <p:stCondLst>
                                    <p:cond delay="0"/>
                                  </p:stCondLst>
                                  <p:childTnLst>
                                    <p:animEffect transition="out" filter="fade">
                                      <p:cBhvr>
                                        <p:cTn id="9" dur="1000" tmFilter="0, 0; .2, .5; .8, .5; 1, 0"/>
                                        <p:tgtEl>
                                          <p:spTgt spid="9"/>
                                        </p:tgtEl>
                                      </p:cBhvr>
                                    </p:animEffect>
                                    <p:animScale>
                                      <p:cBhvr>
                                        <p:cTn id="10"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The research</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GB" dirty="0" smtClean="0"/>
              <a:t>What </a:t>
            </a:r>
            <a:r>
              <a:rPr lang="en-GB" dirty="0"/>
              <a:t>impact does the Solihull Approach Understanding Your </a:t>
            </a:r>
            <a:r>
              <a:rPr lang="en-GB" dirty="0" smtClean="0"/>
              <a:t>Pupil’s </a:t>
            </a:r>
            <a:r>
              <a:rPr lang="en-GB" dirty="0"/>
              <a:t>Behaviour on teacher levels of stress, anxiety, mood, sense of teacher efficacy, </a:t>
            </a:r>
            <a:r>
              <a:rPr lang="en-GB" dirty="0" smtClean="0"/>
              <a:t>self-esteem at </a:t>
            </a:r>
            <a:r>
              <a:rPr lang="en-GB" dirty="0"/>
              <a:t>6 </a:t>
            </a:r>
            <a:r>
              <a:rPr lang="en-GB" dirty="0" smtClean="0"/>
              <a:t>months after the training </a:t>
            </a:r>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1314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geewiz2.files.wordpress.com/2013/09/blog-challe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5229200"/>
            <a:ext cx="6984776" cy="2333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536" y="476672"/>
            <a:ext cx="8229600" cy="1863080"/>
          </a:xfrm>
        </p:spPr>
        <p:txBody>
          <a:bodyPr>
            <a:normAutofit fontScale="90000"/>
          </a:bodyPr>
          <a:lstStyle/>
          <a:p>
            <a:r>
              <a:rPr lang="en-GB" b="1" dirty="0" smtClean="0">
                <a:effectLst>
                  <a:outerShdw blurRad="38100" dist="38100" dir="2700000" algn="tl">
                    <a:srgbClr val="000000">
                      <a:alpha val="43137"/>
                    </a:srgbClr>
                  </a:outerShdw>
                </a:effectLst>
              </a:rPr>
              <a:t>Challenges Around Measuring Outcomes for Preventative Interventions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636912"/>
            <a:ext cx="8229600" cy="3672408"/>
          </a:xfrm>
        </p:spPr>
        <p:txBody>
          <a:bodyPr>
            <a:normAutofit/>
          </a:bodyPr>
          <a:lstStyle/>
          <a:p>
            <a:r>
              <a:rPr lang="en-GB" dirty="0" smtClean="0"/>
              <a:t>What do we measure?</a:t>
            </a:r>
          </a:p>
          <a:p>
            <a:r>
              <a:rPr lang="en-GB" dirty="0" smtClean="0"/>
              <a:t>How do we know it was due to the training? </a:t>
            </a:r>
          </a:p>
          <a:p>
            <a:r>
              <a:rPr lang="en-GB" dirty="0"/>
              <a:t>Challenge </a:t>
            </a:r>
            <a:r>
              <a:rPr lang="en-GB" dirty="0" smtClean="0"/>
              <a:t>around measuring </a:t>
            </a:r>
            <a:r>
              <a:rPr lang="en-GB" dirty="0"/>
              <a:t>outcomes on </a:t>
            </a:r>
            <a:r>
              <a:rPr lang="en-GB" dirty="0" smtClean="0"/>
              <a:t>children </a:t>
            </a:r>
            <a:r>
              <a:rPr lang="en-GB" dirty="0"/>
              <a:t>from </a:t>
            </a:r>
            <a:r>
              <a:rPr lang="en-GB" dirty="0" smtClean="0"/>
              <a:t>training delivered to </a:t>
            </a:r>
            <a:r>
              <a:rPr lang="en-GB" dirty="0"/>
              <a:t>practitioners</a:t>
            </a:r>
          </a:p>
          <a:p>
            <a:r>
              <a:rPr lang="en-GB" dirty="0" smtClean="0"/>
              <a:t>Long-term studies needed</a:t>
            </a:r>
          </a:p>
          <a:p>
            <a:endParaRPr lang="en-GB" dirty="0"/>
          </a:p>
        </p:txBody>
      </p:sp>
      <p:sp>
        <p:nvSpPr>
          <p:cNvPr id="4" name="AutoShape 2" descr="data:image/jpeg;base64,/9j/4AAQSkZJRgABAQAAAQABAAD/2wCEAAkGBxQPDxUQEBAVFBQUFxkYGBgXFxQWFhcXGBUWFxUWFhYYHCggGBwlGxcUITEhJSktLi8uFx8zODMsNygtLisBCgoKDg0OGhAQGywlICYsLC0sLCwsLCwsLy4vLCwsNCwsLCwsLCwsLywsLCwsLCwsLSwsLCwsLCwsLCwsLCwsLP/AABEIAJ8BPgMBEQACEQEDEQH/xAAbAAEAAgMBAQAAAAAAAAAAAAAAAQUCBAYDB//EADwQAAEDAgQCCAQEBAYDAAAAAAEAAhEDBAUSITEGQRMiUWFxgZGhBzJSsRRCYuGCosHRFTNykvDxI7LC/8QAGwEBAAIDAQEAAAAAAAAAAAAAAAEFAgMEBgf/xAA1EQACAQMDAgMFBwUAAwAAAAAAAQIDBBEFITESQRNRYSJxgZGxBhShwdHh8BUjMkLxFlJT/9oADAMBAAIRAxEAPwD7i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IDp2KxjOMuHkErIBAEAQBAEAQBAEAQBAYvcGgkmABJJ2AG5KBvB4WmIUqwmlVY//AEuB+ywjOMv8XkwhVhP/ABaZsrMzCAIAgIJjUoD59xJ8TqdF5p2lMViNC8mKc/pjV/joPFcVS8SeI7npbL7OVKkVOu+leXf4+Ryr/ibfEyDSA7BT09zK0fe6hb/+PWSWHn5/sWmF/Feo0gXNu1zebqZLXDvyukHwkLON6/8AZHLX+zNNrNGbT9d180fULC7bXpMrMBDajQ4ZhBgiRI5KwjLqWUeRrUnSm4S5TxsanEOKfhKPSBocS4NAJjef7LlvLn7vT60s7nRZWv3ip0N42yVvD3E5uavR1GNaT8sTqRqQZ7vsuay1B15NSWPI6b7TlQipQbfmWnEN26ja1KjDDgBB0MEuA2OnNdV7VlSoSnHk5LKlGrXjCXByWA8RVnXDRVqF7XENiGj5jAIgDmqexvq0qvtyyuO3cur6xoxpPojh89+x3y9EebOWxzHKjKxZSdAbodGmXc9x5LzGp6rWp13CjLCXOye/xLi0sqcqfVNbs3uHMWNfMyoRnGo2Ejw7j9126TqMrlShU/yW/vX7HNe2qpYlDgu1dHAEBU4vfOpuDWOjSToD4brzWt6lXt6sadGWNsvZP3cpnbbUYzi3JDBsSNQljzLhqD2jnsurSL+dddFV5lzn0+Hka7iko7x4LZXZzFPWxAmq5rTAbp5jcrwus6xcRuHGjJxUdve/M6YU107lhY1S5kkyZXoNBvJ3Np1VHmSbTf4/RmqrFKWxsK6NYQHldVMjHO7B78lyX1fwLedTyTx7+34g5W4u20hme7KJie9fMKcZyl7HJDaR6UMWB+WuD/F/Qrtje31Licvxf1GUb9pjEdLnObo2B/Lv008l6bRtTr1KVSdd9XSsrZfkjFyxkr6WK1HjMHkSduQ7lT1tUu/EbVRr0OR1JZ5L/Db4VW66OG4/qF6rS9Sjd08Paa5X5r+bHTTqdS9TTxnFTTeKbDB3JgeQ1XPq+oVKK6KLw+W8L5bmNWo47I9MGvnVC5rzJABGgHjt5LXomo1rmU4VnlpJrZL38fAUajk2mWhK9C3jdm8ocQ4iDTlojN+o7eQ5rzl5r0YNxoLPq+Ph5lbW1BJ4p7+pS1+Iqk9auG9wyj91Uy1O+nupP4Jfocbu677npbY/V3FUPHflI9RqkNXvab3ln0a/jEbytHv8zocGxhtzmbEPYAXDcazB9l6jTtQ+9wbccNfL4FpbXPjLjDRy3xZxCpToUqTHQyqXZ43IbBDZ7NfZZX85KKS7nLqlSUYKK4fJ8wc4NGY8tVTJZZ51Jt4RYWHFVen/AJV28dxdI9Hyt6q1ocNnVGvc0+G/qfVvh/jFW8tXVK7g57ahbIAEgNYRIGn5irayqyqQblzkvdOrzrUm585x9Dpl1neEBxPxYxd1vZCkx0OruyHt6MAl8ePVHgSuW7n0wwu5ffZ61Va565LaKz8e36nxu2tXVD1YAG7jsPLme5cFKHUesv7rwUkuWdrgXAtC8bDb6oKgElrqTR5gZjI812xoxfc8xW1OrTeXBY9572Xwtrsu6YqvY+3mXOaSHEDXKWHYnbQlR919rfgz/riVJ9GVLy7H11jQAABAGgHYF2nmm87s5H4h1oZSZ2uc7/aAP/pUmtT9mEfVv5f9LvRIe1OXol8/+HOcPXrKFw2pUnK0HYSZIgaea4bG4pUWnP1LG+t6laDjD0LfiLienc0DSpseJIMuygQDPIldF7qNOvScIJ9ucfqctjptShVVSbXfjP6Glw7htTpaFWB0b3zM69WeXiFGnW0041Hw/wAidRu4NSprlL6nYcQY2LbKwavfMdwHP1V3XrKlByfkUNGk6ksHCYnedHTqVnflDnHvO/3Xgl1V63rJ/U9JhQj7jPh3GJFK5Z5j2c37rfTnKzucrs/mv+GupBVqbi+59No1Q9oc0yHAEeBXuoTU4qUeGeblFxbTM1mYnKYpcB1R7gZA28AF891Sp415Nrzx8ti2oR6aaK3B7o9MYcRprHPX9lcaWumTkvcc9fdYOgp42G1WU3GQ8hvgToPdX9OvmXSzjaK/8QH3L3N+Uujzg/1aV4rW7WTr1akVsnH8V+zOmm/ZSLiwuMrsp2cY8+S7fstX6XUpP0f5GFdcMtV7M5wgKzGK/UgHY6/88VRfaCFSdo+jhNN+7/u4OYxXDvxAa0ugAzHavEWtxGjLLWTGUcmpR4YpxrWe0+Ae30gEe6uKd7Yz2n1RfuTX6/gY+GdJgmAijQqtNQVOmbAIEdUtMfcr09nYRp0ZJPPWufTBKjsygww9UtO4/wCl4m5g4s4WjesarjWLachzYM8oPOfGRHcuvT7W6nONS358+y9H7zOnGTeYmpxNekVab3QHEFrgO1pkHzDh6K0v6njP2liaWJLyf6NPYms8vPctcFrRWaeTtPUae8Kt0ar4V5FeeV/PiRReJo9+Kr4tAotPzCXeHIeevorzXruUIqjHvu/d5fE16hWaSprvycTc9JXqGhQ0yiXuJhrRzLnch7lVFjZOp7WP0S8zho0XPg86GGWwMVH139pZ0bG+QcCT7K6ja0ls237sI61Qh3bLpnCVN9PprK6dPZUyjXmCWgR6FZ1dNpThmMvmZys4OOYy+ZdcKYXTswX1azDWqQHDOIGujR2mea32at7dYc49T7ZXyRsto06K3ksv1Od+IznX1Shb0G5i17tZgbAEk8hot12nUxGJrv4Sq9MI+ZyPEPD77PIyq5rhUadWE8oDhqO8awq6tQlQayU1zaztpRct8lDSwunmEveGyM0Na4xOsagEwpVeL5RKuoP/ACTPufA9xam26OyBDKcBwcIcXEfM48yY3VvbVKc4+wX9pVpTh/a7HRLoOsID5Z8ZKZNSkeQZI8Q45vYtXBeLdHrfs1NRjJeb/wCfmcPgFwA403fm1HiNx6fZaLeW/SWur0HKKqrtz7j6HwyQa1Is3zAadnP2ldsFueSuX7LyfSF0lUU1zxTa0rr8JUrtbVgGDo2Ts0u2DttD2ha3WgpdLe52w0+4nR8eMW4/zfHkc1x/Wm4Y36WT/uJ/sFQaxPNWMfJfUuNGhijJ+b+h8+fidU1KgZTltMwXBrjGsDMdhOq0UrNTipbnXVuuiWNj2we9fWLs+wA5RqZ/stVzRjSSwbKFV1M7l9wvcVf8SpUWuJpHXKSSGloLiW9kjdWOmSlJJPsyr1WEVmS5Or42tQa1GrPWDXCO4EEH3Pqs9cq9FFR7vb4HDpsczb8jkMctnVqXRNEhx62oGg1598Lz2nzpQq9dR4wtizuFNxxBFdw3ZVrZz6T2zTnR4IIkcwJkSO5br+dGp7UJZfx/QUVJL2kfSuD8QkGg46jrN8OY9dfNWuh3eYuhLtuvd5FdqNDDVRfEvr9xFJxbuBO8bb6+Cva0/Dpym+yyVsVlpHFYldOe0vc0NkBoA17ySV4e7u43ddSjHCSLOFN044bKimKlIioWnLUEtPIgGCrm0ouNNS8zlqSTZc4Dh77quyq4EU6ZDpPMjUAdusK1oUX1dTOeTM69f8DdOptGfOZAmMoOvW7IzLju7iFnUlUazlLb3Z/UyiupYLq1aalRpfAggwO5Uen6hG61RVMdOY4+W/5Gc4Yhgvl7Y5wgOZxFn/md1iRO3Kdzpz1XgtdvqkridGMvZXb17g42+x6qyu8Nd1Q6AIBGmi00dPjOkpNGvLPejxDULTmpiNpAcIn2WE9Mcd8MnqZ9GwmiadvTY7cMaD4wvf20HTowi+yRkuDjqtPo7qqz9To8Ccw9ivE6pS6Ks165+e/5nHUWGypx++qWtVlWiYL2uYezSCJHPc+i3aRdSpRmkRCbjwbNq5t1RhxJdznUh31ArgrzqQrOcnlvv5mt78m9YZqbWg6lka9uU6H0haPF6aqqR7PP5hPBt8Vj/wAzH8nMEeRP9wr7XVmrCouHHb+fE59QX9xS80a1G1DcPrOp6vdUDqkb5REDwG/qrHSnGdniPPc6bPDo7c9yhp3raYJdoB3StGoU5Oi1HnKNVzF9BizHKbnBjA5xJgAAf1KoXaVMdUnsV3Szeu6/Rsc+YgaePJareLlVil5omPKKXie7qWbs/wCf8nY7NqHeECfJe5q+x7TLi4l4a6jnbm9qXB6StUc9xG5O3gNgPBVVWpKcsyPO1606k8yZoXNrd23+fQqsjm9jgP8AdEe66Z2+OUdlWzUeVg+w/C/B61vbvq3AyGtlLWfmDQDBd2EztyjyXdZ0HSTb7lnp9s6MW33O1XaWIQHO8c4P+LtCwQ1+zXkE5JiTA8AsKkFJYOq0uZUJqS48vM+K4/gT7Oo1rntqBwkOZIGm4g6giQqutQcHse407VYXUWpLDR6YfxJWojKYeO+Q4fxBI15R5M6+k29bePs+7j5Fs/4kXvRdE17W/rjM8DsBOnnErN3c2sI5qf2etYy6pZfpwvwOew/CK99VDabHvc90udBMTJL3nl4nmVrp0pTZ0Xt/Stae2M8JI+gcRaXLmaRTaxgjQDLTaCAOQmVVag83EvTC/Aq9PT+7xb5eX82ynwPD3Os7quaxbSNQMyN3qVIBaCfpGeY7vNXFrHFJvsVN5LNVLG550GClIJAlVmoJuaSXYsrBxUG2+51Pw7otfd1KkTkZof8AUQPsCu/SoYW5X6vPOMeZs8R3PS3T+xnUH8PzfzE+ipdbr+JcdK4jsZ2FPopZ89znbrE+jJlhygxm5T2Lnp6fOdNVOEzbK5jGXSeH+NtIJDHODd8smPGBoti02o1lP8DF3UVyWOF4lGSvT3BmPuD4j7rRBztqykuUbZKNWDT7n0DEL1r7XpGHSoBHnuPuvSatdR+4OUf9sJfH9slFRpONbpfY5i5thUABJEdkLxdOq6byixccnnRw5rebj4mY8FYR1irFJKK/E0u3i+5e8K3OUuty4mNWzv2OH2Xo9I1D7wnGez5+BxV6XQ8rg8+KcMY0i4a3rlwDjJgiNNJgbDZadfoJ0VUXOTGi98Hta1oyvHcV4a3rytq8aseYs6GsrBvf4mfpHuvRf+V1v/nH5s1eAvMzo4jJIcAAATPgJ+0qx077QSuarhOCWze3pv8AQ1zp9KyUbqmckzM9nevG1ZynNzly3k1FPW4cpOMy8ec/dd9LVa1OKjs0RgtcFvDZZaL3Z6ZmIaGuZHMx8w1G+q9LpOsyuJunKPC88/khwdcDK9KSchxNSyXYfyc0HzBIPtC8prlL+7nzX0/iOastyi4pt89vI3Y4OH2P3VNpkl4/S+6a/M0Q5wUOF3ZpukaEbhd91b9mS44OvtrgVG5h5jsKpKlNweGYHvjVCtVpUKlJpe1mZj2jca6O9AF6iFGV7YU2uY5Xy/YyrUnWpLHYrLS8LTmY6Dt+xB3CpIuvaz6o5T81/PqVa66TytjXubFtQEOmHGYEAeUbBb5apXkvaw/gZyuZy5Mba1pW46gAPbu4+a5pTrV3v+iNftSPSjh1W8dNOnmYw6yQBm/LvvrBI7FdaXYPq6n2/mDstrZt5N34u2YOH0nuAdUZUYC+BJBY4O8iYML0F4v7Z1X6/tfE+YUHjKBIVHJPJ5qcXk7Cy+IF5T0c5lUfqYAfVkLrhf1o87ndT1SvHnD/AJ6HZ8HcYm/quovohjmszyHEgw5oiCNPm7V32t340nFrBaWV+7iTi442ydau0sggCA5vibg23vgXOaadWNHsgExsHAiHD371qqUozO601Crb7LdeTPld7wVVYdKtMj9WZp9ACuZ27LqOtQxw17v4i04T+H34kvNa4DQwgEUxJM67u29FlC3Xc0XGsyx7Kb97PqmC4NRs6fR0GZRzJ1c49rjzXVGKisIo61edWXVNnLcR8FOuLh9Wk8t6Qg7jK0wA7M0iTJk6FclWyhOTl3Z1Ur+cIqPZHjccPfg6FKi9+dgfUquIEAvIa0aSdmyPNZQodEFHJjO565uePQpcSwtldzBSJlzg0R2la6tupYRnTupRyzvMKwGlh1Oq+gKjyWzB6zjlBIDQ0DeVvhRjQi3HLOepXlWaUsHH2llc1arWG3e3M7VzqbwBJlziT5rzX9MnWqZkpZb3eP2LT75GEdsbFU/B2te8XJJLXkQdpk7BX8aKUVDstislUy+rzOk4Q4et6nTTTDmENgSRvnB2Pd7LbTpreLNcpvZlLVwatbVH0hSe5rTAIa4gjkQQI2hefurGTnjD274LWjcpRzlHV4Dg9V9kWVCWEuLqY1BbpHWHYTOnfK7qOneJa+HU88xz2OOvcLxeqPxKu+wu5osL3nqggaPnfQLgejzSy4xJ+8LzKr8TUJADzqY+Y/0ULSXlJxSH3heZ1PCdpUbWL3gEBsZtRqddiJO3urKw0+VvWc3jGMGirVU44LzH6JfbPAEkAOH8JB+0rs1G3dxbypx52x8zTCWHk4N1xVH5yOwZiPQLyn9Eqv8A1Rv8RHtVbdCk2q0uLXuyiHHTfV3YNCsloVTCfSiPEOh4Yw+qSatdxI2aNYMiCSD6K203RY0KniTxnt8eTXOplYNe44MyyaVcjuI9pBSroMX/AIy+aNRzjKtduzj4SD7FVM9Fqf8AqmC54fsXXjnOrFzWsGWQAJJMxqO73CsNH06VGpJyTWw5O3aIEDkvTElNxLhj64YaUZmzuY0Mf2VZqNnO4UejlGupFy4OVvsKrUyGVjo/scSDG4VfQ0rw5dU0vTBrVLHJpvwinUqMax2pe1pPYC4ArvnZqa6WZuGSRhdzSrPotbq3QO60PnbLA27yq3+kTk2pYNXgs+h4TZdBSDJLju4nmTv5K8tLWFtT6I/H3nRCKisGhi3DFG4JeJpvO5bEE9pb/wBLCvY06rzw/Q1VKEZ78HEX2FOpPcx1SA1xAJnUcjvzEFVz0vflfI5nab8m9w1gjK1Yio7M1rZMaayAAT6rfR02GfaefwM4Wqzuz6BQoNptDGNDWjYDQK1jCMViKwjsSSWEV/EmBsv7c29VzmtJDpZAcCNtwQoqU1Uj0s11aSqx6WfFbng+oHubTeDlJHW0OhhV0rR9mVc7B59lmFDhC9cSKdLPlEnK5vtJCwdpPyNMrCp5ZPo3w44Tq2k3Ny4io9uUU9Oq0kHrn6tNuX26bW18N9b5O2ysvCfW+fI7tdxZBAEAKA562tqVxc1A5rXhonXkSVHczb2PG6sm2ddtSlIB3H6ZEt7xrooezyZxblFxLyzxGnWJax0kbjYx2qU8mprBtqSCh4vcG0mOdtmjxnWP5VjIyieVz0La1GrTaxrYDuqA3RwcJgc9VjLlMlcNHQseHAEGQdithgSTAk7IDm8GcyveVqjYc0cyOZygET/pKwjy2ZPg9uHyOnrgc3GPJ7/7qI/5MPgv1sMQgKviUD8K+e7/ANgsKi9klclLZ2tIvtHNa0dRjiQAMztdyNzmasGk5Jk9jrluMSHGBJ2QHOYXZ0aja2drHNbpmIBLR1tiRI0grTCK3JZtcLGKRbuAdPMf8PmlFYTQZdLcQEBymF4PRr1Kzn9aHQ2HOEau5ArRTjznzBucJ3IyvpSM7XGR/KT6hZ09tgX62AICp4jLRSGYgEOBHfyPsVrqcEMr8UtKbKVF7GtY/TZoBcMskmOwgFJrYM6Oi7M0E8wD6hbCTNAEBz1YUziHRvDXZmzDgDrlHb3BYf7GPcyexltdFzQGtcBIEAQdDA8QD6rF7TyQ9mXdCu2o3MwyFtMz0QHIcR2lJt017oLXa1GzB056do9wtcl7WTXJb5NngloLKr2iGl5DfCSY9CFmjJHTKTIIDGT2IDEvPZ7qCcGveEvYWjQnvTJKRWYTZPoVHOAblf8AMJMkiYO3efVQZNZI4hsatzl6JzWRIJMkwY2HkpIWxs4LhjbVsNBc4/M5x1PlyHchDLE1T9Pv+yZIwVGPWdS5AZ1QwawSZza67dhUPcyWxQ3PDVwcoZWaABBmdNSdNNdCFjgHYWoLGNYG6NAG/YN9llkxweOK031aL6bQAXCJnlOvLslQ3tglFbgOH1LUv+Uh4HMzmGx22hRHKJe54YVhVeiQ4PaXc9TBEyRELFJp5DOk6U/T7/stnUY4Jzn6ff8AZMgqcdtKtww0wWhhGok6mZ108FhJtkor7LBKlOm1sjM3Y5jA1nQR2rDpYOlbUd9I9f2W7JiamK0n1WZGwJInXcdm3bCiTyiUVjcNrNo1KNPI0Pg7neRmkxzAha1lLANjDLOtRjVsE9YTofDTRIqUWC4Dz9Pv+y25INe+NRzC2nDSeZPLnGm6xk3jYFXgmHPtnVCA2HgaST1hOuo71jDMQauA4G+2q9J1TM5oJ1keHakc5yDps5+kev7LZkEGofp9/wBk6gUmKYa+vULnZS3TKJOkeXatbTbyQeV9YV6z2Oc5kNblOp1MmSNNJGX0UyywW1j0jBlfDhpGuo7jopTaBtdIfp9/2WWSSOlP0+/7J1EZOeqYVUNyK/VzB+bc7Ttt2aLDfOTEx4jwqtc1WupPawBsGZJ33EBS2Sy6wy36CkKYExuSdSeZ2WSZKNk1T9Pv+ynIycncYC+q5zqpDnOJPzEb+SwwzDuW+AUX29IUnBpa35Y7zJnRZJmSZbNqk8vdTknJnmPZ7qSSUBg5CUeZCgyIAQGQCEGYQgghQSYEICIQHoEIBUMGEISS0IDMKSCUIMHBYkkAKQZhSQCoYICgkkLIgyQGLlDBhCxAaFKB6LIEFQwYOCggiFIMwoBKyBBUAwIQgQgMwpJDlIPFzVBiGhAezApMkeikkIDEoSYEKCSAEBkAhBkFIIKgEEKARCEmQCkgFQDGEBICAyCAlSQYkLEkiEBkFkQCoYIUEkhSQSpBBUMGELEEgKUDJZAFQDEhQCIQGQQEqSCIQGMIBCAyCAFSDzIUEABAejVJKM1JIQEISYkKAFIJQEoCFAIhAIQEoAgIhQAAgMgpAQggqARCAyCkBAQoBKkEoCCoBioACkGSkBQCCgIQEhASgIQgiEAhASpAKAwIQABCDMISZKSQUBCAhCQgCAlCAoJIQBASgCAhAEBKEEoCEBCAlAEAQEoAgIQEKAAgJUgICEAQEoAgCAhCAgCEhAQhAQGQUkkoAUAQEISEAQgIAgCAICUBCgBAEBKAIAgIQEoAgCAIAgCAhAEBKAICEAQBASgIQBAEAQBSCFBAhSDIISAgJQEICEAQEoAgCAIAgCAIAgCAIAgCAIAgCAKAFICAKAEAQBSAoAQBAEAQBSAoAQBSAgCAhASgCAlAQgCAIAgCAIAgCAIAgCAIAgJQEIAgCAlAQgJQBAEBCAICUAQEIAgCAlAQgCAIAgCAIAgCAlAf/9k=">
            <a:hlinkClick r:id="rId4"/>
          </p:cNvPr>
          <p:cNvSpPr>
            <a:spLocks noChangeAspect="1" noChangeArrowheads="1"/>
          </p:cNvSpPr>
          <p:nvPr/>
        </p:nvSpPr>
        <p:spPr bwMode="auto">
          <a:xfrm>
            <a:off x="28575" y="-1119188"/>
            <a:ext cx="4667250" cy="233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4" descr="data:image/jpeg;base64,/9j/4AAQSkZJRgABAQAAAQABAAD/2wCEAAkGBxQPDxUQEBAVFBQUFxkYGBgXFxQWFhcXGBUWFxUWFhYYHCggGBwlGxcUITEhJSktLi8uFx8zODMsNygtLisBCgoKDg0OGhAQGywlICYsLC0sLCwsLCwsLy4vLCwsNCwsLCwsLCwsLywsLCwsLCwsLSwsLCwsLCwsLCwsLCwsLP/AABEIAJ8BPgMBEQACEQEDEQH/xAAbAAEAAgMBAQAAAAAAAAAAAAAAAQUCBAYDB//EADwQAAEDAgQCCAQEBAYDAAAAAAEAAhEDBAUSITEGQRMiUWFxgZGhBzJSsRRCYuGCosHRFTNykvDxI7LC/8QAGwEBAAIDAQEAAAAAAAAAAAAAAAEFAgMEBgf/xAA1EQACAQMDAgMFBwUAAwAAAAAAAQIDBBEFITESQRNRYSJxgZGxBhShwdHh8BUjMkLxFlJT/9oADAMBAAIRAxEAPwD7i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IDp2KxjOMuHkErIBAEAQBAEAQBAEAQBAYvcGgkmABJJ2AG5KBvB4WmIUqwmlVY//AEuB+ywjOMv8XkwhVhP/ABaZsrMzCAIAgIJjUoD59xJ8TqdF5p2lMViNC8mKc/pjV/joPFcVS8SeI7npbL7OVKkVOu+leXf4+Ryr/ibfEyDSA7BT09zK0fe6hb/+PWSWHn5/sWmF/Feo0gXNu1zebqZLXDvyukHwkLON6/8AZHLX+zNNrNGbT9d180fULC7bXpMrMBDajQ4ZhBgiRI5KwjLqWUeRrUnSm4S5TxsanEOKfhKPSBocS4NAJjef7LlvLn7vT60s7nRZWv3ip0N42yVvD3E5uavR1GNaT8sTqRqQZ7vsuay1B15NSWPI6b7TlQipQbfmWnEN26ja1KjDDgBB0MEuA2OnNdV7VlSoSnHk5LKlGrXjCXByWA8RVnXDRVqF7XENiGj5jAIgDmqexvq0qvtyyuO3cur6xoxpPojh89+x3y9EebOWxzHKjKxZSdAbodGmXc9x5LzGp6rWp13CjLCXOye/xLi0sqcqfVNbs3uHMWNfMyoRnGo2Ejw7j9126TqMrlShU/yW/vX7HNe2qpYlDgu1dHAEBU4vfOpuDWOjSToD4brzWt6lXt6sadGWNsvZP3cpnbbUYzi3JDBsSNQljzLhqD2jnsurSL+dddFV5lzn0+Hka7iko7x4LZXZzFPWxAmq5rTAbp5jcrwus6xcRuHGjJxUdve/M6YU107lhY1S5kkyZXoNBvJ3Np1VHmSbTf4/RmqrFKWxsK6NYQHldVMjHO7B78lyX1fwLedTyTx7+34g5W4u20hme7KJie9fMKcZyl7HJDaR6UMWB+WuD/F/Qrtje31Licvxf1GUb9pjEdLnObo2B/Lv008l6bRtTr1KVSdd9XSsrZfkjFyxkr6WK1HjMHkSduQ7lT1tUu/EbVRr0OR1JZ5L/Db4VW66OG4/qF6rS9Sjd08Paa5X5r+bHTTqdS9TTxnFTTeKbDB3JgeQ1XPq+oVKK6KLw+W8L5bmNWo47I9MGvnVC5rzJABGgHjt5LXomo1rmU4VnlpJrZL38fAUajk2mWhK9C3jdm8ocQ4iDTlojN+o7eQ5rzl5r0YNxoLPq+Ph5lbW1BJ4p7+pS1+Iqk9auG9wyj91Uy1O+nupP4Jfocbu677npbY/V3FUPHflI9RqkNXvab3ln0a/jEbytHv8zocGxhtzmbEPYAXDcazB9l6jTtQ+9wbccNfL4FpbXPjLjDRy3xZxCpToUqTHQyqXZ43IbBDZ7NfZZX85KKS7nLqlSUYKK4fJ8wc4NGY8tVTJZZ51Jt4RYWHFVen/AJV28dxdI9Hyt6q1ocNnVGvc0+G/qfVvh/jFW8tXVK7g57ahbIAEgNYRIGn5irayqyqQblzkvdOrzrUm585x9Dpl1neEBxPxYxd1vZCkx0OruyHt6MAl8ePVHgSuW7n0wwu5ffZ61Va565LaKz8e36nxu2tXVD1YAG7jsPLme5cFKHUesv7rwUkuWdrgXAtC8bDb6oKgElrqTR5gZjI812xoxfc8xW1OrTeXBY9572Xwtrsu6YqvY+3mXOaSHEDXKWHYnbQlR919rfgz/riVJ9GVLy7H11jQAABAGgHYF2nmm87s5H4h1oZSZ2uc7/aAP/pUmtT9mEfVv5f9LvRIe1OXol8/+HOcPXrKFw2pUnK0HYSZIgaea4bG4pUWnP1LG+t6laDjD0LfiLienc0DSpseJIMuygQDPIldF7qNOvScIJ9ucfqctjptShVVSbXfjP6Glw7htTpaFWB0b3zM69WeXiFGnW0041Hw/wAidRu4NSprlL6nYcQY2LbKwavfMdwHP1V3XrKlByfkUNGk6ksHCYnedHTqVnflDnHvO/3Xgl1V63rJ/U9JhQj7jPh3GJFK5Z5j2c37rfTnKzucrs/mv+GupBVqbi+59No1Q9oc0yHAEeBXuoTU4qUeGeblFxbTM1mYnKYpcB1R7gZA28AF891Sp415Nrzx8ti2oR6aaK3B7o9MYcRprHPX9lcaWumTkvcc9fdYOgp42G1WU3GQ8hvgToPdX9OvmXSzjaK/8QH3L3N+Uujzg/1aV4rW7WTr1akVsnH8V+zOmm/ZSLiwuMrsp2cY8+S7fstX6XUpP0f5GFdcMtV7M5wgKzGK/UgHY6/88VRfaCFSdo+jhNN+7/u4OYxXDvxAa0ugAzHavEWtxGjLLWTGUcmpR4YpxrWe0+Ae30gEe6uKd7Yz2n1RfuTX6/gY+GdJgmAijQqtNQVOmbAIEdUtMfcr09nYRp0ZJPPWufTBKjsygww9UtO4/wCl4m5g4s4WjesarjWLachzYM8oPOfGRHcuvT7W6nONS358+y9H7zOnGTeYmpxNekVab3QHEFrgO1pkHzDh6K0v6njP2liaWJLyf6NPYms8vPctcFrRWaeTtPUae8Kt0ar4V5FeeV/PiRReJo9+Kr4tAotPzCXeHIeevorzXruUIqjHvu/d5fE16hWaSprvycTc9JXqGhQ0yiXuJhrRzLnch7lVFjZOp7WP0S8zho0XPg86GGWwMVH139pZ0bG+QcCT7K6ja0ls237sI61Qh3bLpnCVN9PprK6dPZUyjXmCWgR6FZ1dNpThmMvmZys4OOYy+ZdcKYXTswX1azDWqQHDOIGujR2mea32at7dYc49T7ZXyRsto06K3ksv1Od+IznX1Shb0G5i17tZgbAEk8hot12nUxGJrv4Sq9MI+ZyPEPD77PIyq5rhUadWE8oDhqO8awq6tQlQayU1zaztpRct8lDSwunmEveGyM0Na4xOsagEwpVeL5RKuoP/ACTPufA9xam26OyBDKcBwcIcXEfM48yY3VvbVKc4+wX9pVpTh/a7HRLoOsID5Z8ZKZNSkeQZI8Q45vYtXBeLdHrfs1NRjJeb/wCfmcPgFwA403fm1HiNx6fZaLeW/SWur0HKKqrtz7j6HwyQa1Is3zAadnP2ldsFueSuX7LyfSF0lUU1zxTa0rr8JUrtbVgGDo2Ts0u2DttD2ha3WgpdLe52w0+4nR8eMW4/zfHkc1x/Wm4Y36WT/uJ/sFQaxPNWMfJfUuNGhijJ+b+h8+fidU1KgZTltMwXBrjGsDMdhOq0UrNTipbnXVuuiWNj2we9fWLs+wA5RqZ/stVzRjSSwbKFV1M7l9wvcVf8SpUWuJpHXKSSGloLiW9kjdWOmSlJJPsyr1WEVmS5Or42tQa1GrPWDXCO4EEH3Pqs9cq9FFR7vb4HDpsczb8jkMctnVqXRNEhx62oGg1598Lz2nzpQq9dR4wtizuFNxxBFdw3ZVrZz6T2zTnR4IIkcwJkSO5br+dGp7UJZfx/QUVJL2kfSuD8QkGg46jrN8OY9dfNWuh3eYuhLtuvd5FdqNDDVRfEvr9xFJxbuBO8bb6+Cva0/Dpym+yyVsVlpHFYldOe0vc0NkBoA17ySV4e7u43ddSjHCSLOFN044bKimKlIioWnLUEtPIgGCrm0ouNNS8zlqSTZc4Dh77quyq4EU6ZDpPMjUAdusK1oUX1dTOeTM69f8DdOptGfOZAmMoOvW7IzLju7iFnUlUazlLb3Z/UyiupYLq1aalRpfAggwO5Uen6hG61RVMdOY4+W/5Gc4Yhgvl7Y5wgOZxFn/md1iRO3Kdzpz1XgtdvqkridGMvZXb17g42+x6qyu8Nd1Q6AIBGmi00dPjOkpNGvLPejxDULTmpiNpAcIn2WE9Mcd8MnqZ9GwmiadvTY7cMaD4wvf20HTowi+yRkuDjqtPo7qqz9To8Ccw9ivE6pS6Ks165+e/5nHUWGypx++qWtVlWiYL2uYezSCJHPc+i3aRdSpRmkRCbjwbNq5t1RhxJdznUh31ArgrzqQrOcnlvv5mt78m9YZqbWg6lka9uU6H0haPF6aqqR7PP5hPBt8Vj/wAzH8nMEeRP9wr7XVmrCouHHb+fE59QX9xS80a1G1DcPrOp6vdUDqkb5REDwG/qrHSnGdniPPc6bPDo7c9yhp3raYJdoB3StGoU5Oi1HnKNVzF9BizHKbnBjA5xJgAAf1KoXaVMdUnsV3Szeu6/Rsc+YgaePJareLlVil5omPKKXie7qWbs/wCf8nY7NqHeECfJe5q+x7TLi4l4a6jnbm9qXB6StUc9xG5O3gNgPBVVWpKcsyPO1606k8yZoXNrd23+fQqsjm9jgP8AdEe66Z2+OUdlWzUeVg+w/C/B61vbvq3AyGtlLWfmDQDBd2EztyjyXdZ0HSTb7lnp9s6MW33O1XaWIQHO8c4P+LtCwQ1+zXkE5JiTA8AsKkFJYOq0uZUJqS48vM+K4/gT7Oo1rntqBwkOZIGm4g6giQqutQcHse407VYXUWpLDR6YfxJWojKYeO+Q4fxBI15R5M6+k29bePs+7j5Fs/4kXvRdE17W/rjM8DsBOnnErN3c2sI5qf2etYy6pZfpwvwOew/CK99VDabHvc90udBMTJL3nl4nmVrp0pTZ0Xt/Stae2M8JI+gcRaXLmaRTaxgjQDLTaCAOQmVVag83EvTC/Aq9PT+7xb5eX82ynwPD3Os7quaxbSNQMyN3qVIBaCfpGeY7vNXFrHFJvsVN5LNVLG550GClIJAlVmoJuaSXYsrBxUG2+51Pw7otfd1KkTkZof8AUQPsCu/SoYW5X6vPOMeZs8R3PS3T+xnUH8PzfzE+ipdbr+JcdK4jsZ2FPopZ89znbrE+jJlhygxm5T2Lnp6fOdNVOEzbK5jGXSeH+NtIJDHODd8smPGBoti02o1lP8DF3UVyWOF4lGSvT3BmPuD4j7rRBztqykuUbZKNWDT7n0DEL1r7XpGHSoBHnuPuvSatdR+4OUf9sJfH9slFRpONbpfY5i5thUABJEdkLxdOq6byixccnnRw5rebj4mY8FYR1irFJKK/E0u3i+5e8K3OUuty4mNWzv2OH2Xo9I1D7wnGez5+BxV6XQ8rg8+KcMY0i4a3rlwDjJgiNNJgbDZadfoJ0VUXOTGi98Hta1oyvHcV4a3rytq8aseYs6GsrBvf4mfpHuvRf+V1v/nH5s1eAvMzo4jJIcAAATPgJ+0qx077QSuarhOCWze3pv8AQ1zp9KyUbqmckzM9nevG1ZynNzly3k1FPW4cpOMy8ec/dd9LVa1OKjs0RgtcFvDZZaL3Z6ZmIaGuZHMx8w1G+q9LpOsyuJunKPC88/khwdcDK9KSchxNSyXYfyc0HzBIPtC8prlL+7nzX0/iOastyi4pt89vI3Y4OH2P3VNpkl4/S+6a/M0Q5wUOF3ZpukaEbhd91b9mS44OvtrgVG5h5jsKpKlNweGYHvjVCtVpUKlJpe1mZj2jca6O9AF6iFGV7YU2uY5Xy/YyrUnWpLHYrLS8LTmY6Dt+xB3CpIuvaz6o5T81/PqVa66TytjXubFtQEOmHGYEAeUbBb5apXkvaw/gZyuZy5Mba1pW46gAPbu4+a5pTrV3v+iNftSPSjh1W8dNOnmYw6yQBm/LvvrBI7FdaXYPq6n2/mDstrZt5N34u2YOH0nuAdUZUYC+BJBY4O8iYML0F4v7Z1X6/tfE+YUHjKBIVHJPJ5qcXk7Cy+IF5T0c5lUfqYAfVkLrhf1o87ndT1SvHnD/AJ6HZ8HcYm/quovohjmszyHEgw5oiCNPm7V32t340nFrBaWV+7iTi442ydau0sggCA5vibg23vgXOaadWNHsgExsHAiHD371qqUozO601Crb7LdeTPld7wVVYdKtMj9WZp9ACuZ27LqOtQxw17v4i04T+H34kvNa4DQwgEUxJM67u29FlC3Xc0XGsyx7Kb97PqmC4NRs6fR0GZRzJ1c49rjzXVGKisIo61edWXVNnLcR8FOuLh9Wk8t6Qg7jK0wA7M0iTJk6FclWyhOTl3Z1Ur+cIqPZHjccPfg6FKi9+dgfUquIEAvIa0aSdmyPNZQodEFHJjO565uePQpcSwtldzBSJlzg0R2la6tupYRnTupRyzvMKwGlh1Oq+gKjyWzB6zjlBIDQ0DeVvhRjQi3HLOepXlWaUsHH2llc1arWG3e3M7VzqbwBJlziT5rzX9MnWqZkpZb3eP2LT75GEdsbFU/B2te8XJJLXkQdpk7BX8aKUVDstislUy+rzOk4Q4et6nTTTDmENgSRvnB2Pd7LbTpreLNcpvZlLVwatbVH0hSe5rTAIa4gjkQQI2hefurGTnjD274LWjcpRzlHV4Dg9V9kWVCWEuLqY1BbpHWHYTOnfK7qOneJa+HU88xz2OOvcLxeqPxKu+wu5osL3nqggaPnfQLgejzSy4xJ+8LzKr8TUJADzqY+Y/0ULSXlJxSH3heZ1PCdpUbWL3gEBsZtRqddiJO3urKw0+VvWc3jGMGirVU44LzH6JfbPAEkAOH8JB+0rs1G3dxbypx52x8zTCWHk4N1xVH5yOwZiPQLyn9Eqv8A1Rv8RHtVbdCk2q0uLXuyiHHTfV3YNCsloVTCfSiPEOh4Yw+qSatdxI2aNYMiCSD6K203RY0KniTxnt8eTXOplYNe44MyyaVcjuI9pBSroMX/AIy+aNRzjKtduzj4SD7FVM9Fqf8AqmC54fsXXjnOrFzWsGWQAJJMxqO73CsNH06VGpJyTWw5O3aIEDkvTElNxLhj64YaUZmzuY0Mf2VZqNnO4UejlGupFy4OVvsKrUyGVjo/scSDG4VfQ0rw5dU0vTBrVLHJpvwinUqMax2pe1pPYC4ArvnZqa6WZuGSRhdzSrPotbq3QO60PnbLA27yq3+kTk2pYNXgs+h4TZdBSDJLju4nmTv5K8tLWFtT6I/H3nRCKisGhi3DFG4JeJpvO5bEE9pb/wBLCvY06rzw/Q1VKEZ78HEX2FOpPcx1SA1xAJnUcjvzEFVz0vflfI5nab8m9w1gjK1Yio7M1rZMaayAAT6rfR02GfaefwM4Wqzuz6BQoNptDGNDWjYDQK1jCMViKwjsSSWEV/EmBsv7c29VzmtJDpZAcCNtwQoqU1Uj0s11aSqx6WfFbng+oHubTeDlJHW0OhhV0rR9mVc7B59lmFDhC9cSKdLPlEnK5vtJCwdpPyNMrCp5ZPo3w44Tq2k3Ny4io9uUU9Oq0kHrn6tNuX26bW18N9b5O2ysvCfW+fI7tdxZBAEAKA562tqVxc1A5rXhonXkSVHczb2PG6sm2ddtSlIB3H6ZEt7xrooezyZxblFxLyzxGnWJax0kbjYx2qU8mprBtqSCh4vcG0mOdtmjxnWP5VjIyieVz0La1GrTaxrYDuqA3RwcJgc9VjLlMlcNHQseHAEGQdithgSTAk7IDm8GcyveVqjYc0cyOZygET/pKwjy2ZPg9uHyOnrgc3GPJ7/7qI/5MPgv1sMQgKviUD8K+e7/ANgsKi9klclLZ2tIvtHNa0dRjiQAMztdyNzmasGk5Jk9jrluMSHGBJ2QHOYXZ0aja2drHNbpmIBLR1tiRI0grTCK3JZtcLGKRbuAdPMf8PmlFYTQZdLcQEBymF4PRr1Kzn9aHQ2HOEau5ArRTjznzBucJ3IyvpSM7XGR/KT6hZ09tgX62AICp4jLRSGYgEOBHfyPsVrqcEMr8UtKbKVF7GtY/TZoBcMskmOwgFJrYM6Oi7M0E8wD6hbCTNAEBz1YUziHRvDXZmzDgDrlHb3BYf7GPcyexltdFzQGtcBIEAQdDA8QD6rF7TyQ9mXdCu2o3MwyFtMz0QHIcR2lJt017oLXa1GzB056do9wtcl7WTXJb5NngloLKr2iGl5DfCSY9CFmjJHTKTIIDGT2IDEvPZ7qCcGveEvYWjQnvTJKRWYTZPoVHOAblf8AMJMkiYO3efVQZNZI4hsatzl6JzWRIJMkwY2HkpIWxs4LhjbVsNBc4/M5x1PlyHchDLE1T9Pv+yZIwVGPWdS5AZ1QwawSZza67dhUPcyWxQ3PDVwcoZWaABBmdNSdNNdCFjgHYWoLGNYG6NAG/YN9llkxweOK031aL6bQAXCJnlOvLslQ3tglFbgOH1LUv+Uh4HMzmGx22hRHKJe54YVhVeiQ4PaXc9TBEyRELFJp5DOk6U/T7/stnUY4Jzn6ff8AZMgqcdtKtww0wWhhGok6mZ108FhJtkor7LBKlOm1sjM3Y5jA1nQR2rDpYOlbUd9I9f2W7JiamK0n1WZGwJInXcdm3bCiTyiUVjcNrNo1KNPI0Pg7neRmkxzAha1lLANjDLOtRjVsE9YTofDTRIqUWC4Dz9Pv+y25INe+NRzC2nDSeZPLnGm6xk3jYFXgmHPtnVCA2HgaST1hOuo71jDMQauA4G+2q9J1TM5oJ1keHakc5yDps5+kev7LZkEGofp9/wBk6gUmKYa+vULnZS3TKJOkeXatbTbyQeV9YV6z2Oc5kNblOp1MmSNNJGX0UyywW1j0jBlfDhpGuo7jopTaBtdIfp9/2WWSSOlP0+/7J1EZOeqYVUNyK/VzB+bc7Ttt2aLDfOTEx4jwqtc1WupPawBsGZJ33EBS2Sy6wy36CkKYExuSdSeZ2WSZKNk1T9Pv+ynIycncYC+q5zqpDnOJPzEb+SwwzDuW+AUX29IUnBpa35Y7zJnRZJmSZbNqk8vdTknJnmPZ7qSSUBg5CUeZCgyIAQGQCEGYQgghQSYEICIQHoEIBUMGEISS0IDMKSCUIMHBYkkAKQZhSQCoYICgkkLIgyQGLlDBhCxAaFKB6LIEFQwYOCggiFIMwoBKyBBUAwIQgQgMwpJDlIPFzVBiGhAezApMkeikkIDEoSYEKCSAEBkAhBkFIIKgEEKARCEmQCkgFQDGEBICAyCAlSQYkLEkiEBkFkQCoYIUEkhSQSpBBUMGELEEgKUDJZAFQDEhQCIQGQQEqSCIQGMIBCAyCAFSDzIUEABAejVJKM1JIQEISYkKAFIJQEoCFAIhAIQEoAgIhQAAgMgpAQggqARCAyCkBAQoBKkEoCCoBioACkGSkBQCCgIQEhASgIQgiEAhASpAKAwIQABCDMISZKSQUBCAhCQgCAlCAoJIQBASgCAhAEBKEEoCEBCAlAEAQEoAgIQEKAAgJUgICEAQEoAgCAhCAgCEhAQhAQGQUkkoAUAQEISEAQgIAgCAICUBCgBAEBKAIAgIQEoAgCAIAgCAhAEBKAICEAQBASgIQBAEAQBSCFBAhSDIISAgJQEICEAQEoAgCAIAgCAIAgCAIAgCAIAgCAKAFICAKAEAQBSAoAQBAEAQBSAoAQBSAgCAhASgCAlAQgCAIAgCAIAgCAIAgCAIAgJQEIAgCAlAQgJQBAEBCAICUAQEIAgCAlAQgCAIAgCAIAgCAlAf/9k=">
            <a:hlinkClick r:id="rId4"/>
          </p:cNvPr>
          <p:cNvSpPr>
            <a:spLocks noChangeAspect="1" noChangeArrowheads="1"/>
          </p:cNvSpPr>
          <p:nvPr/>
        </p:nvSpPr>
        <p:spPr bwMode="auto">
          <a:xfrm>
            <a:off x="180975" y="-966788"/>
            <a:ext cx="4667250" cy="233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6" descr="data:image/jpeg;base64,/9j/4AAQSkZJRgABAQAAAQABAAD/2wCEAAkGBxQPDxUQEBAVFBQUFxkYGBgXFxQWFhcXGBUWFxUWFhYYHCggGBwlGxcUITEhJSktLi8uFx8zODMsNygtLisBCgoKDg0OGhAQGywlICYsLC0sLCwsLCwsLy4vLCwsNCwsLCwsLCwsLywsLCwsLCwsLSwsLCwsLCwsLCwsLCwsLP/AABEIAJ8BPgMBEQACEQEDEQH/xAAbAAEAAgMBAQAAAAAAAAAAAAAAAQUCBAYDB//EADwQAAEDAgQCCAQEBAYDAAAAAAEAAhEDBAUSITEGQRMiUWFxgZGhBzJSsRRCYuGCosHRFTNykvDxI7LC/8QAGwEBAAIDAQEAAAAAAAAAAAAAAAEFAgMEBgf/xAA1EQACAQMDAgMFBwUAAwAAAAAAAQIDBBEFITESQRNRYSJxgZGxBhShwdHh8BUjMkLxFlJT/9oADAMBAAIRAxEAPwD7i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IDp2KxjOMuHkErIBAEAQBAEAQBAEAQBAYvcGgkmABJJ2AG5KBvB4WmIUqwmlVY//AEuB+ywjOMv8XkwhVhP/ABaZsrMzCAIAgIJjUoD59xJ8TqdF5p2lMViNC8mKc/pjV/joPFcVS8SeI7npbL7OVKkVOu+leXf4+Ryr/ibfEyDSA7BT09zK0fe6hb/+PWSWHn5/sWmF/Feo0gXNu1zebqZLXDvyukHwkLON6/8AZHLX+zNNrNGbT9d180fULC7bXpMrMBDajQ4ZhBgiRI5KwjLqWUeRrUnSm4S5TxsanEOKfhKPSBocS4NAJjef7LlvLn7vT60s7nRZWv3ip0N42yVvD3E5uavR1GNaT8sTqRqQZ7vsuay1B15NSWPI6b7TlQipQbfmWnEN26ja1KjDDgBB0MEuA2OnNdV7VlSoSnHk5LKlGrXjCXByWA8RVnXDRVqF7XENiGj5jAIgDmqexvq0qvtyyuO3cur6xoxpPojh89+x3y9EebOWxzHKjKxZSdAbodGmXc9x5LzGp6rWp13CjLCXOye/xLi0sqcqfVNbs3uHMWNfMyoRnGo2Ejw7j9126TqMrlShU/yW/vX7HNe2qpYlDgu1dHAEBU4vfOpuDWOjSToD4brzWt6lXt6sadGWNsvZP3cpnbbUYzi3JDBsSNQljzLhqD2jnsurSL+dddFV5lzn0+Hka7iko7x4LZXZzFPWxAmq5rTAbp5jcrwus6xcRuHGjJxUdve/M6YU107lhY1S5kkyZXoNBvJ3Np1VHmSbTf4/RmqrFKWxsK6NYQHldVMjHO7B78lyX1fwLedTyTx7+34g5W4u20hme7KJie9fMKcZyl7HJDaR6UMWB+WuD/F/Qrtje31Licvxf1GUb9pjEdLnObo2B/Lv008l6bRtTr1KVSdd9XSsrZfkjFyxkr6WK1HjMHkSduQ7lT1tUu/EbVRr0OR1JZ5L/Db4VW66OG4/qF6rS9Sjd08Paa5X5r+bHTTqdS9TTxnFTTeKbDB3JgeQ1XPq+oVKK6KLw+W8L5bmNWo47I9MGvnVC5rzJABGgHjt5LXomo1rmU4VnlpJrZL38fAUajk2mWhK9C3jdm8ocQ4iDTlojN+o7eQ5rzl5r0YNxoLPq+Ph5lbW1BJ4p7+pS1+Iqk9auG9wyj91Uy1O+nupP4Jfocbu677npbY/V3FUPHflI9RqkNXvab3ln0a/jEbytHv8zocGxhtzmbEPYAXDcazB9l6jTtQ+9wbccNfL4FpbXPjLjDRy3xZxCpToUqTHQyqXZ43IbBDZ7NfZZX85KKS7nLqlSUYKK4fJ8wc4NGY8tVTJZZ51Jt4RYWHFVen/AJV28dxdI9Hyt6q1ocNnVGvc0+G/qfVvh/jFW8tXVK7g57ahbIAEgNYRIGn5irayqyqQblzkvdOrzrUm585x9Dpl1neEBxPxYxd1vZCkx0OruyHt6MAl8ePVHgSuW7n0wwu5ffZ61Va565LaKz8e36nxu2tXVD1YAG7jsPLme5cFKHUesv7rwUkuWdrgXAtC8bDb6oKgElrqTR5gZjI812xoxfc8xW1OrTeXBY9572Xwtrsu6YqvY+3mXOaSHEDXKWHYnbQlR919rfgz/riVJ9GVLy7H11jQAABAGgHYF2nmm87s5H4h1oZSZ2uc7/aAP/pUmtT9mEfVv5f9LvRIe1OXol8/+HOcPXrKFw2pUnK0HYSZIgaea4bG4pUWnP1LG+t6laDjD0LfiLienc0DSpseJIMuygQDPIldF7qNOvScIJ9ucfqctjptShVVSbXfjP6Glw7htTpaFWB0b3zM69WeXiFGnW0041Hw/wAidRu4NSprlL6nYcQY2LbKwavfMdwHP1V3XrKlByfkUNGk6ksHCYnedHTqVnflDnHvO/3Xgl1V63rJ/U9JhQj7jPh3GJFK5Z5j2c37rfTnKzucrs/mv+GupBVqbi+59No1Q9oc0yHAEeBXuoTU4qUeGeblFxbTM1mYnKYpcB1R7gZA28AF891Sp415Nrzx8ti2oR6aaK3B7o9MYcRprHPX9lcaWumTkvcc9fdYOgp42G1WU3GQ8hvgToPdX9OvmXSzjaK/8QH3L3N+Uujzg/1aV4rW7WTr1akVsnH8V+zOmm/ZSLiwuMrsp2cY8+S7fstX6XUpP0f5GFdcMtV7M5wgKzGK/UgHY6/88VRfaCFSdo+jhNN+7/u4OYxXDvxAa0ugAzHavEWtxGjLLWTGUcmpR4YpxrWe0+Ae30gEe6uKd7Yz2n1RfuTX6/gY+GdJgmAijQqtNQVOmbAIEdUtMfcr09nYRp0ZJPPWufTBKjsygww9UtO4/wCl4m5g4s4WjesarjWLachzYM8oPOfGRHcuvT7W6nONS358+y9H7zOnGTeYmpxNekVab3QHEFrgO1pkHzDh6K0v6njP2liaWJLyf6NPYms8vPctcFrRWaeTtPUae8Kt0ar4V5FeeV/PiRReJo9+Kr4tAotPzCXeHIeevorzXruUIqjHvu/d5fE16hWaSprvycTc9JXqGhQ0yiXuJhrRzLnch7lVFjZOp7WP0S8zho0XPg86GGWwMVH139pZ0bG+QcCT7K6ja0ls237sI61Qh3bLpnCVN9PprK6dPZUyjXmCWgR6FZ1dNpThmMvmZys4OOYy+ZdcKYXTswX1azDWqQHDOIGujR2mea32at7dYc49T7ZXyRsto06K3ksv1Od+IznX1Shb0G5i17tZgbAEk8hot12nUxGJrv4Sq9MI+ZyPEPD77PIyq5rhUadWE8oDhqO8awq6tQlQayU1zaztpRct8lDSwunmEveGyM0Na4xOsagEwpVeL5RKuoP/ACTPufA9xam26OyBDKcBwcIcXEfM48yY3VvbVKc4+wX9pVpTh/a7HRLoOsID5Z8ZKZNSkeQZI8Q45vYtXBeLdHrfs1NRjJeb/wCfmcPgFwA403fm1HiNx6fZaLeW/SWur0HKKqrtz7j6HwyQa1Is3zAadnP2ldsFueSuX7LyfSF0lUU1zxTa0rr8JUrtbVgGDo2Ts0u2DttD2ha3WgpdLe52w0+4nR8eMW4/zfHkc1x/Wm4Y36WT/uJ/sFQaxPNWMfJfUuNGhijJ+b+h8+fidU1KgZTltMwXBrjGsDMdhOq0UrNTipbnXVuuiWNj2we9fWLs+wA5RqZ/stVzRjSSwbKFV1M7l9wvcVf8SpUWuJpHXKSSGloLiW9kjdWOmSlJJPsyr1WEVmS5Or42tQa1GrPWDXCO4EEH3Pqs9cq9FFR7vb4HDpsczb8jkMctnVqXRNEhx62oGg1598Lz2nzpQq9dR4wtizuFNxxBFdw3ZVrZz6T2zTnR4IIkcwJkSO5br+dGp7UJZfx/QUVJL2kfSuD8QkGg46jrN8OY9dfNWuh3eYuhLtuvd5FdqNDDVRfEvr9xFJxbuBO8bb6+Cva0/Dpym+yyVsVlpHFYldOe0vc0NkBoA17ySV4e7u43ddSjHCSLOFN044bKimKlIioWnLUEtPIgGCrm0ouNNS8zlqSTZc4Dh77quyq4EU6ZDpPMjUAdusK1oUX1dTOeTM69f8DdOptGfOZAmMoOvW7IzLju7iFnUlUazlLb3Z/UyiupYLq1aalRpfAggwO5Uen6hG61RVMdOY4+W/5Gc4Yhgvl7Y5wgOZxFn/md1iRO3Kdzpz1XgtdvqkridGMvZXb17g42+x6qyu8Nd1Q6AIBGmi00dPjOkpNGvLPejxDULTmpiNpAcIn2WE9Mcd8MnqZ9GwmiadvTY7cMaD4wvf20HTowi+yRkuDjqtPo7qqz9To8Ccw9ivE6pS6Ks165+e/5nHUWGypx++qWtVlWiYL2uYezSCJHPc+i3aRdSpRmkRCbjwbNq5t1RhxJdznUh31ArgrzqQrOcnlvv5mt78m9YZqbWg6lka9uU6H0haPF6aqqR7PP5hPBt8Vj/wAzH8nMEeRP9wr7XVmrCouHHb+fE59QX9xS80a1G1DcPrOp6vdUDqkb5REDwG/qrHSnGdniPPc6bPDo7c9yhp3raYJdoB3StGoU5Oi1HnKNVzF9BizHKbnBjA5xJgAAf1KoXaVMdUnsV3Szeu6/Rsc+YgaePJareLlVil5omPKKXie7qWbs/wCf8nY7NqHeECfJe5q+x7TLi4l4a6jnbm9qXB6StUc9xG5O3gNgPBVVWpKcsyPO1606k8yZoXNrd23+fQqsjm9jgP8AdEe66Z2+OUdlWzUeVg+w/C/B61vbvq3AyGtlLWfmDQDBd2EztyjyXdZ0HSTb7lnp9s6MW33O1XaWIQHO8c4P+LtCwQ1+zXkE5JiTA8AsKkFJYOq0uZUJqS48vM+K4/gT7Oo1rntqBwkOZIGm4g6giQqutQcHse407VYXUWpLDR6YfxJWojKYeO+Q4fxBI15R5M6+k29bePs+7j5Fs/4kXvRdE17W/rjM8DsBOnnErN3c2sI5qf2etYy6pZfpwvwOew/CK99VDabHvc90udBMTJL3nl4nmVrp0pTZ0Xt/Stae2M8JI+gcRaXLmaRTaxgjQDLTaCAOQmVVag83EvTC/Aq9PT+7xb5eX82ynwPD3Os7quaxbSNQMyN3qVIBaCfpGeY7vNXFrHFJvsVN5LNVLG550GClIJAlVmoJuaSXYsrBxUG2+51Pw7otfd1KkTkZof8AUQPsCu/SoYW5X6vPOMeZs8R3PS3T+xnUH8PzfzE+ipdbr+JcdK4jsZ2FPopZ89znbrE+jJlhygxm5T2Lnp6fOdNVOEzbK5jGXSeH+NtIJDHODd8smPGBoti02o1lP8DF3UVyWOF4lGSvT3BmPuD4j7rRBztqykuUbZKNWDT7n0DEL1r7XpGHSoBHnuPuvSatdR+4OUf9sJfH9slFRpONbpfY5i5thUABJEdkLxdOq6byixccnnRw5rebj4mY8FYR1irFJKK/E0u3i+5e8K3OUuty4mNWzv2OH2Xo9I1D7wnGez5+BxV6XQ8rg8+KcMY0i4a3rlwDjJgiNNJgbDZadfoJ0VUXOTGi98Hta1oyvHcV4a3rytq8aseYs6GsrBvf4mfpHuvRf+V1v/nH5s1eAvMzo4jJIcAAATPgJ+0qx077QSuarhOCWze3pv8AQ1zp9KyUbqmckzM9nevG1ZynNzly3k1FPW4cpOMy8ec/dd9LVa1OKjs0RgtcFvDZZaL3Z6ZmIaGuZHMx8w1G+q9LpOsyuJunKPC88/khwdcDK9KSchxNSyXYfyc0HzBIPtC8prlL+7nzX0/iOastyi4pt89vI3Y4OH2P3VNpkl4/S+6a/M0Q5wUOF3ZpukaEbhd91b9mS44OvtrgVG5h5jsKpKlNweGYHvjVCtVpUKlJpe1mZj2jca6O9AF6iFGV7YU2uY5Xy/YyrUnWpLHYrLS8LTmY6Dt+xB3CpIuvaz6o5T81/PqVa66TytjXubFtQEOmHGYEAeUbBb5apXkvaw/gZyuZy5Mba1pW46gAPbu4+a5pTrV3v+iNftSPSjh1W8dNOnmYw6yQBm/LvvrBI7FdaXYPq6n2/mDstrZt5N34u2YOH0nuAdUZUYC+BJBY4O8iYML0F4v7Z1X6/tfE+YUHjKBIVHJPJ5qcXk7Cy+IF5T0c5lUfqYAfVkLrhf1o87ndT1SvHnD/AJ6HZ8HcYm/quovohjmszyHEgw5oiCNPm7V32t340nFrBaWV+7iTi442ydau0sggCA5vibg23vgXOaadWNHsgExsHAiHD371qqUozO601Crb7LdeTPld7wVVYdKtMj9WZp9ACuZ27LqOtQxw17v4i04T+H34kvNa4DQwgEUxJM67u29FlC3Xc0XGsyx7Kb97PqmC4NRs6fR0GZRzJ1c49rjzXVGKisIo61edWXVNnLcR8FOuLh9Wk8t6Qg7jK0wA7M0iTJk6FclWyhOTl3Z1Ur+cIqPZHjccPfg6FKi9+dgfUquIEAvIa0aSdmyPNZQodEFHJjO565uePQpcSwtldzBSJlzg0R2la6tupYRnTupRyzvMKwGlh1Oq+gKjyWzB6zjlBIDQ0DeVvhRjQi3HLOepXlWaUsHH2llc1arWG3e3M7VzqbwBJlziT5rzX9MnWqZkpZb3eP2LT75GEdsbFU/B2te8XJJLXkQdpk7BX8aKUVDstislUy+rzOk4Q4et6nTTTDmENgSRvnB2Pd7LbTpreLNcpvZlLVwatbVH0hSe5rTAIa4gjkQQI2hefurGTnjD274LWjcpRzlHV4Dg9V9kWVCWEuLqY1BbpHWHYTOnfK7qOneJa+HU88xz2OOvcLxeqPxKu+wu5osL3nqggaPnfQLgejzSy4xJ+8LzKr8TUJADzqY+Y/0ULSXlJxSH3heZ1PCdpUbWL3gEBsZtRqddiJO3urKw0+VvWc3jGMGirVU44LzH6JfbPAEkAOH8JB+0rs1G3dxbypx52x8zTCWHk4N1xVH5yOwZiPQLyn9Eqv8A1Rv8RHtVbdCk2q0uLXuyiHHTfV3YNCsloVTCfSiPEOh4Yw+qSatdxI2aNYMiCSD6K203RY0KniTxnt8eTXOplYNe44MyyaVcjuI9pBSroMX/AIy+aNRzjKtduzj4SD7FVM9Fqf8AqmC54fsXXjnOrFzWsGWQAJJMxqO73CsNH06VGpJyTWw5O3aIEDkvTElNxLhj64YaUZmzuY0Mf2VZqNnO4UejlGupFy4OVvsKrUyGVjo/scSDG4VfQ0rw5dU0vTBrVLHJpvwinUqMax2pe1pPYC4ArvnZqa6WZuGSRhdzSrPotbq3QO60PnbLA27yq3+kTk2pYNXgs+h4TZdBSDJLju4nmTv5K8tLWFtT6I/H3nRCKisGhi3DFG4JeJpvO5bEE9pb/wBLCvY06rzw/Q1VKEZ78HEX2FOpPcx1SA1xAJnUcjvzEFVz0vflfI5nab8m9w1gjK1Yio7M1rZMaayAAT6rfR02GfaefwM4Wqzuz6BQoNptDGNDWjYDQK1jCMViKwjsSSWEV/EmBsv7c29VzmtJDpZAcCNtwQoqU1Uj0s11aSqx6WfFbng+oHubTeDlJHW0OhhV0rR9mVc7B59lmFDhC9cSKdLPlEnK5vtJCwdpPyNMrCp5ZPo3w44Tq2k3Ny4io9uUU9Oq0kHrn6tNuX26bW18N9b5O2ysvCfW+fI7tdxZBAEAKA562tqVxc1A5rXhonXkSVHczb2PG6sm2ddtSlIB3H6ZEt7xrooezyZxblFxLyzxGnWJax0kbjYx2qU8mprBtqSCh4vcG0mOdtmjxnWP5VjIyieVz0La1GrTaxrYDuqA3RwcJgc9VjLlMlcNHQseHAEGQdithgSTAk7IDm8GcyveVqjYc0cyOZygET/pKwjy2ZPg9uHyOnrgc3GPJ7/7qI/5MPgv1sMQgKviUD8K+e7/ANgsKi9klclLZ2tIvtHNa0dRjiQAMztdyNzmasGk5Jk9jrluMSHGBJ2QHOYXZ0aja2drHNbpmIBLR1tiRI0grTCK3JZtcLGKRbuAdPMf8PmlFYTQZdLcQEBymF4PRr1Kzn9aHQ2HOEau5ArRTjznzBucJ3IyvpSM7XGR/KT6hZ09tgX62AICp4jLRSGYgEOBHfyPsVrqcEMr8UtKbKVF7GtY/TZoBcMskmOwgFJrYM6Oi7M0E8wD6hbCTNAEBz1YUziHRvDXZmzDgDrlHb3BYf7GPcyexltdFzQGtcBIEAQdDA8QD6rF7TyQ9mXdCu2o3MwyFtMz0QHIcR2lJt017oLXa1GzB056do9wtcl7WTXJb5NngloLKr2iGl5DfCSY9CFmjJHTKTIIDGT2IDEvPZ7qCcGveEvYWjQnvTJKRWYTZPoVHOAblf8AMJMkiYO3efVQZNZI4hsatzl6JzWRIJMkwY2HkpIWxs4LhjbVsNBc4/M5x1PlyHchDLE1T9Pv+yZIwVGPWdS5AZ1QwawSZza67dhUPcyWxQ3PDVwcoZWaABBmdNSdNNdCFjgHYWoLGNYG6NAG/YN9llkxweOK031aL6bQAXCJnlOvLslQ3tglFbgOH1LUv+Uh4HMzmGx22hRHKJe54YVhVeiQ4PaXc9TBEyRELFJp5DOk6U/T7/stnUY4Jzn6ff8AZMgqcdtKtww0wWhhGok6mZ108FhJtkor7LBKlOm1sjM3Y5jA1nQR2rDpYOlbUd9I9f2W7JiamK0n1WZGwJInXcdm3bCiTyiUVjcNrNo1KNPI0Pg7neRmkxzAha1lLANjDLOtRjVsE9YTofDTRIqUWC4Dz9Pv+y25INe+NRzC2nDSeZPLnGm6xk3jYFXgmHPtnVCA2HgaST1hOuo71jDMQauA4G+2q9J1TM5oJ1keHakc5yDps5+kev7LZkEGofp9/wBk6gUmKYa+vULnZS3TKJOkeXatbTbyQeV9YV6z2Oc5kNblOp1MmSNNJGX0UyywW1j0jBlfDhpGuo7jopTaBtdIfp9/2WWSSOlP0+/7J1EZOeqYVUNyK/VzB+bc7Ttt2aLDfOTEx4jwqtc1WupPawBsGZJ33EBS2Sy6wy36CkKYExuSdSeZ2WSZKNk1T9Pv+ynIycncYC+q5zqpDnOJPzEb+SwwzDuW+AUX29IUnBpa35Y7zJnRZJmSZbNqk8vdTknJnmPZ7qSSUBg5CUeZCgyIAQGQCEGYQgghQSYEICIQHoEIBUMGEISS0IDMKSCUIMHBYkkAKQZhSQCoYICgkkLIgyQGLlDBhCxAaFKB6LIEFQwYOCggiFIMwoBKyBBUAwIQgQgMwpJDlIPFzVBiGhAezApMkeikkIDEoSYEKCSAEBkAhBkFIIKgEEKARCEmQCkgFQDGEBICAyCAlSQYkLEkiEBkFkQCoYIUEkhSQSpBBUMGELEEgKUDJZAFQDEhQCIQGQQEqSCIQGMIBCAyCAFSDzIUEABAejVJKM1JIQEISYkKAFIJQEoCFAIhAIQEoAgIhQAAgMgpAQggqARCAyCkBAQoBKkEoCCoBioACkGSkBQCCgIQEhASgIQgiEAhASpAKAwIQABCDMISZKSQUBCAhCQgCAlCAoJIQBASgCAhAEBKEEoCEBCAlAEAQEoAgIQEKAAgJUgICEAQEoAgCAhCAgCEhAQhAQGQUkkoAUAQEISEAQgIAgCAICUBCgBAEBKAIAgIQEoAgCAIAgCAhAEBKAICEAQBASgIQBAEAQBSCFBAhSDIISAgJQEICEAQEoAgCAIAgCAIAgCAIAgCAIAgCAKAFICAKAEAQBSAoAQBAEAQBSAoAQBSAgCAhASgCAlAQgCAIAgCAIAgCAIAgCAIAgJQEIAgCAlAQgJQBAEBCAICUAQEIAgCAlAQgCAIAgCAIAgCAlAf/9k=">
            <a:hlinkClick r:id="rId4"/>
          </p:cNvPr>
          <p:cNvSpPr>
            <a:spLocks noChangeAspect="1" noChangeArrowheads="1"/>
          </p:cNvSpPr>
          <p:nvPr/>
        </p:nvSpPr>
        <p:spPr bwMode="auto">
          <a:xfrm>
            <a:off x="333375" y="-814388"/>
            <a:ext cx="4667250" cy="233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Tree>
    <p:custDataLst>
      <p:tags r:id="rId1"/>
    </p:custDataLst>
    <p:extLst>
      <p:ext uri="{BB962C8B-B14F-4D97-AF65-F5344CB8AC3E}">
        <p14:creationId xmlns:p14="http://schemas.microsoft.com/office/powerpoint/2010/main" val="2610176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ffectLst>
                  <a:outerShdw blurRad="38100" dist="38100" dir="2700000" algn="tl">
                    <a:srgbClr val="000000">
                      <a:alpha val="43137"/>
                    </a:srgbClr>
                  </a:outerShdw>
                </a:effectLst>
              </a:rPr>
              <a:t>Rationale for Measuring Teacher Outcomes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b="1" dirty="0" smtClean="0"/>
              <a:t>Hypothesis </a:t>
            </a:r>
          </a:p>
          <a:p>
            <a:r>
              <a:rPr lang="en-GB" dirty="0" smtClean="0"/>
              <a:t>It is argued that by understanding and using the approach teachers will feel more contained themselves and will be in a better position to be attuned to their pupils’, the parents’ and colleagues’ behaviour</a:t>
            </a:r>
          </a:p>
          <a:p>
            <a:r>
              <a:rPr lang="en-GB" dirty="0" smtClean="0"/>
              <a:t>In doing this they will be less stressed and feel more able to do their jobs</a:t>
            </a:r>
          </a:p>
          <a:p>
            <a:endParaRPr lang="en-GB" dirty="0"/>
          </a:p>
        </p:txBody>
      </p:sp>
    </p:spTree>
    <p:custDataLst>
      <p:tags r:id="rId1"/>
    </p:custDataLst>
    <p:extLst>
      <p:ext uri="{BB962C8B-B14F-4D97-AF65-F5344CB8AC3E}">
        <p14:creationId xmlns:p14="http://schemas.microsoft.com/office/powerpoint/2010/main" val="2248189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effectLst>
                  <a:outerShdw blurRad="38100" dist="38100" dir="2700000" algn="tl">
                    <a:srgbClr val="000000">
                      <a:alpha val="43137"/>
                    </a:srgbClr>
                  </a:outerShdw>
                </a:effectLst>
              </a:rPr>
              <a:t>Methodology</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GB" dirty="0" smtClean="0"/>
              <a:t>The </a:t>
            </a:r>
            <a:r>
              <a:rPr lang="en-GB" dirty="0"/>
              <a:t>studies focus in on a group of teachers from 2 primary schools in Kent. One </a:t>
            </a:r>
            <a:r>
              <a:rPr lang="en-GB" dirty="0" smtClean="0"/>
              <a:t>the </a:t>
            </a:r>
            <a:r>
              <a:rPr lang="en-GB" dirty="0"/>
              <a:t>experimental group </a:t>
            </a:r>
            <a:r>
              <a:rPr lang="en-GB" dirty="0" smtClean="0"/>
              <a:t>received </a:t>
            </a:r>
            <a:r>
              <a:rPr lang="en-GB" dirty="0"/>
              <a:t>the training the other </a:t>
            </a:r>
            <a:r>
              <a:rPr lang="en-GB" dirty="0" smtClean="0"/>
              <a:t>the </a:t>
            </a:r>
            <a:r>
              <a:rPr lang="en-GB" dirty="0"/>
              <a:t>control (this group </a:t>
            </a:r>
            <a:r>
              <a:rPr lang="en-GB" dirty="0" smtClean="0"/>
              <a:t>received </a:t>
            </a:r>
            <a:r>
              <a:rPr lang="en-GB" dirty="0"/>
              <a:t>the training after the research if they are interested).</a:t>
            </a:r>
          </a:p>
          <a:p>
            <a:r>
              <a:rPr lang="en-GB" dirty="0"/>
              <a:t>In order to assess the impact of the training </a:t>
            </a:r>
            <a:r>
              <a:rPr lang="en-GB" dirty="0" smtClean="0"/>
              <a:t>a </a:t>
            </a:r>
            <a:r>
              <a:rPr lang="en-GB" dirty="0"/>
              <a:t>pre-test </a:t>
            </a:r>
            <a:r>
              <a:rPr lang="en-GB" dirty="0" smtClean="0"/>
              <a:t>follow-up at 6 months </a:t>
            </a:r>
            <a:r>
              <a:rPr lang="en-GB" dirty="0"/>
              <a:t>design </a:t>
            </a:r>
            <a:r>
              <a:rPr lang="en-GB" dirty="0" smtClean="0"/>
              <a:t>was </a:t>
            </a:r>
            <a:r>
              <a:rPr lang="en-GB" dirty="0"/>
              <a:t>be used.  </a:t>
            </a:r>
            <a:endParaRPr lang="en-GB" dirty="0" smtClean="0"/>
          </a:p>
          <a:p>
            <a:r>
              <a:rPr lang="en-GB" dirty="0" smtClean="0"/>
              <a:t>Interviews were conducted with teachers from the school receiving the training </a:t>
            </a:r>
            <a:endParaRPr lang="en-GB" dirty="0"/>
          </a:p>
        </p:txBody>
      </p:sp>
    </p:spTree>
    <p:custDataLst>
      <p:tags r:id="rId1"/>
    </p:custDataLst>
    <p:extLst>
      <p:ext uri="{BB962C8B-B14F-4D97-AF65-F5344CB8AC3E}">
        <p14:creationId xmlns:p14="http://schemas.microsoft.com/office/powerpoint/2010/main" val="3352773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Measures</a:t>
            </a:r>
            <a:r>
              <a:rPr lang="en-GB" dirty="0" smtClean="0"/>
              <a:t> </a:t>
            </a:r>
            <a:endParaRPr lang="en-GB" dirty="0"/>
          </a:p>
        </p:txBody>
      </p:sp>
      <p:sp>
        <p:nvSpPr>
          <p:cNvPr id="3" name="Content Placeholder 2"/>
          <p:cNvSpPr>
            <a:spLocks noGrp="1"/>
          </p:cNvSpPr>
          <p:nvPr>
            <p:ph idx="1"/>
          </p:nvPr>
        </p:nvSpPr>
        <p:spPr/>
        <p:txBody>
          <a:bodyPr>
            <a:normAutofit fontScale="92500"/>
          </a:bodyPr>
          <a:lstStyle/>
          <a:p>
            <a:r>
              <a:rPr lang="en-GB" b="1" dirty="0" smtClean="0"/>
              <a:t>Professional </a:t>
            </a:r>
            <a:r>
              <a:rPr lang="en-GB" b="1" dirty="0"/>
              <a:t>Quality of Life Scale</a:t>
            </a:r>
            <a:r>
              <a:rPr lang="en-GB" dirty="0"/>
              <a:t> (PROQOL) (Stamm, 2009). The ProQol comprises three discrete scales that measure: </a:t>
            </a:r>
          </a:p>
          <a:p>
            <a:pPr lvl="1"/>
            <a:r>
              <a:rPr lang="en-GB" dirty="0"/>
              <a:t>Compassion satisfaction – the pleasure that one derives from being an effective caregiver</a:t>
            </a:r>
          </a:p>
          <a:p>
            <a:pPr lvl="1"/>
            <a:r>
              <a:rPr lang="en-GB" dirty="0"/>
              <a:t>Burnout – feelings of hopelessness, difficulties in dealing with work or carrying out the work effectively</a:t>
            </a:r>
          </a:p>
          <a:p>
            <a:pPr lvl="1"/>
            <a:r>
              <a:rPr lang="en-GB" dirty="0"/>
              <a:t>Compassion fatigue – psychopathological symptoms associated with secondary exposure to stressful events.</a:t>
            </a:r>
          </a:p>
          <a:p>
            <a:endParaRPr lang="en-GB" dirty="0"/>
          </a:p>
        </p:txBody>
      </p:sp>
    </p:spTree>
    <p:custDataLst>
      <p:tags r:id="rId1"/>
    </p:custDataLst>
    <p:extLst>
      <p:ext uri="{BB962C8B-B14F-4D97-AF65-F5344CB8AC3E}">
        <p14:creationId xmlns:p14="http://schemas.microsoft.com/office/powerpoint/2010/main" val="2055795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Measures</a:t>
            </a:r>
            <a:endParaRPr lang="en-GB" dirty="0"/>
          </a:p>
        </p:txBody>
      </p:sp>
      <p:sp>
        <p:nvSpPr>
          <p:cNvPr id="3" name="Content Placeholder 2"/>
          <p:cNvSpPr>
            <a:spLocks noGrp="1"/>
          </p:cNvSpPr>
          <p:nvPr>
            <p:ph idx="1"/>
          </p:nvPr>
        </p:nvSpPr>
        <p:spPr/>
        <p:txBody>
          <a:bodyPr>
            <a:normAutofit/>
          </a:bodyPr>
          <a:lstStyle/>
          <a:p>
            <a:r>
              <a:rPr lang="en-GB" dirty="0"/>
              <a:t>The </a:t>
            </a:r>
            <a:r>
              <a:rPr lang="en-GB" b="1" dirty="0"/>
              <a:t>Robson Self Concept Questionnaire</a:t>
            </a:r>
            <a:r>
              <a:rPr lang="en-GB" dirty="0"/>
              <a:t> (Robson, 1989) </a:t>
            </a:r>
            <a:r>
              <a:rPr lang="en-GB" dirty="0" smtClean="0"/>
              <a:t>self-report </a:t>
            </a:r>
            <a:r>
              <a:rPr lang="en-GB" dirty="0"/>
              <a:t>scale measuring self-esteem. </a:t>
            </a:r>
            <a:endParaRPr lang="en-GB" dirty="0" smtClean="0"/>
          </a:p>
          <a:p>
            <a:endParaRPr lang="en-GB" dirty="0"/>
          </a:p>
          <a:p>
            <a:r>
              <a:rPr lang="en-GB" b="1" dirty="0"/>
              <a:t>Teacher Efficacy Scale</a:t>
            </a:r>
            <a:r>
              <a:rPr lang="en-GB" dirty="0"/>
              <a:t> - Guskey, T. R., &amp; Passaro, P. D. (1994) </a:t>
            </a:r>
            <a:r>
              <a:rPr lang="en-GB" dirty="0" smtClean="0"/>
              <a:t>looks </a:t>
            </a:r>
            <a:r>
              <a:rPr lang="en-GB" dirty="0"/>
              <a:t>at teacher efficacy in terms of internal and external orientations.  </a:t>
            </a:r>
          </a:p>
          <a:p>
            <a:endParaRPr lang="en-GB" dirty="0"/>
          </a:p>
        </p:txBody>
      </p:sp>
    </p:spTree>
    <p:custDataLst>
      <p:tags r:id="rId1"/>
    </p:custDataLst>
    <p:extLst>
      <p:ext uri="{BB962C8B-B14F-4D97-AF65-F5344CB8AC3E}">
        <p14:creationId xmlns:p14="http://schemas.microsoft.com/office/powerpoint/2010/main" val="1585361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Measures</a:t>
            </a:r>
            <a:endParaRPr lang="en-GB" dirty="0"/>
          </a:p>
        </p:txBody>
      </p:sp>
      <p:sp>
        <p:nvSpPr>
          <p:cNvPr id="3" name="Content Placeholder 2"/>
          <p:cNvSpPr>
            <a:spLocks noGrp="1"/>
          </p:cNvSpPr>
          <p:nvPr>
            <p:ph idx="1"/>
          </p:nvPr>
        </p:nvSpPr>
        <p:spPr/>
        <p:txBody>
          <a:bodyPr>
            <a:normAutofit/>
          </a:bodyPr>
          <a:lstStyle/>
          <a:p>
            <a:r>
              <a:rPr lang="en-GB" b="1" dirty="0"/>
              <a:t>The Generalized Anxiety Disorder Assessment Version 7</a:t>
            </a:r>
            <a:r>
              <a:rPr lang="en-GB" dirty="0"/>
              <a:t> (GAD 7; Spitzer, Kroenke, Williams, et al; 2006) </a:t>
            </a:r>
            <a:r>
              <a:rPr lang="en-GB" dirty="0" smtClean="0"/>
              <a:t>measures levels of anxiety.</a:t>
            </a:r>
          </a:p>
          <a:p>
            <a:endParaRPr lang="en-GB" dirty="0"/>
          </a:p>
          <a:p>
            <a:r>
              <a:rPr lang="en-GB" b="1" dirty="0"/>
              <a:t>The Patient Health Questionnaire</a:t>
            </a:r>
            <a:r>
              <a:rPr lang="en-GB" dirty="0"/>
              <a:t> (PHQ-9, Kroenke, Spitzer, Williams; 2001) </a:t>
            </a:r>
            <a:r>
              <a:rPr lang="en-GB" dirty="0" smtClean="0"/>
              <a:t>measures mood i.e. feelings of depression.</a:t>
            </a:r>
            <a:endParaRPr lang="en-GB" dirty="0"/>
          </a:p>
          <a:p>
            <a:endParaRPr lang="en-GB" dirty="0"/>
          </a:p>
        </p:txBody>
      </p:sp>
    </p:spTree>
    <p:custDataLst>
      <p:tags r:id="rId1"/>
    </p:custDataLst>
    <p:extLst>
      <p:ext uri="{BB962C8B-B14F-4D97-AF65-F5344CB8AC3E}">
        <p14:creationId xmlns:p14="http://schemas.microsoft.com/office/powerpoint/2010/main" val="20547776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The delivery</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smtClean="0"/>
              <a:t>School 1:</a:t>
            </a:r>
          </a:p>
          <a:p>
            <a:r>
              <a:rPr lang="en-GB" dirty="0" smtClean="0"/>
              <a:t>3 twilight session</a:t>
            </a:r>
          </a:p>
          <a:p>
            <a:r>
              <a:rPr lang="en-GB" dirty="0" smtClean="0"/>
              <a:t>26 staff including teachers, support staff and administrators</a:t>
            </a:r>
          </a:p>
          <a:p>
            <a:pPr marL="0" indent="0">
              <a:buNone/>
            </a:pPr>
            <a:r>
              <a:rPr lang="en-GB" dirty="0"/>
              <a:t>School 2:</a:t>
            </a:r>
          </a:p>
          <a:p>
            <a:r>
              <a:rPr lang="en-GB" dirty="0"/>
              <a:t>Full INSET day and a twilight session</a:t>
            </a:r>
          </a:p>
          <a:p>
            <a:r>
              <a:rPr lang="en-GB" dirty="0"/>
              <a:t>30 staff including teachers, support staff and administrators</a:t>
            </a:r>
          </a:p>
          <a:p>
            <a:endParaRPr lang="en-GB" dirty="0"/>
          </a:p>
        </p:txBody>
      </p:sp>
    </p:spTree>
    <p:custDataLst>
      <p:tags r:id="rId1"/>
    </p:custDataLst>
    <p:extLst>
      <p:ext uri="{BB962C8B-B14F-4D97-AF65-F5344CB8AC3E}">
        <p14:creationId xmlns:p14="http://schemas.microsoft.com/office/powerpoint/2010/main" val="94992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556792"/>
            <a:ext cx="5040560" cy="1470025"/>
          </a:xfrm>
        </p:spPr>
        <p:txBody>
          <a:bodyPr>
            <a:normAutofit fontScale="90000"/>
          </a:bodyPr>
          <a:lstStyle/>
          <a:p>
            <a:pPr algn="l"/>
            <a:r>
              <a:rPr lang="en-GB" b="1" i="1" dirty="0" smtClean="0"/>
              <a:t>The Solihull Approach: Understanding Your Pupil’s Behaviour</a:t>
            </a:r>
            <a:endParaRPr lang="en-GB"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79512" y="3623192"/>
            <a:ext cx="5328592" cy="1496039"/>
          </a:xfrm>
        </p:spPr>
        <p:txBody>
          <a:bodyPr>
            <a:normAutofit/>
          </a:bodyPr>
          <a:lstStyle/>
          <a:p>
            <a:pPr algn="l"/>
            <a:r>
              <a:rPr lang="en-GB" b="1" i="1" dirty="0" smtClean="0"/>
              <a:t>Based on the original Solihull Approach Framework </a:t>
            </a:r>
            <a:endParaRPr lang="en-GB" dirty="0"/>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5661248"/>
            <a:ext cx="2267744" cy="92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268760"/>
            <a:ext cx="3305755" cy="4708867"/>
          </a:xfrm>
          <a:prstGeom prst="rect">
            <a:avLst/>
          </a:prstGeom>
          <a:noFill/>
          <a:ln w="349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775478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Extended Due to Interest</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2 other schools offered to participate based on the response from the 2 initial schools</a:t>
            </a:r>
            <a:endParaRPr lang="en-GB" dirty="0"/>
          </a:p>
        </p:txBody>
      </p:sp>
    </p:spTree>
    <p:custDataLst>
      <p:tags r:id="rId1"/>
    </p:custDataLst>
    <p:extLst>
      <p:ext uri="{BB962C8B-B14F-4D97-AF65-F5344CB8AC3E}">
        <p14:creationId xmlns:p14="http://schemas.microsoft.com/office/powerpoint/2010/main" val="8350016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The delivery</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40768"/>
            <a:ext cx="8229600" cy="5184576"/>
          </a:xfrm>
        </p:spPr>
        <p:txBody>
          <a:bodyPr>
            <a:normAutofit fontScale="92500" lnSpcReduction="10000"/>
          </a:bodyPr>
          <a:lstStyle/>
          <a:p>
            <a:pPr marL="0" indent="0">
              <a:buNone/>
            </a:pPr>
            <a:r>
              <a:rPr lang="en-GB" b="1" dirty="0" smtClean="0"/>
              <a:t>School 3:</a:t>
            </a:r>
          </a:p>
          <a:p>
            <a:r>
              <a:rPr lang="en-GB" dirty="0"/>
              <a:t>Full INSET day and a </a:t>
            </a:r>
            <a:r>
              <a:rPr lang="en-GB" dirty="0" smtClean="0"/>
              <a:t>twilight session</a:t>
            </a:r>
          </a:p>
          <a:p>
            <a:r>
              <a:rPr lang="en-GB" dirty="0" smtClean="0"/>
              <a:t>12 staff including </a:t>
            </a:r>
            <a:r>
              <a:rPr lang="en-GB" dirty="0"/>
              <a:t>teachers, support staff and </a:t>
            </a:r>
            <a:r>
              <a:rPr lang="en-GB" dirty="0" smtClean="0"/>
              <a:t>administrators</a:t>
            </a:r>
          </a:p>
          <a:p>
            <a:r>
              <a:rPr lang="en-GB" dirty="0" smtClean="0"/>
              <a:t>However support staff (4) did not come to the twilight session</a:t>
            </a:r>
          </a:p>
          <a:p>
            <a:endParaRPr lang="en-GB" dirty="0" smtClean="0"/>
          </a:p>
          <a:p>
            <a:pPr marL="0" indent="0">
              <a:buNone/>
            </a:pPr>
            <a:r>
              <a:rPr lang="en-GB" b="1" dirty="0"/>
              <a:t>School 4:</a:t>
            </a:r>
          </a:p>
          <a:p>
            <a:r>
              <a:rPr lang="en-GB" dirty="0"/>
              <a:t>Full INSET day and a twilight session</a:t>
            </a:r>
          </a:p>
          <a:p>
            <a:r>
              <a:rPr lang="en-GB" dirty="0"/>
              <a:t>54 staff</a:t>
            </a:r>
          </a:p>
          <a:p>
            <a:endParaRPr lang="en-GB" dirty="0"/>
          </a:p>
        </p:txBody>
      </p:sp>
    </p:spTree>
    <p:custDataLst>
      <p:tags r:id="rId1"/>
    </p:custDataLst>
    <p:extLst>
      <p:ext uri="{BB962C8B-B14F-4D97-AF65-F5344CB8AC3E}">
        <p14:creationId xmlns:p14="http://schemas.microsoft.com/office/powerpoint/2010/main" val="4180660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Support session</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All schools were offered 6 follow up support sessions</a:t>
            </a:r>
          </a:p>
          <a:p>
            <a:r>
              <a:rPr lang="en-GB" dirty="0" smtClean="0"/>
              <a:t>Only </a:t>
            </a:r>
            <a:r>
              <a:rPr lang="en-GB" dirty="0"/>
              <a:t>S</a:t>
            </a:r>
            <a:r>
              <a:rPr lang="en-GB" dirty="0" smtClean="0"/>
              <a:t>chool 1 took up the six sessions.  </a:t>
            </a:r>
            <a:endParaRPr lang="en-GB" dirty="0"/>
          </a:p>
        </p:txBody>
      </p:sp>
    </p:spTree>
    <p:custDataLst>
      <p:tags r:id="rId1"/>
    </p:custDataLst>
    <p:extLst>
      <p:ext uri="{BB962C8B-B14F-4D97-AF65-F5344CB8AC3E}">
        <p14:creationId xmlns:p14="http://schemas.microsoft.com/office/powerpoint/2010/main" val="41096478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effectLst>
                  <a:outerShdw blurRad="38100" dist="38100" dir="2700000" algn="tl">
                    <a:srgbClr val="000000">
                      <a:alpha val="43137"/>
                    </a:srgbClr>
                  </a:outerShdw>
                </a:effectLst>
              </a:rPr>
              <a:t>Quantitative Results </a:t>
            </a:r>
            <a:endParaRPr lang="en-GB"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pPr algn="ctr"/>
            <a:endParaRPr lang="en-GB" dirty="0"/>
          </a:p>
        </p:txBody>
      </p:sp>
      <p:sp>
        <p:nvSpPr>
          <p:cNvPr id="3" name="Slide Number Placeholder 2"/>
          <p:cNvSpPr>
            <a:spLocks noGrp="1"/>
          </p:cNvSpPr>
          <p:nvPr>
            <p:ph type="sldNum" sz="quarter" idx="12"/>
          </p:nvPr>
        </p:nvSpPr>
        <p:spPr/>
        <p:txBody>
          <a:bodyPr/>
          <a:lstStyle/>
          <a:p>
            <a:pPr>
              <a:defRPr/>
            </a:pPr>
            <a:fld id="{6E9966C0-59DB-4E4B-BC1D-72DC6B037D39}" type="slidenum">
              <a:rPr lang="en-GB" smtClean="0">
                <a:solidFill>
                  <a:srgbClr val="000000"/>
                </a:solidFill>
              </a:rPr>
              <a:pPr>
                <a:defRPr/>
              </a:pPr>
              <a:t>43</a:t>
            </a:fld>
            <a:endParaRPr lang="en-GB" dirty="0">
              <a:solidFill>
                <a:srgbClr val="000000"/>
              </a:solidFill>
            </a:endParaRPr>
          </a:p>
        </p:txBody>
      </p:sp>
    </p:spTree>
    <p:custDataLst>
      <p:tags r:id="rId1"/>
    </p:custDataLst>
    <p:extLst>
      <p:ext uri="{BB962C8B-B14F-4D97-AF65-F5344CB8AC3E}">
        <p14:creationId xmlns:p14="http://schemas.microsoft.com/office/powerpoint/2010/main" val="2571269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Findings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GB" b="1" dirty="0"/>
              <a:t>School A </a:t>
            </a:r>
            <a:r>
              <a:rPr lang="en-GB" dirty="0"/>
              <a:t>– Six month after receiving the training showed a statistically significant:</a:t>
            </a:r>
          </a:p>
          <a:p>
            <a:pPr lvl="1"/>
            <a:r>
              <a:rPr lang="en-GB" dirty="0"/>
              <a:t>increase in satisfaction with their helping role</a:t>
            </a:r>
          </a:p>
          <a:p>
            <a:pPr lvl="1"/>
            <a:r>
              <a:rPr lang="en-GB" dirty="0"/>
              <a:t>decrease in feeling burnt out/stressed</a:t>
            </a:r>
          </a:p>
          <a:p>
            <a:pPr lvl="1"/>
            <a:r>
              <a:rPr lang="en-GB" dirty="0"/>
              <a:t>increase in self-esteem</a:t>
            </a:r>
          </a:p>
          <a:p>
            <a:pPr lvl="1"/>
            <a:r>
              <a:rPr lang="en-GB" dirty="0"/>
              <a:t>increase in teacher efficacy scores</a:t>
            </a:r>
          </a:p>
          <a:p>
            <a:pPr marL="0" indent="0">
              <a:buNone/>
            </a:pPr>
            <a:r>
              <a:rPr lang="en-GB" dirty="0"/>
              <a:t> </a:t>
            </a:r>
          </a:p>
          <a:p>
            <a:r>
              <a:rPr lang="en-GB" b="1" dirty="0"/>
              <a:t>School B </a:t>
            </a:r>
            <a:r>
              <a:rPr lang="en-GB" dirty="0"/>
              <a:t>– which received no training only showed an improvement in teacher efficacy over the period.  </a:t>
            </a:r>
          </a:p>
          <a:p>
            <a:pPr marL="0" indent="0">
              <a:buNone/>
            </a:pPr>
            <a:r>
              <a:rPr lang="en-GB" dirty="0"/>
              <a:t> </a:t>
            </a:r>
          </a:p>
          <a:p>
            <a:endParaRPr lang="en-GB" dirty="0"/>
          </a:p>
        </p:txBody>
      </p:sp>
    </p:spTree>
    <p:custDataLst>
      <p:tags r:id="rId1"/>
    </p:custDataLst>
    <p:extLst>
      <p:ext uri="{BB962C8B-B14F-4D97-AF65-F5344CB8AC3E}">
        <p14:creationId xmlns:p14="http://schemas.microsoft.com/office/powerpoint/2010/main" val="28711264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Qualitative Data Collection</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229600" cy="4968552"/>
          </a:xfrm>
        </p:spPr>
        <p:txBody>
          <a:bodyPr>
            <a:normAutofit/>
          </a:bodyPr>
          <a:lstStyle/>
          <a:p>
            <a:r>
              <a:rPr lang="en-GB" dirty="0" smtClean="0"/>
              <a:t>4 staff were interviewed from School 1 nine months after the training</a:t>
            </a:r>
          </a:p>
          <a:p>
            <a:r>
              <a:rPr lang="en-GB" dirty="0" smtClean="0"/>
              <a:t>A further 3 one year after the training </a:t>
            </a:r>
          </a:p>
          <a:p>
            <a:r>
              <a:rPr lang="en-GB" dirty="0" smtClean="0"/>
              <a:t>A semi-structured interview asking about their views on the training, whether there had been any impact, what they felt had facilitated and hindered the process</a:t>
            </a:r>
          </a:p>
          <a:p>
            <a:r>
              <a:rPr lang="en-GB" dirty="0" smtClean="0"/>
              <a:t>A thematic analysis of the interviews was undertaken</a:t>
            </a:r>
            <a:endParaRPr lang="en-GB" dirty="0"/>
          </a:p>
        </p:txBody>
      </p:sp>
    </p:spTree>
    <p:custDataLst>
      <p:tags r:id="rId1"/>
    </p:custDataLst>
    <p:extLst>
      <p:ext uri="{BB962C8B-B14F-4D97-AF65-F5344CB8AC3E}">
        <p14:creationId xmlns:p14="http://schemas.microsoft.com/office/powerpoint/2010/main" val="1688234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effectLst>
                  <a:outerShdw blurRad="38100" dist="38100" dir="2700000" algn="tl">
                    <a:srgbClr val="000000">
                      <a:alpha val="43137"/>
                    </a:srgbClr>
                  </a:outerShdw>
                </a:effectLst>
              </a:rPr>
              <a:t>Qualitative Results </a:t>
            </a:r>
            <a:endParaRPr lang="en-GB"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pPr algn="ctr"/>
            <a:endParaRPr lang="en-GB" dirty="0"/>
          </a:p>
        </p:txBody>
      </p:sp>
      <p:sp>
        <p:nvSpPr>
          <p:cNvPr id="3" name="Slide Number Placeholder 2"/>
          <p:cNvSpPr>
            <a:spLocks noGrp="1"/>
          </p:cNvSpPr>
          <p:nvPr>
            <p:ph type="sldNum" sz="quarter" idx="12"/>
          </p:nvPr>
        </p:nvSpPr>
        <p:spPr/>
        <p:txBody>
          <a:bodyPr/>
          <a:lstStyle/>
          <a:p>
            <a:pPr>
              <a:defRPr/>
            </a:pPr>
            <a:fld id="{6E9966C0-59DB-4E4B-BC1D-72DC6B037D39}" type="slidenum">
              <a:rPr lang="en-GB" smtClean="0">
                <a:solidFill>
                  <a:srgbClr val="000000"/>
                </a:solidFill>
              </a:rPr>
              <a:pPr>
                <a:defRPr/>
              </a:pPr>
              <a:t>46</a:t>
            </a:fld>
            <a:endParaRPr lang="en-GB" dirty="0">
              <a:solidFill>
                <a:srgbClr val="000000"/>
              </a:solidFill>
            </a:endParaRPr>
          </a:p>
        </p:txBody>
      </p:sp>
    </p:spTree>
    <p:custDataLst>
      <p:tags r:id="rId1"/>
    </p:custDataLst>
    <p:extLst>
      <p:ext uri="{BB962C8B-B14F-4D97-AF65-F5344CB8AC3E}">
        <p14:creationId xmlns:p14="http://schemas.microsoft.com/office/powerpoint/2010/main" val="38427776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Teachers’ Views on the Training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smtClean="0"/>
              <a:t>Overall teachers found the following useful:</a:t>
            </a:r>
          </a:p>
          <a:p>
            <a:r>
              <a:rPr lang="en-GB" dirty="0" smtClean="0"/>
              <a:t>Offered a framework that underpinned all aspects of the work they do</a:t>
            </a:r>
          </a:p>
          <a:p>
            <a:r>
              <a:rPr lang="en-GB" dirty="0" smtClean="0"/>
              <a:t>Focus on the relationships not only with pupils but teachers and support staff and parents as well</a:t>
            </a:r>
          </a:p>
          <a:p>
            <a:r>
              <a:rPr lang="en-GB" dirty="0" smtClean="0"/>
              <a:t>Focus on well-being and its link with learning</a:t>
            </a:r>
            <a:endParaRPr lang="en-GB" dirty="0"/>
          </a:p>
        </p:txBody>
      </p:sp>
    </p:spTree>
    <p:custDataLst>
      <p:tags r:id="rId1"/>
    </p:custDataLst>
    <p:extLst>
      <p:ext uri="{BB962C8B-B14F-4D97-AF65-F5344CB8AC3E}">
        <p14:creationId xmlns:p14="http://schemas.microsoft.com/office/powerpoint/2010/main" val="2212379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Teachers’ Views on the Training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25144"/>
          </a:xfrm>
        </p:spPr>
        <p:txBody>
          <a:bodyPr>
            <a:normAutofit lnSpcReduction="10000"/>
          </a:bodyPr>
          <a:lstStyle/>
          <a:p>
            <a:pPr marL="0" indent="0">
              <a:buNone/>
            </a:pPr>
            <a:r>
              <a:rPr lang="en-GB" dirty="0" smtClean="0"/>
              <a:t>All the interviewees felt that the overarching framework had provided the theory and ‘scientific’ back-up for what they were doing.  </a:t>
            </a:r>
          </a:p>
          <a:p>
            <a:pPr marL="0" indent="0">
              <a:buNone/>
            </a:pPr>
            <a:r>
              <a:rPr lang="en-GB" dirty="0" smtClean="0"/>
              <a:t>For example:</a:t>
            </a:r>
          </a:p>
          <a:p>
            <a:r>
              <a:rPr lang="en-GB" dirty="0" smtClean="0"/>
              <a:t>Children who had experienced trauma, fidgeting made sense not as naughtiness but as an attempt to self-regulate</a:t>
            </a:r>
          </a:p>
          <a:p>
            <a:r>
              <a:rPr lang="en-GB" dirty="0"/>
              <a:t>Having time to share your struggles with colleagues now made sense in terms of containment</a:t>
            </a:r>
          </a:p>
          <a:p>
            <a:pPr marL="0" indent="0">
              <a:buNone/>
            </a:pPr>
            <a:endParaRPr lang="en-GB" dirty="0"/>
          </a:p>
        </p:txBody>
      </p:sp>
    </p:spTree>
    <p:custDataLst>
      <p:tags r:id="rId1"/>
    </p:custDataLst>
    <p:extLst>
      <p:ext uri="{BB962C8B-B14F-4D97-AF65-F5344CB8AC3E}">
        <p14:creationId xmlns:p14="http://schemas.microsoft.com/office/powerpoint/2010/main" val="7797089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Teacher Views on the Impact</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smtClean="0"/>
              <a:t>Staff reported that it had impacted on their interactions with</a:t>
            </a:r>
          </a:p>
          <a:p>
            <a:r>
              <a:rPr lang="en-GB" dirty="0" smtClean="0"/>
              <a:t>The children, </a:t>
            </a:r>
          </a:p>
          <a:p>
            <a:r>
              <a:rPr lang="en-GB" dirty="0" smtClean="0"/>
              <a:t>The parents and </a:t>
            </a:r>
          </a:p>
          <a:p>
            <a:r>
              <a:rPr lang="en-GB" dirty="0" smtClean="0"/>
              <a:t>Other staff members</a:t>
            </a:r>
          </a:p>
        </p:txBody>
      </p:sp>
    </p:spTree>
    <p:custDataLst>
      <p:tags r:id="rId1"/>
    </p:custDataLst>
    <p:extLst>
      <p:ext uri="{BB962C8B-B14F-4D97-AF65-F5344CB8AC3E}">
        <p14:creationId xmlns:p14="http://schemas.microsoft.com/office/powerpoint/2010/main" val="2521333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924719" y="146917"/>
            <a:ext cx="7272337" cy="1009650"/>
          </a:xfrm>
          <a:prstGeom prst="rect">
            <a:avLst/>
          </a:prstGeom>
          <a:ln/>
          <a:extLst/>
        </p:spPr>
        <p:style>
          <a:lnRef idx="1">
            <a:schemeClr val="accent3"/>
          </a:lnRef>
          <a:fillRef idx="3">
            <a:schemeClr val="accent3"/>
          </a:fillRef>
          <a:effectRef idx="2">
            <a:schemeClr val="accent3"/>
          </a:effectRef>
          <a:fontRef idx="minor">
            <a:schemeClr val="lt1"/>
          </a:fontRef>
        </p:style>
        <p:txBody>
          <a:bodyPr anchor="ctr"/>
          <a:lstStyle/>
          <a:p>
            <a:pPr marL="93663" algn="ctr" fontAlgn="base">
              <a:spcBef>
                <a:spcPct val="0"/>
              </a:spcBef>
              <a:spcAft>
                <a:spcPct val="0"/>
              </a:spcAft>
            </a:pPr>
            <a:r>
              <a:rPr lang="en-GB" sz="2300" b="1" dirty="0">
                <a:solidFill>
                  <a:srgbClr val="000000"/>
                </a:solidFill>
              </a:rPr>
              <a:t>The Solihull Approach - </a:t>
            </a:r>
          </a:p>
          <a:p>
            <a:pPr marL="93663" algn="ctr" fontAlgn="base">
              <a:spcBef>
                <a:spcPct val="0"/>
              </a:spcBef>
              <a:spcAft>
                <a:spcPct val="0"/>
              </a:spcAft>
            </a:pPr>
            <a:r>
              <a:rPr lang="en-GB" sz="2300" b="1" dirty="0">
                <a:solidFill>
                  <a:srgbClr val="000000"/>
                </a:solidFill>
              </a:rPr>
              <a:t>supporting relationships to improve outcomes</a:t>
            </a:r>
          </a:p>
        </p:txBody>
      </p:sp>
      <p:sp>
        <p:nvSpPr>
          <p:cNvPr id="5123" name="Rectangle 5"/>
          <p:cNvSpPr>
            <a:spLocks noChangeArrowheads="1"/>
          </p:cNvSpPr>
          <p:nvPr/>
        </p:nvSpPr>
        <p:spPr bwMode="auto">
          <a:xfrm>
            <a:off x="395288" y="2060575"/>
            <a:ext cx="83312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1938" indent="-187325" fontAlgn="base">
              <a:spcBef>
                <a:spcPct val="20000"/>
              </a:spcBef>
              <a:spcAft>
                <a:spcPct val="0"/>
              </a:spcAft>
            </a:pPr>
            <a:endParaRPr lang="en-US" dirty="0">
              <a:solidFill>
                <a:srgbClr val="36437A"/>
              </a:solidFill>
            </a:endParaRPr>
          </a:p>
        </p:txBody>
      </p:sp>
      <p:pic>
        <p:nvPicPr>
          <p:cNvPr id="5124" name="Picture 26" descr="Solihull OHP tri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252663"/>
            <a:ext cx="6078537"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11"/>
          <p:cNvSpPr txBox="1">
            <a:spLocks noChangeArrowheads="1"/>
          </p:cNvSpPr>
          <p:nvPr/>
        </p:nvSpPr>
        <p:spPr bwMode="auto">
          <a:xfrm>
            <a:off x="2771775" y="1835150"/>
            <a:ext cx="345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en-GB" sz="1800" b="1" dirty="0">
                <a:solidFill>
                  <a:srgbClr val="000099"/>
                </a:solidFill>
              </a:rPr>
              <a:t>Psychoanalytic theory (Bion)</a:t>
            </a:r>
            <a:endParaRPr lang="en-US" sz="1800" b="1" dirty="0">
              <a:solidFill>
                <a:srgbClr val="000099"/>
              </a:solidFill>
            </a:endParaRPr>
          </a:p>
        </p:txBody>
      </p:sp>
      <p:sp>
        <p:nvSpPr>
          <p:cNvPr id="5126" name="TextBox 12"/>
          <p:cNvSpPr txBox="1">
            <a:spLocks noChangeArrowheads="1"/>
          </p:cNvSpPr>
          <p:nvPr/>
        </p:nvSpPr>
        <p:spPr bwMode="auto">
          <a:xfrm>
            <a:off x="5364163" y="5805488"/>
            <a:ext cx="3529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en-GB" sz="1800" b="1" dirty="0">
                <a:solidFill>
                  <a:srgbClr val="C00000"/>
                </a:solidFill>
              </a:rPr>
              <a:t>Behaviourism (Skinner)</a:t>
            </a:r>
            <a:endParaRPr lang="en-US" sz="1800" b="1" dirty="0">
              <a:solidFill>
                <a:srgbClr val="C00000"/>
              </a:solidFill>
            </a:endParaRPr>
          </a:p>
        </p:txBody>
      </p:sp>
      <p:sp>
        <p:nvSpPr>
          <p:cNvPr id="5127" name="TextBox 13"/>
          <p:cNvSpPr txBox="1">
            <a:spLocks noChangeArrowheads="1"/>
          </p:cNvSpPr>
          <p:nvPr/>
        </p:nvSpPr>
        <p:spPr bwMode="auto">
          <a:xfrm>
            <a:off x="468313" y="5805488"/>
            <a:ext cx="3527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0"/>
              </a:spcBef>
              <a:spcAft>
                <a:spcPct val="0"/>
              </a:spcAft>
            </a:pPr>
            <a:r>
              <a:rPr lang="en-GB" sz="1800" b="1" dirty="0">
                <a:solidFill>
                  <a:srgbClr val="003300"/>
                </a:solidFill>
              </a:rPr>
              <a:t>Child Development research (Brazelton)</a:t>
            </a:r>
            <a:endParaRPr lang="en-US" sz="1800" b="1" dirty="0">
              <a:solidFill>
                <a:srgbClr val="003300"/>
              </a:solidFill>
            </a:endParaRPr>
          </a:p>
        </p:txBody>
      </p:sp>
      <p:pic>
        <p:nvPicPr>
          <p:cNvPr id="512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4448" y="1412875"/>
            <a:ext cx="10795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4581525"/>
            <a:ext cx="9747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088" y="4425950"/>
            <a:ext cx="947737"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8A66F78-A015-421B-B1B1-B304F861F9A1}" type="slidenum">
              <a:rPr lang="en-GB" smtClean="0">
                <a:solidFill>
                  <a:srgbClr val="000000"/>
                </a:solidFill>
              </a:rPr>
              <a:pPr/>
              <a:t>5</a:t>
            </a:fld>
            <a:endParaRPr lang="en-GB" dirty="0">
              <a:solidFill>
                <a:srgbClr val="000000"/>
              </a:solidFill>
            </a:endParaRPr>
          </a:p>
        </p:txBody>
      </p:sp>
    </p:spTree>
    <p:custDataLst>
      <p:tags r:id="rId1"/>
    </p:custDataLst>
    <p:extLst>
      <p:ext uri="{BB962C8B-B14F-4D97-AF65-F5344CB8AC3E}">
        <p14:creationId xmlns:p14="http://schemas.microsoft.com/office/powerpoint/2010/main" val="2732410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ffectLst>
                  <a:outerShdw blurRad="38100" dist="38100" dir="2700000" algn="tl">
                    <a:srgbClr val="000000">
                      <a:alpha val="43137"/>
                    </a:srgbClr>
                  </a:outerShdw>
                </a:effectLst>
              </a:rPr>
              <a:t>Impact on Interactions with Children</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smtClean="0"/>
              <a:t>Offered a different perspective on behaviour</a:t>
            </a:r>
          </a:p>
          <a:p>
            <a:r>
              <a:rPr lang="en-GB" dirty="0" smtClean="0"/>
              <a:t>Taking a developmental perspective</a:t>
            </a:r>
          </a:p>
          <a:p>
            <a:r>
              <a:rPr lang="en-GB" dirty="0" smtClean="0"/>
              <a:t>Taking the child's perspective</a:t>
            </a:r>
          </a:p>
          <a:p>
            <a:r>
              <a:rPr lang="en-GB" dirty="0" smtClean="0"/>
              <a:t>Understanding where certain behaviours may be coming from </a:t>
            </a:r>
          </a:p>
          <a:p>
            <a:r>
              <a:rPr lang="en-GB" dirty="0" smtClean="0"/>
              <a:t>Understanding the theory behind why children may behave the way they do</a:t>
            </a:r>
          </a:p>
          <a:p>
            <a:pPr marL="0" indent="0">
              <a:buNone/>
            </a:pPr>
            <a:endParaRPr lang="en-GB" dirty="0"/>
          </a:p>
          <a:p>
            <a:pPr marL="0" indent="0">
              <a:buNone/>
            </a:pPr>
            <a:endParaRPr lang="en-GB" dirty="0" smtClean="0"/>
          </a:p>
        </p:txBody>
      </p:sp>
    </p:spTree>
    <p:custDataLst>
      <p:tags r:id="rId1"/>
    </p:custDataLst>
    <p:extLst>
      <p:ext uri="{BB962C8B-B14F-4D97-AF65-F5344CB8AC3E}">
        <p14:creationId xmlns:p14="http://schemas.microsoft.com/office/powerpoint/2010/main" val="535328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effectLst>
                  <a:outerShdw blurRad="38100" dist="38100" dir="2700000" algn="tl">
                    <a:srgbClr val="000000">
                      <a:alpha val="43137"/>
                    </a:srgbClr>
                  </a:outerShdw>
                </a:effectLst>
              </a:rPr>
              <a:t>Changed perspective on behaviour</a:t>
            </a:r>
          </a:p>
        </p:txBody>
      </p:sp>
      <p:sp>
        <p:nvSpPr>
          <p:cNvPr id="3" name="Content Placeholder 2"/>
          <p:cNvSpPr>
            <a:spLocks noGrp="1"/>
          </p:cNvSpPr>
          <p:nvPr>
            <p:ph idx="1"/>
          </p:nvPr>
        </p:nvSpPr>
        <p:spPr/>
        <p:txBody>
          <a:bodyPr/>
          <a:lstStyle/>
          <a:p>
            <a:pPr marL="0" indent="0">
              <a:buNone/>
            </a:pPr>
            <a:r>
              <a:rPr lang="en-GB" dirty="0" smtClean="0"/>
              <a:t>Examples:</a:t>
            </a:r>
          </a:p>
          <a:p>
            <a:pPr marL="0" indent="0">
              <a:buNone/>
            </a:pPr>
            <a:r>
              <a:rPr lang="en-GB" i="1" dirty="0" smtClean="0"/>
              <a:t>“Firstly </a:t>
            </a:r>
            <a:r>
              <a:rPr lang="en-GB" i="1" dirty="0"/>
              <a:t>I didn’t realise how big behaviour was, which is quite strange I’ve been teaching now for a million years </a:t>
            </a:r>
            <a:r>
              <a:rPr lang="en-GB" i="1" dirty="0" smtClean="0"/>
              <a:t>anyway </a:t>
            </a:r>
            <a:r>
              <a:rPr lang="en-GB" i="1" dirty="0"/>
              <a:t>… I’ve been looking for like a quick fix for a particular child and then I realised that it needed to be bigger than </a:t>
            </a:r>
            <a:r>
              <a:rPr lang="en-GB" i="1" dirty="0" smtClean="0"/>
              <a:t>that”</a:t>
            </a:r>
          </a:p>
          <a:p>
            <a:pPr marL="0" indent="0">
              <a:buNone/>
            </a:pPr>
            <a:endParaRPr lang="en-GB" dirty="0" smtClean="0"/>
          </a:p>
          <a:p>
            <a:pPr marL="0" indent="0">
              <a:buNone/>
            </a:pPr>
            <a:endParaRPr lang="en-GB" dirty="0"/>
          </a:p>
          <a:p>
            <a:pPr marL="0" indent="0">
              <a:buNone/>
            </a:pPr>
            <a:endParaRPr lang="en-GB" dirty="0" smtClean="0"/>
          </a:p>
        </p:txBody>
      </p:sp>
    </p:spTree>
    <p:custDataLst>
      <p:tags r:id="rId1"/>
    </p:custDataLst>
    <p:extLst>
      <p:ext uri="{BB962C8B-B14F-4D97-AF65-F5344CB8AC3E}">
        <p14:creationId xmlns:p14="http://schemas.microsoft.com/office/powerpoint/2010/main" val="7008703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effectLst>
                  <a:outerShdw blurRad="38100" dist="38100" dir="2700000" algn="tl">
                    <a:srgbClr val="000000">
                      <a:alpha val="43137"/>
                    </a:srgbClr>
                  </a:outerShdw>
                </a:effectLst>
              </a:rPr>
              <a:t>Changed perspective on </a:t>
            </a:r>
            <a:r>
              <a:rPr lang="en-GB" b="1" dirty="0" smtClean="0">
                <a:effectLst>
                  <a:outerShdw blurRad="38100" dist="38100" dir="2700000" algn="tl">
                    <a:srgbClr val="000000">
                      <a:alpha val="43137"/>
                    </a:srgbClr>
                  </a:outerShdw>
                </a:effectLst>
              </a:rPr>
              <a:t>behaviour</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GB" i="1" dirty="0" smtClean="0"/>
              <a:t>“It’s </a:t>
            </a:r>
            <a:r>
              <a:rPr lang="en-GB" i="1" dirty="0"/>
              <a:t>changed my views of behaviour.  So sometimes when I see, what I would ascribe to not doing as they were told, you know,  fidgeting, or so-and-so’s definitely got ADHD, now I’m looking more perhaps, thinking why are they behaving this way, what’s the behaviour showing me apart from the surface impression.  So I’m perhaps more lenient?  I don’t know, I try to be more understanding </a:t>
            </a:r>
            <a:r>
              <a:rPr lang="en-GB" i="1" dirty="0" smtClean="0"/>
              <a:t>perhaps”.</a:t>
            </a:r>
            <a:endParaRPr lang="en-GB" i="1" dirty="0"/>
          </a:p>
        </p:txBody>
      </p:sp>
    </p:spTree>
    <p:custDataLst>
      <p:tags r:id="rId1"/>
    </p:custDataLst>
    <p:extLst>
      <p:ext uri="{BB962C8B-B14F-4D97-AF65-F5344CB8AC3E}">
        <p14:creationId xmlns:p14="http://schemas.microsoft.com/office/powerpoint/2010/main" val="2070942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b="1" dirty="0">
                <a:effectLst>
                  <a:outerShdw blurRad="38100" dist="38100" dir="2700000" algn="tl">
                    <a:srgbClr val="000000">
                      <a:alpha val="43137"/>
                    </a:srgbClr>
                  </a:outerShdw>
                </a:effectLst>
              </a:rPr>
              <a:t>Taking the child's </a:t>
            </a:r>
            <a:r>
              <a:rPr lang="en-GB" b="1" dirty="0" smtClean="0">
                <a:effectLst>
                  <a:outerShdw blurRad="38100" dist="38100" dir="2700000" algn="tl">
                    <a:srgbClr val="000000">
                      <a:alpha val="43137"/>
                    </a:srgbClr>
                  </a:outerShdw>
                </a:effectLst>
              </a:rPr>
              <a:t>perceptive</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24744"/>
            <a:ext cx="8229600" cy="5328592"/>
          </a:xfrm>
        </p:spPr>
        <p:txBody>
          <a:bodyPr>
            <a:normAutofit fontScale="77500" lnSpcReduction="20000"/>
          </a:bodyPr>
          <a:lstStyle/>
          <a:p>
            <a:pPr marL="0" indent="0">
              <a:buNone/>
            </a:pPr>
            <a:r>
              <a:rPr lang="en-GB" b="1" dirty="0" smtClean="0"/>
              <a:t>Rupture and repair = falling out and building bridges</a:t>
            </a:r>
          </a:p>
          <a:p>
            <a:r>
              <a:rPr lang="en-GB" i="1" dirty="0" smtClean="0"/>
              <a:t>“the </a:t>
            </a:r>
            <a:r>
              <a:rPr lang="en-GB" i="1" dirty="0"/>
              <a:t>whole dance of when you’re falling out and building bridges, that, those were the two bits that really I think about and could use.  And I can sort of see it in children now when they’re trying to, like if I’ve been cross with them for doing something I can see now that they’re trying to, when they come up and say ‘Oh can I just show you this Miss X</a:t>
            </a:r>
            <a:r>
              <a:rPr lang="en-GB" i="1" dirty="0" smtClean="0"/>
              <a:t>’ </a:t>
            </a:r>
            <a:r>
              <a:rPr lang="en-GB" i="1" dirty="0"/>
              <a:t>and I know it’s because they’re trying to build bridges again and now that I’m more aware of it and of why I sort of tend to maybe give them more time with that or make sure that I’ve actually responded rather than thinking that oo hang on I’ve just got to do this, I try and make a point of saying ‘yeah, you know, that’s great, well done I’m really pleased’ so that they know that everything’s fine whereas I didn’t really know to think about that before I just thought ‘oh how lovely</a:t>
            </a:r>
            <a:r>
              <a:rPr lang="en-GB" i="1" dirty="0" smtClean="0"/>
              <a:t>’”.  </a:t>
            </a:r>
            <a:endParaRPr lang="en-GB" i="1" dirty="0"/>
          </a:p>
        </p:txBody>
      </p:sp>
    </p:spTree>
    <p:custDataLst>
      <p:tags r:id="rId1"/>
    </p:custDataLst>
    <p:extLst>
      <p:ext uri="{BB962C8B-B14F-4D97-AF65-F5344CB8AC3E}">
        <p14:creationId xmlns:p14="http://schemas.microsoft.com/office/powerpoint/2010/main" val="8310285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effectLst>
                  <a:outerShdw blurRad="38100" dist="38100" dir="2700000" algn="tl">
                    <a:srgbClr val="000000">
                      <a:alpha val="43137"/>
                    </a:srgbClr>
                  </a:outerShdw>
                </a:effectLst>
              </a:rPr>
              <a:t>Chase and Dodge</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smtClean="0"/>
              <a:t>Examples:</a:t>
            </a:r>
          </a:p>
          <a:p>
            <a:pPr marL="0" indent="0">
              <a:buNone/>
            </a:pPr>
            <a:r>
              <a:rPr lang="en-GB" dirty="0" smtClean="0"/>
              <a:t>Chase and dodge – realising that making children look at you when you’re talking to them is not always useful – particularly if they are already stressed (or if you’re stressed out)</a:t>
            </a:r>
          </a:p>
          <a:p>
            <a:pPr marL="0" indent="0">
              <a:buNone/>
            </a:pPr>
            <a:endParaRPr lang="en-GB" dirty="0"/>
          </a:p>
          <a:p>
            <a:pPr marL="0" indent="0">
              <a:buNone/>
            </a:pPr>
            <a:endParaRPr lang="en-GB" dirty="0" smtClean="0"/>
          </a:p>
        </p:txBody>
      </p:sp>
    </p:spTree>
    <p:custDataLst>
      <p:tags r:id="rId1"/>
    </p:custDataLst>
    <p:extLst>
      <p:ext uri="{BB962C8B-B14F-4D97-AF65-F5344CB8AC3E}">
        <p14:creationId xmlns:p14="http://schemas.microsoft.com/office/powerpoint/2010/main" val="3299852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b="1" dirty="0" smtClean="0">
                <a:effectLst>
                  <a:outerShdw blurRad="38100" dist="38100" dir="2700000" algn="tl">
                    <a:srgbClr val="000000">
                      <a:alpha val="43137"/>
                    </a:srgbClr>
                  </a:outerShdw>
                </a:effectLst>
              </a:rPr>
              <a:t>Using containment with behaviour management</a:t>
            </a:r>
            <a:r>
              <a:rPr lang="en-GB" dirty="0" smtClean="0"/>
              <a:t> </a:t>
            </a:r>
            <a:endParaRPr lang="en-GB" dirty="0"/>
          </a:p>
        </p:txBody>
      </p:sp>
      <p:sp>
        <p:nvSpPr>
          <p:cNvPr id="3" name="Content Placeholder 2"/>
          <p:cNvSpPr>
            <a:spLocks noGrp="1"/>
          </p:cNvSpPr>
          <p:nvPr>
            <p:ph idx="1"/>
          </p:nvPr>
        </p:nvSpPr>
        <p:spPr>
          <a:xfrm>
            <a:off x="457200" y="1340768"/>
            <a:ext cx="8229600" cy="5040560"/>
          </a:xfrm>
        </p:spPr>
        <p:txBody>
          <a:bodyPr>
            <a:normAutofit fontScale="77500" lnSpcReduction="20000"/>
          </a:bodyPr>
          <a:lstStyle/>
          <a:p>
            <a:r>
              <a:rPr lang="en-GB" i="1" dirty="0"/>
              <a:t>There’s somebody in my class who joined quite recently, quite challenging behaviour.  And as well as very firm boundaries I have used the reflecting back to him how he is feeling and erm, yeah it’s worked.</a:t>
            </a:r>
          </a:p>
          <a:p>
            <a:r>
              <a:rPr lang="en-GB" i="1" dirty="0">
                <a:solidFill>
                  <a:srgbClr val="0070C0"/>
                </a:solidFill>
              </a:rPr>
              <a:t>In terms of what you’ve noticed about the response to that</a:t>
            </a:r>
            <a:r>
              <a:rPr lang="en-GB" i="1" dirty="0" smtClean="0">
                <a:solidFill>
                  <a:srgbClr val="0070C0"/>
                </a:solidFill>
              </a:rPr>
              <a:t>?</a:t>
            </a:r>
          </a:p>
          <a:p>
            <a:r>
              <a:rPr lang="en-GB" i="1" dirty="0" smtClean="0"/>
              <a:t> </a:t>
            </a:r>
            <a:r>
              <a:rPr lang="en-GB" i="1" dirty="0"/>
              <a:t>When I say it’s worked, it’s enabled him to calm down and be more reflective himself to work out a bit more in other words to think he’s actually said ‘it’s helped me to think twice’ so I think that’s got to be rather good. </a:t>
            </a:r>
            <a:endParaRPr lang="en-GB" i="1" dirty="0" smtClean="0"/>
          </a:p>
          <a:p>
            <a:r>
              <a:rPr lang="en-GB" i="1" dirty="0" smtClean="0">
                <a:solidFill>
                  <a:srgbClr val="0070C0"/>
                </a:solidFill>
              </a:rPr>
              <a:t>Yeah </a:t>
            </a:r>
            <a:r>
              <a:rPr lang="en-GB" i="1" dirty="0">
                <a:solidFill>
                  <a:srgbClr val="0070C0"/>
                </a:solidFill>
              </a:rPr>
              <a:t>it’s also really good that HE could say it’s helped me think twice’  </a:t>
            </a:r>
            <a:endParaRPr lang="en-GB" i="1" dirty="0" smtClean="0">
              <a:solidFill>
                <a:srgbClr val="0070C0"/>
              </a:solidFill>
            </a:endParaRPr>
          </a:p>
          <a:p>
            <a:r>
              <a:rPr lang="en-GB" i="1" dirty="0" smtClean="0"/>
              <a:t>Yes</a:t>
            </a:r>
            <a:r>
              <a:rPr lang="en-GB" i="1" dirty="0"/>
              <a:t>, I know he doesn’t always think twice but at least he realises that you can think twice, you know.  He’s a very intelligent child, but erm he needs to take charge of his emotions rather than just let them run riot</a:t>
            </a:r>
          </a:p>
        </p:txBody>
      </p:sp>
    </p:spTree>
    <p:custDataLst>
      <p:tags r:id="rId1"/>
    </p:custDataLst>
    <p:extLst>
      <p:ext uri="{BB962C8B-B14F-4D97-AF65-F5344CB8AC3E}">
        <p14:creationId xmlns:p14="http://schemas.microsoft.com/office/powerpoint/2010/main" val="22293666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Impact on themselves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Feeling less stressed</a:t>
            </a:r>
          </a:p>
          <a:p>
            <a:r>
              <a:rPr lang="en-GB" dirty="0" smtClean="0"/>
              <a:t>Own well-being</a:t>
            </a:r>
          </a:p>
          <a:p>
            <a:r>
              <a:rPr lang="en-GB" dirty="0" smtClean="0"/>
              <a:t>Confidence in their ability</a:t>
            </a:r>
          </a:p>
          <a:p>
            <a:endParaRPr lang="en-GB" dirty="0"/>
          </a:p>
          <a:p>
            <a:r>
              <a:rPr lang="en-GB" dirty="0" smtClean="0"/>
              <a:t>Several teacher mentioned that having a different perspective and support from other staff has made them feel more relaxed</a:t>
            </a:r>
          </a:p>
          <a:p>
            <a:endParaRPr lang="en-GB" dirty="0"/>
          </a:p>
        </p:txBody>
      </p:sp>
    </p:spTree>
    <p:custDataLst>
      <p:tags r:id="rId1"/>
    </p:custDataLst>
    <p:extLst>
      <p:ext uri="{BB962C8B-B14F-4D97-AF65-F5344CB8AC3E}">
        <p14:creationId xmlns:p14="http://schemas.microsoft.com/office/powerpoint/2010/main" val="40524568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effectLst>
                  <a:outerShdw blurRad="38100" dist="38100" dir="2700000" algn="tl">
                    <a:srgbClr val="000000">
                      <a:alpha val="43137"/>
                    </a:srgbClr>
                  </a:outerShdw>
                </a:effectLst>
              </a:rPr>
              <a:t>Containing </a:t>
            </a:r>
            <a:r>
              <a:rPr lang="en-GB" b="1" dirty="0" smtClean="0">
                <a:effectLst>
                  <a:outerShdw blurRad="38100" dist="38100" dir="2700000" algn="tl">
                    <a:srgbClr val="000000">
                      <a:alpha val="43137"/>
                    </a:srgbClr>
                  </a:outerShdw>
                </a:effectLst>
              </a:rPr>
              <a:t>Teachers </a:t>
            </a:r>
            <a:r>
              <a:rPr lang="en-GB" b="1" dirty="0">
                <a:effectLst>
                  <a:outerShdw blurRad="38100" dist="38100" dir="2700000" algn="tl">
                    <a:srgbClr val="000000">
                      <a:alpha val="43137"/>
                    </a:srgbClr>
                  </a:outerShdw>
                </a:effectLst>
              </a:rPr>
              <a:t>Anxieties Lead to them Being More Reciprocal</a:t>
            </a:r>
            <a:endParaRPr lang="en-GB" dirty="0"/>
          </a:p>
        </p:txBody>
      </p:sp>
      <p:sp>
        <p:nvSpPr>
          <p:cNvPr id="3" name="Content Placeholder 2"/>
          <p:cNvSpPr>
            <a:spLocks noGrp="1"/>
          </p:cNvSpPr>
          <p:nvPr>
            <p:ph idx="1"/>
          </p:nvPr>
        </p:nvSpPr>
        <p:spPr>
          <a:xfrm>
            <a:off x="457200" y="1916832"/>
            <a:ext cx="8229600" cy="4209331"/>
          </a:xfrm>
        </p:spPr>
        <p:txBody>
          <a:bodyPr/>
          <a:lstStyle/>
          <a:p>
            <a:pPr marL="0" indent="0">
              <a:buNone/>
            </a:pPr>
            <a:r>
              <a:rPr lang="en-GB" dirty="0" smtClean="0"/>
              <a:t>Talking about her difficulties managing a young boys behaviour as she knew he had been abused and felt that as she was not a mental health specialist she may do something that would be damaging to him and so found it hard to respond to him a teacher said:</a:t>
            </a:r>
          </a:p>
          <a:p>
            <a:endParaRPr lang="en-GB" dirty="0"/>
          </a:p>
        </p:txBody>
      </p:sp>
    </p:spTree>
    <p:custDataLst>
      <p:tags r:id="rId1"/>
    </p:custDataLst>
    <p:extLst>
      <p:ext uri="{BB962C8B-B14F-4D97-AF65-F5344CB8AC3E}">
        <p14:creationId xmlns:p14="http://schemas.microsoft.com/office/powerpoint/2010/main" val="16769561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effectLst>
                  <a:outerShdw blurRad="38100" dist="38100" dir="2700000" algn="tl">
                    <a:srgbClr val="000000">
                      <a:alpha val="43137"/>
                    </a:srgbClr>
                  </a:outerShdw>
                </a:effectLst>
              </a:rPr>
              <a:t>Containing Teachers Anxieties Lead to them Being More Reciprocal</a:t>
            </a:r>
            <a:endParaRPr lang="en-GB"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25144"/>
          </a:xfrm>
        </p:spPr>
        <p:txBody>
          <a:bodyPr>
            <a:normAutofit fontScale="85000" lnSpcReduction="20000"/>
          </a:bodyPr>
          <a:lstStyle/>
          <a:p>
            <a:pPr marL="0" indent="0">
              <a:buNone/>
            </a:pPr>
            <a:r>
              <a:rPr lang="en-GB" dirty="0" smtClean="0"/>
              <a:t>“</a:t>
            </a:r>
            <a:r>
              <a:rPr lang="en-GB" i="1" dirty="0" smtClean="0"/>
              <a:t>I </a:t>
            </a:r>
            <a:r>
              <a:rPr lang="en-GB" i="1" dirty="0"/>
              <a:t>sort of could use that with him and that made me again more relaxed with him so that I could sort of, erm because I was worried I was doing the wrong thing </a:t>
            </a:r>
            <a:r>
              <a:rPr lang="en-GB" i="1" dirty="0" smtClean="0"/>
              <a:t>…  </a:t>
            </a:r>
            <a:r>
              <a:rPr lang="en-GB" i="1" dirty="0"/>
              <a:t>having someone’s input in that way helps me think that I’m not going to do him damage by acting the wrong </a:t>
            </a:r>
            <a:r>
              <a:rPr lang="en-GB" i="1" dirty="0" smtClean="0"/>
              <a:t>way.  </a:t>
            </a:r>
            <a:r>
              <a:rPr lang="en-GB" i="1" dirty="0"/>
              <a:t>Because particularly because he’s got certain needs, so generally I don’t worry about that so much but when there’s certain children that you know certain things have happened in the past, it’s definitely more of a worry that you’re going to do more damage so having someone to then talk about things you just get the reassurance that actually it’s ok and you know you can adapt things and everything.  So in that way, I’ve definitely used that as well</a:t>
            </a:r>
            <a:r>
              <a:rPr lang="en-GB" i="1" dirty="0" smtClean="0"/>
              <a:t>.”</a:t>
            </a:r>
            <a:endParaRPr lang="en-GB" i="1" dirty="0"/>
          </a:p>
          <a:p>
            <a:endParaRPr lang="en-GB" dirty="0"/>
          </a:p>
        </p:txBody>
      </p:sp>
    </p:spTree>
    <p:custDataLst>
      <p:tags r:id="rId1"/>
    </p:custDataLst>
    <p:extLst>
      <p:ext uri="{BB962C8B-B14F-4D97-AF65-F5344CB8AC3E}">
        <p14:creationId xmlns:p14="http://schemas.microsoft.com/office/powerpoint/2010/main" val="25397120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ffectLst>
                  <a:outerShdw blurRad="38100" dist="38100" dir="2700000" algn="tl">
                    <a:srgbClr val="000000">
                      <a:alpha val="43137"/>
                    </a:srgbClr>
                  </a:outerShdw>
                </a:effectLst>
              </a:rPr>
              <a:t>Impact </a:t>
            </a:r>
            <a:r>
              <a:rPr lang="en-GB" b="1" dirty="0">
                <a:effectLst>
                  <a:outerShdw blurRad="38100" dist="38100" dir="2700000" algn="tl">
                    <a:srgbClr val="000000">
                      <a:alpha val="43137"/>
                    </a:srgbClr>
                  </a:outerShdw>
                </a:effectLst>
              </a:rPr>
              <a:t>on Interactions </a:t>
            </a:r>
            <a:r>
              <a:rPr lang="en-GB" b="1" dirty="0" smtClean="0">
                <a:effectLst>
                  <a:outerShdw blurRad="38100" dist="38100" dir="2700000" algn="tl">
                    <a:srgbClr val="000000">
                      <a:alpha val="43137"/>
                    </a:srgbClr>
                  </a:outerShdw>
                </a:effectLst>
              </a:rPr>
              <a:t>with Parents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GB" dirty="0" smtClean="0"/>
              <a:t>Containing parents feelings</a:t>
            </a:r>
          </a:p>
          <a:p>
            <a:r>
              <a:rPr lang="en-GB" dirty="0" smtClean="0"/>
              <a:t>Understanding their perspective</a:t>
            </a:r>
          </a:p>
          <a:p>
            <a:pPr marL="0" indent="0">
              <a:buNone/>
            </a:pPr>
            <a:endParaRPr lang="en-GB" dirty="0" smtClean="0"/>
          </a:p>
        </p:txBody>
      </p:sp>
    </p:spTree>
    <p:custDataLst>
      <p:tags r:id="rId1"/>
    </p:custDataLst>
    <p:extLst>
      <p:ext uri="{BB962C8B-B14F-4D97-AF65-F5344CB8AC3E}">
        <p14:creationId xmlns:p14="http://schemas.microsoft.com/office/powerpoint/2010/main" val="1994119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Trauma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No only useful for educators in understanding the behaviour of all the children in the classroom and thinking about how they manage their behaviour</a:t>
            </a:r>
          </a:p>
          <a:p>
            <a:r>
              <a:rPr lang="en-GB" dirty="0" smtClean="0"/>
              <a:t>Also enables teachers and support staff to understand the behaviour of children who have been neglected and experienced trauma</a:t>
            </a:r>
            <a:endParaRPr lang="en-GB" dirty="0"/>
          </a:p>
        </p:txBody>
      </p:sp>
      <p:sp>
        <p:nvSpPr>
          <p:cNvPr id="4" name="Footer Placeholder 3"/>
          <p:cNvSpPr>
            <a:spLocks noGrp="1"/>
          </p:cNvSpPr>
          <p:nvPr>
            <p:ph type="ftr" sz="quarter" idx="11"/>
          </p:nvPr>
        </p:nvSpPr>
        <p:spPr/>
        <p:txBody>
          <a:bodyPr/>
          <a:lstStyle/>
          <a:p>
            <a:pPr>
              <a:defRPr/>
            </a:pPr>
            <a:r>
              <a:rPr lang="en-GB" smtClean="0">
                <a:solidFill>
                  <a:srgbClr val="000000"/>
                </a:solidFill>
              </a:rPr>
              <a:t>© Solihull Approach  </a:t>
            </a:r>
            <a:endParaRPr lang="en-GB" dirty="0">
              <a:solidFill>
                <a:srgbClr val="000000"/>
              </a:solidFill>
            </a:endParaRPr>
          </a:p>
        </p:txBody>
      </p:sp>
      <p:sp>
        <p:nvSpPr>
          <p:cNvPr id="5" name="Slide Number Placeholder 4"/>
          <p:cNvSpPr>
            <a:spLocks noGrp="1"/>
          </p:cNvSpPr>
          <p:nvPr>
            <p:ph type="sldNum" sz="quarter" idx="12"/>
          </p:nvPr>
        </p:nvSpPr>
        <p:spPr/>
        <p:txBody>
          <a:bodyPr/>
          <a:lstStyle/>
          <a:p>
            <a:pPr>
              <a:defRPr/>
            </a:pPr>
            <a:fld id="{8953AEDF-761E-49F9-9B38-0FF80831FE55}" type="slidenum">
              <a:rPr lang="en-GB" smtClean="0">
                <a:solidFill>
                  <a:srgbClr val="000000"/>
                </a:solidFill>
              </a:rPr>
              <a:pPr>
                <a:defRPr/>
              </a:pPr>
              <a:t>6</a:t>
            </a:fld>
            <a:endParaRPr lang="en-GB" dirty="0">
              <a:solidFill>
                <a:srgbClr val="000000"/>
              </a:solidFill>
            </a:endParaRPr>
          </a:p>
        </p:txBody>
      </p:sp>
    </p:spTree>
    <p:custDataLst>
      <p:tags r:id="rId1"/>
    </p:custDataLst>
    <p:extLst>
      <p:ext uri="{BB962C8B-B14F-4D97-AF65-F5344CB8AC3E}">
        <p14:creationId xmlns:p14="http://schemas.microsoft.com/office/powerpoint/2010/main" val="4183619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ffectLst>
                  <a:outerShdw blurRad="38100" dist="38100" dir="2700000" algn="tl">
                    <a:srgbClr val="000000">
                      <a:alpha val="43137"/>
                    </a:srgbClr>
                  </a:outerShdw>
                </a:effectLst>
              </a:rPr>
              <a:t>Impact </a:t>
            </a:r>
            <a:r>
              <a:rPr lang="en-GB" b="1" dirty="0">
                <a:effectLst>
                  <a:outerShdw blurRad="38100" dist="38100" dir="2700000" algn="tl">
                    <a:srgbClr val="000000">
                      <a:alpha val="43137"/>
                    </a:srgbClr>
                  </a:outerShdw>
                </a:effectLst>
              </a:rPr>
              <a:t>on Interactions </a:t>
            </a:r>
            <a:r>
              <a:rPr lang="en-GB" b="1" dirty="0" smtClean="0">
                <a:effectLst>
                  <a:outerShdw blurRad="38100" dist="38100" dir="2700000" algn="tl">
                    <a:srgbClr val="000000">
                      <a:alpha val="43137"/>
                    </a:srgbClr>
                  </a:outerShdw>
                </a:effectLst>
              </a:rPr>
              <a:t>with Other Staff Members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All the staff reported that staff relationships / interactions had changed:</a:t>
            </a:r>
          </a:p>
          <a:p>
            <a:r>
              <a:rPr lang="en-GB" dirty="0" smtClean="0"/>
              <a:t>More sharing and openness</a:t>
            </a:r>
          </a:p>
          <a:p>
            <a:r>
              <a:rPr lang="en-GB" dirty="0" smtClean="0"/>
              <a:t>A willingness to show vulnerability</a:t>
            </a:r>
          </a:p>
          <a:p>
            <a:r>
              <a:rPr lang="en-GB" dirty="0" smtClean="0"/>
              <a:t>Not reacting so fast to things</a:t>
            </a:r>
          </a:p>
          <a:p>
            <a:r>
              <a:rPr lang="en-GB" dirty="0" smtClean="0"/>
              <a:t>People being more amenable to discussions with other staff</a:t>
            </a:r>
          </a:p>
          <a:p>
            <a:pPr marL="0" indent="0">
              <a:buNone/>
            </a:pPr>
            <a:r>
              <a:rPr lang="en-GB" dirty="0" smtClean="0"/>
              <a:t>Felt the SA offered a structured way to think about their interactions</a:t>
            </a:r>
          </a:p>
        </p:txBody>
      </p:sp>
    </p:spTree>
    <p:custDataLst>
      <p:tags r:id="rId1"/>
    </p:custDataLst>
    <p:extLst>
      <p:ext uri="{BB962C8B-B14F-4D97-AF65-F5344CB8AC3E}">
        <p14:creationId xmlns:p14="http://schemas.microsoft.com/office/powerpoint/2010/main" val="9920322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ffectLst>
                  <a:outerShdw blurRad="38100" dist="38100" dir="2700000" algn="tl">
                    <a:srgbClr val="000000">
                      <a:alpha val="43137"/>
                    </a:srgbClr>
                  </a:outerShdw>
                </a:effectLst>
              </a:rPr>
              <a:t>Led to changes in support structures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GB" dirty="0" smtClean="0"/>
              <a:t>Morning briefings</a:t>
            </a:r>
          </a:p>
          <a:p>
            <a:r>
              <a:rPr lang="en-GB" dirty="0" smtClean="0"/>
              <a:t>Planning, Preparation and Assessment time</a:t>
            </a:r>
          </a:p>
          <a:p>
            <a:r>
              <a:rPr lang="en-GB" dirty="0" smtClean="0"/>
              <a:t>Phase Group Time</a:t>
            </a:r>
          </a:p>
          <a:p>
            <a:r>
              <a:rPr lang="en-GB" dirty="0" smtClean="0"/>
              <a:t>Staff Meeting Time</a:t>
            </a:r>
          </a:p>
          <a:p>
            <a:r>
              <a:rPr lang="en-GB" dirty="0" smtClean="0"/>
              <a:t>Focus Group</a:t>
            </a:r>
          </a:p>
          <a:p>
            <a:endParaRPr lang="en-GB" dirty="0"/>
          </a:p>
          <a:p>
            <a:pPr marL="0" indent="0">
              <a:buNone/>
            </a:pPr>
            <a:r>
              <a:rPr lang="en-GB" dirty="0" smtClean="0"/>
              <a:t>All focused on joint working and sharing information about pupils particularly those with challenging behaviour</a:t>
            </a:r>
            <a:endParaRPr lang="en-GB" dirty="0"/>
          </a:p>
        </p:txBody>
      </p:sp>
    </p:spTree>
    <p:custDataLst>
      <p:tags r:id="rId1"/>
    </p:custDataLst>
    <p:extLst>
      <p:ext uri="{BB962C8B-B14F-4D97-AF65-F5344CB8AC3E}">
        <p14:creationId xmlns:p14="http://schemas.microsoft.com/office/powerpoint/2010/main" val="25448785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Limitations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Sample size</a:t>
            </a:r>
          </a:p>
          <a:p>
            <a:r>
              <a:rPr lang="en-GB" dirty="0" smtClean="0"/>
              <a:t>Matching of schools</a:t>
            </a:r>
          </a:p>
          <a:p>
            <a:r>
              <a:rPr lang="en-GB" dirty="0" smtClean="0"/>
              <a:t>Could not exclude other factors</a:t>
            </a:r>
          </a:p>
          <a:p>
            <a:endParaRPr lang="en-GB" dirty="0"/>
          </a:p>
          <a:p>
            <a:r>
              <a:rPr lang="en-GB" dirty="0" smtClean="0"/>
              <a:t>However still showing promising signs</a:t>
            </a:r>
            <a:endParaRPr lang="en-GB" dirty="0"/>
          </a:p>
        </p:txBody>
      </p:sp>
    </p:spTree>
    <p:custDataLst>
      <p:tags r:id="rId1"/>
    </p:custDataLst>
    <p:extLst>
      <p:ext uri="{BB962C8B-B14F-4D97-AF65-F5344CB8AC3E}">
        <p14:creationId xmlns:p14="http://schemas.microsoft.com/office/powerpoint/2010/main" val="29242257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Tentative Conclusions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Both the quantitative and qualitative data suggest that the Solihull Approach Understanding Your Pupils’ Behaviour has had a positive impact on teachers</a:t>
            </a:r>
          </a:p>
          <a:p>
            <a:r>
              <a:rPr lang="en-GB" dirty="0" smtClean="0"/>
              <a:t>The quantitative data suggests there has been an impact on teachers interactions with their pupils, the parents and colleagues and it has led to wider school changes.  </a:t>
            </a:r>
            <a:endParaRPr lang="en-GB" dirty="0"/>
          </a:p>
        </p:txBody>
      </p:sp>
    </p:spTree>
    <p:custDataLst>
      <p:tags r:id="rId1"/>
    </p:custDataLst>
    <p:extLst>
      <p:ext uri="{BB962C8B-B14F-4D97-AF65-F5344CB8AC3E}">
        <p14:creationId xmlns:p14="http://schemas.microsoft.com/office/powerpoint/2010/main" val="26574821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Data from the other schools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School B: increase in compassion satisfaction on </a:t>
            </a:r>
            <a:r>
              <a:rPr lang="en-GB" dirty="0" err="1" smtClean="0"/>
              <a:t>ProQol</a:t>
            </a:r>
            <a:endParaRPr lang="en-GB" dirty="0" smtClean="0"/>
          </a:p>
          <a:p>
            <a:r>
              <a:rPr lang="en-GB" dirty="0" smtClean="0"/>
              <a:t>School C: no significant difference</a:t>
            </a:r>
          </a:p>
          <a:p>
            <a:r>
              <a:rPr lang="en-GB" dirty="0" smtClean="0"/>
              <a:t>School D: no significant difference</a:t>
            </a:r>
          </a:p>
          <a:p>
            <a:endParaRPr lang="en-GB" dirty="0"/>
          </a:p>
          <a:p>
            <a:r>
              <a:rPr lang="en-GB" dirty="0" smtClean="0"/>
              <a:t>Suggests that the support sessions are a key to embedding the ideas from the framework. However this needs further research.  </a:t>
            </a:r>
            <a:endParaRPr lang="en-GB" dirty="0"/>
          </a:p>
        </p:txBody>
      </p:sp>
    </p:spTree>
    <p:custDataLst>
      <p:tags r:id="rId1"/>
    </p:custDataLst>
    <p:extLst>
      <p:ext uri="{BB962C8B-B14F-4D97-AF65-F5344CB8AC3E}">
        <p14:creationId xmlns:p14="http://schemas.microsoft.com/office/powerpoint/2010/main" val="32478357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Challenges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Not all staff taking up the approach</a:t>
            </a:r>
          </a:p>
          <a:p>
            <a:r>
              <a:rPr lang="en-GB" dirty="0" smtClean="0"/>
              <a:t>Time and funding</a:t>
            </a:r>
          </a:p>
          <a:p>
            <a:r>
              <a:rPr lang="en-GB" dirty="0" smtClean="0"/>
              <a:t>Support sessions take up and how they are structured</a:t>
            </a:r>
          </a:p>
          <a:p>
            <a:r>
              <a:rPr lang="en-GB" dirty="0" smtClean="0"/>
              <a:t>Parents not having the same information</a:t>
            </a:r>
          </a:p>
          <a:p>
            <a:endParaRPr lang="en-GB" dirty="0"/>
          </a:p>
        </p:txBody>
      </p:sp>
    </p:spTree>
    <p:custDataLst>
      <p:tags r:id="rId1"/>
    </p:custDataLst>
    <p:extLst>
      <p:ext uri="{BB962C8B-B14F-4D97-AF65-F5344CB8AC3E}">
        <p14:creationId xmlns:p14="http://schemas.microsoft.com/office/powerpoint/2010/main" val="5371007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Facilitators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Trained as a whole staff – importance of including support staff and admin</a:t>
            </a:r>
          </a:p>
          <a:p>
            <a:r>
              <a:rPr lang="en-GB" dirty="0" smtClean="0"/>
              <a:t>Working across the years</a:t>
            </a:r>
          </a:p>
          <a:p>
            <a:r>
              <a:rPr lang="en-GB" dirty="0" smtClean="0"/>
              <a:t>Support in place</a:t>
            </a:r>
            <a:endParaRPr lang="en-GB" dirty="0"/>
          </a:p>
        </p:txBody>
      </p:sp>
    </p:spTree>
    <p:custDataLst>
      <p:tags r:id="rId1"/>
    </p:custDataLst>
    <p:extLst>
      <p:ext uri="{BB962C8B-B14F-4D97-AF65-F5344CB8AC3E}">
        <p14:creationId xmlns:p14="http://schemas.microsoft.com/office/powerpoint/2010/main" val="41949069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Learning from the experience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a:t>Not being a teacher</a:t>
            </a:r>
          </a:p>
          <a:p>
            <a:r>
              <a:rPr lang="en-GB" dirty="0" smtClean="0"/>
              <a:t>Using whole school, classroom and individual examples</a:t>
            </a:r>
          </a:p>
          <a:p>
            <a:r>
              <a:rPr lang="en-GB" dirty="0" smtClean="0"/>
              <a:t>Size of the group</a:t>
            </a:r>
          </a:p>
          <a:p>
            <a:r>
              <a:rPr lang="en-GB" dirty="0" smtClean="0"/>
              <a:t>Twilight versus INSET day and twilight</a:t>
            </a:r>
          </a:p>
          <a:p>
            <a:r>
              <a:rPr lang="en-GB" dirty="0" smtClean="0"/>
              <a:t>Composition of the group matters</a:t>
            </a:r>
          </a:p>
          <a:p>
            <a:r>
              <a:rPr lang="en-GB" dirty="0" smtClean="0"/>
              <a:t>Resource packs</a:t>
            </a:r>
          </a:p>
          <a:p>
            <a:endParaRPr lang="en-GB" dirty="0" smtClean="0"/>
          </a:p>
          <a:p>
            <a:endParaRPr lang="en-GB" dirty="0"/>
          </a:p>
        </p:txBody>
      </p:sp>
    </p:spTree>
    <p:custDataLst>
      <p:tags r:id="rId1"/>
    </p:custDataLst>
    <p:extLst>
      <p:ext uri="{BB962C8B-B14F-4D97-AF65-F5344CB8AC3E}">
        <p14:creationId xmlns:p14="http://schemas.microsoft.com/office/powerpoint/2010/main" val="42195607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ffectLst>
                  <a:outerShdw blurRad="38100" dist="38100" dir="2700000" algn="tl">
                    <a:srgbClr val="000000">
                      <a:alpha val="43137"/>
                    </a:srgbClr>
                  </a:outerShdw>
                </a:effectLst>
              </a:rPr>
              <a:t>Some teacher’s views that were challenging</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GB" dirty="0"/>
              <a:t>Not having time – how much time spent on not planning around disruptive behaviour</a:t>
            </a:r>
          </a:p>
          <a:p>
            <a:r>
              <a:rPr lang="en-GB" dirty="0"/>
              <a:t>You are making excuses for poor behaviour / poor parenting</a:t>
            </a:r>
          </a:p>
          <a:p>
            <a:r>
              <a:rPr lang="en-GB" dirty="0"/>
              <a:t>It is not possible to use the approach when dealing with the range of needs in a class</a:t>
            </a:r>
          </a:p>
          <a:p>
            <a:r>
              <a:rPr lang="en-GB" dirty="0" smtClean="0"/>
              <a:t>It’s not fair, we need to treat all children equally</a:t>
            </a:r>
          </a:p>
          <a:p>
            <a:r>
              <a:rPr lang="en-GB" dirty="0" smtClean="0"/>
              <a:t>Children getting one up on you</a:t>
            </a:r>
          </a:p>
          <a:p>
            <a:endParaRPr lang="en-GB" dirty="0" smtClean="0"/>
          </a:p>
          <a:p>
            <a:endParaRPr lang="en-GB" dirty="0"/>
          </a:p>
        </p:txBody>
      </p:sp>
    </p:spTree>
    <p:custDataLst>
      <p:tags r:id="rId1"/>
    </p:custDataLst>
    <p:extLst>
      <p:ext uri="{BB962C8B-B14F-4D97-AF65-F5344CB8AC3E}">
        <p14:creationId xmlns:p14="http://schemas.microsoft.com/office/powerpoint/2010/main" val="36928449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5" name="Picture 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6" name="Picture 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49" name="Text Box 9"/>
          <p:cNvSpPr txBox="1">
            <a:spLocks noChangeArrowheads="1"/>
          </p:cNvSpPr>
          <p:nvPr/>
        </p:nvSpPr>
        <p:spPr bwMode="auto">
          <a:xfrm>
            <a:off x="908050" y="4005064"/>
            <a:ext cx="7632700" cy="646331"/>
          </a:xfrm>
          <a:prstGeom prst="rect">
            <a:avLst/>
          </a:prstGeom>
          <a:noFill/>
          <a:ln w="9525">
            <a:noFill/>
            <a:miter lim="800000"/>
            <a:headEnd/>
            <a:tailEnd/>
          </a:ln>
          <a:effectLst/>
        </p:spPr>
        <p:txBody>
          <a:bodyPr>
            <a:spAutoFit/>
          </a:bodyPr>
          <a:lstStyle/>
          <a:p>
            <a:pPr algn="ctr">
              <a:spcBef>
                <a:spcPct val="50000"/>
              </a:spcBef>
              <a:defRPr/>
            </a:pPr>
            <a:r>
              <a:rPr lang="en-GB" sz="3600" dirty="0">
                <a:solidFill>
                  <a:srgbClr val="000000"/>
                </a:solidFill>
                <a:latin typeface="Arial" pitchFamily="34" charset="0"/>
              </a:rPr>
              <a:t>alex.hassett@canterbury.ac.uk </a:t>
            </a:r>
          </a:p>
        </p:txBody>
      </p:sp>
      <p:pic>
        <p:nvPicPr>
          <p:cNvPr id="1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6991" y="260648"/>
            <a:ext cx="3366089"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77305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Secondary Trauma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The role of containment at the individual, classroom and school level has an impact on educators’ ability to understand and manage some of the powerful emotional and behavioural communication of children who have been traumatised</a:t>
            </a:r>
          </a:p>
          <a:p>
            <a:r>
              <a:rPr lang="en-GB" dirty="0" smtClean="0"/>
              <a:t>Emphasises why support for educators is key</a:t>
            </a:r>
            <a:endParaRPr lang="en-GB" dirty="0"/>
          </a:p>
        </p:txBody>
      </p:sp>
      <p:sp>
        <p:nvSpPr>
          <p:cNvPr id="4" name="Footer Placeholder 3"/>
          <p:cNvSpPr>
            <a:spLocks noGrp="1"/>
          </p:cNvSpPr>
          <p:nvPr>
            <p:ph type="ftr" sz="quarter" idx="11"/>
          </p:nvPr>
        </p:nvSpPr>
        <p:spPr/>
        <p:txBody>
          <a:bodyPr/>
          <a:lstStyle/>
          <a:p>
            <a:pPr>
              <a:defRPr/>
            </a:pPr>
            <a:r>
              <a:rPr lang="en-GB" smtClean="0">
                <a:solidFill>
                  <a:srgbClr val="000000"/>
                </a:solidFill>
              </a:rPr>
              <a:t>© Solihull Approach  </a:t>
            </a:r>
            <a:endParaRPr lang="en-GB" dirty="0">
              <a:solidFill>
                <a:srgbClr val="000000"/>
              </a:solidFill>
            </a:endParaRPr>
          </a:p>
        </p:txBody>
      </p:sp>
      <p:sp>
        <p:nvSpPr>
          <p:cNvPr id="5" name="Slide Number Placeholder 4"/>
          <p:cNvSpPr>
            <a:spLocks noGrp="1"/>
          </p:cNvSpPr>
          <p:nvPr>
            <p:ph type="sldNum" sz="quarter" idx="12"/>
          </p:nvPr>
        </p:nvSpPr>
        <p:spPr/>
        <p:txBody>
          <a:bodyPr/>
          <a:lstStyle/>
          <a:p>
            <a:pPr>
              <a:defRPr/>
            </a:pPr>
            <a:fld id="{8953AEDF-761E-49F9-9B38-0FF80831FE55}" type="slidenum">
              <a:rPr lang="en-GB" smtClean="0">
                <a:solidFill>
                  <a:srgbClr val="000000"/>
                </a:solidFill>
              </a:rPr>
              <a:pPr>
                <a:defRPr/>
              </a:pPr>
              <a:t>7</a:t>
            </a:fld>
            <a:endParaRPr lang="en-GB" dirty="0">
              <a:solidFill>
                <a:srgbClr val="000000"/>
              </a:solidFill>
            </a:endParaRPr>
          </a:p>
        </p:txBody>
      </p:sp>
    </p:spTree>
    <p:custDataLst>
      <p:tags r:id="rId1"/>
    </p:custDataLst>
    <p:extLst>
      <p:ext uri="{BB962C8B-B14F-4D97-AF65-F5344CB8AC3E}">
        <p14:creationId xmlns:p14="http://schemas.microsoft.com/office/powerpoint/2010/main" val="3462139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14"/>
          <p:cNvSpPr txBox="1">
            <a:spLocks noChangeArrowheads="1"/>
          </p:cNvSpPr>
          <p:nvPr/>
        </p:nvSpPr>
        <p:spPr bwMode="auto">
          <a:xfrm>
            <a:off x="900113" y="476250"/>
            <a:ext cx="7559675" cy="652463"/>
          </a:xfrm>
          <a:prstGeom prst="rect">
            <a:avLst/>
          </a:prstGeom>
          <a:solidFill>
            <a:schemeClr val="bg1"/>
          </a:solidFill>
          <a:ln>
            <a:noFill/>
          </a:ln>
        </p:spPr>
        <p:txBody>
          <a:bodyPr tIns="226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144000"/>
              </a:lnSpc>
              <a:spcBef>
                <a:spcPct val="0"/>
              </a:spcBef>
              <a:spcAft>
                <a:spcPct val="0"/>
              </a:spcAft>
              <a:defRPr/>
            </a:pPr>
            <a:r>
              <a:rPr lang="en-GB" sz="2800" b="1" dirty="0" smtClean="0">
                <a:solidFill>
                  <a:srgbClr val="000000"/>
                </a:solidFill>
                <a:effectLst>
                  <a:outerShdw blurRad="38100" dist="38100" dir="2700000" algn="tl">
                    <a:srgbClr val="000000">
                      <a:alpha val="43137"/>
                    </a:srgbClr>
                  </a:outerShdw>
                </a:effectLst>
                <a:latin typeface="Arial"/>
              </a:rPr>
              <a:t>Aims of the Solihull Approach Training</a:t>
            </a:r>
            <a:endParaRPr lang="en-GB" sz="2800" dirty="0" smtClean="0">
              <a:solidFill>
                <a:srgbClr val="000000"/>
              </a:solidFill>
              <a:effectLst>
                <a:outerShdw blurRad="38100" dist="38100" dir="2700000" algn="tl">
                  <a:srgbClr val="000000">
                    <a:alpha val="43137"/>
                  </a:srgbClr>
                </a:outerShdw>
              </a:effectLst>
              <a:latin typeface="Arial"/>
            </a:endParaRPr>
          </a:p>
        </p:txBody>
      </p:sp>
      <p:sp>
        <p:nvSpPr>
          <p:cNvPr id="1229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01F0EE-5A46-46E8-8858-EFCD7B2B63C7}" type="slidenum">
              <a:rPr lang="en-GB" smtClean="0">
                <a:solidFill>
                  <a:srgbClr val="000000"/>
                </a:solidFill>
              </a:rPr>
              <a:pPr eaLnBrk="1" hangingPunct="1"/>
              <a:t>8</a:t>
            </a:fld>
            <a:endParaRPr lang="en-GB" dirty="0" smtClean="0">
              <a:solidFill>
                <a:srgbClr val="000000"/>
              </a:solidFill>
            </a:endParaRPr>
          </a:p>
        </p:txBody>
      </p:sp>
      <p:sp>
        <p:nvSpPr>
          <p:cNvPr id="81923" name="Rectangle 3"/>
          <p:cNvSpPr>
            <a:spLocks noGrp="1" noChangeArrowheads="1"/>
          </p:cNvSpPr>
          <p:nvPr>
            <p:ph type="body" idx="4294967295"/>
          </p:nvPr>
        </p:nvSpPr>
        <p:spPr>
          <a:xfrm>
            <a:off x="215900" y="1700213"/>
            <a:ext cx="8640763" cy="4105275"/>
          </a:xfrm>
        </p:spPr>
        <p:txBody>
          <a:bodyPr/>
          <a:lstStyle/>
          <a:p>
            <a:pPr>
              <a:spcBef>
                <a:spcPts val="0"/>
              </a:spcBef>
              <a:defRPr/>
            </a:pPr>
            <a:r>
              <a:rPr lang="en-US" sz="2400" dirty="0"/>
              <a:t>Provide the framework of the Solihull Approach model  for understanding your pupil’s behaviour </a:t>
            </a:r>
            <a:r>
              <a:rPr lang="en-US" sz="2400" dirty="0" smtClean="0"/>
              <a:t>to support pupils </a:t>
            </a:r>
            <a:r>
              <a:rPr lang="en-US" sz="2400" dirty="0"/>
              <a:t>to learn</a:t>
            </a:r>
            <a:endParaRPr lang="en-GB" sz="2400" dirty="0"/>
          </a:p>
          <a:p>
            <a:pPr marL="0" indent="0">
              <a:spcBef>
                <a:spcPts val="0"/>
              </a:spcBef>
              <a:buFontTx/>
              <a:buNone/>
              <a:defRPr/>
            </a:pPr>
            <a:r>
              <a:rPr lang="en-US" sz="2400" dirty="0"/>
              <a:t> </a:t>
            </a:r>
            <a:endParaRPr lang="en-GB" sz="2400" dirty="0"/>
          </a:p>
          <a:p>
            <a:pPr>
              <a:spcBef>
                <a:spcPts val="0"/>
              </a:spcBef>
              <a:defRPr/>
            </a:pPr>
            <a:r>
              <a:rPr lang="en-US" sz="2400" dirty="0"/>
              <a:t>Understand how relationships affect </a:t>
            </a:r>
            <a:r>
              <a:rPr lang="en-GB" sz="2400" dirty="0"/>
              <a:t>behaviour</a:t>
            </a:r>
          </a:p>
          <a:p>
            <a:pPr marL="0" indent="0">
              <a:spcBef>
                <a:spcPts val="0"/>
              </a:spcBef>
              <a:buFontTx/>
              <a:buNone/>
              <a:defRPr/>
            </a:pPr>
            <a:r>
              <a:rPr lang="en-US" sz="2400" dirty="0"/>
              <a:t> </a:t>
            </a:r>
            <a:endParaRPr lang="en-GB" sz="2400" dirty="0"/>
          </a:p>
          <a:p>
            <a:pPr>
              <a:spcBef>
                <a:spcPts val="0"/>
              </a:spcBef>
              <a:defRPr/>
            </a:pPr>
            <a:r>
              <a:rPr lang="en-US" sz="2400" dirty="0"/>
              <a:t>Understand the importance of relationships for brain </a:t>
            </a:r>
            <a:r>
              <a:rPr lang="en-US" sz="2400" dirty="0" smtClean="0"/>
              <a:t>development</a:t>
            </a:r>
          </a:p>
          <a:p>
            <a:pPr>
              <a:spcBef>
                <a:spcPts val="0"/>
              </a:spcBef>
              <a:defRPr/>
            </a:pPr>
            <a:endParaRPr lang="en-US" sz="2400" dirty="0"/>
          </a:p>
          <a:p>
            <a:pPr>
              <a:spcBef>
                <a:spcPts val="0"/>
              </a:spcBef>
              <a:defRPr/>
            </a:pPr>
            <a:r>
              <a:rPr lang="en-US" sz="2400" dirty="0" smtClean="0"/>
              <a:t>Provide a ‘framework for thinking’ when learning about </a:t>
            </a:r>
            <a:r>
              <a:rPr lang="en-GB" sz="2400" dirty="0" smtClean="0"/>
              <a:t>behavioural</a:t>
            </a:r>
            <a:r>
              <a:rPr lang="en-US" sz="2400" dirty="0" smtClean="0"/>
              <a:t> techniques</a:t>
            </a:r>
          </a:p>
          <a:p>
            <a:pPr marL="0" indent="0">
              <a:buFontTx/>
              <a:buNone/>
              <a:defRPr/>
            </a:pPr>
            <a:endParaRPr lang="en-GB" sz="2000" dirty="0" smtClean="0">
              <a:solidFill>
                <a:srgbClr val="000099"/>
              </a:solidFill>
            </a:endParaRPr>
          </a:p>
        </p:txBody>
      </p:sp>
    </p:spTree>
    <p:custDataLst>
      <p:tags r:id="rId1"/>
    </p:custDataLst>
    <p:extLst>
      <p:ext uri="{BB962C8B-B14F-4D97-AF65-F5344CB8AC3E}">
        <p14:creationId xmlns:p14="http://schemas.microsoft.com/office/powerpoint/2010/main" val="2201785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3E1819-4F6A-4030-8847-210C5082365B}" type="slidenum">
              <a:rPr lang="en-GB" smtClean="0">
                <a:solidFill>
                  <a:srgbClr val="000000"/>
                </a:solidFill>
              </a:rPr>
              <a:pPr eaLnBrk="1" hangingPunct="1"/>
              <a:t>9</a:t>
            </a:fld>
            <a:endParaRPr lang="en-GB" dirty="0" smtClean="0">
              <a:solidFill>
                <a:srgbClr val="000000"/>
              </a:solidFill>
            </a:endParaRPr>
          </a:p>
        </p:txBody>
      </p:sp>
      <p:sp>
        <p:nvSpPr>
          <p:cNvPr id="3" name="Rectangle 2"/>
          <p:cNvSpPr/>
          <p:nvPr/>
        </p:nvSpPr>
        <p:spPr>
          <a:xfrm>
            <a:off x="395288" y="1582738"/>
            <a:ext cx="8424862" cy="3416300"/>
          </a:xfrm>
          <a:prstGeom prst="rect">
            <a:avLst/>
          </a:prstGeom>
        </p:spPr>
        <p:txBody>
          <a:bodyPr>
            <a:spAutoFit/>
          </a:bodyPr>
          <a:lstStyle/>
          <a:p>
            <a:pPr marL="285750" indent="-285750" fontAlgn="base">
              <a:spcAft>
                <a:spcPct val="0"/>
              </a:spcAft>
              <a:buFont typeface="Arial" pitchFamily="34" charset="0"/>
              <a:buChar char="•"/>
              <a:defRPr/>
            </a:pPr>
            <a:r>
              <a:rPr lang="en-US" sz="2400" dirty="0">
                <a:solidFill>
                  <a:srgbClr val="000000"/>
                </a:solidFill>
              </a:rPr>
              <a:t>Enable practitioners to apply their knowledge of behavioural techniques more effectively through understanding their pupils’ behaviour</a:t>
            </a:r>
            <a:endParaRPr lang="en-GB" sz="2400" dirty="0">
              <a:solidFill>
                <a:srgbClr val="000000"/>
              </a:solidFill>
            </a:endParaRPr>
          </a:p>
          <a:p>
            <a:pPr fontAlgn="base">
              <a:spcAft>
                <a:spcPct val="0"/>
              </a:spcAft>
              <a:defRPr/>
            </a:pPr>
            <a:endParaRPr lang="en-GB" sz="2400" dirty="0">
              <a:solidFill>
                <a:srgbClr val="000000"/>
              </a:solidFill>
            </a:endParaRPr>
          </a:p>
          <a:p>
            <a:pPr marL="285750" indent="-285750" fontAlgn="base">
              <a:spcAft>
                <a:spcPct val="0"/>
              </a:spcAft>
              <a:buFont typeface="Arial" pitchFamily="34" charset="0"/>
              <a:buChar char="•"/>
              <a:defRPr/>
            </a:pPr>
            <a:r>
              <a:rPr lang="en-US" sz="2400" dirty="0">
                <a:solidFill>
                  <a:srgbClr val="000000"/>
                </a:solidFill>
              </a:rPr>
              <a:t>This training does not aim to teach behaviour management techniques. There are many other trainings and resources available for this. This training aims to put behaviour management techniques into a framework that will increase their effectiveness</a:t>
            </a:r>
            <a:endParaRPr lang="en-GB" sz="2400" dirty="0">
              <a:solidFill>
                <a:srgbClr val="000000"/>
              </a:solidFill>
            </a:endParaRPr>
          </a:p>
        </p:txBody>
      </p:sp>
      <p:sp>
        <p:nvSpPr>
          <p:cNvPr id="4101" name="Text Box 14"/>
          <p:cNvSpPr txBox="1">
            <a:spLocks noChangeArrowheads="1"/>
          </p:cNvSpPr>
          <p:nvPr/>
        </p:nvSpPr>
        <p:spPr bwMode="auto">
          <a:xfrm>
            <a:off x="863600" y="347663"/>
            <a:ext cx="7956550" cy="652462"/>
          </a:xfrm>
          <a:prstGeom prst="rect">
            <a:avLst/>
          </a:prstGeom>
          <a:solidFill>
            <a:schemeClr val="bg1"/>
          </a:solidFill>
          <a:ln>
            <a:noFill/>
          </a:ln>
        </p:spPr>
        <p:txBody>
          <a:bodyPr tIns="226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144000"/>
              </a:lnSpc>
              <a:spcBef>
                <a:spcPct val="0"/>
              </a:spcBef>
              <a:spcAft>
                <a:spcPct val="0"/>
              </a:spcAft>
              <a:defRPr/>
            </a:pPr>
            <a:r>
              <a:rPr lang="en-GB" sz="2800" b="1" dirty="0" smtClean="0">
                <a:solidFill>
                  <a:srgbClr val="000000"/>
                </a:solidFill>
                <a:effectLst>
                  <a:outerShdw blurRad="38100" dist="38100" dir="2700000" algn="tl">
                    <a:srgbClr val="000000">
                      <a:alpha val="43137"/>
                    </a:srgbClr>
                  </a:outerShdw>
                </a:effectLst>
                <a:latin typeface="Arial"/>
              </a:rPr>
              <a:t>Aims of the Solihull Approach Training</a:t>
            </a:r>
            <a:endParaRPr lang="en-GB" sz="2800" dirty="0" smtClean="0">
              <a:solidFill>
                <a:srgbClr val="000000"/>
              </a:solidFill>
              <a:effectLst>
                <a:outerShdw blurRad="38100" dist="38100" dir="2700000" algn="tl">
                  <a:srgbClr val="000000">
                    <a:alpha val="43137"/>
                  </a:srgbClr>
                </a:outerShdw>
              </a:effectLst>
              <a:latin typeface="Arial"/>
            </a:endParaRPr>
          </a:p>
        </p:txBody>
      </p:sp>
    </p:spTree>
    <p:custDataLst>
      <p:tags r:id="rId1"/>
    </p:custDataLst>
    <p:extLst>
      <p:ext uri="{BB962C8B-B14F-4D97-AF65-F5344CB8AC3E}">
        <p14:creationId xmlns:p14="http://schemas.microsoft.com/office/powerpoint/2010/main" val="1582072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2900</Words>
  <Application>Microsoft Office PowerPoint</Application>
  <PresentationFormat>On-screen Show (4:3)</PresentationFormat>
  <Paragraphs>331</Paragraphs>
  <Slides>69</Slides>
  <Notes>2</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69</vt:i4>
      </vt:variant>
    </vt:vector>
  </HeadingPairs>
  <TitlesOfParts>
    <vt:vector size="86" baseType="lpstr">
      <vt:lpstr>MS Mincho</vt:lpstr>
      <vt:lpstr>Arial</vt:lpstr>
      <vt:lpstr>Calibri</vt:lpstr>
      <vt:lpstr>Cambria</vt:lpstr>
      <vt:lpstr>Times</vt:lpstr>
      <vt:lpstr>Times New Roman</vt:lpstr>
      <vt:lpstr>Verdana</vt:lpstr>
      <vt:lpstr>Wingdings</vt:lpstr>
      <vt:lpstr>Office Theme</vt:lpstr>
      <vt:lpstr>Default Design</vt:lpstr>
      <vt:lpstr>2_Default Design</vt:lpstr>
      <vt:lpstr>3_Default Design</vt:lpstr>
      <vt:lpstr>1_Office Theme</vt:lpstr>
      <vt:lpstr>2_Office Theme</vt:lpstr>
      <vt:lpstr>6_Default Design</vt:lpstr>
      <vt:lpstr>3_Office Theme</vt:lpstr>
      <vt:lpstr>4_Office Theme</vt:lpstr>
      <vt:lpstr>Best Practice Forum Reducing the Risk of Trauma and Re-Traumatisation </vt:lpstr>
      <vt:lpstr>The Solihull Approach: Understanding Your Pupil’s Behaviour</vt:lpstr>
      <vt:lpstr>Overview of the Talk</vt:lpstr>
      <vt:lpstr>The Solihull Approach: Understanding Your Pupil’s Behaviour</vt:lpstr>
      <vt:lpstr>PowerPoint Presentation</vt:lpstr>
      <vt:lpstr>Trauma </vt:lpstr>
      <vt:lpstr>Secondary Trauma </vt:lpstr>
      <vt:lpstr>PowerPoint Presentation</vt:lpstr>
      <vt:lpstr>PowerPoint Presentation</vt:lpstr>
      <vt:lpstr>PowerPoint Presentation</vt:lpstr>
      <vt:lpstr>Brains develop in the context of a relationship</vt:lpstr>
      <vt:lpstr>PowerPoint Presentation</vt:lpstr>
      <vt:lpstr>What’s different</vt:lpstr>
      <vt:lpstr>What’s different</vt:lpstr>
      <vt:lpstr>PowerPoint Presentation</vt:lpstr>
      <vt:lpstr>Containment for Learning</vt:lpstr>
      <vt:lpstr>Activity – Containment in Schools</vt:lpstr>
      <vt:lpstr>Containment in Schools</vt:lpstr>
      <vt:lpstr>        Containment and the brain </vt:lpstr>
      <vt:lpstr>PowerPoint Presentation</vt:lpstr>
      <vt:lpstr>PowerPoint Presentation</vt:lpstr>
      <vt:lpstr>Reciprocity In The School</vt:lpstr>
      <vt:lpstr>Activity:  Reciprocity In The Playground</vt:lpstr>
      <vt:lpstr>Reciprocity</vt:lpstr>
      <vt:lpstr>PowerPoint Presentation</vt:lpstr>
      <vt:lpstr>How is brain development relevant to behaviour management?</vt:lpstr>
      <vt:lpstr>How can you use containment and reciprocity to inform behaviour management?</vt:lpstr>
      <vt:lpstr>PowerPoint Presentation</vt:lpstr>
      <vt:lpstr>What do we mean by  Behaviour for Learning?</vt:lpstr>
      <vt:lpstr>The Research</vt:lpstr>
      <vt:lpstr>Background to the study</vt:lpstr>
      <vt:lpstr>The research</vt:lpstr>
      <vt:lpstr>Challenges Around Measuring Outcomes for Preventative Interventions</vt:lpstr>
      <vt:lpstr>Rationale for Measuring Teacher Outcomes</vt:lpstr>
      <vt:lpstr>Methodology</vt:lpstr>
      <vt:lpstr>Measures </vt:lpstr>
      <vt:lpstr>Measures</vt:lpstr>
      <vt:lpstr>Measures</vt:lpstr>
      <vt:lpstr>The delivery</vt:lpstr>
      <vt:lpstr>Extended Due to Interest</vt:lpstr>
      <vt:lpstr>The delivery</vt:lpstr>
      <vt:lpstr>Support session</vt:lpstr>
      <vt:lpstr>Quantitative Results </vt:lpstr>
      <vt:lpstr>Findings </vt:lpstr>
      <vt:lpstr>Qualitative Data Collection</vt:lpstr>
      <vt:lpstr>Qualitative Results </vt:lpstr>
      <vt:lpstr>Teachers’ Views on the Training </vt:lpstr>
      <vt:lpstr>Teachers’ Views on the Training </vt:lpstr>
      <vt:lpstr>Teacher Views on the Impact</vt:lpstr>
      <vt:lpstr>Impact on Interactions with Children</vt:lpstr>
      <vt:lpstr>Changed perspective on behaviour</vt:lpstr>
      <vt:lpstr>Changed perspective on behaviour</vt:lpstr>
      <vt:lpstr>Taking the child's perceptive</vt:lpstr>
      <vt:lpstr>Chase and Dodge</vt:lpstr>
      <vt:lpstr>Using containment with behaviour management </vt:lpstr>
      <vt:lpstr>Impact on themselves</vt:lpstr>
      <vt:lpstr>Containing Teachers Anxieties Lead to them Being More Reciprocal</vt:lpstr>
      <vt:lpstr>Containing Teachers Anxieties Lead to them Being More Reciprocal</vt:lpstr>
      <vt:lpstr>Impact on Interactions with Parents</vt:lpstr>
      <vt:lpstr>Impact on Interactions with Other Staff Members</vt:lpstr>
      <vt:lpstr>Led to changes in support structures </vt:lpstr>
      <vt:lpstr>Limitations</vt:lpstr>
      <vt:lpstr>Tentative Conclusions</vt:lpstr>
      <vt:lpstr>Data from the other schools</vt:lpstr>
      <vt:lpstr>Challenges</vt:lpstr>
      <vt:lpstr>Facilitators</vt:lpstr>
      <vt:lpstr>Learning from the experience </vt:lpstr>
      <vt:lpstr>Some teacher’s views that were challenging</vt:lpstr>
      <vt:lpstr>PowerPoint Presentation</vt:lpstr>
    </vt:vector>
  </TitlesOfParts>
  <Company>Canterbury Christ Church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 Forum Reducing the Risk of Trauma and Re-Traumatisation</dc:title>
  <dc:creator>staff</dc:creator>
  <cp:lastModifiedBy>Hassett, Alex (alex.hassett@canterbury.ac.uk)</cp:lastModifiedBy>
  <cp:revision>17</cp:revision>
  <dcterms:created xsi:type="dcterms:W3CDTF">2014-10-16T08:34:53Z</dcterms:created>
  <dcterms:modified xsi:type="dcterms:W3CDTF">2015-11-11T09:47:55Z</dcterms:modified>
</cp:coreProperties>
</file>