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91" r:id="rId4"/>
  </p:sldMasterIdLst>
  <p:notesMasterIdLst>
    <p:notesMasterId r:id="rId23"/>
  </p:notesMasterIdLst>
  <p:sldIdLst>
    <p:sldId id="258" r:id="rId5"/>
    <p:sldId id="260" r:id="rId6"/>
    <p:sldId id="261" r:id="rId7"/>
    <p:sldId id="265" r:id="rId8"/>
    <p:sldId id="275" r:id="rId9"/>
    <p:sldId id="273" r:id="rId10"/>
    <p:sldId id="278" r:id="rId11"/>
    <p:sldId id="281" r:id="rId12"/>
    <p:sldId id="282" r:id="rId13"/>
    <p:sldId id="283" r:id="rId14"/>
    <p:sldId id="271" r:id="rId15"/>
    <p:sldId id="279" r:id="rId16"/>
    <p:sldId id="272" r:id="rId17"/>
    <p:sldId id="263" r:id="rId18"/>
    <p:sldId id="262" r:id="rId19"/>
    <p:sldId id="276" r:id="rId20"/>
    <p:sldId id="277" r:id="rId21"/>
    <p:sldId id="280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4" d="100"/>
          <a:sy n="44" d="100"/>
        </p:scale>
        <p:origin x="48" y="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CE266-6C66-4F7C-ADDF-F8A472096A0E}" type="datetimeFigureOut">
              <a:rPr lang="en-GB" smtClean="0"/>
              <a:t>26/02/2016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3C4AB-C898-45EA-98B8-617E4B6F36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2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VMA’s performance of her album ‘</a:t>
            </a:r>
            <a:r>
              <a:rPr lang="en-GB" dirty="0" err="1" smtClean="0"/>
              <a:t>Beyonce</a:t>
            </a:r>
            <a:r>
              <a:rPr lang="en-GB" dirty="0" smtClean="0"/>
              <a:t>’ 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48F07-6CB4-4D16-ADCB-F8FCE8182F12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5AD05-73D4-4FB7-B699-017255E992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257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E4499-B049-428E-B0BD-0C746C0B1E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436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D06E5-BA89-40D9-91E0-DBE6E7CAFB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19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6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38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5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51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2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3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E1B87-54A6-46B2-9FF9-75FF4DCC80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830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89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26/02/2016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183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93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56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12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345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146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7E696-7961-46CC-8E8C-33CF8665A5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784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767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5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20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3703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58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solidFill>
                  <a:prstClr val="black"/>
                </a:solidFill>
                <a:latin typeface="Garamond" panose="02020404030301010803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4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88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25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5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AB1DA-D73F-424A-8791-37A9FEB1D5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144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520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443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9848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4508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73844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778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1BFC2B-7D4C-4AC9-8E33-5E5CC896E1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22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7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59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115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B1E72-136D-49BB-8303-6A88A41039C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8347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E4E3-37D2-476E-BEB6-61406BA3A73A}" type="datetimeFigureOut">
              <a:rPr lang="en-GB" smtClean="0"/>
              <a:pPr/>
              <a:t>26/02/2016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1677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42991-28C8-4150-B0D6-1D8C42DA6B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454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CDE61-18CE-4810-9C0E-59AFB713489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958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EF926-C961-48C8-91B0-E3381D120E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840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4CA3-45A5-447D-8F33-882A1F9B7D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741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086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FFB5DC-AE82-4C48-837C-7036488571C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3081" name="Picture 9" descr="CCCU logo - mai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43588"/>
            <a:ext cx="22018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umnst777 BT" panose="020B0603030504020204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rgbClr val="C73D30"/>
        </a:buClr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0405DAF-C690-43A0-8E52-33E31D75860E}" type="datetimeFigureOut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26/02/2016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D7B6C69-1A71-4568-A4AA-86B787C94F56}" type="slidenum">
              <a:rPr lang="en-GB" smtClean="0">
                <a:solidFill>
                  <a:prstClr val="white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4541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2/26/2016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57F1E4F-1CFF-5643-939E-217C01CDF565}" type="slidenum">
              <a:rPr lang="en-US" smtClean="0">
                <a:solidFill>
                  <a:prstClr val="black"/>
                </a:solidFill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8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8FE4E3-37D2-476E-BEB6-61406BA3A73A}" type="datetimeFigureOut">
              <a:rPr lang="en-GB" smtClean="0"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26/02/2016</a:t>
            </a:fld>
            <a:endParaRPr lang="en-GB">
              <a:latin typeface="Georgi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latin typeface="Georgi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1BFC2B-7D4C-4AC9-8E33-5E5CC896E12C}" type="slidenum">
              <a:rPr lang="en-GB" smtClean="0">
                <a:solidFill>
                  <a:srgbClr val="8CADAE">
                    <a:shade val="75000"/>
                  </a:srgbClr>
                </a:solidFill>
                <a:latin typeface="Georg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187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engaged.blogs.lincoln.ac.uk/" TargetMode="External"/><Relationship Id="rId2" Type="http://schemas.openxmlformats.org/officeDocument/2006/relationships/hyperlink" Target="http://studentasproducer.lincoln.ac.u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ts.miamioh.edu/celt/engaged_learn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CCUlogo-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902575" cy="32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Celebrity and Cosmetic Surgery - Argument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9100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Elliott, A (2011) – Normal people are imitating celebrities – but celebrities are not genuine people as they have had so many artificial enhancements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article argues how ‘fandom involves wrapping up a significant part of an individuals self identity in an identification with a distant other (the celebrity)’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2050" name="Picture 2" descr="Image result for kim kardashian before and af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5112568" cy="265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How did it go? Student feedback so far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539208"/>
          </a:xfrm>
        </p:spPr>
        <p:txBody>
          <a:bodyPr/>
          <a:lstStyle/>
          <a:p>
            <a:r>
              <a:rPr lang="en-GB" dirty="0" smtClean="0"/>
              <a:t>‘</a:t>
            </a:r>
            <a:r>
              <a:rPr lang="en-GB" sz="2400" dirty="0" smtClean="0"/>
              <a:t>The </a:t>
            </a:r>
            <a:r>
              <a:rPr lang="en-GB" sz="2400" dirty="0"/>
              <a:t>presentations are a great way to engage with the </a:t>
            </a:r>
            <a:r>
              <a:rPr lang="en-GB" sz="2400" dirty="0" smtClean="0"/>
              <a:t>reading’</a:t>
            </a:r>
            <a:r>
              <a:rPr lang="en-GB" sz="2400" dirty="0"/>
              <a:t> </a:t>
            </a:r>
          </a:p>
          <a:p>
            <a:r>
              <a:rPr lang="en-GB" sz="2400" dirty="0" smtClean="0"/>
              <a:t>‘I </a:t>
            </a:r>
            <a:r>
              <a:rPr lang="en-GB" sz="2400" dirty="0"/>
              <a:t>found myself looking much deeper into the reader than I would have initially at first </a:t>
            </a:r>
            <a:r>
              <a:rPr lang="en-GB" sz="2400" dirty="0" smtClean="0"/>
              <a:t>read’ </a:t>
            </a:r>
          </a:p>
          <a:p>
            <a:r>
              <a:rPr lang="en-GB" sz="2400" dirty="0" smtClean="0"/>
              <a:t>‘</a:t>
            </a:r>
            <a:r>
              <a:rPr lang="en-GB" sz="2400" dirty="0"/>
              <a:t>incredibly interesting, taught with a lot of enthusiasm and very engaging’</a:t>
            </a:r>
          </a:p>
          <a:p>
            <a:r>
              <a:rPr lang="en-GB" sz="2400" dirty="0"/>
              <a:t>‘Intellectually stimulating’</a:t>
            </a:r>
          </a:p>
          <a:p>
            <a:r>
              <a:rPr lang="en-GB" sz="2400" dirty="0"/>
              <a:t>‘Presentations  were </a:t>
            </a:r>
            <a:r>
              <a:rPr lang="en-GB" sz="2400" dirty="0" smtClean="0"/>
              <a:t>helpful</a:t>
            </a:r>
          </a:p>
          <a:p>
            <a:r>
              <a:rPr lang="en-GB" sz="2400" dirty="0" smtClean="0"/>
              <a:t>Can we work in reading groups for the essay ?</a:t>
            </a:r>
            <a:r>
              <a:rPr lang="en-GB" sz="2400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18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feedback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‘I want to do research on this topic - but </a:t>
            </a:r>
            <a:r>
              <a:rPr lang="en-GB" sz="2400" dirty="0" err="1" smtClean="0"/>
              <a:t>erm</a:t>
            </a:r>
            <a:r>
              <a:rPr lang="en-GB" sz="2400" dirty="0" smtClean="0"/>
              <a:t>,  </a:t>
            </a:r>
            <a:r>
              <a:rPr lang="en-GB" sz="2400" dirty="0"/>
              <a:t>to get more in depth responses than the questionnaires used in the reading. I thought I would run a focus group based on </a:t>
            </a:r>
            <a:r>
              <a:rPr lang="en-GB" sz="2400" dirty="0" smtClean="0"/>
              <a:t>what </a:t>
            </a:r>
            <a:r>
              <a:rPr lang="en-GB" sz="2400" dirty="0"/>
              <a:t>they measured in my </a:t>
            </a:r>
            <a:r>
              <a:rPr lang="en-GB" sz="2400" dirty="0" smtClean="0"/>
              <a:t>reading’ (effectiveness of celeb endorsement on twitter)</a:t>
            </a:r>
          </a:p>
          <a:p>
            <a:r>
              <a:rPr lang="en-GB" sz="2400" dirty="0" smtClean="0"/>
              <a:t>‘Discussions  </a:t>
            </a:r>
            <a:r>
              <a:rPr lang="en-GB" sz="2400" dirty="0"/>
              <a:t>needed to be more structured into ‘proper debates</a:t>
            </a:r>
            <a:r>
              <a:rPr lang="en-GB" sz="2400" dirty="0" smtClean="0"/>
              <a:t>’ with for and against proposals’</a:t>
            </a:r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Sessional Staff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‘The module </a:t>
            </a:r>
            <a:r>
              <a:rPr lang="en-GB" sz="2400" dirty="0"/>
              <a:t>has </a:t>
            </a:r>
            <a:r>
              <a:rPr lang="en-GB" sz="2400" dirty="0" smtClean="0"/>
              <a:t>shown  </a:t>
            </a:r>
            <a:r>
              <a:rPr lang="en-GB" sz="2400" dirty="0"/>
              <a:t>me how student-led </a:t>
            </a:r>
            <a:r>
              <a:rPr lang="en-GB" sz="2400" dirty="0" smtClean="0"/>
              <a:t>presentations </a:t>
            </a:r>
            <a:r>
              <a:rPr lang="en-GB" sz="2400" dirty="0"/>
              <a:t>instil confidence </a:t>
            </a:r>
            <a:r>
              <a:rPr lang="en-GB" sz="2400" dirty="0" smtClean="0"/>
              <a:t>in students’ understanding </a:t>
            </a:r>
            <a:r>
              <a:rPr lang="en-GB" sz="2400" dirty="0"/>
              <a:t>of module materials, and how this can convert into insightful and critically engaged academic </a:t>
            </a:r>
            <a:r>
              <a:rPr lang="en-GB" sz="2400" dirty="0" smtClean="0"/>
              <a:t>work’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182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and Disadvantages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1800" dirty="0" smtClean="0"/>
              <a:t>Increased engagement in discussion and attendance (some students stayed late)</a:t>
            </a:r>
          </a:p>
          <a:p>
            <a:r>
              <a:rPr lang="en-GB" sz="1800" dirty="0" smtClean="0"/>
              <a:t>Some students seem to understand and analyse more deeply</a:t>
            </a:r>
          </a:p>
          <a:p>
            <a:r>
              <a:rPr lang="en-GB" sz="1800" dirty="0" smtClean="0"/>
              <a:t>Some excellent presentations and discussion</a:t>
            </a:r>
          </a:p>
          <a:p>
            <a:r>
              <a:rPr lang="en-GB" sz="1800" dirty="0" smtClean="0"/>
              <a:t>More pleasant teaching environment for staff and students (All groups presented)</a:t>
            </a:r>
          </a:p>
          <a:p>
            <a:r>
              <a:rPr lang="en-GB" sz="1800" dirty="0" smtClean="0"/>
              <a:t>Ability to pick up on student interests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4138364" cy="4114800"/>
          </a:xfrm>
        </p:spPr>
        <p:txBody>
          <a:bodyPr/>
          <a:lstStyle/>
          <a:p>
            <a:r>
              <a:rPr lang="en-GB" sz="2000" dirty="0" smtClean="0"/>
              <a:t>Students generally did not take up seminar/tutorial support or even email for feedback </a:t>
            </a:r>
          </a:p>
          <a:p>
            <a:r>
              <a:rPr lang="en-GB" sz="2000" dirty="0" smtClean="0"/>
              <a:t>Guidelines not always followed some presentations a bit loose and not academically underpinned by the set reading</a:t>
            </a:r>
          </a:p>
          <a:p>
            <a:r>
              <a:rPr lang="en-GB" sz="2000" dirty="0" smtClean="0"/>
              <a:t>Difficult to structure discussion in these cases (opinion rather than academic debate)</a:t>
            </a:r>
          </a:p>
          <a:p>
            <a:r>
              <a:rPr lang="en-GB" sz="2000" dirty="0" smtClean="0"/>
              <a:t>Time investment in researching/setting up readings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529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Ideas to improve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206680" cy="4700736"/>
          </a:xfrm>
        </p:spPr>
        <p:txBody>
          <a:bodyPr/>
          <a:lstStyle/>
          <a:p>
            <a:r>
              <a:rPr lang="en-GB" sz="2400" dirty="0" smtClean="0"/>
              <a:t>higher weighting - more time for student engagement in developing and understanding  application of readings as case studies/theoretical frameworks</a:t>
            </a:r>
          </a:p>
          <a:p>
            <a:r>
              <a:rPr lang="en-GB" sz="2400" dirty="0" smtClean="0"/>
              <a:t>More structured academic support and guidance for students in developing presentations  (presentations may need to be assessed)</a:t>
            </a:r>
          </a:p>
          <a:p>
            <a:r>
              <a:rPr lang="en-GB" sz="2400" dirty="0" smtClean="0"/>
              <a:t>More time for feedback/peer feedback and questions </a:t>
            </a:r>
          </a:p>
          <a:p>
            <a:r>
              <a:rPr lang="en-GB" sz="2400" dirty="0" smtClean="0"/>
              <a:t>More structured discussion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24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Wanted to test out the effects </a:t>
            </a:r>
            <a:r>
              <a:rPr lang="en-GB" sz="3200" dirty="0"/>
              <a:t>of engagement listed by Rush and </a:t>
            </a:r>
            <a:r>
              <a:rPr lang="en-GB" sz="3200" dirty="0" err="1"/>
              <a:t>Balamoutsou</a:t>
            </a:r>
            <a:r>
              <a:rPr lang="en-GB" sz="3200" dirty="0"/>
              <a:t> (2006, </a:t>
            </a:r>
            <a:r>
              <a:rPr lang="en-GB" sz="3200" dirty="0" smtClean="0"/>
              <a:t>p.4</a:t>
            </a:r>
            <a:r>
              <a:rPr lang="en-GB" sz="3200" dirty="0"/>
              <a:t>)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640960" cy="4611216"/>
          </a:xfr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Engaged </a:t>
            </a:r>
            <a:r>
              <a:rPr lang="en-GB" sz="2000" dirty="0"/>
              <a:t>students … share the values and approaches to learning of their lecturers</a:t>
            </a:r>
            <a:r>
              <a:rPr lang="en-GB" sz="2000" dirty="0" smtClean="0"/>
              <a:t>; </a:t>
            </a:r>
          </a:p>
          <a:p>
            <a:r>
              <a:rPr lang="en-GB" sz="2000" dirty="0" smtClean="0"/>
              <a:t>spend </a:t>
            </a:r>
            <a:r>
              <a:rPr lang="en-GB" sz="2000" dirty="0"/>
              <a:t>time and energy on educationally meaningful tasks; </a:t>
            </a:r>
            <a:endParaRPr lang="en-GB" sz="2000" dirty="0" smtClean="0"/>
          </a:p>
          <a:p>
            <a:r>
              <a:rPr lang="en-GB" sz="2000" dirty="0" smtClean="0"/>
              <a:t>learn </a:t>
            </a:r>
            <a:r>
              <a:rPr lang="en-GB" sz="2000" dirty="0"/>
              <a:t>with others </a:t>
            </a:r>
            <a:r>
              <a:rPr lang="en-GB" sz="2000" dirty="0" smtClean="0"/>
              <a:t>inside and </a:t>
            </a:r>
            <a:r>
              <a:rPr lang="en-GB" sz="2000" dirty="0"/>
              <a:t>outside the classroom; actively explore ideas confidently with others; </a:t>
            </a:r>
            <a:endParaRPr lang="en-GB" sz="2000" dirty="0" smtClean="0"/>
          </a:p>
          <a:p>
            <a:r>
              <a:rPr lang="en-GB" sz="2000" dirty="0" smtClean="0"/>
              <a:t>learn to </a:t>
            </a:r>
            <a:r>
              <a:rPr lang="en-GB" sz="2000" dirty="0"/>
              <a:t>value perspectives other than their own. </a:t>
            </a:r>
            <a:endParaRPr lang="en-GB" sz="2000" dirty="0" smtClean="0"/>
          </a:p>
          <a:p>
            <a:r>
              <a:rPr lang="en-GB" sz="2000" dirty="0" smtClean="0"/>
              <a:t>Students as part of a learning community </a:t>
            </a:r>
            <a:r>
              <a:rPr lang="en-GB" sz="2000" dirty="0"/>
              <a:t>… </a:t>
            </a:r>
            <a:r>
              <a:rPr lang="en-GB" sz="2000" dirty="0" smtClean="0"/>
              <a:t>are</a:t>
            </a:r>
            <a:r>
              <a:rPr lang="en-GB" sz="2000" dirty="0"/>
              <a:t>: positive about their identity as a member of a group;</a:t>
            </a:r>
          </a:p>
          <a:p>
            <a:r>
              <a:rPr lang="en-GB" sz="2000" dirty="0"/>
              <a:t>focused on learning; ask questions in class; feel comfortable contributing to </a:t>
            </a:r>
            <a:r>
              <a:rPr lang="en-GB" sz="2000" dirty="0" smtClean="0"/>
              <a:t>class discussions</a:t>
            </a:r>
            <a:r>
              <a:rPr lang="en-GB" sz="2000" dirty="0"/>
              <a:t>; spend time on campus; </a:t>
            </a:r>
            <a:endParaRPr lang="en-GB" sz="2000" dirty="0" smtClean="0"/>
          </a:p>
          <a:p>
            <a:r>
              <a:rPr lang="en-GB" sz="2000" dirty="0" smtClean="0"/>
              <a:t>have </a:t>
            </a:r>
            <a:r>
              <a:rPr lang="en-GB" sz="2000" dirty="0"/>
              <a:t>made a few friends; and are motivated </a:t>
            </a:r>
            <a:r>
              <a:rPr lang="en-GB" sz="2000" dirty="0" smtClean="0"/>
              <a:t>in some </a:t>
            </a:r>
            <a:r>
              <a:rPr lang="en-GB" sz="2000" dirty="0"/>
              <a:t>extra curricular activity</a:t>
            </a:r>
          </a:p>
        </p:txBody>
      </p:sp>
    </p:spTree>
    <p:extLst>
      <p:ext uri="{BB962C8B-B14F-4D97-AF65-F5344CB8AC3E}">
        <p14:creationId xmlns:p14="http://schemas.microsoft.com/office/powerpoint/2010/main" val="2456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52128"/>
          </a:xfrm>
        </p:spPr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4971256"/>
          </a:xfrm>
        </p:spPr>
        <p:txBody>
          <a:bodyPr/>
          <a:lstStyle/>
          <a:p>
            <a:r>
              <a:rPr lang="en-GB" sz="2000" dirty="0"/>
              <a:t>Dunne, E. &amp; </a:t>
            </a:r>
            <a:r>
              <a:rPr lang="en-GB" sz="2000" dirty="0" err="1"/>
              <a:t>Zandstra</a:t>
            </a:r>
            <a:r>
              <a:rPr lang="en-GB" sz="2000" dirty="0"/>
              <a:t>, R. (2011) </a:t>
            </a:r>
            <a:r>
              <a:rPr lang="en-GB" sz="2000" i="1" dirty="0"/>
              <a:t>Students as change agents – new ways of engaging </a:t>
            </a:r>
            <a:r>
              <a:rPr lang="en-GB" sz="2000" i="1" dirty="0" smtClean="0"/>
              <a:t>with learning </a:t>
            </a:r>
            <a:r>
              <a:rPr lang="en-GB" sz="2000" i="1" dirty="0"/>
              <a:t>and teaching in Higher Education </a:t>
            </a:r>
            <a:r>
              <a:rPr lang="en-GB" sz="2000" dirty="0"/>
              <a:t>Bristol: </a:t>
            </a:r>
            <a:r>
              <a:rPr lang="en-GB" sz="2000" dirty="0" err="1" smtClean="0"/>
              <a:t>ESCalate</a:t>
            </a:r>
            <a:r>
              <a:rPr lang="en-GB" sz="2000" dirty="0" smtClean="0"/>
              <a:t>/Higher Education Academy.</a:t>
            </a:r>
          </a:p>
          <a:p>
            <a:r>
              <a:rPr lang="en-GB" sz="2000" dirty="0" smtClean="0"/>
              <a:t>Healey, M. (2014) ‘Students </a:t>
            </a:r>
            <a:r>
              <a:rPr lang="en-GB" sz="2000" dirty="0"/>
              <a:t>as Partners in Learning and Teaching in Higher </a:t>
            </a:r>
            <a:r>
              <a:rPr lang="en-GB" sz="2000" dirty="0" smtClean="0"/>
              <a:t>Education’, Workshop </a:t>
            </a:r>
            <a:r>
              <a:rPr lang="en-GB" sz="2000" dirty="0"/>
              <a:t>Presented at University College </a:t>
            </a:r>
            <a:r>
              <a:rPr lang="en-GB" sz="2000" dirty="0" smtClean="0"/>
              <a:t>Cork</a:t>
            </a:r>
          </a:p>
          <a:p>
            <a:r>
              <a:rPr lang="en-GB" sz="2000" dirty="0" err="1" smtClean="0"/>
              <a:t>Neary</a:t>
            </a:r>
            <a:r>
              <a:rPr lang="en-GB" sz="2000" dirty="0" smtClean="0"/>
              <a:t>, M and Winn, J (2009) ‘The student as producer: reinventing the student experience in Higher Education, eprints.lincoln.ac.uk/1675/  </a:t>
            </a:r>
            <a:endParaRPr lang="en-GB" sz="2000" dirty="0"/>
          </a:p>
          <a:p>
            <a:r>
              <a:rPr lang="en-GB" sz="2000" dirty="0" smtClean="0"/>
              <a:t>Rush</a:t>
            </a:r>
            <a:r>
              <a:rPr lang="en-GB" sz="2000" dirty="0"/>
              <a:t>, L. and </a:t>
            </a:r>
            <a:r>
              <a:rPr lang="en-GB" sz="2000" dirty="0" err="1"/>
              <a:t>Balamoutsou</a:t>
            </a:r>
            <a:r>
              <a:rPr lang="en-GB" sz="2000" dirty="0"/>
              <a:t>, S. (2006) Dominant Voices, Silent Voices and the </a:t>
            </a:r>
            <a:r>
              <a:rPr lang="en-GB" sz="2000" dirty="0" smtClean="0"/>
              <a:t>Use of </a:t>
            </a:r>
            <a:r>
              <a:rPr lang="en-GB" sz="2000" dirty="0"/>
              <a:t>Action Learning Groups in HE: A Social Constructionist Perspective. </a:t>
            </a:r>
            <a:r>
              <a:rPr lang="en-GB" sz="2000" dirty="0" smtClean="0"/>
              <a:t>Paper presented </a:t>
            </a:r>
            <a:r>
              <a:rPr lang="en-GB" sz="2000" dirty="0"/>
              <a:t>at the British Educational Research Association Annual Conference, </a:t>
            </a:r>
            <a:r>
              <a:rPr lang="en-GB" sz="2000" dirty="0" smtClean="0"/>
              <a:t>University of </a:t>
            </a:r>
            <a:r>
              <a:rPr lang="en-GB" sz="2000" dirty="0"/>
              <a:t>Warwick, 6–9 September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Ryan, A and Tilbury, D.(2013) Flexible Pedagogies; new pedagogical ideas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703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 or Feedback appreciated?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34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 dirty="0" smtClean="0"/>
              <a:t>Dr. Joanne Woodman - </a:t>
            </a:r>
            <a:r>
              <a:rPr lang="en-US" altLang="en-US" sz="2800" dirty="0" smtClean="0"/>
              <a:t>joanne.woodman@canterbury.ac.uk</a:t>
            </a:r>
            <a:endParaRPr lang="en-US" altLang="en-US" sz="28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645024"/>
            <a:ext cx="6440760" cy="2232248"/>
          </a:xfrm>
        </p:spPr>
        <p:txBody>
          <a:bodyPr/>
          <a:lstStyle/>
          <a:p>
            <a:r>
              <a:rPr lang="en-US" altLang="en-US" sz="2800" dirty="0" smtClean="0"/>
              <a:t>Engaging students in reading groups in a level 5 Module ‘Celebrity news and the media’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621" y="2420888"/>
            <a:ext cx="1301209" cy="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Underpinned by Pedagogic literature surrounding Students as Partners in learning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</a:t>
            </a:r>
            <a:r>
              <a:rPr lang="en-US" i="1" dirty="0"/>
              <a:t>concept of </a:t>
            </a:r>
            <a:r>
              <a:rPr lang="en-US" i="1" dirty="0">
                <a:solidFill>
                  <a:srgbClr val="FF0000"/>
                </a:solidFill>
              </a:rPr>
              <a:t>‘listening to the student voice’</a:t>
            </a:r>
            <a:r>
              <a:rPr lang="en-US" i="1" dirty="0"/>
              <a:t> – </a:t>
            </a:r>
            <a:r>
              <a:rPr lang="en-US" i="1" dirty="0" smtClean="0"/>
              <a:t>implicitly … </a:t>
            </a:r>
            <a:r>
              <a:rPr lang="en-US" i="1" dirty="0">
                <a:solidFill>
                  <a:srgbClr val="FF0000"/>
                </a:solidFill>
              </a:rPr>
              <a:t>supports the perspective of student as ‘consumer’</a:t>
            </a:r>
            <a:r>
              <a:rPr lang="en-US" i="1" dirty="0"/>
              <a:t>, whereas </a:t>
            </a:r>
            <a:r>
              <a:rPr lang="en-US" i="1" dirty="0">
                <a:solidFill>
                  <a:srgbClr val="FF0000"/>
                </a:solidFill>
              </a:rPr>
              <a:t>‘students as change agents’</a:t>
            </a:r>
            <a:r>
              <a:rPr lang="en-US" i="1" dirty="0"/>
              <a:t> explicitly supports a view of </a:t>
            </a:r>
            <a:r>
              <a:rPr lang="en-US" i="1" dirty="0">
                <a:solidFill>
                  <a:srgbClr val="FF0000"/>
                </a:solidFill>
              </a:rPr>
              <a:t>the student as ‘active collaborator’ and ‘co-producer’</a:t>
            </a:r>
            <a:r>
              <a:rPr lang="en-US" i="1" dirty="0"/>
              <a:t>, with the potential for transformation” </a:t>
            </a:r>
            <a:r>
              <a:rPr lang="en-US" dirty="0"/>
              <a:t>(Dunne in Foreword to Dunne and </a:t>
            </a:r>
            <a:r>
              <a:rPr lang="en-US" dirty="0" err="1"/>
              <a:t>Zandstra</a:t>
            </a:r>
            <a:r>
              <a:rPr lang="en-US" dirty="0"/>
              <a:t>, 2011, 4).</a:t>
            </a:r>
            <a:endParaRPr lang="en-GB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373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Student as ‘co-producer’ successful at University of Lincoln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 smtClean="0"/>
              <a:t> </a:t>
            </a:r>
            <a:r>
              <a:rPr lang="en-GB" sz="2400" dirty="0"/>
              <a:t>Undergraduate students work alongside staff in the design and delivery of their teaching and learning </a:t>
            </a:r>
            <a:r>
              <a:rPr lang="en-GB" sz="2400" dirty="0" smtClean="0"/>
              <a:t>programmes’</a:t>
            </a:r>
            <a:r>
              <a:rPr lang="en-GB" sz="2400" i="1" dirty="0" smtClean="0"/>
              <a:t> </a:t>
            </a:r>
          </a:p>
          <a:p>
            <a:r>
              <a:rPr lang="en-GB" sz="2400" i="1" dirty="0" smtClean="0"/>
              <a:t>Further </a:t>
            </a:r>
            <a:r>
              <a:rPr lang="en-GB" sz="2400" i="1" dirty="0"/>
              <a:t>information: </a:t>
            </a:r>
            <a:r>
              <a:rPr lang="en-GB" sz="2400" dirty="0">
                <a:hlinkClick r:id="rId2"/>
              </a:rPr>
              <a:t>http://studentasproducer.lincoln.ac.uk/</a:t>
            </a:r>
            <a:r>
              <a:rPr lang="en-GB" sz="2400" dirty="0"/>
              <a:t>; </a:t>
            </a:r>
            <a:r>
              <a:rPr lang="en-GB" sz="2400" dirty="0">
                <a:hlinkClick r:id="rId3"/>
              </a:rPr>
              <a:t>http://researchengaged.blogs.lincoln.ac.uk/</a:t>
            </a:r>
            <a:r>
              <a:rPr lang="en-GB" sz="2400" dirty="0"/>
              <a:t>; </a:t>
            </a:r>
            <a:r>
              <a:rPr lang="en-GB" sz="2400" dirty="0" err="1"/>
              <a:t>Neary</a:t>
            </a:r>
            <a:r>
              <a:rPr lang="en-GB" sz="2400" dirty="0"/>
              <a:t> with Winn (</a:t>
            </a:r>
            <a:r>
              <a:rPr lang="en-GB" sz="2400" dirty="0" smtClean="0"/>
              <a:t>2009, p.193); </a:t>
            </a:r>
            <a:r>
              <a:rPr lang="en-GB" sz="2400" dirty="0" err="1"/>
              <a:t>Neary</a:t>
            </a:r>
            <a:r>
              <a:rPr lang="en-GB" sz="2400" dirty="0"/>
              <a:t> (2010; 2011); Ryan and Tilbury (2013, </a:t>
            </a:r>
            <a:r>
              <a:rPr lang="en-GB" sz="2400" dirty="0" smtClean="0"/>
              <a:t>p.17</a:t>
            </a:r>
            <a:r>
              <a:rPr lang="en-GB" sz="2400" dirty="0"/>
              <a:t>).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5499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Discovery/Curiosity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Miami Ohio US - Successfully moved to </a:t>
            </a:r>
            <a:r>
              <a:rPr lang="en-GB" dirty="0"/>
              <a:t>a </a:t>
            </a:r>
            <a:r>
              <a:rPr lang="en-GB" dirty="0" smtClean="0"/>
              <a:t>‘discovery’ L&amp;T paradigm </a:t>
            </a:r>
            <a:r>
              <a:rPr lang="en-GB" dirty="0"/>
              <a:t>supporting the development of students as </a:t>
            </a:r>
            <a:r>
              <a:rPr lang="en-GB" dirty="0" smtClean="0"/>
              <a:t>scholars in 25 programmes.</a:t>
            </a:r>
          </a:p>
          <a:p>
            <a:r>
              <a:rPr lang="en-GB" dirty="0" smtClean="0"/>
              <a:t>Hodge argues we spend </a:t>
            </a:r>
            <a:r>
              <a:rPr lang="en-GB" dirty="0"/>
              <a:t>‘too much time telling students what we think they need to know, and not enough time using their curiosity to drive their learning’ (</a:t>
            </a:r>
            <a:r>
              <a:rPr lang="en-GB" dirty="0" smtClean="0"/>
              <a:t>Hodge, </a:t>
            </a:r>
            <a:r>
              <a:rPr lang="en-GB" dirty="0"/>
              <a:t>2006, </a:t>
            </a:r>
            <a:r>
              <a:rPr lang="en-GB" dirty="0" smtClean="0"/>
              <a:t>p.3) </a:t>
            </a:r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://www.units.miamioh.edu/celt/engaged_learning</a:t>
            </a:r>
            <a:r>
              <a:rPr lang="en-GB" sz="1800" dirty="0" smtClean="0">
                <a:hlinkClick r:id="rId2"/>
              </a:rPr>
              <a:t>/</a:t>
            </a:r>
            <a:r>
              <a:rPr lang="en-GB" sz="1800" dirty="0" smtClean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03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My (less ambitious) Aims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1200"/>
            <a:ext cx="8064896" cy="4114800"/>
          </a:xfrm>
        </p:spPr>
        <p:txBody>
          <a:bodyPr/>
          <a:lstStyle/>
          <a:p>
            <a:r>
              <a:rPr lang="en-GB" sz="2400" dirty="0"/>
              <a:t>To encourage student co-production in </a:t>
            </a:r>
            <a:r>
              <a:rPr lang="en-GB" sz="2400" dirty="0">
                <a:solidFill>
                  <a:srgbClr val="FF0000"/>
                </a:solidFill>
              </a:rPr>
              <a:t>some</a:t>
            </a:r>
            <a:r>
              <a:rPr lang="en-GB" sz="2400" dirty="0"/>
              <a:t> content delivered in the module materials </a:t>
            </a:r>
            <a:r>
              <a:rPr lang="en-GB" sz="2400" dirty="0" smtClean="0"/>
              <a:t>on Celebrity Module</a:t>
            </a:r>
            <a:endParaRPr lang="en-GB" sz="2400" dirty="0"/>
          </a:p>
          <a:p>
            <a:r>
              <a:rPr lang="en-GB" sz="2400" dirty="0"/>
              <a:t>To allow students to choose topics of interest for discussion and assessment</a:t>
            </a:r>
          </a:p>
          <a:p>
            <a:r>
              <a:rPr lang="en-GB" sz="2400" dirty="0" smtClean="0"/>
              <a:t>To engage students in reading some challenging  theory and research materials</a:t>
            </a:r>
          </a:p>
          <a:p>
            <a:r>
              <a:rPr lang="en-GB" sz="2400" dirty="0" smtClean="0"/>
              <a:t>To set students up for 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assignment (research essay) by exposing them to a variety of topics and methodologies</a:t>
            </a:r>
          </a:p>
        </p:txBody>
      </p:sp>
    </p:spTree>
    <p:extLst>
      <p:ext uri="{BB962C8B-B14F-4D97-AF65-F5344CB8AC3E}">
        <p14:creationId xmlns:p14="http://schemas.microsoft.com/office/powerpoint/2010/main" val="230741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The Process – ‘student as co-producer/collaborator’ </a:t>
            </a:r>
            <a:r>
              <a:rPr lang="en-GB" sz="3200" dirty="0"/>
              <a:t>-</a:t>
            </a:r>
            <a:r>
              <a:rPr lang="en-GB" sz="3200" dirty="0" smtClean="0"/>
              <a:t> Level 5 Module - Celebrity, News and the Media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1200"/>
            <a:ext cx="8568952" cy="4114800"/>
          </a:xfrm>
        </p:spPr>
        <p:txBody>
          <a:bodyPr/>
          <a:lstStyle/>
          <a:p>
            <a:r>
              <a:rPr lang="en-GB" sz="2400" dirty="0" smtClean="0"/>
              <a:t>Students self select reading groups of 4-5 (9 groups)</a:t>
            </a:r>
          </a:p>
          <a:p>
            <a:r>
              <a:rPr lang="en-GB" sz="2400" dirty="0" smtClean="0"/>
              <a:t>Given choice of 35+ topics from the academic journal </a:t>
            </a:r>
            <a:r>
              <a:rPr lang="en-GB" sz="2400" i="1" dirty="0" smtClean="0"/>
              <a:t>Celebrity Studies </a:t>
            </a:r>
            <a:r>
              <a:rPr lang="en-GB" sz="2400" dirty="0" smtClean="0"/>
              <a:t>(Co-production but with guidance and limits)</a:t>
            </a:r>
          </a:p>
          <a:p>
            <a:r>
              <a:rPr lang="en-GB" sz="2400" dirty="0" smtClean="0"/>
              <a:t>Students tasked to present key ideas from one article/topic per group and to engage the class in discussion. (guidelines on blackboard and tutorial/seminar support offered)</a:t>
            </a:r>
          </a:p>
          <a:p>
            <a:r>
              <a:rPr lang="en-GB" sz="2400" dirty="0" smtClean="0"/>
              <a:t>Linked to assessment - students write up an individual summary and analysis of the article and discussion (500 words)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07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9975" y="857251"/>
            <a:ext cx="7886700" cy="994172"/>
          </a:xfrm>
        </p:spPr>
        <p:txBody>
          <a:bodyPr/>
          <a:lstStyle/>
          <a:p>
            <a:r>
              <a:rPr lang="en-GB" b="1" dirty="0" smtClean="0">
                <a:solidFill>
                  <a:srgbClr val="FFB9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Beyoncé </a:t>
            </a:r>
            <a:r>
              <a:rPr lang="en-GB" b="1" dirty="0">
                <a:solidFill>
                  <a:srgbClr val="FFB9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&amp;</a:t>
            </a:r>
            <a:r>
              <a:rPr lang="en-GB" b="1" dirty="0" smtClean="0">
                <a:solidFill>
                  <a:srgbClr val="FFB9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b="1" dirty="0">
                <a:solidFill>
                  <a:srgbClr val="FFB9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en-GB" b="1" dirty="0" smtClean="0">
                <a:solidFill>
                  <a:srgbClr val="FFB9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eminism </a:t>
            </a:r>
            <a:endParaRPr lang="en-GB" b="1" dirty="0">
              <a:solidFill>
                <a:srgbClr val="FFB9FF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1" y="1656142"/>
            <a:ext cx="7459421" cy="414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What is the self in the celebrity selfie? Celebrification, phatic communication and performativity.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Abby, Anita, Jenny, Jessie, Simran </a:t>
            </a:r>
          </a:p>
        </p:txBody>
      </p:sp>
    </p:spTree>
    <p:extLst>
      <p:ext uri="{BB962C8B-B14F-4D97-AF65-F5344CB8AC3E}">
        <p14:creationId xmlns:p14="http://schemas.microsoft.com/office/powerpoint/2010/main" val="209686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powerpoint-presentation">
  <a:themeElements>
    <a:clrScheme name="">
      <a:dk1>
        <a:srgbClr val="1C2157"/>
      </a:dk1>
      <a:lt1>
        <a:srgbClr val="FFFFFF"/>
      </a:lt1>
      <a:dk2>
        <a:srgbClr val="1C2157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161B49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powerpoint-presentation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owerpoint-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</Template>
  <TotalTime>345</TotalTime>
  <Words>1053</Words>
  <Application>Microsoft Office PowerPoint</Application>
  <PresentationFormat>On-screen Show (4:3)</PresentationFormat>
  <Paragraphs>74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 Unicode MS</vt:lpstr>
      <vt:lpstr>Arial</vt:lpstr>
      <vt:lpstr>Calibri</vt:lpstr>
      <vt:lpstr>Calibri Light</vt:lpstr>
      <vt:lpstr>Garamond</vt:lpstr>
      <vt:lpstr>Georgia</vt:lpstr>
      <vt:lpstr>Humnst777 BT</vt:lpstr>
      <vt:lpstr>Times New Roman</vt:lpstr>
      <vt:lpstr>Wingdings</vt:lpstr>
      <vt:lpstr>Wingdings 2</vt:lpstr>
      <vt:lpstr>powerpoint-presentation</vt:lpstr>
      <vt:lpstr>Office Theme</vt:lpstr>
      <vt:lpstr>Organic</vt:lpstr>
      <vt:lpstr>Civic</vt:lpstr>
      <vt:lpstr>PowerPoint Presentation</vt:lpstr>
      <vt:lpstr>Dr. Joanne Woodman - joanne.woodman@canterbury.ac.uk</vt:lpstr>
      <vt:lpstr>Underpinned by Pedagogic literature surrounding Students as Partners in learning</vt:lpstr>
      <vt:lpstr>Student as ‘co-producer’ successful at University of Lincoln</vt:lpstr>
      <vt:lpstr>Discovery/Curiosity Model</vt:lpstr>
      <vt:lpstr> My (less ambitious) Aims </vt:lpstr>
      <vt:lpstr>The Process – ‘student as co-producer/collaborator’ - Level 5 Module - Celebrity, News and the Media </vt:lpstr>
      <vt:lpstr>Beyoncé &amp; Feminism </vt:lpstr>
      <vt:lpstr>What is the self in the celebrity selfie? Celebrification, phatic communication and performativity. </vt:lpstr>
      <vt:lpstr>Celebrity and Cosmetic Surgery - Argument 1</vt:lpstr>
      <vt:lpstr>How did it go? Student feedback so far</vt:lpstr>
      <vt:lpstr>Student feedback so far</vt:lpstr>
      <vt:lpstr>Sessional Staff Feedback</vt:lpstr>
      <vt:lpstr>Advantages and Disadvantages </vt:lpstr>
      <vt:lpstr>Ideas to improve</vt:lpstr>
      <vt:lpstr>Wanted to test out the effects of engagement listed by Rush and Balamoutsou (2006, p.4)  </vt:lpstr>
      <vt:lpstr>Bibliography</vt:lpstr>
      <vt:lpstr>Any Questions or Feedback appreciated?</vt:lpstr>
    </vt:vector>
  </TitlesOfParts>
  <Company>Canterbury Christ Church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Woodman, Joanne (joanne.woodman@canterbury.ac.uk)</dc:creator>
  <cp:lastModifiedBy>Woodman, Joanne (joanne.woodman@canterbury.ac.uk)</cp:lastModifiedBy>
  <cp:revision>50</cp:revision>
  <dcterms:created xsi:type="dcterms:W3CDTF">2015-11-19T17:55:53Z</dcterms:created>
  <dcterms:modified xsi:type="dcterms:W3CDTF">2016-02-26T07:47:46Z</dcterms:modified>
</cp:coreProperties>
</file>