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8" r:id="rId21"/>
    <p:sldId id="275" r:id="rId22"/>
    <p:sldId id="280" r:id="rId23"/>
    <p:sldId id="277" r:id="rId24"/>
    <p:sldId id="281" r:id="rId25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38" autoAdjust="0"/>
  </p:normalViewPr>
  <p:slideViewPr>
    <p:cSldViewPr>
      <p:cViewPr varScale="1">
        <p:scale>
          <a:sx n="98" d="100"/>
          <a:sy n="98" d="100"/>
        </p:scale>
        <p:origin x="-20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41614-9387-4A3B-B441-C9C528A128B0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68C3A-457A-48B9-AB4B-7A2FEB177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046B-2CB8-4056-94A4-EB3493901888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B2BF-2668-402B-935A-BCF8B84DE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2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 “open source” in the traditional software sense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0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3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Bucknor</a:t>
            </a:r>
            <a:r>
              <a:rPr lang="en-GB" dirty="0" smtClean="0"/>
              <a:t> v R: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ACPO</a:t>
            </a:r>
            <a:r>
              <a:rPr lang="en-GB" baseline="0" dirty="0" smtClean="0"/>
              <a:t> Guidelines: This was intended for traditional ‘dead box’ computer forensics.  Given the nature of the way the Internet stores its data, these guidelines do look dated. Principle 3 (the audit trail) is the principle closely followed by OSIRT.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utter misery of using a spreadsheet to log every single website you visit. </a:t>
            </a:r>
          </a:p>
          <a:p>
            <a:r>
              <a:rPr lang="en-GB" dirty="0" smtClean="0"/>
              <a:t>Hashing every single file you download. 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Officers and civilian staff are required to conduct open source research on the Internet. Pretty much every officer will conduct ‘open source research’. From PSD, anti-terrorism</a:t>
            </a:r>
            <a:r>
              <a:rPr lang="en-GB" baseline="0" dirty="0" smtClean="0"/>
              <a:t> units to vetting.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6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Officers and civilian staff are required to conduct open source research on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1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Hishibi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(2011) asked participants about reporting and documentation. With ACPO principle 3 stating the need of an audit trail, this is an important step. 75.4% of respondents “bookmarked some important points in the program itself” with 51.8% and 48.2% using a pen and paper or Microsoft Word respectively. Interestingly, twelve participants explicitly stated they would prefer having better reporting tools available to them. Participants were shown a mock-up of a reporting tool that automatically logged the investigator’s actions; 55% of respondents stated “that this tool would be useful” while a further 20% felt the tool would be useful, just not to them.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6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media is now significantly relevant to security and public safety. Facebook, for example, has been used to coordinate contract killings, boast about serious animal abuse, conduct cyber-stalking, plan sexual assaults, breach court orders and cause distress through anti-social ‘trolling’.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4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Building a profile on a person or group must be necessary and proportionate , to ensure that any resultant interference with a person’s Article 8 right to respect for their private and family life is lawful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2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508A20-1AE6-40C2-8785-8C3CB3BC91D3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9F9445-EAF7-457B-8822-2AC797745B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williams@canterbury.ac.uk" TargetMode="External"/><Relationship Id="rId2" Type="http://schemas.openxmlformats.org/officeDocument/2006/relationships/hyperlink" Target="http://osirtbrows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600400" cy="1944216"/>
          </a:xfrm>
        </p:spPr>
        <p:txBody>
          <a:bodyPr>
            <a:normAutofit fontScale="90000"/>
          </a:bodyPr>
          <a:lstStyle/>
          <a:p>
            <a:r>
              <a:rPr lang="en-GB" dirty="0"/>
              <a:t>OSIRT: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/>
              <a:t>Tool for Law Enforcement Research and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Joseph Williams and Paul Stephens</a:t>
            </a:r>
          </a:p>
          <a:p>
            <a:endParaRPr lang="en-GB" dirty="0" smtClean="0"/>
          </a:p>
          <a:p>
            <a:r>
              <a:rPr lang="en-GB" sz="2200" dirty="0" smtClean="0"/>
              <a:t>joseph.williams@canterbury.ac.uk </a:t>
            </a:r>
          </a:p>
          <a:p>
            <a:r>
              <a:rPr lang="en-GB" sz="2200" dirty="0" smtClean="0"/>
              <a:t>paul.stephens@canterbury.ac.uk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530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024744" cy="1143000"/>
          </a:xfrm>
        </p:spPr>
        <p:txBody>
          <a:bodyPr/>
          <a:lstStyle/>
          <a:p>
            <a:r>
              <a:rPr lang="en-GB" dirty="0" smtClean="0"/>
              <a:t>Case Creation</a:t>
            </a:r>
            <a:endParaRPr lang="en-GB" dirty="0"/>
          </a:p>
        </p:txBody>
      </p:sp>
      <p:pic>
        <p:nvPicPr>
          <p:cNvPr id="2050" name="Picture 2" descr="C:\Users\Joe\Desktop\desktop_29_08_2015\case_cre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9062" cy="50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02474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Browsing</a:t>
            </a:r>
            <a:endParaRPr lang="en-GB" dirty="0"/>
          </a:p>
        </p:txBody>
      </p:sp>
      <p:pic>
        <p:nvPicPr>
          <p:cNvPr id="3074" name="Picture 2" descr="C:\Users\Joe\Desktop\osirt_main_brow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53783" cy="52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08" y="2149"/>
            <a:ext cx="8229600" cy="1143000"/>
          </a:xfrm>
        </p:spPr>
        <p:txBody>
          <a:bodyPr/>
          <a:lstStyle/>
          <a:p>
            <a:r>
              <a:rPr lang="en-GB" dirty="0" smtClean="0"/>
              <a:t>Static Screen Captures</a:t>
            </a:r>
            <a:endParaRPr lang="en-GB" dirty="0"/>
          </a:p>
        </p:txBody>
      </p:sp>
      <p:pic>
        <p:nvPicPr>
          <p:cNvPr id="4098" name="Picture 2" descr="C:\Users\Joe\Desktop\snip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124744"/>
            <a:ext cx="5828264" cy="3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e\Desktop\image_pre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697685" cy="38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en-GB" dirty="0" smtClean="0"/>
              <a:t>Dynamic Screen Captures</a:t>
            </a:r>
            <a:endParaRPr lang="en-GB" dirty="0"/>
          </a:p>
        </p:txBody>
      </p:sp>
      <p:pic>
        <p:nvPicPr>
          <p:cNvPr id="5122" name="Picture 2" descr="http://osirtbrowser.com/images/video_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954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574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 capture library by Matthew Fisher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5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24744" cy="1143000"/>
          </a:xfrm>
        </p:spPr>
        <p:txBody>
          <a:bodyPr/>
          <a:lstStyle/>
          <a:p>
            <a:r>
              <a:rPr lang="en-GB" dirty="0" smtClean="0"/>
              <a:t>Audit Log</a:t>
            </a:r>
            <a:endParaRPr lang="en-GB" dirty="0"/>
          </a:p>
        </p:txBody>
      </p:sp>
      <p:pic>
        <p:nvPicPr>
          <p:cNvPr id="6149" name="Picture 5" descr="C:\Users\Joe\Desktop\audit_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2" y="1268760"/>
            <a:ext cx="8208753" cy="49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652"/>
            <a:ext cx="7024744" cy="1143000"/>
          </a:xfrm>
        </p:spPr>
        <p:txBody>
          <a:bodyPr/>
          <a:lstStyle/>
          <a:p>
            <a:r>
              <a:rPr lang="en-GB" dirty="0" smtClean="0"/>
              <a:t>Report Generation</a:t>
            </a:r>
            <a:endParaRPr lang="en-GB" dirty="0"/>
          </a:p>
        </p:txBody>
      </p:sp>
      <p:pic>
        <p:nvPicPr>
          <p:cNvPr id="7170" name="Picture 2" descr="C:\Users\Joe\Desktop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7027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oe\Desktop\report_p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66070"/>
            <a:ext cx="2973492" cy="48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pic>
        <p:nvPicPr>
          <p:cNvPr id="8194" name="Picture 2" descr="C:\Users\Joe\Desktop\op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9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Automatically logging saves time</a:t>
            </a:r>
          </a:p>
          <a:p>
            <a:pPr lvl="1"/>
            <a:r>
              <a:rPr lang="en-GB" dirty="0" smtClean="0"/>
              <a:t>“It’s at least halved, probably more actually, how long it takes me to conduct [open source] research” – DC from Staffordshire Police</a:t>
            </a:r>
          </a:p>
          <a:p>
            <a:r>
              <a:rPr lang="en-GB" dirty="0" smtClean="0"/>
              <a:t>More automation means</a:t>
            </a:r>
          </a:p>
          <a:p>
            <a:pPr lvl="1"/>
            <a:r>
              <a:rPr lang="en-GB" dirty="0" smtClean="0"/>
              <a:t>Time saved</a:t>
            </a:r>
          </a:p>
          <a:p>
            <a:pPr lvl="1"/>
            <a:r>
              <a:rPr lang="en-GB" dirty="0" smtClean="0"/>
              <a:t>Human error reduction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31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Already in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Used by LEO country wide (that we are aware of)</a:t>
            </a:r>
          </a:p>
          <a:p>
            <a:pPr lvl="1"/>
            <a:r>
              <a:rPr lang="en-GB" dirty="0" smtClean="0"/>
              <a:t>Dorset</a:t>
            </a:r>
          </a:p>
          <a:p>
            <a:pPr lvl="1"/>
            <a:r>
              <a:rPr lang="en-GB" dirty="0" smtClean="0"/>
              <a:t>Staffordshire</a:t>
            </a:r>
          </a:p>
          <a:p>
            <a:pPr lvl="1"/>
            <a:r>
              <a:rPr lang="en-GB" dirty="0"/>
              <a:t>Leicestershire </a:t>
            </a:r>
            <a:endParaRPr lang="en-GB" dirty="0" smtClean="0"/>
          </a:p>
          <a:p>
            <a:pPr lvl="1"/>
            <a:r>
              <a:rPr lang="en-GB" dirty="0" smtClean="0"/>
              <a:t>Durham</a:t>
            </a:r>
          </a:p>
          <a:p>
            <a:pPr lvl="1"/>
            <a:r>
              <a:rPr lang="en-GB" dirty="0" smtClean="0"/>
              <a:t>Thames Valley</a:t>
            </a:r>
          </a:p>
          <a:p>
            <a:pPr lvl="1"/>
            <a:r>
              <a:rPr lang="en-GB" dirty="0" smtClean="0"/>
              <a:t>City of London</a:t>
            </a:r>
          </a:p>
          <a:p>
            <a:pPr lvl="1"/>
            <a:r>
              <a:rPr lang="en-GB" dirty="0" smtClean="0"/>
              <a:t>Met</a:t>
            </a:r>
          </a:p>
          <a:p>
            <a:pPr lvl="1"/>
            <a:r>
              <a:rPr lang="en-GB" dirty="0" smtClean="0"/>
              <a:t>Yorkshire</a:t>
            </a:r>
          </a:p>
          <a:p>
            <a:pPr lvl="1"/>
            <a:r>
              <a:rPr lang="en-GB" dirty="0" smtClean="0"/>
              <a:t>North Wales</a:t>
            </a:r>
          </a:p>
          <a:p>
            <a:pPr lvl="1"/>
            <a:r>
              <a:rPr lang="en-GB" dirty="0"/>
              <a:t>Royal Air Force Police </a:t>
            </a:r>
            <a:r>
              <a:rPr lang="en-GB" dirty="0" smtClean="0"/>
              <a:t>(Specialist </a:t>
            </a:r>
            <a:r>
              <a:rPr lang="en-GB" dirty="0"/>
              <a:t>drugs </a:t>
            </a:r>
            <a:r>
              <a:rPr lang="en-GB" dirty="0" smtClean="0"/>
              <a:t>squad) </a:t>
            </a:r>
          </a:p>
          <a:p>
            <a:pPr lvl="1"/>
            <a:r>
              <a:rPr lang="en-GB" dirty="0" smtClean="0"/>
              <a:t>NCA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6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conjunction with College of Policing, we’re looking to validate OSIRT</a:t>
            </a:r>
          </a:p>
          <a:p>
            <a:r>
              <a:rPr lang="en-GB" dirty="0" smtClean="0"/>
              <a:t>ISO 17025</a:t>
            </a:r>
          </a:p>
          <a:p>
            <a:pPr lvl="1"/>
            <a:r>
              <a:rPr lang="en-GB" i="1" dirty="0"/>
              <a:t>General requirements for the competence of testing and calibration laboratories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21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open source research</a:t>
            </a:r>
          </a:p>
          <a:p>
            <a:pPr lvl="1"/>
            <a:r>
              <a:rPr lang="en-GB" dirty="0" smtClean="0"/>
              <a:t>Particularly the social media aspect</a:t>
            </a:r>
          </a:p>
          <a:p>
            <a:r>
              <a:rPr lang="en-GB" dirty="0" smtClean="0"/>
              <a:t>What law enforcement officials (LEOs) use to conduct open source research</a:t>
            </a:r>
          </a:p>
          <a:p>
            <a:r>
              <a:rPr lang="en-GB" dirty="0" smtClean="0"/>
              <a:t>The software tool created to aid LEOs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5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Go to Twitter and get all the Tweets with this hashtag</a:t>
            </a:r>
          </a:p>
          <a:p>
            <a:r>
              <a:rPr lang="en-GB" dirty="0"/>
              <a:t>Go to YouTube and download all the videos on this </a:t>
            </a:r>
            <a:r>
              <a:rPr lang="en-GB" dirty="0" smtClean="0"/>
              <a:t>channel</a:t>
            </a:r>
          </a:p>
          <a:p>
            <a:r>
              <a:rPr lang="en-GB" dirty="0"/>
              <a:t>Go to this person’s Facebook page and take a screenshot of their entire wall and his </a:t>
            </a:r>
            <a:r>
              <a:rPr lang="en-GB" dirty="0" smtClean="0"/>
              <a:t>friends’ walls</a:t>
            </a:r>
          </a:p>
          <a:p>
            <a:r>
              <a:rPr lang="en-GB" dirty="0" smtClean="0"/>
              <a:t>However, we start delving into covert and the boundaries of “open source” are skewed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RIPA</a:t>
            </a:r>
          </a:p>
          <a:p>
            <a:pPr lvl="1"/>
            <a:r>
              <a:rPr lang="en-GB" dirty="0" smtClean="0"/>
              <a:t>Open source, unlikely to require a RIPA authorisation </a:t>
            </a:r>
          </a:p>
          <a:p>
            <a:r>
              <a:rPr lang="en-GB" dirty="0" smtClean="0"/>
              <a:t>Data Protection Act</a:t>
            </a:r>
          </a:p>
          <a:p>
            <a:pPr lvl="1"/>
            <a:r>
              <a:rPr lang="en-GB" dirty="0" smtClean="0"/>
              <a:t>Building a profile on a person or group must be necessary and proportionate </a:t>
            </a:r>
          </a:p>
          <a:p>
            <a:r>
              <a:rPr lang="en-GB" dirty="0" smtClean="0"/>
              <a:t>The Human Rights Act (Article 8)</a:t>
            </a:r>
          </a:p>
          <a:p>
            <a:pPr lvl="1"/>
            <a:r>
              <a:rPr lang="en-GB" dirty="0" smtClean="0"/>
              <a:t>Right to Respect for Private and Family Life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3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Terms and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YouTube forbid the downloading of videos</a:t>
            </a:r>
          </a:p>
          <a:p>
            <a:r>
              <a:rPr lang="en-GB" dirty="0" smtClean="0"/>
              <a:t>Facebook forbid fake/impersonation accounts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1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Validation of software </a:t>
            </a:r>
            <a:r>
              <a:rPr lang="en-GB" dirty="0" smtClean="0"/>
              <a:t>used by LEO</a:t>
            </a:r>
          </a:p>
          <a:p>
            <a:r>
              <a:rPr lang="en-GB" dirty="0" smtClean="0"/>
              <a:t>Usability of software used by LEO</a:t>
            </a:r>
          </a:p>
          <a:p>
            <a:r>
              <a:rPr lang="en-GB" dirty="0" smtClean="0"/>
              <a:t>Privacy vs Security trade off of open source research</a:t>
            </a:r>
          </a:p>
          <a:p>
            <a:pPr lvl="1"/>
            <a:r>
              <a:rPr lang="en-GB" dirty="0" smtClean="0"/>
              <a:t>Legal and ethical</a:t>
            </a:r>
          </a:p>
          <a:p>
            <a:r>
              <a:rPr lang="en-GB" dirty="0" smtClean="0"/>
              <a:t>Terms and Conditions of social/media websites</a:t>
            </a:r>
          </a:p>
          <a:p>
            <a:r>
              <a:rPr lang="en-GB" dirty="0" smtClean="0"/>
              <a:t>OSINT and SOCMINT</a:t>
            </a:r>
          </a:p>
          <a:p>
            <a:r>
              <a:rPr lang="en-GB" dirty="0" smtClean="0"/>
              <a:t>Creation of guidelines for Internet evidence gathering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Feedback/criticism/ideas always 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848872" cy="3841652"/>
          </a:xfrm>
        </p:spPr>
        <p:txBody>
          <a:bodyPr/>
          <a:lstStyle/>
          <a:p>
            <a:pPr marL="68580" indent="0">
              <a:buNone/>
            </a:pPr>
            <a:r>
              <a:rPr lang="en-GB" sz="4000" dirty="0" smtClean="0">
                <a:hlinkClick r:id="rId2"/>
              </a:rPr>
              <a:t>http://osirtbrowser.com</a:t>
            </a:r>
            <a:endParaRPr lang="en-GB" sz="4000" dirty="0" smtClean="0"/>
          </a:p>
          <a:p>
            <a:pPr marL="68580" indent="0">
              <a:buNone/>
            </a:pPr>
            <a:endParaRPr lang="en-GB" sz="4000" dirty="0" smtClean="0"/>
          </a:p>
          <a:p>
            <a:pPr marL="365760" lvl="1" indent="0">
              <a:buNone/>
            </a:pPr>
            <a:r>
              <a:rPr lang="en-GB" dirty="0" smtClean="0"/>
              <a:t>E-mail: </a:t>
            </a:r>
            <a:r>
              <a:rPr lang="en-GB" dirty="0" smtClean="0">
                <a:hlinkClick r:id="rId3"/>
              </a:rPr>
              <a:t>joseph.williams@canterbury.ac.uk</a:t>
            </a:r>
            <a:endParaRPr lang="en-GB" dirty="0" smtClean="0"/>
          </a:p>
          <a:p>
            <a:pPr marL="36576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72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Open </a:t>
            </a:r>
            <a:r>
              <a:rPr lang="en-GB" dirty="0"/>
              <a:t>S</a:t>
            </a:r>
            <a:r>
              <a:rPr lang="en-GB" dirty="0" smtClean="0"/>
              <a:t>ource </a:t>
            </a:r>
            <a:r>
              <a:rPr lang="en-GB" dirty="0"/>
              <a:t>R</a:t>
            </a:r>
            <a:r>
              <a:rPr lang="en-GB" dirty="0" smtClean="0"/>
              <a:t>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Obtaining publically available information to use as intelligence or evidence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nrestricted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vailable via subscription </a:t>
            </a:r>
          </a:p>
          <a:p>
            <a:pPr lvl="1"/>
            <a:r>
              <a:rPr lang="en-GB" b="1" dirty="0" smtClean="0"/>
              <a:t>Overt</a:t>
            </a:r>
          </a:p>
          <a:p>
            <a:pPr marL="457200" lvl="1" indent="0">
              <a:buNone/>
            </a:pPr>
            <a:endParaRPr lang="en-GB" b="1" dirty="0" smtClean="0"/>
          </a:p>
          <a:p>
            <a:r>
              <a:rPr lang="en-GB" sz="2400" dirty="0" smtClean="0"/>
              <a:t>Not to be confused with ‘open source’ in the software sense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New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idea of gathering open source evidence is nothing new</a:t>
            </a:r>
          </a:p>
          <a:p>
            <a:pPr lvl="1"/>
            <a:r>
              <a:rPr lang="en-GB" dirty="0" smtClean="0"/>
              <a:t>‘Linear Media’ </a:t>
            </a:r>
          </a:p>
          <a:p>
            <a:pPr lvl="2"/>
            <a:r>
              <a:rPr lang="en-GB" dirty="0" smtClean="0"/>
              <a:t>Printed publications</a:t>
            </a:r>
          </a:p>
          <a:p>
            <a:pPr lvl="2"/>
            <a:r>
              <a:rPr lang="en-GB" dirty="0" smtClean="0"/>
              <a:t>TV</a:t>
            </a:r>
          </a:p>
          <a:p>
            <a:pPr lvl="2"/>
            <a:r>
              <a:rPr lang="en-GB" dirty="0" smtClean="0"/>
              <a:t>Radio</a:t>
            </a:r>
          </a:p>
          <a:p>
            <a:pPr lvl="2"/>
            <a:r>
              <a:rPr lang="en-GB" dirty="0" smtClean="0"/>
              <a:t>Landline telephones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03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Missed Opportunities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August 2011, London and other parts of the UK were plagued with riots</a:t>
            </a:r>
          </a:p>
          <a:p>
            <a:r>
              <a:rPr lang="en-GB" dirty="0" smtClean="0"/>
              <a:t>Law enforcement criticised for their deficiencies in capturing evidence on social media</a:t>
            </a:r>
          </a:p>
          <a:p>
            <a:r>
              <a:rPr lang="en-GB" i="1" dirty="0"/>
              <a:t>‘With some notable individual exceptions, the power of this </a:t>
            </a:r>
            <a:r>
              <a:rPr lang="en-GB" i="1" dirty="0" smtClean="0"/>
              <a:t>kind of media […] is not well </a:t>
            </a:r>
            <a:r>
              <a:rPr lang="en-GB" i="1" dirty="0"/>
              <a:t>understood and less well managed</a:t>
            </a:r>
            <a:r>
              <a:rPr lang="en-GB" i="1" dirty="0" smtClean="0"/>
              <a:t>.’</a:t>
            </a:r>
          </a:p>
          <a:p>
            <a:pPr lvl="1"/>
            <a:r>
              <a:rPr lang="en-GB" i="1" dirty="0"/>
              <a:t> Her Majesty’s Chief Inspector of </a:t>
            </a:r>
            <a:r>
              <a:rPr lang="en-GB" i="1" dirty="0" smtClean="0"/>
              <a:t>Constabulary </a:t>
            </a:r>
            <a:r>
              <a:rPr lang="en-GB" dirty="0" smtClean="0"/>
              <a:t>(Cited in Hobbs et al, 2014)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397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Methodology for Open </a:t>
            </a:r>
            <a:r>
              <a:rPr lang="en-GB" dirty="0"/>
              <a:t>S</a:t>
            </a:r>
            <a:r>
              <a:rPr lang="en-GB" dirty="0" smtClean="0"/>
              <a:t>ource </a:t>
            </a:r>
            <a:r>
              <a:rPr lang="en-GB" dirty="0"/>
              <a:t>R</a:t>
            </a:r>
            <a:r>
              <a:rPr lang="en-GB" dirty="0" smtClean="0"/>
              <a:t>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Bucknor</a:t>
            </a:r>
            <a:r>
              <a:rPr lang="en-GB" dirty="0" smtClean="0"/>
              <a:t> v R [2010]EWCA Crim 1152</a:t>
            </a:r>
          </a:p>
          <a:p>
            <a:pPr lvl="1"/>
            <a:r>
              <a:rPr lang="en-GB" dirty="0" smtClean="0"/>
              <a:t>Any material taken from the Internet must have full provenance </a:t>
            </a:r>
          </a:p>
          <a:p>
            <a:pPr lvl="2"/>
            <a:r>
              <a:rPr lang="en-GB" dirty="0" smtClean="0"/>
              <a:t>I.e., The ability to record the history of data and its place of origin.</a:t>
            </a:r>
          </a:p>
          <a:p>
            <a:r>
              <a:rPr lang="en-GB" dirty="0" smtClean="0"/>
              <a:t>ACPO – Good Practice Guide </a:t>
            </a:r>
            <a:r>
              <a:rPr lang="en-GB" smtClean="0"/>
              <a:t>for Computer-Based </a:t>
            </a:r>
            <a:r>
              <a:rPr lang="en-GB" dirty="0" smtClean="0"/>
              <a:t>Electronic Evidence</a:t>
            </a:r>
          </a:p>
          <a:p>
            <a:pPr lvl="1"/>
            <a:r>
              <a:rPr lang="en-GB" dirty="0" smtClean="0"/>
              <a:t>Particularly principle 3, the need for an audit trail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4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</a:t>
            </a:r>
            <a:r>
              <a:rPr lang="en-GB" dirty="0"/>
              <a:t>p</a:t>
            </a:r>
            <a:r>
              <a:rPr lang="en-GB" dirty="0" smtClean="0"/>
              <a:t>olice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real mishmash of software</a:t>
            </a:r>
          </a:p>
          <a:p>
            <a:r>
              <a:rPr lang="en-GB" dirty="0" smtClean="0"/>
              <a:t>From free browser add-ons to expensive suites</a:t>
            </a:r>
          </a:p>
          <a:p>
            <a:r>
              <a:rPr lang="en-GB" dirty="0" smtClean="0"/>
              <a:t>The tools they use are great, but are shoehorned into the role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5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police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College of Policing requested a bespoke tool to relieve some of the tedium</a:t>
            </a:r>
          </a:p>
          <a:p>
            <a:pPr lvl="1"/>
            <a:r>
              <a:rPr lang="en-GB" dirty="0" smtClean="0"/>
              <a:t>One that ‘just does it’</a:t>
            </a:r>
          </a:p>
          <a:p>
            <a:pPr lvl="2"/>
            <a:r>
              <a:rPr lang="en-GB" dirty="0" smtClean="0"/>
              <a:t>Logs</a:t>
            </a:r>
          </a:p>
          <a:p>
            <a:pPr lvl="2"/>
            <a:r>
              <a:rPr lang="en-GB" dirty="0" smtClean="0"/>
              <a:t>Captures (dynamic and static)</a:t>
            </a:r>
          </a:p>
          <a:p>
            <a:pPr lvl="2"/>
            <a:r>
              <a:rPr lang="en-GB" dirty="0" smtClean="0"/>
              <a:t>Hashes </a:t>
            </a:r>
          </a:p>
          <a:p>
            <a:pPr lvl="2"/>
            <a:r>
              <a:rPr lang="en-GB" dirty="0" smtClean="0"/>
              <a:t>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OSIRT – Open Source Internet Research Toolkit</a:t>
            </a:r>
            <a:endParaRPr lang="en-GB" dirty="0"/>
          </a:p>
        </p:txBody>
      </p:sp>
      <p:pic>
        <p:nvPicPr>
          <p:cNvPr id="1027" name="Picture 3" descr="C:\Users\Joe\Desktop\spla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9" y="2204864"/>
            <a:ext cx="6703997" cy="28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7127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“A browser on steroids” – Paul Stephens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8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11129</TotalTime>
  <Words>940</Words>
  <Application>Microsoft Office PowerPoint</Application>
  <PresentationFormat>On-screen Show (4:3)</PresentationFormat>
  <Paragraphs>127</Paragraphs>
  <Slides>24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OSIRT:  A Tool for Law Enforcement Research and Investigation</vt:lpstr>
      <vt:lpstr>Introduction</vt:lpstr>
      <vt:lpstr>What is Open Source Research?</vt:lpstr>
      <vt:lpstr>Not New</vt:lpstr>
      <vt:lpstr>Missed Opportunities </vt:lpstr>
      <vt:lpstr>Methodology for Open Source Research</vt:lpstr>
      <vt:lpstr>What the police use</vt:lpstr>
      <vt:lpstr>What the police need</vt:lpstr>
      <vt:lpstr>OSIRT – Open Source Internet Research Toolkit</vt:lpstr>
      <vt:lpstr>Case Creation</vt:lpstr>
      <vt:lpstr>Browsing</vt:lpstr>
      <vt:lpstr>Static Screen Captures</vt:lpstr>
      <vt:lpstr>Dynamic Screen Captures</vt:lpstr>
      <vt:lpstr>Audit Log</vt:lpstr>
      <vt:lpstr>Report Generation</vt:lpstr>
      <vt:lpstr>Options</vt:lpstr>
      <vt:lpstr>Automation</vt:lpstr>
      <vt:lpstr>Already in Use</vt:lpstr>
      <vt:lpstr>Validation</vt:lpstr>
      <vt:lpstr>The Dream</vt:lpstr>
      <vt:lpstr>Laws</vt:lpstr>
      <vt:lpstr>Terms and Conditions</vt:lpstr>
      <vt:lpstr>Research Areas</vt:lpstr>
      <vt:lpstr>Feedback/criticism/ideas always welcome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Software Tool for Open Source Internet Research</dc:title>
  <dc:creator>Joe</dc:creator>
  <cp:lastModifiedBy>Joe</cp:lastModifiedBy>
  <cp:revision>72</cp:revision>
  <cp:lastPrinted>2015-09-16T21:37:07Z</cp:lastPrinted>
  <dcterms:created xsi:type="dcterms:W3CDTF">2015-09-06T13:49:08Z</dcterms:created>
  <dcterms:modified xsi:type="dcterms:W3CDTF">2015-11-17T21:41:59Z</dcterms:modified>
</cp:coreProperties>
</file>