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57" r:id="rId18"/>
  </p:sldIdLst>
  <p:sldSz cx="12192000" cy="6858000"/>
  <p:notesSz cx="6877050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 Kenyon" initials="SK" lastIdx="0" clrIdx="0">
    <p:extLst>
      <p:ext uri="{19B8F6BF-5375-455C-9EA6-DF929625EA0E}">
        <p15:presenceInfo xmlns:p15="http://schemas.microsoft.com/office/powerpoint/2012/main" userId="S-1-5-21-111448075-1160815709-2833106615-1848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02B53-F269-4DE3-9B2C-A34D643BFC0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992A0-ADD2-493A-A44E-66F38799B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46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0C5E-3DC5-47A5-8B73-6409DB80F5E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E3DC-20EF-409F-B99E-8FF8FEBE53E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085" y="5940382"/>
            <a:ext cx="2257915" cy="917618"/>
          </a:xfrm>
          <a:prstGeom prst="rect">
            <a:avLst/>
          </a:prstGeom>
        </p:spPr>
      </p:pic>
      <p:pic>
        <p:nvPicPr>
          <p:cNvPr id="8" name="Picture 2" descr="https://showtime.gre.ac.uk/public/conferences/22/schedConfs/74/homePageHeader-en_US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40382"/>
            <a:ext cx="4578682" cy="924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0C5E-3DC5-47A5-8B73-6409DB80F5E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E3DC-20EF-409F-B99E-8FF8FEBE5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56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0C5E-3DC5-47A5-8B73-6409DB80F5E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E3DC-20EF-409F-B99E-8FF8FEBE5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26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0C5E-3DC5-47A5-8B73-6409DB80F5E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E3DC-20EF-409F-B99E-8FF8FEBE53E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085" y="5940382"/>
            <a:ext cx="2257915" cy="91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120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0C5E-3DC5-47A5-8B73-6409DB80F5E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E3DC-20EF-409F-B99E-8FF8FEBE5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68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0C5E-3DC5-47A5-8B73-6409DB80F5E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E3DC-20EF-409F-B99E-8FF8FEBE53E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085" y="5940382"/>
            <a:ext cx="2257915" cy="91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010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0C5E-3DC5-47A5-8B73-6409DB80F5E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E3DC-20EF-409F-B99E-8FF8FEBE5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92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0C5E-3DC5-47A5-8B73-6409DB80F5E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E3DC-20EF-409F-B99E-8FF8FEBE5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33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0C5E-3DC5-47A5-8B73-6409DB80F5E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E3DC-20EF-409F-B99E-8FF8FEBE5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60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0C5E-3DC5-47A5-8B73-6409DB80F5E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E3DC-20EF-409F-B99E-8FF8FEBE5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04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0C5E-3DC5-47A5-8B73-6409DB80F5E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E3DC-20EF-409F-B99E-8FF8FEBE5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669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0C5E-3DC5-47A5-8B73-6409DB80F5E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2E3DC-20EF-409F-B99E-8FF8FEBE5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7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Kenyon@Canterbury.ac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38r8om2xjhhl25mw24492dir-wpengine.netdna-ssl.com/wp-content/uploads/2015/07/MINDSPACE.pdf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0204" y="1122363"/>
            <a:ext cx="10956174" cy="2387600"/>
          </a:xfrm>
        </p:spPr>
        <p:txBody>
          <a:bodyPr>
            <a:normAutofit/>
          </a:bodyPr>
          <a:lstStyle/>
          <a:p>
            <a:r>
              <a:rPr lang="en-GB" dirty="0" smtClean="0"/>
              <a:t>Harnessing Behavioural Economics for academic leadership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Dr </a:t>
            </a:r>
            <a:r>
              <a:rPr lang="en-GB" smtClean="0"/>
              <a:t>Susan </a:t>
            </a:r>
            <a:r>
              <a:rPr lang="en-GB" smtClean="0"/>
              <a:t>Kenyon</a:t>
            </a:r>
            <a:r>
              <a:rPr lang="en-GB" smtClean="0"/>
              <a:t> </a:t>
            </a:r>
            <a:r>
              <a:rPr lang="en-GB" dirty="0" smtClean="0"/>
              <a:t>SFHEA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Presented at: ‘Inclusive Practice and Student Success: </a:t>
            </a:r>
            <a:r>
              <a:rPr lang="en-GB" i="1" dirty="0" smtClean="0"/>
              <a:t>Leading change across the Medway campus</a:t>
            </a:r>
            <a:r>
              <a:rPr lang="en-GB" dirty="0" smtClean="0"/>
              <a:t>’, 13 September 2018  </a:t>
            </a:r>
          </a:p>
        </p:txBody>
      </p:sp>
    </p:spTree>
    <p:extLst>
      <p:ext uri="{BB962C8B-B14F-4D97-AF65-F5344CB8AC3E}">
        <p14:creationId xmlns:p14="http://schemas.microsoft.com/office/powerpoint/2010/main" val="289366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MINDSPACE for </a:t>
            </a:r>
            <a:r>
              <a:rPr lang="en-GB" dirty="0"/>
              <a:t>leading </a:t>
            </a:r>
            <a:r>
              <a:rPr lang="en-GB" dirty="0" smtClean="0"/>
              <a:t>change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strongest influences on our behaviour are not information and argument.  They are: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Messenger.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Incentives. 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Norms.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Defaults.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Salience.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Priming.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Affect.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Commitments.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Ego.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508069"/>
            <a:ext cx="5181600" cy="3668894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Reducing the influence of the negative social norm.  </a:t>
            </a:r>
            <a:endParaRPr lang="en-GB" sz="2400" dirty="0" smtClean="0"/>
          </a:p>
          <a:p>
            <a:pPr lvl="1"/>
            <a:r>
              <a:rPr lang="en-GB" sz="2000" dirty="0" smtClean="0"/>
              <a:t>Broadening involvement.  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10813800" y="-113367"/>
            <a:ext cx="1080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</a:t>
            </a:r>
            <a:endParaRPr lang="en-US" sz="1200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440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MINDSPACE for </a:t>
            </a:r>
            <a:r>
              <a:rPr lang="en-GB" dirty="0"/>
              <a:t>leading </a:t>
            </a:r>
            <a:r>
              <a:rPr lang="en-GB" dirty="0" smtClean="0"/>
              <a:t>change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strongest influences on our behaviour are not information and argument.  They are: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Messenger.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Incentives.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Norms.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Defaults.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Salience.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Priming.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Affect.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Commitments.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Ego.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508069"/>
            <a:ext cx="5181600" cy="3668894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Challenging the default position that this policy is unresolvable. </a:t>
            </a:r>
            <a:endParaRPr lang="en-GB" sz="2400" dirty="0" smtClean="0"/>
          </a:p>
          <a:p>
            <a:pPr lvl="1"/>
            <a:r>
              <a:rPr lang="en-GB" sz="2000" dirty="0" smtClean="0"/>
              <a:t>Clear strategy with milestones.  </a:t>
            </a:r>
          </a:p>
          <a:p>
            <a:pPr lvl="1"/>
            <a:r>
              <a:rPr lang="en-GB" sz="2000" dirty="0" smtClean="0"/>
              <a:t>Achieving milestones.  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10813800" y="-113367"/>
            <a:ext cx="1080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endParaRPr lang="en-US" sz="1200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026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MINDSPACE for </a:t>
            </a:r>
            <a:r>
              <a:rPr lang="en-GB" dirty="0"/>
              <a:t>leading </a:t>
            </a:r>
            <a:r>
              <a:rPr lang="en-GB" dirty="0" smtClean="0"/>
              <a:t>change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strongest influences on our behaviour are not information and argument.  They are: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Messenger.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Incentives.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Norms.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Defaults. 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Salience.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Priming.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Affect.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Commitments.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Ego.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508069"/>
            <a:ext cx="5181600" cy="3668894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Focusing on what is </a:t>
            </a:r>
            <a:r>
              <a:rPr lang="en-GB" sz="2400" dirty="0" smtClean="0"/>
              <a:t>important. </a:t>
            </a:r>
          </a:p>
          <a:p>
            <a:pPr lvl="1"/>
            <a:r>
              <a:rPr lang="en-GB" sz="2000" dirty="0" smtClean="0"/>
              <a:t>The </a:t>
            </a:r>
            <a:r>
              <a:rPr lang="en-GB" sz="2000" dirty="0" smtClean="0"/>
              <a:t>strategic goal.  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10813800" y="-113367"/>
            <a:ext cx="1080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</a:t>
            </a:r>
            <a:endParaRPr lang="en-US" sz="1200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619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MINDSPACE for </a:t>
            </a:r>
            <a:r>
              <a:rPr lang="en-GB" dirty="0"/>
              <a:t>leading </a:t>
            </a:r>
            <a:r>
              <a:rPr lang="en-GB" dirty="0" smtClean="0"/>
              <a:t>change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strongest influences on our behaviour are not information and argument.  They are: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Messenger.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Incentives.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Norms.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Defaults.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Salience. 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Priming.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Affect.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Commitments.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Ego.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508069"/>
            <a:ext cx="5181600" cy="3668894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Challenging the behaviours that make us good academics, but ineffective decision makers.  </a:t>
            </a:r>
            <a:endParaRPr lang="en-GB" sz="2400" dirty="0" smtClean="0"/>
          </a:p>
          <a:p>
            <a:pPr lvl="1"/>
            <a:r>
              <a:rPr lang="en-GB" sz="2000" dirty="0" smtClean="0"/>
              <a:t>From academic debate to policy decision-making.  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10813800" y="-113367"/>
            <a:ext cx="1080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endParaRPr lang="en-US" sz="1200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19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MINDSPACE for </a:t>
            </a:r>
            <a:r>
              <a:rPr lang="en-GB" dirty="0"/>
              <a:t>leading </a:t>
            </a:r>
            <a:r>
              <a:rPr lang="en-GB" dirty="0" smtClean="0"/>
              <a:t>change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strongest influences on our behaviour are not information and argument.  They are: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Messenger.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Incentives.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Norms.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Defaults.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Salience.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Priming. 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Affect.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Commitments.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Ego.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508069"/>
            <a:ext cx="5181600" cy="3668894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Moving beyond emotions.  </a:t>
            </a:r>
            <a:endParaRPr lang="en-GB" sz="2400" dirty="0" smtClean="0"/>
          </a:p>
          <a:p>
            <a:pPr lvl="1"/>
            <a:r>
              <a:rPr lang="en-GB" sz="2000" dirty="0" smtClean="0"/>
              <a:t>Acknowledge. </a:t>
            </a:r>
          </a:p>
          <a:p>
            <a:pPr lvl="1"/>
            <a:r>
              <a:rPr lang="en-GB" sz="2000" dirty="0" smtClean="0"/>
              <a:t>Overcome.  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10813800" y="-113367"/>
            <a:ext cx="1080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endParaRPr lang="en-US" sz="1200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76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MINDSPACE for </a:t>
            </a:r>
            <a:r>
              <a:rPr lang="en-GB" dirty="0"/>
              <a:t>leading </a:t>
            </a:r>
            <a:r>
              <a:rPr lang="en-GB" dirty="0" smtClean="0"/>
              <a:t>change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strongest influences on our behaviour are not information and argument.  They are: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Messenger.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Incentives.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Norms.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Defaults.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Salience.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Priming.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Affect. 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Commitments.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Ego.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508069"/>
            <a:ext cx="5181600" cy="3668894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Develop </a:t>
            </a:r>
            <a:r>
              <a:rPr lang="en-GB" sz="2400" dirty="0" smtClean="0"/>
              <a:t>commitment to an Institutional approach.  </a:t>
            </a:r>
            <a:endParaRPr lang="en-GB" sz="2400" dirty="0" smtClean="0"/>
          </a:p>
          <a:p>
            <a:pPr lvl="1"/>
            <a:r>
              <a:rPr lang="en-GB" sz="2000" dirty="0" smtClean="0"/>
              <a:t>Acknowledge multiple competing commitments.  </a:t>
            </a:r>
          </a:p>
          <a:p>
            <a:pPr lvl="1"/>
            <a:r>
              <a:rPr lang="en-GB" sz="2000" dirty="0" smtClean="0"/>
              <a:t>Self &gt; Student &gt; Module &gt; Programme &gt; School &gt; Faculty &gt; Institution.  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10813800" y="-113367"/>
            <a:ext cx="1080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endParaRPr lang="en-US" sz="1200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745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MINDSPACE for </a:t>
            </a:r>
            <a:r>
              <a:rPr lang="en-GB" dirty="0"/>
              <a:t>leading </a:t>
            </a:r>
            <a:r>
              <a:rPr lang="en-GB" dirty="0" smtClean="0"/>
              <a:t>change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strongest influences on our behaviour are not information and argument.  They are: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Messenger.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Incentives.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Norms.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Defaults.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Salience.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Priming.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Affect.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Commitments. 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Ego.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508069"/>
            <a:ext cx="5181600" cy="3668894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Recognising and encouraging the contribution of expertise. </a:t>
            </a:r>
            <a:endParaRPr lang="en-GB" sz="2400" dirty="0" smtClean="0"/>
          </a:p>
          <a:p>
            <a:pPr lvl="1"/>
            <a:r>
              <a:rPr lang="en-GB" sz="2000" dirty="0" smtClean="0"/>
              <a:t>Communicate. </a:t>
            </a:r>
          </a:p>
          <a:p>
            <a:pPr lvl="1"/>
            <a:r>
              <a:rPr lang="en-GB" sz="2000" dirty="0" smtClean="0"/>
              <a:t>Involve.  </a:t>
            </a:r>
          </a:p>
          <a:p>
            <a:pPr lvl="1"/>
            <a:r>
              <a:rPr lang="en-GB" sz="2000" dirty="0" smtClean="0"/>
              <a:t>Acknowledge.  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10813800" y="-113367"/>
            <a:ext cx="1080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</a:t>
            </a:r>
            <a:endParaRPr lang="en-US" sz="1200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29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0204" y="1122363"/>
            <a:ext cx="10956174" cy="2387600"/>
          </a:xfrm>
        </p:spPr>
        <p:txBody>
          <a:bodyPr>
            <a:normAutofit/>
          </a:bodyPr>
          <a:lstStyle/>
          <a:p>
            <a:r>
              <a:rPr lang="en-GB" dirty="0" smtClean="0"/>
              <a:t>Harnessing Behavioural Economics for academic leadership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138396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Dr </a:t>
            </a:r>
            <a:r>
              <a:rPr lang="en-GB" dirty="0" smtClean="0"/>
              <a:t>Susan Kenyon </a:t>
            </a:r>
            <a:r>
              <a:rPr lang="en-GB" dirty="0" smtClean="0"/>
              <a:t>SFHEA </a:t>
            </a:r>
            <a:endParaRPr lang="en-GB" dirty="0" smtClean="0"/>
          </a:p>
          <a:p>
            <a:r>
              <a:rPr lang="en-GB" dirty="0" smtClean="0"/>
              <a:t>Faculty Director of Learning and Teaching, Social and Applied Sciences </a:t>
            </a:r>
          </a:p>
          <a:p>
            <a:r>
              <a:rPr lang="en-GB" dirty="0" smtClean="0">
                <a:hlinkClick r:id="rId2"/>
              </a:rPr>
              <a:t>Susan.Kenyon@Canterbury.ac.uk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756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‘Leading change across the Medway Campus’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What does ‘</a:t>
            </a:r>
            <a:r>
              <a:rPr lang="en-GB" i="1" dirty="0" smtClean="0"/>
              <a:t>leading change</a:t>
            </a:r>
            <a:r>
              <a:rPr lang="en-GB" dirty="0" smtClean="0"/>
              <a:t>’ mean? 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GB" dirty="0" smtClean="0"/>
              <a:t>The change itself;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GB" dirty="0"/>
              <a:t>Leading;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GB" dirty="0" smtClean="0"/>
              <a:t>Changing. 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Usually our main focus. </a:t>
            </a:r>
          </a:p>
          <a:p>
            <a:r>
              <a:rPr lang="en-GB" sz="2400" dirty="0" smtClean="0"/>
              <a:t>Focus on the activity: </a:t>
            </a:r>
          </a:p>
          <a:p>
            <a:pPr lvl="1"/>
            <a:r>
              <a:rPr lang="en-GB" sz="2000" dirty="0" smtClean="0"/>
              <a:t>Understand the problem; </a:t>
            </a:r>
          </a:p>
          <a:p>
            <a:pPr lvl="1"/>
            <a:r>
              <a:rPr lang="en-GB" sz="2000" dirty="0" smtClean="0"/>
              <a:t>Design an intervention; </a:t>
            </a:r>
          </a:p>
          <a:p>
            <a:pPr lvl="1"/>
            <a:r>
              <a:rPr lang="en-GB" sz="2000" dirty="0" smtClean="0"/>
              <a:t>Implement; </a:t>
            </a:r>
          </a:p>
          <a:p>
            <a:pPr lvl="1"/>
            <a:r>
              <a:rPr lang="en-GB" sz="2000" dirty="0" smtClean="0"/>
              <a:t>Evaluate; </a:t>
            </a:r>
          </a:p>
          <a:p>
            <a:pPr lvl="1"/>
            <a:r>
              <a:rPr lang="en-GB" sz="2000" dirty="0" smtClean="0"/>
              <a:t>Disseminate.  </a:t>
            </a:r>
            <a:endParaRPr lang="en-GB" sz="20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845425" y="3011582"/>
            <a:ext cx="4326775" cy="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64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‘Leading change across the Medway Campus’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What does ‘</a:t>
            </a:r>
            <a:r>
              <a:rPr lang="en-GB" i="1" dirty="0" smtClean="0"/>
              <a:t>leading change</a:t>
            </a:r>
            <a:r>
              <a:rPr lang="en-GB" dirty="0" smtClean="0"/>
              <a:t>’ mean? 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GB" dirty="0"/>
              <a:t>The change itself;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GB" dirty="0" smtClean="0"/>
              <a:t>Leading;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GB" dirty="0" smtClean="0"/>
              <a:t>Changing. 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‘Leading’ and ‘Changing’ focus on the people/institution.  </a:t>
            </a:r>
          </a:p>
          <a:p>
            <a:pPr lvl="1"/>
            <a:r>
              <a:rPr lang="en-GB" sz="2000" dirty="0" smtClean="0"/>
              <a:t>The ‘activity’ becomes secondary.  </a:t>
            </a:r>
          </a:p>
          <a:p>
            <a:r>
              <a:rPr lang="en-GB" sz="2400" dirty="0" smtClean="0"/>
              <a:t>Similar process; different focus.  </a:t>
            </a:r>
          </a:p>
          <a:p>
            <a:pPr lvl="1"/>
            <a:r>
              <a:rPr lang="en-GB" sz="2000" dirty="0" smtClean="0"/>
              <a:t>Understand the problem; </a:t>
            </a:r>
          </a:p>
          <a:p>
            <a:pPr lvl="1"/>
            <a:r>
              <a:rPr lang="en-GB" sz="2000" dirty="0" smtClean="0"/>
              <a:t>Design an intervention; </a:t>
            </a:r>
          </a:p>
          <a:p>
            <a:pPr lvl="1"/>
            <a:r>
              <a:rPr lang="en-GB" sz="2000" dirty="0" smtClean="0"/>
              <a:t>Implement; </a:t>
            </a:r>
          </a:p>
          <a:p>
            <a:pPr lvl="1"/>
            <a:r>
              <a:rPr lang="en-GB" sz="2000" dirty="0" smtClean="0"/>
              <a:t>Evaluate.  </a:t>
            </a:r>
          </a:p>
          <a:p>
            <a:endParaRPr lang="en-GB" sz="2400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845425" y="3419839"/>
            <a:ext cx="4326775" cy="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845425" y="3818313"/>
            <a:ext cx="4326775" cy="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78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</a:t>
            </a:r>
            <a:r>
              <a:rPr lang="en-GB" dirty="0" smtClean="0"/>
              <a:t>odule </a:t>
            </a:r>
            <a:r>
              <a:rPr lang="en-GB" dirty="0" smtClean="0"/>
              <a:t>evaluations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Policy aim: a single module evaluation questionnaire, across the Institution.  </a:t>
            </a:r>
          </a:p>
          <a:p>
            <a:r>
              <a:rPr lang="en-GB" dirty="0" smtClean="0"/>
              <a:t>Why? 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GB" dirty="0"/>
              <a:t>A</a:t>
            </a:r>
            <a:r>
              <a:rPr lang="en-GB" dirty="0" smtClean="0"/>
              <a:t> foundation for excellence in L&amp;T: </a:t>
            </a:r>
          </a:p>
          <a:p>
            <a:pPr lvl="2"/>
            <a:r>
              <a:rPr lang="en-GB" dirty="0" smtClean="0"/>
              <a:t>Provide feedback; </a:t>
            </a:r>
          </a:p>
          <a:p>
            <a:pPr lvl="2"/>
            <a:r>
              <a:rPr lang="en-GB" dirty="0" smtClean="0"/>
              <a:t>Develop dialogue; </a:t>
            </a:r>
          </a:p>
          <a:p>
            <a:pPr lvl="2"/>
            <a:r>
              <a:rPr lang="en-GB" dirty="0" smtClean="0"/>
              <a:t>Foster partnership in learning; </a:t>
            </a:r>
          </a:p>
          <a:p>
            <a:pPr lvl="2"/>
            <a:r>
              <a:rPr lang="en-GB" dirty="0" smtClean="0"/>
              <a:t>Cross-sectional and longitudinal tailoring to student needs; </a:t>
            </a:r>
          </a:p>
          <a:p>
            <a:pPr lvl="2"/>
            <a:r>
              <a:rPr lang="en-GB" dirty="0" smtClean="0"/>
              <a:t>Central to closing the attainment gap. 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GB" dirty="0" smtClean="0"/>
              <a:t>Consistent student experience. 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GB" dirty="0" smtClean="0"/>
              <a:t>Central database.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499" y="9735"/>
            <a:ext cx="2095502" cy="1815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88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Leading </a:t>
            </a:r>
            <a:r>
              <a:rPr lang="en-GB" dirty="0"/>
              <a:t>c</a:t>
            </a:r>
            <a:r>
              <a:rPr lang="en-GB" dirty="0" smtClean="0"/>
              <a:t>hange in module evaluations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4"/>
            <a:ext cx="10304418" cy="4953999"/>
          </a:xfrm>
        </p:spPr>
        <p:txBody>
          <a:bodyPr>
            <a:normAutofit/>
          </a:bodyPr>
          <a:lstStyle/>
          <a:p>
            <a:r>
              <a:rPr lang="en-GB" dirty="0" smtClean="0"/>
              <a:t>Context: </a:t>
            </a:r>
          </a:p>
          <a:p>
            <a:pPr lvl="1"/>
            <a:r>
              <a:rPr lang="en-GB" dirty="0"/>
              <a:t>3</a:t>
            </a:r>
            <a:r>
              <a:rPr lang="en-GB" dirty="0" smtClean="0"/>
              <a:t> proposals presented in 2017 alone.  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Why?  </a:t>
            </a:r>
          </a:p>
          <a:p>
            <a:pPr lvl="1"/>
            <a:r>
              <a:rPr lang="en-GB" dirty="0" smtClean="0"/>
              <a:t>Evidence: papers, minutes, interviews; published literature.  </a:t>
            </a:r>
            <a:endParaRPr lang="en-GB" dirty="0" smtClean="0"/>
          </a:p>
          <a:p>
            <a:r>
              <a:rPr lang="en-GB" dirty="0" smtClean="0"/>
              <a:t>‘The change itself’ was not the principal problem.  What was?  </a:t>
            </a:r>
            <a:endParaRPr lang="en-GB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261801" y="3008516"/>
            <a:ext cx="2924892" cy="875211"/>
          </a:xfrm>
          <a:prstGeom prst="wedgeRoundRectCallout">
            <a:avLst>
              <a:gd name="adj1" fmla="val 44201"/>
              <a:gd name="adj2" fmla="val 79394"/>
              <a:gd name="adj3" fmla="val 16667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‘A poisoned chalice.’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431128" y="2741925"/>
            <a:ext cx="2924892" cy="875211"/>
          </a:xfrm>
          <a:prstGeom prst="wedgeRoundRectCallout">
            <a:avLst>
              <a:gd name="adj1" fmla="val -47801"/>
              <a:gd name="adj2" fmla="val 127155"/>
              <a:gd name="adj3" fmla="val 16667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‘An unsolvable problem.’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6096000" y="3848595"/>
            <a:ext cx="2924892" cy="875211"/>
          </a:xfrm>
          <a:prstGeom prst="wedgeRoundRectCallout">
            <a:avLst>
              <a:gd name="adj1" fmla="val -95142"/>
              <a:gd name="adj2" fmla="val 22678"/>
              <a:gd name="adj3" fmla="val 16667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‘An impossible task.’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Face With Tears of Joy on Apple iOS 11.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741" y="3632353"/>
            <a:ext cx="1473826" cy="1473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07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‘leading change’ mean?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change itself; </a:t>
            </a:r>
          </a:p>
          <a:p>
            <a:pPr marL="457200" indent="-457200">
              <a:buFont typeface="+mj-lt"/>
              <a:buAutoNum type="arabicParenR"/>
            </a:pPr>
            <a:r>
              <a:rPr lang="en-GB" dirty="0" smtClean="0"/>
              <a:t>Leading; </a:t>
            </a:r>
          </a:p>
          <a:p>
            <a:pPr marL="457200" indent="-457200">
              <a:buFont typeface="+mj-lt"/>
              <a:buAutoNum type="arabicParenR"/>
            </a:pPr>
            <a:r>
              <a:rPr lang="en-GB" dirty="0" smtClean="0"/>
              <a:t>Changing.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How? </a:t>
            </a:r>
          </a:p>
          <a:p>
            <a:r>
              <a:rPr lang="en-GB" dirty="0" smtClean="0"/>
              <a:t>MINDSPACE*: a </a:t>
            </a:r>
            <a:r>
              <a:rPr lang="en-GB" dirty="0"/>
              <a:t>framework for understanding and </a:t>
            </a:r>
            <a:r>
              <a:rPr lang="en-GB" dirty="0" smtClean="0"/>
              <a:t>influencing.  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sz="1200" dirty="0" smtClean="0"/>
              <a:t>* Dolan, P., </a:t>
            </a:r>
            <a:r>
              <a:rPr lang="en-GB" sz="1200" dirty="0" err="1" smtClean="0"/>
              <a:t>Hallsworth</a:t>
            </a:r>
            <a:r>
              <a:rPr lang="en-GB" sz="1200" dirty="0" smtClean="0"/>
              <a:t>, M., Halpern, D., King, D. and </a:t>
            </a:r>
            <a:r>
              <a:rPr lang="en-GB" sz="1200" dirty="0" err="1" smtClean="0"/>
              <a:t>Vlaev</a:t>
            </a:r>
            <a:r>
              <a:rPr lang="en-GB" sz="1200" dirty="0" smtClean="0"/>
              <a:t>, I.  2010.  MINDSPACE: influencing behaviour through public policy.  Available </a:t>
            </a:r>
            <a:r>
              <a:rPr lang="en-GB" sz="1200" dirty="0"/>
              <a:t>online via: </a:t>
            </a:r>
            <a:r>
              <a:rPr lang="en-GB" sz="1200" dirty="0">
                <a:hlinkClick r:id="rId2"/>
              </a:rPr>
              <a:t>https://</a:t>
            </a:r>
            <a:r>
              <a:rPr lang="en-GB" sz="1200" dirty="0" smtClean="0">
                <a:hlinkClick r:id="rId2"/>
              </a:rPr>
              <a:t>38r8om2xjhhl25mw24492dir-wpengine.netdna-ssl.com/wp-content/uploads/2015/07/MINDSPACE.pdf</a:t>
            </a:r>
            <a:r>
              <a:rPr lang="en-GB" sz="1200" dirty="0" smtClean="0"/>
              <a:t>, viewed 10 September 2018.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Leading colleagues to a change in their behaviour: </a:t>
            </a:r>
          </a:p>
          <a:p>
            <a:pPr lvl="1"/>
            <a:r>
              <a:rPr lang="en-GB" dirty="0" smtClean="0"/>
              <a:t>Understand a pattern of behaviour; </a:t>
            </a:r>
          </a:p>
          <a:p>
            <a:pPr lvl="1"/>
            <a:r>
              <a:rPr lang="en-GB" dirty="0" smtClean="0"/>
              <a:t>Intervene to interrupt this pattern; </a:t>
            </a:r>
          </a:p>
          <a:p>
            <a:pPr lvl="1"/>
            <a:r>
              <a:rPr lang="en-GB" dirty="0" smtClean="0"/>
              <a:t>Change the behavioural norm. </a:t>
            </a:r>
          </a:p>
        </p:txBody>
      </p:sp>
    </p:spTree>
    <p:extLst>
      <p:ext uri="{BB962C8B-B14F-4D97-AF65-F5344CB8AC3E}">
        <p14:creationId xmlns:p14="http://schemas.microsoft.com/office/powerpoint/2010/main" val="336091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MINDSPACE for </a:t>
            </a:r>
            <a:r>
              <a:rPr lang="en-GB" dirty="0" smtClean="0"/>
              <a:t>leading </a:t>
            </a:r>
            <a:r>
              <a:rPr lang="en-GB" dirty="0" smtClean="0"/>
              <a:t>change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strongest influences on our behaviour are not information and argument.  They are: </a:t>
            </a:r>
          </a:p>
          <a:p>
            <a:pPr lvl="3"/>
            <a:r>
              <a:rPr lang="en-GB" sz="2400" dirty="0" smtClean="0">
                <a:solidFill>
                  <a:srgbClr val="FF0000"/>
                </a:solidFill>
              </a:rPr>
              <a:t>M</a:t>
            </a:r>
            <a:r>
              <a:rPr lang="en-GB" sz="2400" dirty="0" smtClean="0"/>
              <a:t>essenger</a:t>
            </a:r>
            <a:r>
              <a:rPr lang="en-GB" sz="2400" dirty="0" smtClean="0"/>
              <a:t>.  </a:t>
            </a:r>
          </a:p>
          <a:p>
            <a:pPr lvl="3"/>
            <a:r>
              <a:rPr lang="en-GB" sz="2400" dirty="0" smtClean="0">
                <a:solidFill>
                  <a:srgbClr val="FF0000"/>
                </a:solidFill>
              </a:rPr>
              <a:t>I</a:t>
            </a:r>
            <a:r>
              <a:rPr lang="en-GB" sz="2400" dirty="0" smtClean="0"/>
              <a:t>ncentives.  </a:t>
            </a:r>
          </a:p>
          <a:p>
            <a:pPr lvl="3"/>
            <a:r>
              <a:rPr lang="en-GB" sz="2400" dirty="0" smtClean="0">
                <a:solidFill>
                  <a:srgbClr val="FF0000"/>
                </a:solidFill>
              </a:rPr>
              <a:t>N</a:t>
            </a:r>
            <a:r>
              <a:rPr lang="en-GB" sz="2400" dirty="0" smtClean="0"/>
              <a:t>orms. </a:t>
            </a:r>
          </a:p>
          <a:p>
            <a:pPr lvl="3"/>
            <a:r>
              <a:rPr lang="en-GB" sz="2400" dirty="0" smtClean="0">
                <a:solidFill>
                  <a:srgbClr val="FF0000"/>
                </a:solidFill>
              </a:rPr>
              <a:t>D</a:t>
            </a:r>
            <a:r>
              <a:rPr lang="en-GB" sz="2400" dirty="0" smtClean="0"/>
              <a:t>efaults.  </a:t>
            </a:r>
          </a:p>
          <a:p>
            <a:pPr lvl="3"/>
            <a:r>
              <a:rPr lang="en-GB" sz="2400" dirty="0" smtClean="0">
                <a:solidFill>
                  <a:srgbClr val="FF0000"/>
                </a:solidFill>
              </a:rPr>
              <a:t>S</a:t>
            </a:r>
            <a:r>
              <a:rPr lang="en-GB" sz="2400" dirty="0" smtClean="0"/>
              <a:t>alience.  </a:t>
            </a:r>
          </a:p>
          <a:p>
            <a:pPr lvl="3"/>
            <a:r>
              <a:rPr lang="en-GB" sz="2400" dirty="0" smtClean="0">
                <a:solidFill>
                  <a:srgbClr val="FF0000"/>
                </a:solidFill>
              </a:rPr>
              <a:t>P</a:t>
            </a:r>
            <a:r>
              <a:rPr lang="en-GB" sz="2400" dirty="0" smtClean="0"/>
              <a:t>riming.  </a:t>
            </a:r>
          </a:p>
          <a:p>
            <a:pPr lvl="3"/>
            <a:r>
              <a:rPr lang="en-GB" sz="2400" dirty="0" smtClean="0">
                <a:solidFill>
                  <a:srgbClr val="FF0000"/>
                </a:solidFill>
              </a:rPr>
              <a:t>A</a:t>
            </a:r>
            <a:r>
              <a:rPr lang="en-GB" sz="2400" dirty="0" smtClean="0"/>
              <a:t>ffect.  </a:t>
            </a:r>
          </a:p>
          <a:p>
            <a:pPr lvl="3"/>
            <a:r>
              <a:rPr lang="en-GB" sz="2400" dirty="0" smtClean="0">
                <a:solidFill>
                  <a:srgbClr val="FF0000"/>
                </a:solidFill>
              </a:rPr>
              <a:t>C</a:t>
            </a:r>
            <a:r>
              <a:rPr lang="en-GB" sz="2400" dirty="0" smtClean="0"/>
              <a:t>ommitments.  </a:t>
            </a:r>
          </a:p>
          <a:p>
            <a:pPr lvl="3"/>
            <a:r>
              <a:rPr lang="en-GB" sz="2400" dirty="0" smtClean="0">
                <a:solidFill>
                  <a:srgbClr val="FF0000"/>
                </a:solidFill>
              </a:rPr>
              <a:t>E</a:t>
            </a:r>
            <a:r>
              <a:rPr lang="en-GB" sz="2400" dirty="0" smtClean="0"/>
              <a:t>go.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200" y="2704011"/>
            <a:ext cx="5181600" cy="347295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GB" dirty="0" smtClean="0"/>
              <a:t>Understand the influence of each of these to date. 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Intervene in each of these areas. 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4480" t="14331" r="35960" b="8612"/>
          <a:stretch/>
        </p:blipFill>
        <p:spPr>
          <a:xfrm>
            <a:off x="28135" y="2739320"/>
            <a:ext cx="2124221" cy="298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56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MINDSPACE for </a:t>
            </a:r>
            <a:r>
              <a:rPr lang="en-GB" dirty="0"/>
              <a:t>leading </a:t>
            </a:r>
            <a:r>
              <a:rPr lang="en-GB" dirty="0" smtClean="0"/>
              <a:t>change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strongest influences on our behaviour are not information and argument.  They are: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Messenger.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Incentives.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Norms.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Defaults.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Salience.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Priming.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Affect.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Commitments.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Ego.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508069"/>
            <a:ext cx="5181600" cy="3668894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Building </a:t>
            </a:r>
            <a:r>
              <a:rPr lang="en-GB" sz="2400" dirty="0" smtClean="0"/>
              <a:t>my credibility as a messenger.  </a:t>
            </a:r>
            <a:endParaRPr lang="en-GB" sz="2400" dirty="0" smtClean="0"/>
          </a:p>
          <a:p>
            <a:pPr lvl="1"/>
            <a:r>
              <a:rPr lang="en-GB" sz="2000" dirty="0" smtClean="0"/>
              <a:t>Academic credibility.  </a:t>
            </a:r>
          </a:p>
          <a:p>
            <a:pPr lvl="1"/>
            <a:r>
              <a:rPr lang="en-GB" sz="2000" dirty="0" smtClean="0"/>
              <a:t>Leadership credibility.  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10813800" y="-113367"/>
            <a:ext cx="1080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</a:t>
            </a:r>
            <a:endParaRPr lang="en-US" sz="1200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348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MINDSPACE for </a:t>
            </a:r>
            <a:r>
              <a:rPr lang="en-GB" dirty="0"/>
              <a:t>leading </a:t>
            </a:r>
            <a:r>
              <a:rPr lang="en-GB" dirty="0" smtClean="0"/>
              <a:t>change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strongest influences on our behaviour are not information and argument.  They are: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Messenger. 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Incentives.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Norms.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Defaults.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Salience.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Priming.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Affect.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Commitments. 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Ego.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508069"/>
            <a:ext cx="5181600" cy="3668894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Overcoming incentives to reject change.  </a:t>
            </a:r>
            <a:endParaRPr lang="en-GB" sz="2400" dirty="0" smtClean="0"/>
          </a:p>
          <a:p>
            <a:pPr lvl="1"/>
            <a:r>
              <a:rPr lang="en-GB" sz="2000" dirty="0" smtClean="0"/>
              <a:t>Institutional coalition for change.  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10813800" y="-113367"/>
            <a:ext cx="1080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endParaRPr lang="en-US" sz="1200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931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435</TotalTime>
  <Words>901</Words>
  <Application>Microsoft Office PowerPoint</Application>
  <PresentationFormat>Widescreen</PresentationFormat>
  <Paragraphs>230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Harnessing Behavioural Economics for academic leadership</vt:lpstr>
      <vt:lpstr>‘Leading change across the Medway Campus’ </vt:lpstr>
      <vt:lpstr>‘Leading change across the Medway Campus’ </vt:lpstr>
      <vt:lpstr>Module evaluations </vt:lpstr>
      <vt:lpstr>Leading change in module evaluations </vt:lpstr>
      <vt:lpstr>What does ‘leading change’ mean?  </vt:lpstr>
      <vt:lpstr>MINDSPACE for leading change </vt:lpstr>
      <vt:lpstr>MINDSPACE for leading change </vt:lpstr>
      <vt:lpstr>MINDSPACE for leading change </vt:lpstr>
      <vt:lpstr>MINDSPACE for leading change </vt:lpstr>
      <vt:lpstr>MINDSPACE for leading change </vt:lpstr>
      <vt:lpstr>MINDSPACE for leading change </vt:lpstr>
      <vt:lpstr>MINDSPACE for leading change </vt:lpstr>
      <vt:lpstr>MINDSPACE for leading change </vt:lpstr>
      <vt:lpstr>MINDSPACE for leading change </vt:lpstr>
      <vt:lpstr>MINDSPACE for leading change </vt:lpstr>
      <vt:lpstr>Harnessing Behavioural Economics for academic leadership</vt:lpstr>
    </vt:vector>
  </TitlesOfParts>
  <Company>Canterbury Christ Church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Harnessing Behavioural Economics for academic leadership: a case study </dc:title>
  <dc:creator>Kenyon, Susan (susan.kenyon@canterbury.ac.uk)</dc:creator>
  <cp:lastModifiedBy>Kenyon, Susan (susan.kenyon@canterbury.ac.uk)</cp:lastModifiedBy>
  <cp:revision>255</cp:revision>
  <cp:lastPrinted>2018-09-11T10:12:38Z</cp:lastPrinted>
  <dcterms:created xsi:type="dcterms:W3CDTF">2018-09-10T10:04:41Z</dcterms:created>
  <dcterms:modified xsi:type="dcterms:W3CDTF">2018-09-11T10:13:42Z</dcterms:modified>
</cp:coreProperties>
</file>