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8" r:id="rId6"/>
    <p:sldId id="269" r:id="rId7"/>
    <p:sldId id="271" r:id="rId8"/>
    <p:sldId id="266" r:id="rId9"/>
    <p:sldId id="272" r:id="rId10"/>
    <p:sldId id="273" r:id="rId11"/>
    <p:sldId id="270" r:id="rId12"/>
    <p:sldId id="274" r:id="rId13"/>
    <p:sldId id="277" r:id="rId14"/>
    <p:sldId id="275" r:id="rId15"/>
    <p:sldId id="279" r:id="rId16"/>
    <p:sldId id="278" r:id="rId17"/>
    <p:sldId id="280" r:id="rId18"/>
    <p:sldId id="276" r:id="rId19"/>
    <p:sldId id="281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289"/>
    <a:srgbClr val="5F00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599385-29B7-42D4-9924-17A21005C141}" v="1" dt="2022-04-01T09:46:14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4480" autoAdjust="0"/>
  </p:normalViewPr>
  <p:slideViewPr>
    <p:cSldViewPr snapToGrid="0">
      <p:cViewPr varScale="1">
        <p:scale>
          <a:sx n="56" d="100"/>
          <a:sy n="56" d="100"/>
        </p:scale>
        <p:origin x="10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Kenyon" userId="baf6f2ab-e903-4e95-bfb8-3a00365aaada" providerId="ADAL" clId="{68599385-29B7-42D4-9924-17A21005C141}"/>
    <pc:docChg chg="modSld">
      <pc:chgData name="Susan Kenyon" userId="baf6f2ab-e903-4e95-bfb8-3a00365aaada" providerId="ADAL" clId="{68599385-29B7-42D4-9924-17A21005C141}" dt="2022-04-01T09:46:14.994" v="11"/>
      <pc:docMkLst>
        <pc:docMk/>
      </pc:docMkLst>
      <pc:sldChg chg="modNotesTx">
        <pc:chgData name="Susan Kenyon" userId="baf6f2ab-e903-4e95-bfb8-3a00365aaada" providerId="ADAL" clId="{68599385-29B7-42D4-9924-17A21005C141}" dt="2022-04-01T09:44:37.761" v="2" actId="6549"/>
        <pc:sldMkLst>
          <pc:docMk/>
          <pc:sldMk cId="1506787337" sldId="266"/>
        </pc:sldMkLst>
      </pc:sldChg>
      <pc:sldChg chg="modNotesTx">
        <pc:chgData name="Susan Kenyon" userId="baf6f2ab-e903-4e95-bfb8-3a00365aaada" providerId="ADAL" clId="{68599385-29B7-42D4-9924-17A21005C141}" dt="2022-04-01T09:44:32.560" v="0" actId="6549"/>
        <pc:sldMkLst>
          <pc:docMk/>
          <pc:sldMk cId="4146363470" sldId="269"/>
        </pc:sldMkLst>
      </pc:sldChg>
      <pc:sldChg chg="modNotesTx">
        <pc:chgData name="Susan Kenyon" userId="baf6f2ab-e903-4e95-bfb8-3a00365aaada" providerId="ADAL" clId="{68599385-29B7-42D4-9924-17A21005C141}" dt="2022-04-01T09:44:46.504" v="4" actId="6549"/>
        <pc:sldMkLst>
          <pc:docMk/>
          <pc:sldMk cId="3159194425" sldId="270"/>
        </pc:sldMkLst>
      </pc:sldChg>
      <pc:sldChg chg="modNotesTx">
        <pc:chgData name="Susan Kenyon" userId="baf6f2ab-e903-4e95-bfb8-3a00365aaada" providerId="ADAL" clId="{68599385-29B7-42D4-9924-17A21005C141}" dt="2022-04-01T09:44:35.192" v="1" actId="6549"/>
        <pc:sldMkLst>
          <pc:docMk/>
          <pc:sldMk cId="3986917658" sldId="271"/>
        </pc:sldMkLst>
      </pc:sldChg>
      <pc:sldChg chg="modNotesTx">
        <pc:chgData name="Susan Kenyon" userId="baf6f2ab-e903-4e95-bfb8-3a00365aaada" providerId="ADAL" clId="{68599385-29B7-42D4-9924-17A21005C141}" dt="2022-04-01T09:44:42.712" v="3" actId="6549"/>
        <pc:sldMkLst>
          <pc:docMk/>
          <pc:sldMk cId="848293906" sldId="272"/>
        </pc:sldMkLst>
      </pc:sldChg>
      <pc:sldChg chg="modNotesTx">
        <pc:chgData name="Susan Kenyon" userId="baf6f2ab-e903-4e95-bfb8-3a00365aaada" providerId="ADAL" clId="{68599385-29B7-42D4-9924-17A21005C141}" dt="2022-04-01T09:44:50.744" v="5" actId="6549"/>
        <pc:sldMkLst>
          <pc:docMk/>
          <pc:sldMk cId="3865488308" sldId="274"/>
        </pc:sldMkLst>
      </pc:sldChg>
      <pc:sldChg chg="modNotesTx">
        <pc:chgData name="Susan Kenyon" userId="baf6f2ab-e903-4e95-bfb8-3a00365aaada" providerId="ADAL" clId="{68599385-29B7-42D4-9924-17A21005C141}" dt="2022-04-01T09:44:56.424" v="7" actId="6549"/>
        <pc:sldMkLst>
          <pc:docMk/>
          <pc:sldMk cId="3349992933" sldId="275"/>
        </pc:sldMkLst>
      </pc:sldChg>
      <pc:sldChg chg="modAnim">
        <pc:chgData name="Susan Kenyon" userId="baf6f2ab-e903-4e95-bfb8-3a00365aaada" providerId="ADAL" clId="{68599385-29B7-42D4-9924-17A21005C141}" dt="2022-04-01T09:46:14.994" v="11"/>
        <pc:sldMkLst>
          <pc:docMk/>
          <pc:sldMk cId="1139237630" sldId="276"/>
        </pc:sldMkLst>
      </pc:sldChg>
      <pc:sldChg chg="modNotesTx">
        <pc:chgData name="Susan Kenyon" userId="baf6f2ab-e903-4e95-bfb8-3a00365aaada" providerId="ADAL" clId="{68599385-29B7-42D4-9924-17A21005C141}" dt="2022-04-01T09:44:53.264" v="6" actId="6549"/>
        <pc:sldMkLst>
          <pc:docMk/>
          <pc:sldMk cId="981527328" sldId="277"/>
        </pc:sldMkLst>
      </pc:sldChg>
      <pc:sldChg chg="modNotesTx">
        <pc:chgData name="Susan Kenyon" userId="baf6f2ab-e903-4e95-bfb8-3a00365aaada" providerId="ADAL" clId="{68599385-29B7-42D4-9924-17A21005C141}" dt="2022-04-01T09:45:01.849" v="9" actId="6549"/>
        <pc:sldMkLst>
          <pc:docMk/>
          <pc:sldMk cId="3874777687" sldId="278"/>
        </pc:sldMkLst>
      </pc:sldChg>
      <pc:sldChg chg="modNotesTx">
        <pc:chgData name="Susan Kenyon" userId="baf6f2ab-e903-4e95-bfb8-3a00365aaada" providerId="ADAL" clId="{68599385-29B7-42D4-9924-17A21005C141}" dt="2022-04-01T09:44:58.705" v="8" actId="6549"/>
        <pc:sldMkLst>
          <pc:docMk/>
          <pc:sldMk cId="1887394903" sldId="279"/>
        </pc:sldMkLst>
      </pc:sldChg>
      <pc:sldChg chg="modNotesTx">
        <pc:chgData name="Susan Kenyon" userId="baf6f2ab-e903-4e95-bfb8-3a00365aaada" providerId="ADAL" clId="{68599385-29B7-42D4-9924-17A21005C141}" dt="2022-04-01T09:45:07.617" v="10" actId="6549"/>
        <pc:sldMkLst>
          <pc:docMk/>
          <pc:sldMk cId="1745288299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42E-278D-4594-8DB9-09DCB05CEDCF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208E-EA9A-4FC8-80B2-A48ECD5A2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8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63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0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85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20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48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91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80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9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7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6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31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336" indent="-176336" defTabSz="94046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0000"/>
              </a:solidFill>
              <a:ea typeface="Yu Mincho" panose="020B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68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36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03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59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79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23"/>
              </a:spcAft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0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3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4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6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EEDF-EF02-4B0B-A9A0-01F0966FC836}" type="datetimeFigureOut">
              <a:rPr lang="en-GB" smtClean="0"/>
              <a:t>01/04/2022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6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san.Kenyon@Canterbury.ac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san.Kenyon@Canterbury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086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261270" cy="27552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Online learning and teaching during the pandemic: the experience of commuter students.  </a:t>
            </a:r>
            <a:endParaRPr lang="en-GB" sz="280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Political Studies Association Annual International Conference 2022.  11-13 April 2022.  University of York, UK.  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  <a:endParaRPr lang="en-GB" sz="1600" dirty="0">
              <a:solidFill>
                <a:schemeClr val="bg1"/>
              </a:solidFill>
              <a:latin typeface="Humnst777 Lt BT" panose="020B04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7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7B8C31-9397-40B8-8439-8F80FEFF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impacts – travel-related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81724B-B7CC-41D7-B9D2-0FFFA6285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5678" y="1524851"/>
            <a:ext cx="5181600" cy="4351338"/>
          </a:xfrm>
        </p:spPr>
        <p:txBody>
          <a:bodyPr/>
          <a:lstStyle/>
          <a:p>
            <a:r>
              <a:rPr lang="en-GB" dirty="0"/>
              <a:t>No transport costs.  </a:t>
            </a:r>
          </a:p>
          <a:p>
            <a:r>
              <a:rPr lang="en-GB" dirty="0"/>
              <a:t>Saved time.  </a:t>
            </a:r>
          </a:p>
          <a:p>
            <a:r>
              <a:rPr lang="en-GB" dirty="0"/>
              <a:t>Enabled engagement. 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4902277-5478-44A0-B363-AA9CFEA1511F}"/>
              </a:ext>
            </a:extLst>
          </p:cNvPr>
          <p:cNvSpPr/>
          <p:nvPr/>
        </p:nvSpPr>
        <p:spPr>
          <a:xfrm>
            <a:off x="6592956" y="1417039"/>
            <a:ext cx="5353878" cy="1902424"/>
          </a:xfrm>
          <a:prstGeom prst="wedgeRoundRectCallout">
            <a:avLst>
              <a:gd name="adj1" fmla="val -103011"/>
              <a:gd name="adj2" fmla="val -324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Removing the commute made me less stressed, so I could come in with a clear mind, rather than having a million things running around in my head…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710935B-02D3-4343-9090-A603B943AC2A}"/>
              </a:ext>
            </a:extLst>
          </p:cNvPr>
          <p:cNvSpPr/>
          <p:nvPr/>
        </p:nvSpPr>
        <p:spPr>
          <a:xfrm>
            <a:off x="417448" y="4523714"/>
            <a:ext cx="5249518" cy="1716260"/>
          </a:xfrm>
          <a:prstGeom prst="wedgeRoundRectCallout">
            <a:avLst>
              <a:gd name="adj1" fmla="val -29280"/>
              <a:gd name="adj2" fmla="val -1397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train times really would be a defining factor in how I would plan the day, really how I would engage in everything to do with uni.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A145C69C-10B0-4DCD-ACB8-919D78472160}"/>
              </a:ext>
            </a:extLst>
          </p:cNvPr>
          <p:cNvSpPr/>
          <p:nvPr/>
        </p:nvSpPr>
        <p:spPr>
          <a:xfrm>
            <a:off x="5806942" y="3724701"/>
            <a:ext cx="5249518" cy="1716260"/>
          </a:xfrm>
          <a:prstGeom prst="wedgeRoundRectCallout">
            <a:avLst>
              <a:gd name="adj1" fmla="val -90373"/>
              <a:gd name="adj2" fmla="val -1366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Exhausting, tedious, unreliable, worrying… getting three hours back was a god-send.  </a:t>
            </a:r>
          </a:p>
        </p:txBody>
      </p:sp>
    </p:spTree>
    <p:extLst>
      <p:ext uri="{BB962C8B-B14F-4D97-AF65-F5344CB8AC3E}">
        <p14:creationId xmlns:p14="http://schemas.microsoft.com/office/powerpoint/2010/main" val="98152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F091215B-339B-4C75-B1A7-487A3122BDCB}"/>
              </a:ext>
            </a:extLst>
          </p:cNvPr>
          <p:cNvSpPr/>
          <p:nvPr/>
        </p:nvSpPr>
        <p:spPr>
          <a:xfrm>
            <a:off x="5327372" y="1416661"/>
            <a:ext cx="6712227" cy="472629"/>
          </a:xfrm>
          <a:prstGeom prst="wedgeRoundRectCallout">
            <a:avLst>
              <a:gd name="adj1" fmla="val -67008"/>
              <a:gd name="adj2" fmla="val 685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You are just a number in a large seminar room.  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01F8DA4-B09D-407C-BE0A-AD7E2970EF72}"/>
              </a:ext>
            </a:extLst>
          </p:cNvPr>
          <p:cNvSpPr/>
          <p:nvPr/>
        </p:nvSpPr>
        <p:spPr>
          <a:xfrm>
            <a:off x="6019800" y="2220580"/>
            <a:ext cx="5249518" cy="886769"/>
          </a:xfrm>
          <a:prstGeom prst="wedgeRoundRectCallout">
            <a:avLst>
              <a:gd name="adj1" fmla="val -82041"/>
              <a:gd name="adj2" fmla="val -621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 miss the social side…  it’s just a learning relationship.  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F91E0384-D7A2-4893-BC79-C65B6C0EC18B}"/>
              </a:ext>
            </a:extLst>
          </p:cNvPr>
          <p:cNvSpPr/>
          <p:nvPr/>
        </p:nvSpPr>
        <p:spPr>
          <a:xfrm>
            <a:off x="5383700" y="3421414"/>
            <a:ext cx="3722200" cy="1226292"/>
          </a:xfrm>
          <a:prstGeom prst="wedgeRoundRectCallout">
            <a:avLst>
              <a:gd name="adj1" fmla="val -97584"/>
              <a:gd name="adj2" fmla="val -823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Less ‘learner confirmation’ that you are doing it right.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55685-A67E-47F9-A73E-F7D6950D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impacts – education related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3D8D-724B-4F79-9C96-3794DC1EF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Learning community.  </a:t>
            </a:r>
          </a:p>
          <a:p>
            <a:r>
              <a:rPr lang="en-GB" dirty="0"/>
              <a:t>Poor quality learning.  </a:t>
            </a:r>
          </a:p>
          <a:p>
            <a:r>
              <a:rPr lang="en-GB" dirty="0"/>
              <a:t>Skills.  </a:t>
            </a:r>
          </a:p>
          <a:p>
            <a:r>
              <a:rPr lang="en-GB" dirty="0"/>
              <a:t>Resources.  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D2CB2C8E-5DDF-450C-ABBF-D2537036B66C}"/>
              </a:ext>
            </a:extLst>
          </p:cNvPr>
          <p:cNvSpPr/>
          <p:nvPr/>
        </p:nvSpPr>
        <p:spPr>
          <a:xfrm>
            <a:off x="2620618" y="4857454"/>
            <a:ext cx="5078895" cy="1529257"/>
          </a:xfrm>
          <a:prstGeom prst="wedgeRoundRectCallout">
            <a:avLst>
              <a:gd name="adj1" fmla="val -44953"/>
              <a:gd name="adj2" fmla="val -152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 was no engagement or interaction…  It became like primary school. </a:t>
            </a:r>
          </a:p>
        </p:txBody>
      </p:sp>
    </p:spTree>
    <p:extLst>
      <p:ext uri="{BB962C8B-B14F-4D97-AF65-F5344CB8AC3E}">
        <p14:creationId xmlns:p14="http://schemas.microsoft.com/office/powerpoint/2010/main" val="334999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95A073F-9349-4F1F-BAA8-F370CDA04DEB}"/>
              </a:ext>
            </a:extLst>
          </p:cNvPr>
          <p:cNvSpPr/>
          <p:nvPr/>
        </p:nvSpPr>
        <p:spPr>
          <a:xfrm>
            <a:off x="1537252" y="1231369"/>
            <a:ext cx="8825948" cy="3989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‘By the time I got my work in in June last year I was in such a state and when we went into lockdown again in November, I was ready to write to the </a:t>
            </a:r>
            <a:r>
              <a:rPr lang="en-GB" sz="2800" dirty="0" err="1"/>
              <a:t>uni</a:t>
            </a:r>
            <a:r>
              <a:rPr lang="en-GB" sz="2800" dirty="0"/>
              <a:t> and say I can’t do it.  But when I found out the library was open I was delighted as it made the difference between continuing and failing the course.   I can’t tell you the relief I felt.  I was in tears...  That relief, it was wonderful’.  </a:t>
            </a:r>
          </a:p>
        </p:txBody>
      </p:sp>
    </p:spTree>
    <p:extLst>
      <p:ext uri="{BB962C8B-B14F-4D97-AF65-F5344CB8AC3E}">
        <p14:creationId xmlns:p14="http://schemas.microsoft.com/office/powerpoint/2010/main" val="18873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2CD8231-7303-471A-AB38-EDF7F5794872}"/>
              </a:ext>
            </a:extLst>
          </p:cNvPr>
          <p:cNvSpPr/>
          <p:nvPr/>
        </p:nvSpPr>
        <p:spPr>
          <a:xfrm>
            <a:off x="5539409" y="1540910"/>
            <a:ext cx="5353878" cy="1079626"/>
          </a:xfrm>
          <a:prstGeom prst="wedgeRoundRectCallout">
            <a:avLst>
              <a:gd name="adj1" fmla="val -53011"/>
              <a:gd name="adj2" fmla="val 74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commute is the thing I miss the most from being at home. 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8443FA40-F805-411B-9205-96B6AB130785}"/>
              </a:ext>
            </a:extLst>
          </p:cNvPr>
          <p:cNvSpPr/>
          <p:nvPr/>
        </p:nvSpPr>
        <p:spPr>
          <a:xfrm>
            <a:off x="7229062" y="2951392"/>
            <a:ext cx="3427342" cy="761682"/>
          </a:xfrm>
          <a:prstGeom prst="wedgeRoundRectCallout">
            <a:avLst>
              <a:gd name="adj1" fmla="val -67318"/>
              <a:gd name="adj2" fmla="val 97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1 home, 4 walls.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9AB79-33EA-4538-B296-7F420A68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Negative impacts – commute related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7EFB9-A1FC-4758-8124-09F80136F7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Wellbeing benefits of the commute.  </a:t>
            </a:r>
          </a:p>
          <a:p>
            <a:pPr lvl="1"/>
            <a:r>
              <a:rPr lang="en-GB" dirty="0"/>
              <a:t>Enforced reflection time. </a:t>
            </a:r>
          </a:p>
          <a:p>
            <a:pPr lvl="1"/>
            <a:r>
              <a:rPr lang="en-GB" dirty="0"/>
              <a:t>Mindfulness. </a:t>
            </a:r>
          </a:p>
          <a:p>
            <a:pPr lvl="1"/>
            <a:r>
              <a:rPr lang="en-GB" dirty="0"/>
              <a:t>Physical exercise. </a:t>
            </a:r>
          </a:p>
          <a:p>
            <a:pPr lvl="1"/>
            <a:r>
              <a:rPr lang="en-GB" dirty="0"/>
              <a:t>Preparation time. </a:t>
            </a:r>
          </a:p>
          <a:p>
            <a:pPr lvl="1"/>
            <a:r>
              <a:rPr lang="en-GB" dirty="0"/>
              <a:t>Social time.  </a:t>
            </a:r>
          </a:p>
          <a:p>
            <a:r>
              <a:rPr lang="en-GB" dirty="0"/>
              <a:t>Importance of time boundaries. </a:t>
            </a:r>
          </a:p>
        </p:txBody>
      </p:sp>
    </p:spTree>
    <p:extLst>
      <p:ext uri="{BB962C8B-B14F-4D97-AF65-F5344CB8AC3E}">
        <p14:creationId xmlns:p14="http://schemas.microsoft.com/office/powerpoint/2010/main" val="387477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53353F8-F105-4F4A-A354-2848BAA8083B}"/>
              </a:ext>
            </a:extLst>
          </p:cNvPr>
          <p:cNvSpPr/>
          <p:nvPr/>
        </p:nvSpPr>
        <p:spPr>
          <a:xfrm>
            <a:off x="2517913" y="352538"/>
            <a:ext cx="6864626" cy="226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experience of commuter students in the pandemic: Did virtual access tackle the educational and travel barriers to HE?  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9B86D0A-9276-48BF-ABC0-F0796FED4E8F}"/>
              </a:ext>
            </a:extLst>
          </p:cNvPr>
          <p:cNvSpPr/>
          <p:nvPr/>
        </p:nvSpPr>
        <p:spPr>
          <a:xfrm>
            <a:off x="581066" y="2802749"/>
            <a:ext cx="4030691" cy="3868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Learning community. </a:t>
            </a:r>
            <a:r>
              <a:rPr lang="en-GB" sz="2800" b="1" dirty="0">
                <a:solidFill>
                  <a:schemeClr val="bg1"/>
                </a:solidFill>
                <a:latin typeface="Wingdings 2" panose="05020102010507070707" pitchFamily="18" charset="2"/>
              </a:rPr>
              <a:t>P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Home/work pressures. </a:t>
            </a:r>
            <a:r>
              <a:rPr lang="en-GB" sz="2800" b="1" dirty="0">
                <a:solidFill>
                  <a:schemeClr val="bg1"/>
                </a:solidFill>
                <a:latin typeface="Wingdings 2" panose="05020102010507070707" pitchFamily="18" charset="2"/>
              </a:rPr>
              <a:t>P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Practical     problems. </a:t>
            </a:r>
            <a:r>
              <a:rPr lang="en-GB" sz="2800" b="1" dirty="0">
                <a:solidFill>
                  <a:schemeClr val="bg1"/>
                </a:solidFill>
                <a:latin typeface="Wingdings 2" panose="05020102010507070707" pitchFamily="18" charset="2"/>
              </a:rPr>
              <a:t>P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Transport costs. </a:t>
            </a:r>
            <a:r>
              <a:rPr lang="en-GB" sz="2800" b="1" dirty="0">
                <a:solidFill>
                  <a:schemeClr val="bg1"/>
                </a:solidFill>
                <a:latin typeface="Wingdings 2" panose="05020102010507070707" pitchFamily="18" charset="2"/>
              </a:rPr>
              <a:t>P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Time. </a:t>
            </a:r>
            <a:r>
              <a:rPr lang="en-GB" sz="2800" b="1" dirty="0">
                <a:solidFill>
                  <a:schemeClr val="bg1"/>
                </a:solidFill>
                <a:latin typeface="Wingdings 2" panose="05020102010507070707" pitchFamily="18" charset="2"/>
              </a:rPr>
              <a:t>P</a:t>
            </a:r>
            <a:r>
              <a:rPr lang="en-GB" sz="2800" dirty="0"/>
              <a:t> 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C66DD9B-4FE4-4BBE-8EE3-427D1B9B0201}"/>
              </a:ext>
            </a:extLst>
          </p:cNvPr>
          <p:cNvSpPr/>
          <p:nvPr/>
        </p:nvSpPr>
        <p:spPr>
          <a:xfrm>
            <a:off x="7445693" y="2802749"/>
            <a:ext cx="3873692" cy="1941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But at what cost?  </a:t>
            </a:r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3DF3B879-47C1-4FA2-BBE0-F70BC18AFCE0}"/>
              </a:ext>
            </a:extLst>
          </p:cNvPr>
          <p:cNvSpPr/>
          <p:nvPr/>
        </p:nvSpPr>
        <p:spPr>
          <a:xfrm>
            <a:off x="6490246" y="4976331"/>
            <a:ext cx="5249518" cy="1649412"/>
          </a:xfrm>
          <a:prstGeom prst="wedgeRoundRectCallout">
            <a:avLst>
              <a:gd name="adj1" fmla="val -73711"/>
              <a:gd name="adj2" fmla="val -565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university package is learning, social and wellbeing.  </a:t>
            </a:r>
          </a:p>
        </p:txBody>
      </p:sp>
    </p:spTree>
    <p:extLst>
      <p:ext uri="{BB962C8B-B14F-4D97-AF65-F5344CB8AC3E}">
        <p14:creationId xmlns:p14="http://schemas.microsoft.com/office/powerpoint/2010/main" val="40454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7" grpId="0" animBg="1"/>
      <p:bldP spid="30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ACBF351-EB61-43FA-9ECE-0354807C1B3F}"/>
              </a:ext>
            </a:extLst>
          </p:cNvPr>
          <p:cNvSpPr/>
          <p:nvPr/>
        </p:nvSpPr>
        <p:spPr>
          <a:xfrm>
            <a:off x="2411896" y="1895061"/>
            <a:ext cx="7726017" cy="2027581"/>
          </a:xfrm>
          <a:prstGeom prst="wedgeRoundRectCallout">
            <a:avLst>
              <a:gd name="adj1" fmla="val -49481"/>
              <a:gd name="adj2" fmla="val 1040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Do I want to go back?  I’m to-ing and fro-ing, but I need that learning community now.  </a:t>
            </a:r>
          </a:p>
        </p:txBody>
      </p:sp>
    </p:spTree>
    <p:extLst>
      <p:ext uri="{BB962C8B-B14F-4D97-AF65-F5344CB8AC3E}">
        <p14:creationId xmlns:p14="http://schemas.microsoft.com/office/powerpoint/2010/main" val="113923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C671EA-1C58-49FD-B427-5ED69A07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for the future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4D3B266-4651-4F3C-825E-BF1C3B34A4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On-campus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1486-89A6-4AC6-BF72-78B05C90D4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Prioritise the learning community. </a:t>
            </a:r>
          </a:p>
          <a:p>
            <a:r>
              <a:rPr lang="en-GB" dirty="0"/>
              <a:t>Keep the flipped classroom.  </a:t>
            </a:r>
          </a:p>
          <a:p>
            <a:r>
              <a:rPr lang="en-GB" dirty="0"/>
              <a:t>In-class engagement through ‘chat box’.  </a:t>
            </a:r>
          </a:p>
          <a:p>
            <a:r>
              <a:rPr lang="en-GB" dirty="0"/>
              <a:t>Address timetabling.  </a:t>
            </a:r>
          </a:p>
          <a:p>
            <a:endParaRPr lang="en-GB" dirty="0"/>
          </a:p>
          <a:p>
            <a:r>
              <a:rPr lang="en-GB" dirty="0"/>
              <a:t>Lecturer accessibility. 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7482CD1-7146-4B02-9D96-6C8984818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Off-campus learning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418CB-4D08-4124-8E5A-9C7F951BC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94513" cy="368458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Prioritise the learning community.  </a:t>
            </a:r>
          </a:p>
          <a:p>
            <a:r>
              <a:rPr lang="en-GB" dirty="0"/>
              <a:t>Provide well-being benefits of commute.  </a:t>
            </a:r>
          </a:p>
          <a:p>
            <a:r>
              <a:rPr lang="en-GB" dirty="0"/>
              <a:t>Local learning hubs and resources.  </a:t>
            </a:r>
          </a:p>
          <a:p>
            <a:r>
              <a:rPr lang="en-GB" dirty="0"/>
              <a:t>Cameras on.  </a:t>
            </a:r>
          </a:p>
        </p:txBody>
      </p:sp>
    </p:spTree>
    <p:extLst>
      <p:ext uri="{BB962C8B-B14F-4D97-AF65-F5344CB8AC3E}">
        <p14:creationId xmlns:p14="http://schemas.microsoft.com/office/powerpoint/2010/main" val="17452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086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580" y="3602038"/>
            <a:ext cx="7261270" cy="275522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  <a:latin typeface="Humnst777 Lt BT"/>
              </a:rPr>
              <a:t>Online learning and teaching during the pandemic: the experience of commuter students.  </a:t>
            </a:r>
            <a:endParaRPr lang="en-GB" sz="280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l"/>
            <a:endParaRPr lang="en-GB" dirty="0">
              <a:solidFill>
                <a:schemeClr val="bg1"/>
              </a:solidFill>
              <a:latin typeface="Humnst777 Lt BT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Political Studies Association Annual International Conference 2022.  11-13 April 2022.  University of York, UK.  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</a:rPr>
              <a:t>Dr Susan Kenyon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600" dirty="0">
                <a:solidFill>
                  <a:schemeClr val="bg1"/>
                </a:solidFill>
                <a:latin typeface="Humnst777 Lt B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1600" dirty="0">
                <a:solidFill>
                  <a:schemeClr val="bg1"/>
                </a:solidFill>
                <a:latin typeface="Humnst777 Lt BT"/>
              </a:rPr>
              <a:t> </a:t>
            </a:r>
            <a:endParaRPr lang="en-GB" sz="1600" dirty="0">
              <a:solidFill>
                <a:schemeClr val="bg1"/>
              </a:solidFill>
              <a:latin typeface="Humnst777 Lt BT" panose="020B04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5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7126" y="476519"/>
            <a:ext cx="4842457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0" dirty="0">
                <a:solidFill>
                  <a:srgbClr val="233289"/>
                </a:solidFill>
                <a:latin typeface="Humnst777 Lt BT"/>
              </a:rPr>
              <a:t>Overview </a:t>
            </a:r>
            <a:endParaRPr lang="en-GB" sz="6000" dirty="0">
              <a:solidFill>
                <a:srgbClr val="233289"/>
              </a:solidFill>
              <a:latin typeface="Humnst777 Lt BT" panose="020B0402030504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02C7D-F1FB-4D67-ACFD-3D6F78FC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18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Commuter students: two agendas.  </a:t>
            </a:r>
          </a:p>
          <a:p>
            <a:pPr lvl="1"/>
            <a:r>
              <a:rPr lang="en-US" dirty="0">
                <a:cs typeface="Calibri"/>
              </a:rPr>
              <a:t>The educational imperative. </a:t>
            </a:r>
          </a:p>
          <a:p>
            <a:pPr lvl="1"/>
            <a:r>
              <a:rPr lang="en-US" dirty="0">
                <a:cs typeface="Calibri"/>
              </a:rPr>
              <a:t>The environmental imperative.  </a:t>
            </a:r>
          </a:p>
          <a:p>
            <a:r>
              <a:rPr lang="en-US" dirty="0">
                <a:cs typeface="Calibri"/>
              </a:rPr>
              <a:t>This research.  </a:t>
            </a:r>
          </a:p>
          <a:p>
            <a:r>
              <a:rPr lang="en-US" dirty="0">
                <a:cs typeface="Calibri"/>
              </a:rPr>
              <a:t>Emerging findings.  </a:t>
            </a:r>
          </a:p>
          <a:p>
            <a:pPr lvl="1"/>
            <a:r>
              <a:rPr lang="en-US" dirty="0">
                <a:cs typeface="Calibri"/>
              </a:rPr>
              <a:t>Educational impacts. </a:t>
            </a:r>
          </a:p>
          <a:p>
            <a:pPr lvl="1"/>
            <a:r>
              <a:rPr lang="en-US" dirty="0">
                <a:cs typeface="Calibri"/>
              </a:rPr>
              <a:t>Travel impacts.  </a:t>
            </a:r>
          </a:p>
          <a:p>
            <a:r>
              <a:rPr lang="en-US" dirty="0">
                <a:cs typeface="Calibri"/>
              </a:rPr>
              <a:t>The future.  </a:t>
            </a:r>
          </a:p>
        </p:txBody>
      </p:sp>
    </p:spTree>
    <p:extLst>
      <p:ext uri="{BB962C8B-B14F-4D97-AF65-F5344CB8AC3E}">
        <p14:creationId xmlns:p14="http://schemas.microsoft.com/office/powerpoint/2010/main" val="147966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211335" y="1428750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Commuter students: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‘Students who continue to live at home whilst studying, rather than moving into student accommodation’. 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B8D8576-2565-4E94-A3C7-70D3A753FD4B}"/>
              </a:ext>
            </a:extLst>
          </p:cNvPr>
          <p:cNvGrpSpPr/>
          <p:nvPr/>
        </p:nvGrpSpPr>
        <p:grpSpPr>
          <a:xfrm>
            <a:off x="155705" y="725363"/>
            <a:ext cx="1412881" cy="1406773"/>
            <a:chOff x="4640460" y="832"/>
            <a:chExt cx="2911078" cy="291107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034ED85-6805-402B-BBEA-697FC334376C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4">
              <a:extLst>
                <a:ext uri="{FF2B5EF4-FFF2-40B4-BE49-F238E27FC236}">
                  <a16:creationId xmlns:a16="http://schemas.microsoft.com/office/drawing/2014/main" id="{C83C08B8-818A-4D14-AF6C-2515EFB6FE1D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National c.25% </a:t>
              </a:r>
              <a:endParaRPr lang="en-GB" sz="2000" kern="12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506F576-22F2-48EB-94DB-804FE3D99DA4}"/>
              </a:ext>
            </a:extLst>
          </p:cNvPr>
          <p:cNvGrpSpPr/>
          <p:nvPr/>
        </p:nvGrpSpPr>
        <p:grpSpPr>
          <a:xfrm>
            <a:off x="1761034" y="288226"/>
            <a:ext cx="1412881" cy="1406773"/>
            <a:chOff x="4640460" y="832"/>
            <a:chExt cx="2911078" cy="291107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5DBD340-CA0B-42D9-83B2-3D8AC2DEBAB2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55B0339D-66C7-4A00-A145-E4A9B6FBA9AA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CCCU c.50% </a:t>
              </a:r>
              <a:endParaRPr lang="en-GB" sz="2000" kern="12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64D584-8F59-4FED-A700-B0090AE1E6E7}"/>
              </a:ext>
            </a:extLst>
          </p:cNvPr>
          <p:cNvGrpSpPr/>
          <p:nvPr/>
        </p:nvGrpSpPr>
        <p:grpSpPr>
          <a:xfrm>
            <a:off x="4054395" y="1493328"/>
            <a:ext cx="1620033" cy="1557807"/>
            <a:chOff x="4640460" y="832"/>
            <a:chExt cx="2911078" cy="291107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5FBB675-7E60-4F5F-ABFC-1E6F625FED8E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73472E54-A271-41D6-A928-88851B76DF15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Non-traditional to HE </a:t>
              </a:r>
              <a:endParaRPr lang="en-GB" sz="2000" kern="12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B0B5FCD-0EB3-4080-9891-8769B62FF5B7}"/>
              </a:ext>
            </a:extLst>
          </p:cNvPr>
          <p:cNvGrpSpPr/>
          <p:nvPr/>
        </p:nvGrpSpPr>
        <p:grpSpPr>
          <a:xfrm>
            <a:off x="4054395" y="3881403"/>
            <a:ext cx="1620034" cy="1546356"/>
            <a:chOff x="4640460" y="832"/>
            <a:chExt cx="2911078" cy="2911078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A663D61-33E2-4117-B4BA-8D4FC12BD8EC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Oval 4">
              <a:extLst>
                <a:ext uri="{FF2B5EF4-FFF2-40B4-BE49-F238E27FC236}">
                  <a16:creationId xmlns:a16="http://schemas.microsoft.com/office/drawing/2014/main" id="{4DD4D15B-2BBE-46C9-9747-320B0E444C7E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Vocational courses </a:t>
              </a:r>
              <a:endParaRPr lang="en-GB" sz="2000" kern="1200" dirty="0"/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5DC2167-B97C-4549-87BA-692BA2EAE44A}"/>
              </a:ext>
            </a:extLst>
          </p:cNvPr>
          <p:cNvCxnSpPr>
            <a:cxnSpLocks/>
          </p:cNvCxnSpPr>
          <p:nvPr/>
        </p:nvCxnSpPr>
        <p:spPr>
          <a:xfrm>
            <a:off x="5437179" y="3429000"/>
            <a:ext cx="1880773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89E8CC-9E00-4013-BA39-4071E8D759AD}"/>
              </a:ext>
            </a:extLst>
          </p:cNvPr>
          <p:cNvGrpSpPr/>
          <p:nvPr/>
        </p:nvGrpSpPr>
        <p:grpSpPr>
          <a:xfrm>
            <a:off x="8103494" y="1287310"/>
            <a:ext cx="1412881" cy="1406773"/>
            <a:chOff x="4640460" y="832"/>
            <a:chExt cx="2911078" cy="2911078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9D9FD61-4310-419F-9DC9-BD7E78AC3C6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">
              <a:extLst>
                <a:ext uri="{FF2B5EF4-FFF2-40B4-BE49-F238E27FC236}">
                  <a16:creationId xmlns:a16="http://schemas.microsoft.com/office/drawing/2014/main" id="{0F54AF53-A666-47B8-ADEE-04323BF4D27D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dirty="0"/>
                <a:t>Engagement </a:t>
              </a:r>
              <a:endParaRPr lang="en-GB" sz="1400" kern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ED77536-94E5-45D2-966A-3B15EDBD5CBE}"/>
              </a:ext>
            </a:extLst>
          </p:cNvPr>
          <p:cNvGrpSpPr/>
          <p:nvPr/>
        </p:nvGrpSpPr>
        <p:grpSpPr>
          <a:xfrm>
            <a:off x="8103493" y="2736593"/>
            <a:ext cx="1412881" cy="1406773"/>
            <a:chOff x="4640460" y="832"/>
            <a:chExt cx="2911078" cy="291107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237BBBC-A392-48E5-B9DD-2CAFFA1E004A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A3A846C7-5E25-4E5D-86D8-8529439CC5EB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dirty="0"/>
                <a:t>Attainment </a:t>
              </a:r>
              <a:endParaRPr lang="en-GB" sz="1600" kern="12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256CAA3-B894-4CD3-8465-835E379EC0AF}"/>
              </a:ext>
            </a:extLst>
          </p:cNvPr>
          <p:cNvGrpSpPr/>
          <p:nvPr/>
        </p:nvGrpSpPr>
        <p:grpSpPr>
          <a:xfrm>
            <a:off x="8103493" y="4182161"/>
            <a:ext cx="1412881" cy="1406773"/>
            <a:chOff x="4640460" y="832"/>
            <a:chExt cx="2911078" cy="291107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C908244-B9D8-4114-A4F3-22697D203291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Oval 4">
              <a:extLst>
                <a:ext uri="{FF2B5EF4-FFF2-40B4-BE49-F238E27FC236}">
                  <a16:creationId xmlns:a16="http://schemas.microsoft.com/office/drawing/2014/main" id="{77B27DC8-9C0C-4A82-A755-3D8DD01B8F72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dirty="0"/>
                <a:t>Retention </a:t>
              </a:r>
              <a:endParaRPr lang="en-GB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636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111127" y="1428750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/>
                <a:t>Educational imperative: </a:t>
              </a:r>
            </a:p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/>
                <a:t>close the a</a:t>
              </a:r>
              <a:r>
                <a:rPr lang="en-GB" sz="2800" kern="1200" dirty="0"/>
                <a:t>ttainment and experience gap</a:t>
              </a:r>
              <a:r>
                <a:rPr lang="en-GB" sz="2800" dirty="0"/>
                <a:t>.  </a:t>
              </a:r>
              <a:endParaRPr lang="en-GB" sz="2800" kern="1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281B52-012E-4809-BE71-8C4F986E0906}"/>
              </a:ext>
            </a:extLst>
          </p:cNvPr>
          <p:cNvGrpSpPr/>
          <p:nvPr/>
        </p:nvGrpSpPr>
        <p:grpSpPr>
          <a:xfrm>
            <a:off x="5229582" y="4035727"/>
            <a:ext cx="2860478" cy="2690765"/>
            <a:chOff x="4640460" y="832"/>
            <a:chExt cx="2911078" cy="291107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C95E56-59E7-4DC8-8E77-B05207DCDFD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A90135A5-690A-438D-B912-89DAB89CF6DF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Tackle transport-related reasons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7F3F53-90EF-4359-AAB5-679F957854B7}"/>
              </a:ext>
            </a:extLst>
          </p:cNvPr>
          <p:cNvGrpSpPr/>
          <p:nvPr/>
        </p:nvGrpSpPr>
        <p:grpSpPr>
          <a:xfrm>
            <a:off x="5162268" y="125114"/>
            <a:ext cx="2860478" cy="2690765"/>
            <a:chOff x="4640460" y="832"/>
            <a:chExt cx="2911078" cy="291107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988056E-31B7-4081-BE28-EEF4257328F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>
              <a:extLst>
                <a:ext uri="{FF2B5EF4-FFF2-40B4-BE49-F238E27FC236}">
                  <a16:creationId xmlns:a16="http://schemas.microsoft.com/office/drawing/2014/main" id="{C28EE9EF-75FE-4FDD-9CB5-7CB24F582F6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Tackle HE-related reasons 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1BF35B5-8C09-43D6-98F6-C35A7FBB0466}"/>
              </a:ext>
            </a:extLst>
          </p:cNvPr>
          <p:cNvCxnSpPr>
            <a:cxnSpLocks/>
          </p:cNvCxnSpPr>
          <p:nvPr/>
        </p:nvCxnSpPr>
        <p:spPr>
          <a:xfrm flipV="1">
            <a:off x="4393166" y="2028318"/>
            <a:ext cx="621829" cy="298794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7971809-D43B-4DEC-9785-70BDD97F818B}"/>
              </a:ext>
            </a:extLst>
          </p:cNvPr>
          <p:cNvCxnSpPr>
            <a:cxnSpLocks/>
          </p:cNvCxnSpPr>
          <p:nvPr/>
        </p:nvCxnSpPr>
        <p:spPr>
          <a:xfrm>
            <a:off x="4393166" y="4590387"/>
            <a:ext cx="691109" cy="29122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8B3E746-7B10-49F7-B138-59797D33E89B}"/>
              </a:ext>
            </a:extLst>
          </p:cNvPr>
          <p:cNvGrpSpPr/>
          <p:nvPr/>
        </p:nvGrpSpPr>
        <p:grpSpPr>
          <a:xfrm>
            <a:off x="7223054" y="0"/>
            <a:ext cx="1734011" cy="1687704"/>
            <a:chOff x="4640460" y="832"/>
            <a:chExt cx="2911078" cy="2911078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27E57E1-8486-4EEB-9935-8B54804D77A8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">
              <a:extLst>
                <a:ext uri="{FF2B5EF4-FFF2-40B4-BE49-F238E27FC236}">
                  <a16:creationId xmlns:a16="http://schemas.microsoft.com/office/drawing/2014/main" id="{D5005456-6930-4D38-8F06-FF116EA286E6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Learning community </a:t>
              </a:r>
              <a:endParaRPr lang="en-GB" sz="2000" kern="12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54B4847-FEE0-4174-92F4-065BF54E6AD7}"/>
              </a:ext>
            </a:extLst>
          </p:cNvPr>
          <p:cNvGrpSpPr/>
          <p:nvPr/>
        </p:nvGrpSpPr>
        <p:grpSpPr>
          <a:xfrm>
            <a:off x="7670903" y="1184467"/>
            <a:ext cx="1734011" cy="1687704"/>
            <a:chOff x="4640460" y="832"/>
            <a:chExt cx="2911078" cy="291107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168C39D-E824-4A0F-A57E-D926B4802048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2AA59E3B-BBA4-46FB-ACDF-E1143EF98A37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Practical problems </a:t>
              </a:r>
              <a:endParaRPr lang="en-GB" sz="2000" kern="12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D94DA28-A84C-48C4-B4AD-BE3C77DACFA5}"/>
              </a:ext>
            </a:extLst>
          </p:cNvPr>
          <p:cNvGrpSpPr/>
          <p:nvPr/>
        </p:nvGrpSpPr>
        <p:grpSpPr>
          <a:xfrm>
            <a:off x="6493998" y="2124167"/>
            <a:ext cx="1734011" cy="1687704"/>
            <a:chOff x="4640460" y="832"/>
            <a:chExt cx="2911078" cy="2911078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18A262D-34D6-4ECD-8347-71B01DFFA42D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Oval 4">
              <a:extLst>
                <a:ext uri="{FF2B5EF4-FFF2-40B4-BE49-F238E27FC236}">
                  <a16:creationId xmlns:a16="http://schemas.microsoft.com/office/drawing/2014/main" id="{8D4B29AD-F09C-4D9A-8EA8-DD720B8D17CB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Home / work pressures </a:t>
              </a:r>
              <a:endParaRPr lang="en-GB" sz="2000" kern="120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4DEBB3B-48AB-422F-9A4A-60E5748DE557}"/>
              </a:ext>
            </a:extLst>
          </p:cNvPr>
          <p:cNvGrpSpPr/>
          <p:nvPr/>
        </p:nvGrpSpPr>
        <p:grpSpPr>
          <a:xfrm>
            <a:off x="7670902" y="3780678"/>
            <a:ext cx="1734011" cy="1687704"/>
            <a:chOff x="4640460" y="832"/>
            <a:chExt cx="2911078" cy="2911078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3BFF0AF9-76A1-45E8-8875-D500C12871EA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>
              <a:extLst>
                <a:ext uri="{FF2B5EF4-FFF2-40B4-BE49-F238E27FC236}">
                  <a16:creationId xmlns:a16="http://schemas.microsoft.com/office/drawing/2014/main" id="{2CCE66E8-3866-45E4-9CFD-9D1398B84DE9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Transport ‘costs’ </a:t>
              </a:r>
              <a:endParaRPr lang="en-GB" sz="2000" kern="12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BE240B5-5560-48F9-8698-937AA2D53F17}"/>
              </a:ext>
            </a:extLst>
          </p:cNvPr>
          <p:cNvGrpSpPr/>
          <p:nvPr/>
        </p:nvGrpSpPr>
        <p:grpSpPr>
          <a:xfrm>
            <a:off x="7690026" y="5126321"/>
            <a:ext cx="1734011" cy="1687704"/>
            <a:chOff x="4640460" y="832"/>
            <a:chExt cx="2911078" cy="2911078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704BA03-9C0A-4820-B4F7-D9CDFA88934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Oval 4">
              <a:extLst>
                <a:ext uri="{FF2B5EF4-FFF2-40B4-BE49-F238E27FC236}">
                  <a16:creationId xmlns:a16="http://schemas.microsoft.com/office/drawing/2014/main" id="{4165307C-1580-4E8B-9569-A3237F79542D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Lost time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691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211335" y="1428750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dirty="0"/>
                <a:t>Environmental imperative: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dirty="0"/>
                <a:t>decarbonise the commute. </a:t>
              </a:r>
              <a:endParaRPr lang="en-GB" sz="2800" kern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47FE4B-3F53-4EF2-B4F7-65CAC3E1AD5B}"/>
              </a:ext>
            </a:extLst>
          </p:cNvPr>
          <p:cNvGrpSpPr/>
          <p:nvPr/>
        </p:nvGrpSpPr>
        <p:grpSpPr>
          <a:xfrm>
            <a:off x="6873096" y="521517"/>
            <a:ext cx="2860478" cy="2690765"/>
            <a:chOff x="4640460" y="832"/>
            <a:chExt cx="2911078" cy="29110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42358F1-31CB-4D8E-8E20-5C936A8253A8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4">
              <a:extLst>
                <a:ext uri="{FF2B5EF4-FFF2-40B4-BE49-F238E27FC236}">
                  <a16:creationId xmlns:a16="http://schemas.microsoft.com/office/drawing/2014/main" id="{12BA8673-6062-487B-BC02-425B058772E7}"/>
                </a:ext>
              </a:extLst>
            </p:cNvPr>
            <p:cNvSpPr txBox="1"/>
            <p:nvPr/>
          </p:nvSpPr>
          <p:spPr>
            <a:xfrm>
              <a:off x="4861112" y="69042"/>
              <a:ext cx="2502998" cy="27695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Reduce commuter student carbon footprint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281B52-012E-4809-BE71-8C4F986E0906}"/>
              </a:ext>
            </a:extLst>
          </p:cNvPr>
          <p:cNvGrpSpPr/>
          <p:nvPr/>
        </p:nvGrpSpPr>
        <p:grpSpPr>
          <a:xfrm>
            <a:off x="9130496" y="3144483"/>
            <a:ext cx="2860478" cy="2690765"/>
            <a:chOff x="4640460" y="832"/>
            <a:chExt cx="2911078" cy="291107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C95E56-59E7-4DC8-8E77-B05207DCDFD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>
              <a:extLst>
                <a:ext uri="{FF2B5EF4-FFF2-40B4-BE49-F238E27FC236}">
                  <a16:creationId xmlns:a16="http://schemas.microsoft.com/office/drawing/2014/main" id="{A90135A5-690A-438D-B912-89DAB89CF6DF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Reduce travel.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37F3F53-90EF-4359-AAB5-679F957854B7}"/>
              </a:ext>
            </a:extLst>
          </p:cNvPr>
          <p:cNvGrpSpPr/>
          <p:nvPr/>
        </p:nvGrpSpPr>
        <p:grpSpPr>
          <a:xfrm>
            <a:off x="5002974" y="3275330"/>
            <a:ext cx="2860478" cy="2690765"/>
            <a:chOff x="4640460" y="832"/>
            <a:chExt cx="2911078" cy="291107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988056E-31B7-4081-BE28-EEF4257328F9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4">
              <a:extLst>
                <a:ext uri="{FF2B5EF4-FFF2-40B4-BE49-F238E27FC236}">
                  <a16:creationId xmlns:a16="http://schemas.microsoft.com/office/drawing/2014/main" id="{C28EE9EF-75FE-4FDD-9CB5-7CB24F582F67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dirty="0"/>
                <a:t>Sustainable travel: </a:t>
              </a:r>
              <a:r>
                <a:rPr lang="en-GB" sz="2400" dirty="0" err="1"/>
                <a:t>Remode</a:t>
              </a:r>
              <a:r>
                <a:rPr lang="en-GB" sz="2400" dirty="0"/>
                <a:t>; Retime; </a:t>
              </a:r>
              <a:r>
                <a:rPr lang="en-GB" sz="2400" kern="1200" dirty="0"/>
                <a:t>Reroute.  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1BF35B5-8C09-43D6-98F6-C35A7FBB0466}"/>
              </a:ext>
            </a:extLst>
          </p:cNvPr>
          <p:cNvCxnSpPr>
            <a:cxnSpLocks/>
          </p:cNvCxnSpPr>
          <p:nvPr/>
        </p:nvCxnSpPr>
        <p:spPr>
          <a:xfrm flipH="1">
            <a:off x="7527390" y="3207531"/>
            <a:ext cx="425738" cy="66201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A11D35B-BEE9-4669-86A6-9A15D6CA2435}"/>
              </a:ext>
            </a:extLst>
          </p:cNvPr>
          <p:cNvCxnSpPr>
            <a:cxnSpLocks/>
          </p:cNvCxnSpPr>
          <p:nvPr/>
        </p:nvCxnSpPr>
        <p:spPr>
          <a:xfrm>
            <a:off x="8748629" y="3207531"/>
            <a:ext cx="471543" cy="66201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78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F4D43276-239D-4519-B01F-8B1F5259E488}"/>
              </a:ext>
            </a:extLst>
          </p:cNvPr>
          <p:cNvGrpSpPr/>
          <p:nvPr/>
        </p:nvGrpSpPr>
        <p:grpSpPr>
          <a:xfrm>
            <a:off x="111127" y="1428750"/>
            <a:ext cx="4183362" cy="4113255"/>
            <a:chOff x="4640460" y="832"/>
            <a:chExt cx="2911078" cy="2911078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DD58C75-CF42-400E-9953-994A5B704780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30" name="Oval 4">
              <a:extLst>
                <a:ext uri="{FF2B5EF4-FFF2-40B4-BE49-F238E27FC236}">
                  <a16:creationId xmlns:a16="http://schemas.microsoft.com/office/drawing/2014/main" id="{F6935C9D-B2EA-45F1-85B5-EE78B41C8F84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/>
                <a:t>Educational imperative: close the a</a:t>
              </a:r>
              <a:r>
                <a:rPr lang="en-GB" sz="2800" kern="1200" dirty="0"/>
                <a:t>ttainment and experience gap</a:t>
              </a:r>
              <a:r>
                <a:rPr lang="en-GB" sz="2800" dirty="0"/>
                <a:t>.  </a:t>
              </a:r>
              <a:endParaRPr lang="en-GB" sz="2800" kern="1200" dirty="0"/>
            </a:p>
          </p:txBody>
        </p:sp>
      </p:grp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53353F8-F105-4F4A-A354-2848BAA8083B}"/>
              </a:ext>
            </a:extLst>
          </p:cNvPr>
          <p:cNvSpPr/>
          <p:nvPr/>
        </p:nvSpPr>
        <p:spPr>
          <a:xfrm>
            <a:off x="10121030" y="2327112"/>
            <a:ext cx="1925619" cy="226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Virtual access?  </a:t>
            </a:r>
          </a:p>
        </p:txBody>
      </p:sp>
      <p:sp>
        <p:nvSpPr>
          <p:cNvPr id="33" name="Equals 32">
            <a:extLst>
              <a:ext uri="{FF2B5EF4-FFF2-40B4-BE49-F238E27FC236}">
                <a16:creationId xmlns:a16="http://schemas.microsoft.com/office/drawing/2014/main" id="{9D980038-7772-4F39-BD27-95D7555F6168}"/>
              </a:ext>
            </a:extLst>
          </p:cNvPr>
          <p:cNvSpPr/>
          <p:nvPr/>
        </p:nvSpPr>
        <p:spPr>
          <a:xfrm>
            <a:off x="9204163" y="3203194"/>
            <a:ext cx="834779" cy="6062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FAC0FAF-0B11-4EE4-818D-33DE727D06EB}"/>
              </a:ext>
            </a:extLst>
          </p:cNvPr>
          <p:cNvGrpSpPr/>
          <p:nvPr/>
        </p:nvGrpSpPr>
        <p:grpSpPr>
          <a:xfrm>
            <a:off x="4883113" y="1402121"/>
            <a:ext cx="4183362" cy="4113255"/>
            <a:chOff x="4640460" y="832"/>
            <a:chExt cx="2911078" cy="2911078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91D8B82-A0ED-426C-ABF9-AAF6C51EB91C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36" name="Oval 4">
              <a:extLst>
                <a:ext uri="{FF2B5EF4-FFF2-40B4-BE49-F238E27FC236}">
                  <a16:creationId xmlns:a16="http://schemas.microsoft.com/office/drawing/2014/main" id="{4B3DBB7E-E757-45DD-9DA9-BA8943773A48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dirty="0"/>
                <a:t>Environmental imperative: decarbonise the commute.  </a:t>
              </a:r>
              <a:endParaRPr lang="en-GB" sz="2800" kern="1200" dirty="0"/>
            </a:p>
          </p:txBody>
        </p:sp>
      </p:grpSp>
      <p:sp>
        <p:nvSpPr>
          <p:cNvPr id="2" name="Plus Sign 1">
            <a:extLst>
              <a:ext uri="{FF2B5EF4-FFF2-40B4-BE49-F238E27FC236}">
                <a16:creationId xmlns:a16="http://schemas.microsoft.com/office/drawing/2014/main" id="{1FAD8640-40AA-4B6F-8313-F28F0242E90A}"/>
              </a:ext>
            </a:extLst>
          </p:cNvPr>
          <p:cNvSpPr/>
          <p:nvPr/>
        </p:nvSpPr>
        <p:spPr>
          <a:xfrm>
            <a:off x="4312892" y="3234856"/>
            <a:ext cx="538237" cy="5746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29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53353F8-F105-4F4A-A354-2848BAA8083B}"/>
              </a:ext>
            </a:extLst>
          </p:cNvPr>
          <p:cNvSpPr/>
          <p:nvPr/>
        </p:nvSpPr>
        <p:spPr>
          <a:xfrm>
            <a:off x="2517913" y="352538"/>
            <a:ext cx="6864626" cy="2263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 experience of commuter students in the pandemic: Did virtual access tackle the educational and travel barriers to HE?  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BC9D11-5442-4306-BA9A-6916B7C8FDA6}"/>
              </a:ext>
            </a:extLst>
          </p:cNvPr>
          <p:cNvGrpSpPr/>
          <p:nvPr/>
        </p:nvGrpSpPr>
        <p:grpSpPr>
          <a:xfrm>
            <a:off x="2473758" y="3247815"/>
            <a:ext cx="1734011" cy="1687704"/>
            <a:chOff x="4640460" y="832"/>
            <a:chExt cx="2911078" cy="291107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F03D7C-8F98-4F0B-B311-3AF91EC76F56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C078F823-E4EC-4ACF-945A-D5E2731416D9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Learning community </a:t>
              </a:r>
              <a:endParaRPr lang="en-GB" sz="2000" kern="12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D550BA-D019-423F-AC66-04416B9FA40A}"/>
              </a:ext>
            </a:extLst>
          </p:cNvPr>
          <p:cNvGrpSpPr/>
          <p:nvPr/>
        </p:nvGrpSpPr>
        <p:grpSpPr>
          <a:xfrm>
            <a:off x="3276357" y="4538294"/>
            <a:ext cx="1734011" cy="1687704"/>
            <a:chOff x="4640460" y="832"/>
            <a:chExt cx="2911078" cy="291107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E20FCDB-885E-4111-A06C-6152F67F4534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>
              <a:extLst>
                <a:ext uri="{FF2B5EF4-FFF2-40B4-BE49-F238E27FC236}">
                  <a16:creationId xmlns:a16="http://schemas.microsoft.com/office/drawing/2014/main" id="{423097B5-5C6B-4A72-A082-2954DE75DADC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Practical problems </a:t>
              </a:r>
              <a:endParaRPr lang="en-GB" sz="2000" kern="1200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53A9AB-0EA0-48B6-B9D2-DB9AC187CF35}"/>
              </a:ext>
            </a:extLst>
          </p:cNvPr>
          <p:cNvGrpSpPr/>
          <p:nvPr/>
        </p:nvGrpSpPr>
        <p:grpSpPr>
          <a:xfrm>
            <a:off x="1659491" y="4538294"/>
            <a:ext cx="1734011" cy="1687704"/>
            <a:chOff x="4640460" y="832"/>
            <a:chExt cx="2911078" cy="2911078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966C214-FA7B-410C-9DD0-17AE290479A6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>
              <a:extLst>
                <a:ext uri="{FF2B5EF4-FFF2-40B4-BE49-F238E27FC236}">
                  <a16:creationId xmlns:a16="http://schemas.microsoft.com/office/drawing/2014/main" id="{FC6FA404-B181-4DC5-953D-5FDA1FE6A6D0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Home / work pressures </a:t>
              </a:r>
              <a:endParaRPr lang="en-GB" sz="20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DAB7E5-3155-4533-911D-395C19950FEA}"/>
              </a:ext>
            </a:extLst>
          </p:cNvPr>
          <p:cNvGrpSpPr/>
          <p:nvPr/>
        </p:nvGrpSpPr>
        <p:grpSpPr>
          <a:xfrm>
            <a:off x="6625962" y="3904592"/>
            <a:ext cx="1734011" cy="1687704"/>
            <a:chOff x="4640460" y="832"/>
            <a:chExt cx="2911078" cy="291107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80631BD-C6EF-4C56-A06B-E14C15CB7131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4">
              <a:extLst>
                <a:ext uri="{FF2B5EF4-FFF2-40B4-BE49-F238E27FC236}">
                  <a16:creationId xmlns:a16="http://schemas.microsoft.com/office/drawing/2014/main" id="{39F99E34-D765-478C-BE0C-8DBAD41ECDB8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Transport ‘costs’ </a:t>
              </a:r>
              <a:endParaRPr lang="en-GB" sz="2000" kern="12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C297DD-2CE5-46F6-9AD6-F92B65C471E7}"/>
              </a:ext>
            </a:extLst>
          </p:cNvPr>
          <p:cNvGrpSpPr/>
          <p:nvPr/>
        </p:nvGrpSpPr>
        <p:grpSpPr>
          <a:xfrm>
            <a:off x="8192883" y="3881517"/>
            <a:ext cx="1734011" cy="1687704"/>
            <a:chOff x="4640460" y="832"/>
            <a:chExt cx="2911078" cy="291107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499D515-2D11-4D70-9C30-603BEE21190D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4">
              <a:extLst>
                <a:ext uri="{FF2B5EF4-FFF2-40B4-BE49-F238E27FC236}">
                  <a16:creationId xmlns:a16="http://schemas.microsoft.com/office/drawing/2014/main" id="{15660C66-5B60-4F9F-8CCF-3B90E8791362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Lost time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67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6D12112-4428-4226-BA1F-4068D4C9E8F8}"/>
              </a:ext>
            </a:extLst>
          </p:cNvPr>
          <p:cNvGrpSpPr/>
          <p:nvPr/>
        </p:nvGrpSpPr>
        <p:grpSpPr>
          <a:xfrm>
            <a:off x="3883267" y="1319212"/>
            <a:ext cx="4425466" cy="4219575"/>
            <a:chOff x="4640460" y="832"/>
            <a:chExt cx="2911078" cy="291107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54C8306-D8F6-4C63-B086-8577FDEE083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4">
              <a:extLst>
                <a:ext uri="{FF2B5EF4-FFF2-40B4-BE49-F238E27FC236}">
                  <a16:creationId xmlns:a16="http://schemas.microsoft.com/office/drawing/2014/main" id="{ECE043DA-5AEB-4EC1-9DEC-1C55E4F9493B}"/>
                </a:ext>
              </a:extLst>
            </p:cNvPr>
            <p:cNvSpPr txBox="1"/>
            <p:nvPr/>
          </p:nvSpPr>
          <p:spPr>
            <a:xfrm>
              <a:off x="5066778" y="427150"/>
              <a:ext cx="2058442" cy="20584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kern="1200" dirty="0"/>
                <a:t>Depth interviews with 12 CCCU commuter students. 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400" dirty="0"/>
                <a:t>M</a:t>
              </a:r>
              <a:r>
                <a:rPr lang="en-GB" sz="2400" kern="1200" dirty="0"/>
                <a:t>aximum variation, convenience sample. 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149D41-1408-41D8-BB5B-A6B6F71E6213}"/>
              </a:ext>
            </a:extLst>
          </p:cNvPr>
          <p:cNvGrpSpPr/>
          <p:nvPr/>
        </p:nvGrpSpPr>
        <p:grpSpPr>
          <a:xfrm>
            <a:off x="2666492" y="475358"/>
            <a:ext cx="1734011" cy="1687704"/>
            <a:chOff x="4640460" y="832"/>
            <a:chExt cx="2911078" cy="2911078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0C43F5F-B0E4-4E85-8C88-78BD98709C5F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4">
              <a:extLst>
                <a:ext uri="{FF2B5EF4-FFF2-40B4-BE49-F238E27FC236}">
                  <a16:creationId xmlns:a16="http://schemas.microsoft.com/office/drawing/2014/main" id="{B583EE7A-E9CC-40E1-B43C-BB2D794733F6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L0 – 1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L5 – 2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L6 – 7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L7 – 2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FFB4005-908B-469A-9203-E45E1B10CF35}"/>
              </a:ext>
            </a:extLst>
          </p:cNvPr>
          <p:cNvGrpSpPr/>
          <p:nvPr/>
        </p:nvGrpSpPr>
        <p:grpSpPr>
          <a:xfrm>
            <a:off x="8017424" y="475358"/>
            <a:ext cx="1734011" cy="1687704"/>
            <a:chOff x="4640460" y="832"/>
            <a:chExt cx="2911078" cy="2911078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E71D9DE-EE33-421C-B8F6-A854924DBE8E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4">
              <a:extLst>
                <a:ext uri="{FF2B5EF4-FFF2-40B4-BE49-F238E27FC236}">
                  <a16:creationId xmlns:a16="http://schemas.microsoft.com/office/drawing/2014/main" id="{A1CDE241-987B-4C64-A804-9DCAD3BAEC43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Commute duration 40mins – 4.5 hours (one-way) </a:t>
              </a:r>
              <a:endParaRPr lang="en-GB" sz="2000" kern="12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3A9C846-722C-4404-A75E-606C627E4801}"/>
              </a:ext>
            </a:extLst>
          </p:cNvPr>
          <p:cNvGrpSpPr/>
          <p:nvPr/>
        </p:nvGrpSpPr>
        <p:grpSpPr>
          <a:xfrm>
            <a:off x="1508442" y="1509980"/>
            <a:ext cx="1734011" cy="1687704"/>
            <a:chOff x="4640460" y="832"/>
            <a:chExt cx="2911078" cy="2911078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09D3F0E-400C-467E-BC7A-ECADD420CF25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4">
              <a:extLst>
                <a:ext uri="{FF2B5EF4-FFF2-40B4-BE49-F238E27FC236}">
                  <a16:creationId xmlns:a16="http://schemas.microsoft.com/office/drawing/2014/main" id="{4002E86C-C652-456B-9880-4334D0E5C4CE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12 different Courses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DD3CE0-56A6-482A-B026-96305E1E13B6}"/>
              </a:ext>
            </a:extLst>
          </p:cNvPr>
          <p:cNvGrpSpPr/>
          <p:nvPr/>
        </p:nvGrpSpPr>
        <p:grpSpPr>
          <a:xfrm>
            <a:off x="9271568" y="1566368"/>
            <a:ext cx="1734011" cy="1687704"/>
            <a:chOff x="4640460" y="832"/>
            <a:chExt cx="2911078" cy="291107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9E8D7EA-AE21-4E3B-B842-3C17E0A10836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4">
              <a:extLst>
                <a:ext uri="{FF2B5EF4-FFF2-40B4-BE49-F238E27FC236}">
                  <a16:creationId xmlns:a16="http://schemas.microsoft.com/office/drawing/2014/main" id="{8BE36AA9-9F08-4099-BC5B-147B8009C3FB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dirty="0"/>
                <a:t>Majority 1-2 hours </a:t>
              </a:r>
              <a:endParaRPr lang="en-GB" sz="2000" kern="1200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490BA46-41AE-4CED-9A2D-F86B474B263B}"/>
              </a:ext>
            </a:extLst>
          </p:cNvPr>
          <p:cNvGrpSpPr/>
          <p:nvPr/>
        </p:nvGrpSpPr>
        <p:grpSpPr>
          <a:xfrm>
            <a:off x="8017424" y="4133510"/>
            <a:ext cx="1734011" cy="1687704"/>
            <a:chOff x="4640460" y="832"/>
            <a:chExt cx="2911078" cy="2911078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E51879F-6C60-4BF0-8EFF-3C59D26FE3D4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Oval 4">
              <a:extLst>
                <a:ext uri="{FF2B5EF4-FFF2-40B4-BE49-F238E27FC236}">
                  <a16:creationId xmlns:a16="http://schemas.microsoft.com/office/drawing/2014/main" id="{93894658-2EA7-401E-8DA3-EBA83F68512A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Mix of age, gender and ethnicity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7D1B000-E561-4119-BD6E-0EB2B0FCEBFD}"/>
              </a:ext>
            </a:extLst>
          </p:cNvPr>
          <p:cNvGrpSpPr/>
          <p:nvPr/>
        </p:nvGrpSpPr>
        <p:grpSpPr>
          <a:xfrm>
            <a:off x="2560274" y="4294437"/>
            <a:ext cx="1734011" cy="1687704"/>
            <a:chOff x="4640460" y="832"/>
            <a:chExt cx="2911078" cy="2911078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1CF5235-621D-40DE-B4DC-49C47A8FFCDA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Oval 4">
              <a:extLst>
                <a:ext uri="{FF2B5EF4-FFF2-40B4-BE49-F238E27FC236}">
                  <a16:creationId xmlns:a16="http://schemas.microsoft.com/office/drawing/2014/main" id="{804124B6-AC26-4FB6-9889-5EC219CBDF48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Equal mix of bus, car, train, walk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4C06468-944B-45A3-BCF6-03F81FC83D17}"/>
              </a:ext>
            </a:extLst>
          </p:cNvPr>
          <p:cNvGrpSpPr/>
          <p:nvPr/>
        </p:nvGrpSpPr>
        <p:grpSpPr>
          <a:xfrm>
            <a:off x="10363858" y="300590"/>
            <a:ext cx="1734011" cy="1687704"/>
            <a:chOff x="4640460" y="832"/>
            <a:chExt cx="2911078" cy="2911078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62B555F-0DB0-4C3C-B98F-0571C0CC5BFB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Oval 4">
              <a:extLst>
                <a:ext uri="{FF2B5EF4-FFF2-40B4-BE49-F238E27FC236}">
                  <a16:creationId xmlns:a16="http://schemas.microsoft.com/office/drawing/2014/main" id="{9C755DF7-7B0D-4310-9F2F-B9C45D9CB16D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12 different towns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4866D85-CA58-434D-908B-7EB9879F0D7F}"/>
              </a:ext>
            </a:extLst>
          </p:cNvPr>
          <p:cNvGrpSpPr/>
          <p:nvPr/>
        </p:nvGrpSpPr>
        <p:grpSpPr>
          <a:xfrm>
            <a:off x="6793632" y="5100942"/>
            <a:ext cx="1734011" cy="1687704"/>
            <a:chOff x="4640460" y="832"/>
            <a:chExt cx="2911078" cy="2911078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7190E4B-46C3-46C1-AEE9-C13728D76B71}"/>
                </a:ext>
              </a:extLst>
            </p:cNvPr>
            <p:cNvSpPr/>
            <p:nvPr/>
          </p:nvSpPr>
          <p:spPr>
            <a:xfrm>
              <a:off x="4640460" y="832"/>
              <a:ext cx="2911078" cy="2911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CA2886D8-9769-4F2F-BF13-0C2CF26AE491}"/>
                </a:ext>
              </a:extLst>
            </p:cNvPr>
            <p:cNvSpPr txBox="1"/>
            <p:nvPr/>
          </p:nvSpPr>
          <p:spPr>
            <a:xfrm>
              <a:off x="5066778" y="427149"/>
              <a:ext cx="2058441" cy="20584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/>
                <a:t>Mix of household structures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919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7B8C31-9397-40B8-8439-8F80FEFF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 impacts – education-related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81724B-B7CC-41D7-B9D2-0FFFA6285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5678" y="1524851"/>
            <a:ext cx="5181600" cy="4351338"/>
          </a:xfrm>
        </p:spPr>
        <p:txBody>
          <a:bodyPr/>
          <a:lstStyle/>
          <a:p>
            <a:r>
              <a:rPr lang="en-GB" dirty="0"/>
              <a:t>Practical problems.  </a:t>
            </a:r>
          </a:p>
          <a:p>
            <a:r>
              <a:rPr lang="en-GB" dirty="0"/>
              <a:t>Home / work pressures. </a:t>
            </a:r>
          </a:p>
          <a:p>
            <a:r>
              <a:rPr lang="en-GB" dirty="0"/>
              <a:t>Learning community.  </a:t>
            </a:r>
          </a:p>
          <a:p>
            <a:r>
              <a:rPr lang="en-GB" dirty="0" err="1"/>
              <a:t>‘Re</a:t>
            </a:r>
            <a:r>
              <a:rPr lang="en-GB" dirty="0"/>
              <a:t>-formatted’ engagement.  </a:t>
            </a:r>
          </a:p>
          <a:p>
            <a:pPr lvl="1"/>
            <a:r>
              <a:rPr lang="en-GB" dirty="0"/>
              <a:t>When study. </a:t>
            </a:r>
          </a:p>
          <a:p>
            <a:pPr lvl="1"/>
            <a:r>
              <a:rPr lang="en-GB" dirty="0"/>
              <a:t>Own pace.  </a:t>
            </a:r>
          </a:p>
          <a:p>
            <a:pPr lvl="1"/>
            <a:r>
              <a:rPr lang="en-GB" dirty="0"/>
              <a:t>Flow.  </a:t>
            </a:r>
          </a:p>
          <a:p>
            <a:pPr lvl="1"/>
            <a:r>
              <a:rPr lang="en-GB" dirty="0"/>
              <a:t>Greater participation.  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4902277-5478-44A0-B363-AA9CFEA1511F}"/>
              </a:ext>
            </a:extLst>
          </p:cNvPr>
          <p:cNvSpPr/>
          <p:nvPr/>
        </p:nvSpPr>
        <p:spPr>
          <a:xfrm>
            <a:off x="3667539" y="5333149"/>
            <a:ext cx="6034709" cy="1361971"/>
          </a:xfrm>
          <a:prstGeom prst="wedgeRoundRectCallout">
            <a:avLst>
              <a:gd name="adj1" fmla="val -41055"/>
              <a:gd name="adj2" fmla="val -804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chat box was great…  we had lots of laughs in a lecture via the chat. I would ask questions in a lecture, but I definitely did this more online.</a:t>
            </a: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83EEEBDF-D609-464F-929B-3F7ECACBFFDD}"/>
              </a:ext>
            </a:extLst>
          </p:cNvPr>
          <p:cNvSpPr/>
          <p:nvPr/>
        </p:nvSpPr>
        <p:spPr>
          <a:xfrm>
            <a:off x="6592956" y="1309296"/>
            <a:ext cx="5353878" cy="1139687"/>
          </a:xfrm>
          <a:prstGeom prst="wedgeRoundRectCallout">
            <a:avLst>
              <a:gd name="adj1" fmla="val -90635"/>
              <a:gd name="adj2" fmla="val 345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After </a:t>
            </a:r>
            <a:r>
              <a:rPr lang="en-GB" sz="2400" dirty="0" err="1"/>
              <a:t>uni</a:t>
            </a:r>
            <a:r>
              <a:rPr lang="en-GB" sz="2400" dirty="0"/>
              <a:t> I had time to process what I had learnt, rather than rushing for the school run, home again…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B6D003AD-216B-4C39-A76E-D4DA07BA2457}"/>
              </a:ext>
            </a:extLst>
          </p:cNvPr>
          <p:cNvSpPr/>
          <p:nvPr/>
        </p:nvSpPr>
        <p:spPr>
          <a:xfrm>
            <a:off x="6942482" y="2570870"/>
            <a:ext cx="5249518" cy="1716260"/>
          </a:xfrm>
          <a:prstGeom prst="wedgeRoundRectCallout">
            <a:avLst>
              <a:gd name="adj1" fmla="val -105015"/>
              <a:gd name="adj2" fmla="val -370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I’m already disconnected as a commuter student…  being a commuter, I only really got the learning out of it [before]. </a:t>
            </a:r>
          </a:p>
        </p:txBody>
      </p:sp>
    </p:spTree>
    <p:extLst>
      <p:ext uri="{BB962C8B-B14F-4D97-AF65-F5344CB8AC3E}">
        <p14:creationId xmlns:p14="http://schemas.microsoft.com/office/powerpoint/2010/main" val="38654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AD7FD95347D4CB780B7289FEBA530" ma:contentTypeVersion="13" ma:contentTypeDescription="Create a new document." ma:contentTypeScope="" ma:versionID="f2de75425265111231c1a6dcf8cb7bab">
  <xsd:schema xmlns:xsd="http://www.w3.org/2001/XMLSchema" xmlns:xs="http://www.w3.org/2001/XMLSchema" xmlns:p="http://schemas.microsoft.com/office/2006/metadata/properties" xmlns:ns3="8997d3a6-72df-41ba-8fca-128b1d1a1ea3" xmlns:ns4="2235652d-674c-4010-b91f-b24af75ecdf6" targetNamespace="http://schemas.microsoft.com/office/2006/metadata/properties" ma:root="true" ma:fieldsID="f6ffd8ed87f7457ab83819cc3dca43c4" ns3:_="" ns4:_="">
    <xsd:import namespace="8997d3a6-72df-41ba-8fca-128b1d1a1ea3"/>
    <xsd:import namespace="2235652d-674c-4010-b91f-b24af75ecdf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7d3a6-72df-41ba-8fca-128b1d1a1e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5652d-674c-4010-b91f-b24af75e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B2741B-FFF4-4BC7-A502-E9215A8FB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7d3a6-72df-41ba-8fca-128b1d1a1ea3"/>
    <ds:schemaRef ds:uri="2235652d-674c-4010-b91f-b24af75ec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F3BE2C-A0D2-41C2-A0DB-26DF524E1C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65C734-3A1A-4D40-8EAF-A80D1F474B21}">
  <ds:schemaRefs>
    <ds:schemaRef ds:uri="http://www.w3.org/XML/1998/namespace"/>
    <ds:schemaRef ds:uri="2235652d-674c-4010-b91f-b24af75ecdf6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8997d3a6-72df-41ba-8fca-128b1d1a1ea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881</Words>
  <Application>Microsoft Office PowerPoint</Application>
  <PresentationFormat>Widescreen</PresentationFormat>
  <Paragraphs>142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Humnst777 Lt BT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Positive impacts – education-related </vt:lpstr>
      <vt:lpstr>Positive impacts – travel-related </vt:lpstr>
      <vt:lpstr>Negative impacts – education related </vt:lpstr>
      <vt:lpstr>PowerPoint Presentation</vt:lpstr>
      <vt:lpstr>Negative impacts – commute related </vt:lpstr>
      <vt:lpstr>PowerPoint Presentation</vt:lpstr>
      <vt:lpstr>PowerPoint Presentation</vt:lpstr>
      <vt:lpstr>Lessons for the future </vt:lpstr>
      <vt:lpstr>PowerPoint Presentation</vt:lpstr>
    </vt:vector>
  </TitlesOfParts>
  <Company>Canterbury Christ Church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Casey, Ginette (ginette.casey@canterbury.ac.uk)</dc:creator>
  <cp:lastModifiedBy>Susan Kenyon</cp:lastModifiedBy>
  <cp:revision>87</cp:revision>
  <dcterms:created xsi:type="dcterms:W3CDTF">2018-05-17T07:04:23Z</dcterms:created>
  <dcterms:modified xsi:type="dcterms:W3CDTF">2022-04-01T09:46:21Z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0x0101001D8AD7FD95347D4CB780B7289FEBA530</vt:lpwstr>
  </property>
</Properties>
</file>