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238B3-44D5-27A5-57A5-F258C9CF7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50964-85A3-89E9-8E77-72F592D24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74E51-853D-CAB5-6598-BB025B83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12B9F-C8B5-B108-915A-B6B68C90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FDA52-F8F0-3A0E-2C46-D88888F0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1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3C256-E850-2D78-7F36-6099C513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9C669-E12F-D956-0894-C693EFD38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53FD6-D8AE-B2BA-BD49-7D207E07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A9252-12A4-B905-02A8-FAB66000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2CF7C-E171-BD0F-32A1-D03C0ECB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88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0CEE95-790D-7F64-FFBC-18FE86473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D7141-CD34-6E23-3715-963355F92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83009-F293-6D28-F4CE-954AE8152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7137D-D018-AF41-A1F6-FB70C9B07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BB330-6D00-DD49-F24D-4D7E5919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44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B58A-9749-08C9-D2F1-1134C25E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AE7AB-C0D6-0789-7065-F6C9F6BA7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061BD-CE11-045E-754D-3829E9CB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FEB13-81AA-8DA9-6938-49888E24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0BF72-7110-34C6-DB08-34134C1C1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7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7933F-EBE7-2D37-0719-B9796ABE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BB4BC-D635-EF55-C707-EA6479AAE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EEFF0-9AA7-D10D-FAD6-028013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45632-2AF0-545D-D5D4-DB00731EB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D3702-D584-4DD6-32A2-CAE1F032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4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B21D7-5966-0984-4E21-C83BF686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B6F4A-4256-9FDA-ECC0-EBD536B68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188DE-0559-AE2B-14F8-10296E3E5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7DBA5-8291-828D-8CBB-17BC5350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387A1-94A4-4459-E81A-9F9E526E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7AE65-31D0-A013-AEDD-6E49BDF17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5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C3F5-E209-F665-A0D5-6105239A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DD5F2-96E2-C109-A347-E6467DDC9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4676E-2642-1C6E-22E0-12DB4BF0F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83365-D194-7970-9751-A47A49A0C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E8E29-EFD6-44D6-8016-A08E21F25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FAF77-3FCB-042E-404A-CAF94710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2D6FA2-A481-5F04-C077-7AFAFF9F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2B7EFC-85D8-BE20-BF11-BAB7E9BC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80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4FC43-574A-A721-5EE0-89AAD99C1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7762EF-FD6C-9FC7-5964-21226A7D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A8415-082E-C2A3-83BA-0804D58C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ADD59-64C1-BA70-CA74-A125739A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36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69F153-EB5D-B9DA-64C5-F1A5AC76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A327C4-AA12-8569-E616-BEECE6DF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F6A0B-EF8D-E1DA-2E67-54409003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0F996-9CE8-F6AB-72A9-A4A2E7F9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6588A-B33A-857B-2A0A-14E70F247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19B60-6D57-4B27-8978-12E65C947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8AA8D-3432-C9E8-2A1A-837B7392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C8721-B5B5-E616-33CF-859C02E3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FF82B-CB1E-1290-9539-A2A501A67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0AF65-9E0D-80E3-905A-191898ECA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C64835-022E-E292-6AC6-37ADAA37B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E7EB0-684B-A59C-EEE7-C5AA8966C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73260-24B6-C3AB-DE29-FE858E73A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3847-8F2E-D262-0C17-B67A04366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5CEBA-F152-DA12-171D-3162B7EB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70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3B1BB-FFD9-22DA-CFB3-45C60D70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43DCF-C4C2-3FE1-7F88-419D88757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3B9CE-CB48-6D8B-E77E-964010C67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4138C8-3C04-4730-8FF3-EAC1D0E46A00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3F9F4-C0C1-AA3D-FBCC-01C5751BD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08C1C-130E-D6D3-51B7-7995DCBE2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3C05E1-7255-49D1-9D24-862F8E7E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0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14613557241248295" TargetMode="External"/><Relationship Id="rId2" Type="http://schemas.openxmlformats.org/officeDocument/2006/relationships/hyperlink" Target="https://paas-s3-broker-prod-lon-6453d964-1d1a-432a-9260-5e0ba7d2fc51.s3.eu-west-2.amazonaws.com/s3fs-public/2020-08/Future-Operating-Environment-2040_0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ssets.publishing.service.gov.uk/government/uploads/system/uploads/attachment_data/file/1065623/20181008-dcdc_futures_GST_future_starts_today.pdf" TargetMode="External"/><Relationship Id="rId4" Type="http://schemas.openxmlformats.org/officeDocument/2006/relationships/hyperlink" Target="https://policinginsight.com/feature/opinion/rise-of-the-machines-technology-technocracy-and-the-future-of-community-policin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863C1-B4AE-8E9B-31EB-A819F1EAD0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2400" b="1" i="0" kern="100" dirty="0">
                <a:effectLst/>
                <a:highlight>
                  <a:srgbClr val="FFFFFF"/>
                </a:highlight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‘AI Cops, Robo-detectives and Techno-solutionism: Imagining an Ethical Framework for Sustainable and Responsible Science and Technology in Policing and Crime Control’</a:t>
            </a:r>
            <a:br>
              <a:rPr lang="en-GB" sz="2400" b="1" i="0" kern="100" dirty="0">
                <a:effectLst/>
                <a:highlight>
                  <a:srgbClr val="FFFFFF"/>
                </a:highlight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GB" sz="2400" b="1" i="0" kern="100" dirty="0">
                <a:effectLst/>
                <a:highlight>
                  <a:srgbClr val="FFFFFF"/>
                </a:highlight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400" b="1" i="0" kern="100" dirty="0">
                <a:effectLst/>
                <a:highlight>
                  <a:srgbClr val="FFFFFF"/>
                </a:highlight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Possibility Studies Network Conference 8</a:t>
            </a:r>
            <a:r>
              <a:rPr lang="en-GB" sz="2400" b="1" i="0" kern="100" baseline="30000" dirty="0">
                <a:effectLst/>
                <a:highlight>
                  <a:srgbClr val="FFFFFF"/>
                </a:highlight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th</a:t>
            </a:r>
            <a:r>
              <a:rPr lang="en-GB" sz="2400" b="1" i="0" kern="100" dirty="0">
                <a:effectLst/>
                <a:highlight>
                  <a:srgbClr val="FFFFFF"/>
                </a:highlight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July 2024</a:t>
            </a:r>
            <a:br>
              <a:rPr lang="en-GB" sz="2400" b="1" i="0" kern="100" dirty="0">
                <a:effectLst/>
                <a:highlight>
                  <a:srgbClr val="FFFFFF"/>
                </a:highlight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400" b="1" i="0" kern="100" dirty="0">
                <a:effectLst/>
                <a:highlight>
                  <a:srgbClr val="FFFFFF"/>
                </a:highlight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University of Cambridge – Homerton College</a:t>
            </a:r>
            <a:br>
              <a:rPr lang="en-GB" sz="2400" b="1" i="0" kern="100" dirty="0">
                <a:effectLst/>
                <a:highlight>
                  <a:srgbClr val="FFFFFF"/>
                </a:highlight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400" b="1" i="0" kern="100" dirty="0">
                <a:effectLst/>
                <a:highlight>
                  <a:srgbClr val="FFFFFF"/>
                </a:highlight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Faculty of Education</a:t>
            </a:r>
            <a:endParaRPr lang="en-GB" sz="24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FD4897-4427-8C08-941B-A18DA57AA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777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Paper Session 2</a:t>
            </a:r>
          </a:p>
          <a:p>
            <a:pPr algn="r"/>
            <a:r>
              <a:rPr lang="en-GB" dirty="0"/>
              <a:t>Dr David Lydon</a:t>
            </a:r>
          </a:p>
          <a:p>
            <a:pPr algn="r"/>
            <a:r>
              <a:rPr lang="en-GB" dirty="0"/>
              <a:t>School of Law, Policing and Social Sciences</a:t>
            </a:r>
          </a:p>
          <a:p>
            <a:pPr algn="r"/>
            <a:r>
              <a:rPr lang="en-GB" dirty="0"/>
              <a:t>Canterbury Christ Church University</a:t>
            </a:r>
          </a:p>
        </p:txBody>
      </p:sp>
    </p:spTree>
    <p:extLst>
      <p:ext uri="{BB962C8B-B14F-4D97-AF65-F5344CB8AC3E}">
        <p14:creationId xmlns:p14="http://schemas.microsoft.com/office/powerpoint/2010/main" val="3959959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43A2F-013C-AF9A-AA31-5515D23A42BD}"/>
              </a:ext>
            </a:extLst>
          </p:cNvPr>
          <p:cNvSpPr txBox="1">
            <a:spLocks/>
          </p:cNvSpPr>
          <p:nvPr/>
        </p:nvSpPr>
        <p:spPr>
          <a:xfrm>
            <a:off x="1330883" y="267403"/>
            <a:ext cx="9493249" cy="157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+mn-lt"/>
              </a:rPr>
              <a:t>Concluding remarks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D40B3-0D27-BE4D-B459-255047AA5DAA}"/>
              </a:ext>
            </a:extLst>
          </p:cNvPr>
          <p:cNvSpPr txBox="1">
            <a:spLocks/>
          </p:cNvSpPr>
          <p:nvPr/>
        </p:nvSpPr>
        <p:spPr>
          <a:xfrm>
            <a:off x="1212221" y="1899223"/>
            <a:ext cx="9493250" cy="38541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400" kern="100">
                <a:solidFill>
                  <a:srgbClr val="1F1F1F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British policing claims to be democratic, consensual and ethical.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400" kern="100">
                <a:solidFill>
                  <a:srgbClr val="1F1F1F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Increasingly, global threats and impacts require local responses – see climate change.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400" kern="100">
                <a:solidFill>
                  <a:srgbClr val="1F1F1F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This works in reverse – local decisions engage global implications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400" kern="100">
                <a:solidFill>
                  <a:srgbClr val="1F1F1F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Yet, policing cannot continue to do so without adopting a new ethical framework. </a:t>
            </a:r>
            <a:endParaRPr lang="en-GB" sz="2400" kern="10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83381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320DC-416D-D89E-2210-80B40A742BFA}"/>
              </a:ext>
            </a:extLst>
          </p:cNvPr>
          <p:cNvSpPr txBox="1">
            <a:spLocks/>
          </p:cNvSpPr>
          <p:nvPr/>
        </p:nvSpPr>
        <p:spPr>
          <a:xfrm>
            <a:off x="1219200" y="365125"/>
            <a:ext cx="9493249" cy="8424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+mn-lt"/>
              </a:rPr>
              <a:t>Bibliography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1806C-0C3D-4134-2ED0-E4B233181D24}"/>
              </a:ext>
            </a:extLst>
          </p:cNvPr>
          <p:cNvSpPr txBox="1">
            <a:spLocks/>
          </p:cNvSpPr>
          <p:nvPr/>
        </p:nvSpPr>
        <p:spPr>
          <a:xfrm>
            <a:off x="1219200" y="1403012"/>
            <a:ext cx="9493250" cy="47691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College of Policing, (2020). Taking the long view: Policing into 2040. Available at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Policing in England and Wales: Future Operating Environment 2040 (paas-s3-broker-prod-lon-6453d964-1d1a-432a-9260-5e0ba7d2fc51.s3.eu-west-2.amazonaws.com)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Crawford, K. (2021).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Atlas of AI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Yale: Yale University Press.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Loader, I., Bradford, B., Jauregui, B. and Steinberg, J. (2016). ‘Global Policing Studies’. In B. Bradford, B. Jauregui, I. Loader and J. Steinberg, (Eds.),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The Sage Handbook of Global Policing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London: Sage.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Lydon, D. et al. (2024). 'This is Not a Drill': Police and Partnership Preparedness for Consequences of the Climate Crisis. </a:t>
            </a:r>
            <a:r>
              <a:rPr lang="en-GB" sz="1400" i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International Journal of Police Science and Management</a:t>
            </a:r>
            <a:r>
              <a:rPr lang="en-GB" sz="14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Available at: </a:t>
            </a:r>
            <a:r>
              <a:rPr lang="en-GB" sz="14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https://doi.org/10.1177/14613557241248295</a:t>
            </a:r>
            <a:br>
              <a:rPr lang="en-GB" sz="14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4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4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Lydon, D. (2024). 'Rise of the machines': technology, technocracy and the future of community policing. </a:t>
            </a:r>
            <a:r>
              <a:rPr lang="en-GB" sz="1400" i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Policing Insight</a:t>
            </a:r>
            <a:r>
              <a:rPr lang="en-GB" sz="14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Available at: </a:t>
            </a:r>
            <a:r>
              <a:rPr lang="en-GB" sz="14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‘Rise of the machines’: Technology, technocracy and the future of community policing - Policing Insight</a:t>
            </a:r>
            <a:br>
              <a:rPr lang="en-GB" sz="14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Ministry of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(2022).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Global Strategic Trends - The Future Starts Today (publishing.service.gov.uk)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Nyholm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S. (2023).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Technology Ethics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New Jersey: Wiley.</a:t>
            </a:r>
          </a:p>
          <a:p>
            <a:pPr marL="0" indent="0">
              <a:buFont typeface="Arial" panose="020B0604020202020204" pitchFamily="34" charset="0"/>
              <a:buNone/>
            </a:pP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0558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4FB0-9587-4077-46B4-FF8DF70D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 and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4E46C-FA99-A843-0035-48177ADC4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are seeing the ‘</a:t>
            </a:r>
            <a:r>
              <a:rPr lang="en-GB" dirty="0" err="1"/>
              <a:t>scientification</a:t>
            </a:r>
            <a:r>
              <a:rPr lang="en-GB" dirty="0"/>
              <a:t>’ of policing as the main solution to deal with crime and criminality in the 21st century– what I refer to as ‘Sci-Tech’.</a:t>
            </a:r>
          </a:p>
          <a:p>
            <a:r>
              <a:rPr lang="en-GB" dirty="0"/>
              <a:t>But the ethical framework applied, appears outdated and myopic.</a:t>
            </a:r>
          </a:p>
          <a:p>
            <a:r>
              <a:rPr lang="en-GB" dirty="0"/>
              <a:t>AIM - To signpost a revised framework for sustainable and responsible decision-making about Sci-Tech innovations in policing, highlighting the possibility of doing things differently.</a:t>
            </a:r>
          </a:p>
          <a:p>
            <a:r>
              <a:rPr lang="en-GB" dirty="0"/>
              <a:t>Specifically, regarding environmental and technology ethics.</a:t>
            </a:r>
          </a:p>
          <a:p>
            <a:r>
              <a:rPr lang="en-GB" dirty="0"/>
              <a:t>A disclaimer!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53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30966D9-A818-B3D1-2A85-17D0E6156D32}"/>
              </a:ext>
            </a:extLst>
          </p:cNvPr>
          <p:cNvGrpSpPr/>
          <p:nvPr/>
        </p:nvGrpSpPr>
        <p:grpSpPr>
          <a:xfrm>
            <a:off x="557784" y="1133033"/>
            <a:ext cx="11164824" cy="5602643"/>
            <a:chOff x="557784" y="1133033"/>
            <a:chExt cx="11164824" cy="560264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A4246E5-CCAC-AE4B-A359-7997FC505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7784" y="1133033"/>
              <a:ext cx="11164824" cy="209340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1FCC2CE-965A-734D-AC8B-2388D1331278}"/>
                </a:ext>
              </a:extLst>
            </p:cNvPr>
            <p:cNvSpPr txBox="1"/>
            <p:nvPr/>
          </p:nvSpPr>
          <p:spPr>
            <a:xfrm>
              <a:off x="714419" y="5988971"/>
              <a:ext cx="6007608" cy="74670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>
                <a:lnSpc>
                  <a:spcPct val="110000"/>
                </a:lnSpc>
                <a:spcAft>
                  <a:spcPts val="600"/>
                </a:spcAft>
              </a:pPr>
              <a:r>
                <a:rPr lang="en-US" sz="1400" dirty="0"/>
                <a:t>Source: NPCC Science and Technology Strategy 2023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A79C633-C382-984D-AFC2-E9B2D0B36223}"/>
                </a:ext>
              </a:extLst>
            </p:cNvPr>
            <p:cNvSpPr txBox="1"/>
            <p:nvPr/>
          </p:nvSpPr>
          <p:spPr>
            <a:xfrm>
              <a:off x="830638" y="3755322"/>
              <a:ext cx="430675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‘To deliver the most science and technology-led police service in the world’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15200CF-9F8D-E757-96A8-185A943582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37019" y="3226438"/>
              <a:ext cx="2137651" cy="3313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605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99499-BBC5-0897-24C6-9DEDAB46A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Ethical dimensions – who decides?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12490-8B35-652B-F9B3-95E554371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Typically, premised on the legal, ‘rules-based and utilitarian approach as to what is considered proportionate, lawful and necessary to deal with the ‘threat’ of crime to a host audience (the public).</a:t>
            </a:r>
          </a:p>
          <a:p>
            <a:r>
              <a:rPr lang="en-GB" sz="2800" b="1" u="sng" dirty="0">
                <a:solidFill>
                  <a:srgbClr val="00B050"/>
                </a:solidFill>
              </a:rPr>
              <a:t>BUT</a:t>
            </a:r>
            <a:r>
              <a:rPr lang="en-GB" sz="2800" dirty="0">
                <a:solidFill>
                  <a:srgbClr val="00B050"/>
                </a:solidFill>
              </a:rPr>
              <a:t> – considerations of the </a:t>
            </a:r>
            <a:r>
              <a:rPr lang="en-GB" sz="2800" b="1" dirty="0">
                <a:solidFill>
                  <a:srgbClr val="00B050"/>
                </a:solidFill>
              </a:rPr>
              <a:t>global</a:t>
            </a:r>
            <a:r>
              <a:rPr lang="en-GB" sz="2800" dirty="0">
                <a:solidFill>
                  <a:srgbClr val="00B050"/>
                </a:solidFill>
              </a:rPr>
              <a:t> impacts are not part of the ethical decision-making process. What are the </a:t>
            </a:r>
            <a:r>
              <a:rPr lang="en-GB" sz="2800" b="1" dirty="0">
                <a:solidFill>
                  <a:srgbClr val="00B050"/>
                </a:solidFill>
              </a:rPr>
              <a:t>global</a:t>
            </a:r>
            <a:r>
              <a:rPr lang="en-GB" sz="2800" dirty="0">
                <a:solidFill>
                  <a:srgbClr val="00B050"/>
                </a:solidFill>
              </a:rPr>
              <a:t> consequences of developing, procuring and using the ‘sci-tech’ </a:t>
            </a:r>
            <a:r>
              <a:rPr lang="en-GB" sz="2800" b="1" dirty="0">
                <a:solidFill>
                  <a:srgbClr val="00B050"/>
                </a:solidFill>
              </a:rPr>
              <a:t>locally</a:t>
            </a:r>
            <a:r>
              <a:rPr lang="en-GB" sz="2800" dirty="0">
                <a:solidFill>
                  <a:srgbClr val="00B050"/>
                </a:solidFill>
              </a:rPr>
              <a:t>?</a:t>
            </a:r>
          </a:p>
          <a:p>
            <a:r>
              <a:rPr lang="en-GB" sz="2800" dirty="0">
                <a:solidFill>
                  <a:srgbClr val="00B050"/>
                </a:solidFill>
              </a:rPr>
              <a:t>Just because we </a:t>
            </a:r>
            <a:r>
              <a:rPr lang="en-GB" sz="2800" i="1" u="sng" dirty="0">
                <a:solidFill>
                  <a:srgbClr val="00B050"/>
                </a:solidFill>
              </a:rPr>
              <a:t>can</a:t>
            </a:r>
            <a:r>
              <a:rPr lang="en-GB" sz="2800" dirty="0">
                <a:solidFill>
                  <a:srgbClr val="00B050"/>
                </a:solidFill>
              </a:rPr>
              <a:t> do something – should we?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40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2EF85-7E2D-856B-8A06-1579AE8F4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ethical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5864E-80C2-D569-4475-5E15FE966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8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Issues to consider in ‘Sci-Tech’ innovations,</a:t>
            </a:r>
            <a:r>
              <a:rPr lang="en-GB" sz="2800" kern="100" dirty="0"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8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from raw materials to e-waste disposal.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8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Examples: sourcing, manufacturing processes</a:t>
            </a:r>
            <a:r>
              <a:rPr lang="en-GB" sz="2800" kern="100" dirty="0">
                <a:solidFill>
                  <a:srgbClr val="1F1F1F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- </a:t>
            </a:r>
            <a:r>
              <a:rPr lang="en-GB" sz="28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global impacts on people and places, e-waste, disposal and life cycles of technology.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800" kern="100" dirty="0">
                <a:solidFill>
                  <a:srgbClr val="1F1F1F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 current ethical framework doesn’t deal with these ‘awkward’ questions.</a:t>
            </a:r>
            <a:endParaRPr lang="en-GB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3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E55BB90-EF51-6FFA-4E39-A382337D1ED8}"/>
              </a:ext>
            </a:extLst>
          </p:cNvPr>
          <p:cNvSpPr txBox="1">
            <a:spLocks/>
          </p:cNvSpPr>
          <p:nvPr/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+mn-lt"/>
              </a:rPr>
              <a:t>Consider simple examples…</a:t>
            </a:r>
            <a:endParaRPr lang="en-GB" dirty="0">
              <a:latin typeface="+mn-lt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99F521D-8C93-8282-41A3-34E90C438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680" y="2478088"/>
            <a:ext cx="2485791" cy="3694112"/>
          </a:xfrm>
          <a:prstGeom prst="rect">
            <a:avLst/>
          </a:prstGeom>
        </p:spPr>
      </p:pic>
      <p:pic>
        <p:nvPicPr>
          <p:cNvPr id="8" name="Content Placeholder 8">
            <a:extLst>
              <a:ext uri="{FF2B5EF4-FFF2-40B4-BE49-F238E27FC236}">
                <a16:creationId xmlns:a16="http://schemas.microsoft.com/office/drawing/2014/main" id="{A5758B06-8F3C-175C-2685-E4C34E665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238" y="2636288"/>
            <a:ext cx="4938712" cy="337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55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4851C-3814-0A76-7696-9275FEC3A539}"/>
              </a:ext>
            </a:extLst>
          </p:cNvPr>
          <p:cNvSpPr txBox="1">
            <a:spLocks/>
          </p:cNvSpPr>
          <p:nvPr/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+mn-lt"/>
              </a:rPr>
              <a:t>Body-worn video cameras</a:t>
            </a:r>
            <a:endParaRPr lang="en-GB" b="1" dirty="0">
              <a:latin typeface="+mn-lt"/>
            </a:endParaRPr>
          </a:p>
        </p:txBody>
      </p:sp>
      <p:pic>
        <p:nvPicPr>
          <p:cNvPr id="3" name="Picture 2" descr="camera-1024">
            <a:extLst>
              <a:ext uri="{FF2B5EF4-FFF2-40B4-BE49-F238E27FC236}">
                <a16:creationId xmlns:a16="http://schemas.microsoft.com/office/drawing/2014/main" id="{62938484-4862-5CB4-2FC4-5D905CB5B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621" y="2478088"/>
            <a:ext cx="8942720" cy="369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98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F4526-D975-1DB0-B898-D6A5808EFE5A}"/>
              </a:ext>
            </a:extLst>
          </p:cNvPr>
          <p:cNvSpPr txBox="1">
            <a:spLocks/>
          </p:cNvSpPr>
          <p:nvPr/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These are small examples…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EDE9E-90D4-CE00-EA64-5BEA27C83612}"/>
              </a:ext>
            </a:extLst>
          </p:cNvPr>
          <p:cNvSpPr txBox="1">
            <a:spLocks/>
          </p:cNvSpPr>
          <p:nvPr/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444444"/>
                </a:solidFill>
                <a:highlight>
                  <a:srgbClr val="FFFFFF"/>
                </a:highlight>
              </a:rPr>
              <a:t>The supply chain for lithium and other critical minerals is immense and complex. </a:t>
            </a:r>
          </a:p>
          <a:p>
            <a:r>
              <a:rPr lang="en-GB" sz="2400" dirty="0">
                <a:solidFill>
                  <a:srgbClr val="444444"/>
                </a:solidFill>
                <a:highlight>
                  <a:srgbClr val="FFFFFF"/>
                </a:highlight>
              </a:rPr>
              <a:t>It engages geopolitical, environmental, and economic concerns that currently lie outside the direct control of the Police and their partners.</a:t>
            </a:r>
          </a:p>
          <a:p>
            <a:r>
              <a:rPr lang="en-GB" sz="2400" b="1" dirty="0">
                <a:solidFill>
                  <a:srgbClr val="444444"/>
                </a:solidFill>
                <a:highlight>
                  <a:srgbClr val="FFFFFF"/>
                </a:highlight>
              </a:rPr>
              <a:t>But does this mean that they should not take them into consideration in an ethical decision-making process about which technologies to pursue and at what cost?</a:t>
            </a:r>
          </a:p>
        </p:txBody>
      </p:sp>
    </p:spTree>
    <p:extLst>
      <p:ext uri="{BB962C8B-B14F-4D97-AF65-F5344CB8AC3E}">
        <p14:creationId xmlns:p14="http://schemas.microsoft.com/office/powerpoint/2010/main" val="394605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96DF4-BB48-B23D-8A0F-B462BFCD2D02}"/>
              </a:ext>
            </a:extLst>
          </p:cNvPr>
          <p:cNvSpPr txBox="1">
            <a:spLocks/>
          </p:cNvSpPr>
          <p:nvPr/>
        </p:nvSpPr>
        <p:spPr>
          <a:xfrm>
            <a:off x="1241223" y="749033"/>
            <a:ext cx="9493249" cy="91224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+mn-lt"/>
              </a:rPr>
              <a:t>Environmental and technology ethics require us to do so… </a:t>
            </a:r>
            <a:endParaRPr lang="en-GB" b="1" dirty="0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C5EBF7-8991-2A27-0C86-9A3DEE85B968}"/>
              </a:ext>
            </a:extLst>
          </p:cNvPr>
          <p:cNvSpPr txBox="1">
            <a:spLocks/>
          </p:cNvSpPr>
          <p:nvPr/>
        </p:nvSpPr>
        <p:spPr>
          <a:xfrm>
            <a:off x="1115568" y="2020824"/>
            <a:ext cx="10168128" cy="36941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>
                <a:solidFill>
                  <a:srgbClr val="474747"/>
                </a:solidFill>
                <a:highlight>
                  <a:srgbClr val="FFFFFF"/>
                </a:highlight>
              </a:rPr>
              <a:t>Environmental</a:t>
            </a:r>
            <a:r>
              <a:rPr lang="en-GB" sz="2400">
                <a:solidFill>
                  <a:srgbClr val="474747"/>
                </a:solidFill>
                <a:highlight>
                  <a:srgbClr val="FFFFFF"/>
                </a:highlight>
              </a:rPr>
              <a:t> ethics - the moral relationship between humans and the natural environment, including </a:t>
            </a:r>
            <a:r>
              <a:rPr lang="en-GB" sz="2400">
                <a:solidFill>
                  <a:srgbClr val="1F1F1F"/>
                </a:solidFill>
                <a:highlight>
                  <a:srgbClr val="FFFFFF"/>
                </a:highlight>
              </a:rPr>
              <a:t>issues surrounding societal attitudes, actions, and policies to protect and sustain biodiversity and ecological systems.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b="1">
                <a:solidFill>
                  <a:srgbClr val="212529"/>
                </a:solidFill>
                <a:highlight>
                  <a:srgbClr val="FFFFFF"/>
                </a:highlight>
              </a:rPr>
              <a:t>Technology</a:t>
            </a:r>
            <a:r>
              <a:rPr lang="en-GB" sz="2400">
                <a:solidFill>
                  <a:srgbClr val="212529"/>
                </a:solidFill>
                <a:highlight>
                  <a:srgbClr val="FFFFFF"/>
                </a:highlight>
              </a:rPr>
              <a:t> ethics applies ethical thinking to the practical concerns of technology. New technologies give greater power to act, engaging choice architecture we didn't have before: we have to learn to be voluntarily constrained by our judgments and aware of the bias/ideology we ‘build’ in.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5219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789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‘AI Cops, Robo-detectives and Techno-solutionism: Imagining an Ethical Framework for Sustainable and Responsible Science and Technology in Policing and Crime Control’  Possibility Studies Network Conference 8th July 2024 University of Cambridge – Homerton College Faculty of Education</vt:lpstr>
      <vt:lpstr>Context and Introduction</vt:lpstr>
      <vt:lpstr>PowerPoint Presentation</vt:lpstr>
      <vt:lpstr>Ethical dimensions – who decides?</vt:lpstr>
      <vt:lpstr>Additional ethical considerations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 D.P. Lydon</dc:creator>
  <cp:lastModifiedBy>Dr D.P. Lydon</cp:lastModifiedBy>
  <cp:revision>1</cp:revision>
  <dcterms:created xsi:type="dcterms:W3CDTF">2024-07-09T10:47:01Z</dcterms:created>
  <dcterms:modified xsi:type="dcterms:W3CDTF">2024-07-09T11:04:56Z</dcterms:modified>
</cp:coreProperties>
</file>