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2"/>
  </p:notesMasterIdLst>
  <p:sldIdLst>
    <p:sldId id="256" r:id="rId2"/>
    <p:sldId id="258" r:id="rId3"/>
    <p:sldId id="260" r:id="rId4"/>
    <p:sldId id="259" r:id="rId5"/>
    <p:sldId id="262" r:id="rId6"/>
    <p:sldId id="261" r:id="rId7"/>
    <p:sldId id="263" r:id="rId8"/>
    <p:sldId id="264" r:id="rId9"/>
    <p:sldId id="265" r:id="rId10"/>
    <p:sldId id="266"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78520" autoAdjust="0"/>
  </p:normalViewPr>
  <p:slideViewPr>
    <p:cSldViewPr snapToGrid="0">
      <p:cViewPr varScale="1">
        <p:scale>
          <a:sx n="90" d="100"/>
          <a:sy n="90" d="100"/>
        </p:scale>
        <p:origin x="1392"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602C60-DD02-4A8B-A218-599BE9C6B630}" type="datetimeFigureOut">
              <a:rPr lang="en-GB" smtClean="0"/>
              <a:t>19/09/2017</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A983417-FE94-45DE-A76F-3CBFBDED8038}" type="slidenum">
              <a:rPr lang="en-GB" smtClean="0"/>
              <a:t>‹#›</a:t>
            </a:fld>
            <a:endParaRPr lang="en-GB"/>
          </a:p>
        </p:txBody>
      </p:sp>
    </p:spTree>
    <p:extLst>
      <p:ext uri="{BB962C8B-B14F-4D97-AF65-F5344CB8AC3E}">
        <p14:creationId xmlns:p14="http://schemas.microsoft.com/office/powerpoint/2010/main" val="1036922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I’m Maryse</a:t>
            </a:r>
            <a:r>
              <a:rPr lang="en-GB" sz="1200" kern="1200" baseline="0" dirty="0" smtClean="0">
                <a:solidFill>
                  <a:schemeClr val="tx1"/>
                </a:solidFill>
                <a:effectLst/>
                <a:latin typeface="+mn-lt"/>
                <a:ea typeface="+mn-ea"/>
                <a:cs typeface="+mn-cs"/>
              </a:rPr>
              <a:t> Tennant and I’m a Senior Lecturer in Criminology at Canterbury Christ Church University. Today I’m going to be talking about some research I’m currently involved in along with my colleague Professor Shane Blackman. But first I want to begin with a story.</a:t>
            </a:r>
            <a:endParaRPr lang="en-GB"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In September 2013 I was appointed as</a:t>
            </a:r>
            <a:r>
              <a:rPr lang="en-GB" sz="1200" kern="1200" baseline="0" dirty="0" smtClean="0">
                <a:solidFill>
                  <a:schemeClr val="tx1"/>
                </a:solidFill>
                <a:effectLst/>
                <a:latin typeface="+mn-lt"/>
                <a:ea typeface="+mn-ea"/>
                <a:cs typeface="+mn-cs"/>
              </a:rPr>
              <a:t> a </a:t>
            </a:r>
            <a:r>
              <a:rPr lang="en-GB" sz="1200" kern="1200" dirty="0" smtClean="0">
                <a:solidFill>
                  <a:schemeClr val="tx1"/>
                </a:solidFill>
                <a:effectLst/>
                <a:latin typeface="+mn-lt"/>
                <a:ea typeface="+mn-ea"/>
                <a:cs typeface="+mn-cs"/>
              </a:rPr>
              <a:t>lecturer at Canterbury Christ Church University. On my first day whilst walking to my new office I noticed that the campus was directly adjacent to what looked like a Victorian prison. As both a critical criminologist and a crime historian this sparked my interest but I quickly discovered that it had closed in March that year. At the time I was disappointed to see there had been public visits shortly after its closure and I had missed them. However, by February 2014 there was a rumour that the University might buy the prison and when my partner came to take me out for a Valentine’s meal I spent the whole evening talking excitedly about my plans for research if this were to happen. Over three years later I’m now</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involved in developing a bid to be submitted to the Heritage Lottery Fund to provide the</a:t>
            </a:r>
            <a:r>
              <a:rPr lang="en-GB" sz="1200" kern="1200" baseline="0" dirty="0" smtClean="0">
                <a:solidFill>
                  <a:schemeClr val="tx1"/>
                </a:solidFill>
                <a:effectLst/>
                <a:latin typeface="+mn-lt"/>
                <a:ea typeface="+mn-ea"/>
                <a:cs typeface="+mn-cs"/>
              </a:rPr>
              <a:t> capital</a:t>
            </a:r>
            <a:r>
              <a:rPr lang="en-GB" sz="1200" kern="1200" dirty="0" smtClean="0">
                <a:solidFill>
                  <a:schemeClr val="tx1"/>
                </a:solidFill>
                <a:effectLst/>
                <a:latin typeface="+mn-lt"/>
                <a:ea typeface="+mn-ea"/>
                <a:cs typeface="+mn-cs"/>
              </a:rPr>
              <a:t> to establish a heritage centre focusing on the prison’s history. Whilst this is in its very early stages, making plans extremely provisional and the eventual outcome uncertain, this is more than I ever imagined would happen on that slightly unromantic Valentine’s Day. Unfortunately for my partner this has meant that many more meals have been taken over by excited talk about prison history! </a:t>
            </a:r>
          </a:p>
          <a:p>
            <a:endParaRPr lang="en-GB" dirty="0" smtClean="0"/>
          </a:p>
          <a:p>
            <a:r>
              <a:rPr lang="en-GB" dirty="0" smtClean="0"/>
              <a:t>Today</a:t>
            </a:r>
            <a:r>
              <a:rPr lang="en-GB" baseline="0" dirty="0" smtClean="0"/>
              <a:t> I want to very briefly outline the current situation in relation the to former Canterbury prison before going on to consider how plans for the heritage centre have been informed by the emerging academic critique of representations and interpretation at prison heritage sites. Finally I will give some indications of how our current research hopes to try and produce material that will enable more critical interpretations to be developed that encourage the public to reflect on and question the use of the prison both in the past and the present.</a:t>
            </a:r>
            <a:endParaRPr lang="en-GB" dirty="0"/>
          </a:p>
        </p:txBody>
      </p:sp>
      <p:sp>
        <p:nvSpPr>
          <p:cNvPr id="4" name="Slide Number Placeholder 3"/>
          <p:cNvSpPr>
            <a:spLocks noGrp="1"/>
          </p:cNvSpPr>
          <p:nvPr>
            <p:ph type="sldNum" sz="quarter" idx="10"/>
          </p:nvPr>
        </p:nvSpPr>
        <p:spPr/>
        <p:txBody>
          <a:bodyPr/>
          <a:lstStyle/>
          <a:p>
            <a:fld id="{1A983417-FE94-45DE-A76F-3CBFBDED8038}" type="slidenum">
              <a:rPr lang="en-GB" smtClean="0"/>
              <a:t>1</a:t>
            </a:fld>
            <a:endParaRPr lang="en-GB"/>
          </a:p>
        </p:txBody>
      </p:sp>
    </p:spTree>
    <p:extLst>
      <p:ext uri="{BB962C8B-B14F-4D97-AF65-F5344CB8AC3E}">
        <p14:creationId xmlns:p14="http://schemas.microsoft.com/office/powerpoint/2010/main" val="23593682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Just to give you a</a:t>
            </a:r>
            <a:r>
              <a:rPr lang="en-GB" baseline="0" dirty="0" smtClean="0"/>
              <a:t> little context. This is the campus of Canterbury Christ Church University with the prison adjacent to it. Much of the former prison site consists of twentieth century buildings which are not considered of historical significance and so much of the large space at the back of the prison can be knocked down and rebuilt. The buildings that are marked on google maps are the actually cellular blocks of the prison, all of which are grade II listed. CLICK If we look a bit closer at this part we can see that there is a octagon which was the governor’s house when the original prison was built in 1808. The three other cell blocks are not original but were constructed between the 1840s and the 1890s. A block is the oldest of these. The proposed heritage centre with be located in the octagon and the first stretch of A Wing – marked in red on the plan. These buildings are three stories high and so there is considerable space which will be available to present the history of the prison. Planning permission for this has already been obtained and for anyone who is particularly interested there is a video on the University website outlining the redevelopment plans for the entire site. Link on slide. </a:t>
            </a:r>
            <a:endParaRPr lang="en-GB" dirty="0"/>
          </a:p>
        </p:txBody>
      </p:sp>
      <p:sp>
        <p:nvSpPr>
          <p:cNvPr id="4" name="Slide Number Placeholder 3"/>
          <p:cNvSpPr>
            <a:spLocks noGrp="1"/>
          </p:cNvSpPr>
          <p:nvPr>
            <p:ph type="sldNum" sz="quarter" idx="10"/>
          </p:nvPr>
        </p:nvSpPr>
        <p:spPr/>
        <p:txBody>
          <a:bodyPr/>
          <a:lstStyle/>
          <a:p>
            <a:fld id="{1A983417-FE94-45DE-A76F-3CBFBDED8038}" type="slidenum">
              <a:rPr lang="en-GB" smtClean="0"/>
              <a:t>2</a:t>
            </a:fld>
            <a:endParaRPr lang="en-GB"/>
          </a:p>
        </p:txBody>
      </p:sp>
    </p:spTree>
    <p:extLst>
      <p:ext uri="{BB962C8B-B14F-4D97-AF65-F5344CB8AC3E}">
        <p14:creationId xmlns:p14="http://schemas.microsoft.com/office/powerpoint/2010/main" val="3517585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Now for the wider context. There </a:t>
            </a:r>
            <a:r>
              <a:rPr lang="en-GB" dirty="0"/>
              <a:t>is growing academic</a:t>
            </a:r>
            <a:r>
              <a:rPr lang="en-GB" baseline="0" dirty="0"/>
              <a:t> interest in the subject of prison tourism, evident in the recent publication of the first large-scale text on the topic edited by Jaqueline Wilson and others (Wilson et al., 2017</a:t>
            </a:r>
            <a:r>
              <a:rPr lang="en-GB" baseline="0" dirty="0" smtClean="0"/>
              <a:t>). </a:t>
            </a:r>
            <a:r>
              <a:rPr lang="en-GB" baseline="0" dirty="0" smtClean="0"/>
              <a:t>One </a:t>
            </a:r>
            <a:r>
              <a:rPr lang="en-GB" baseline="0" dirty="0"/>
              <a:t>key area in these developing discussions relates to the way that prison museums interpret the history of punishment for a popular audience and a number of limitations have been identified in relation to this. </a:t>
            </a:r>
            <a:r>
              <a:rPr lang="en-GB" baseline="0" dirty="0" smtClean="0"/>
              <a:t>Several </a:t>
            </a:r>
            <a:r>
              <a:rPr lang="en-GB" baseline="0" dirty="0"/>
              <a:t>scholars have highlighted the need to explicate and refine these in order to produce more nuanced and critical accounts </a:t>
            </a:r>
            <a:r>
              <a:rPr lang="en-US" sz="1200" kern="1200" dirty="0">
                <a:solidFill>
                  <a:schemeClr val="tx1"/>
                </a:solidFill>
                <a:effectLst/>
                <a:latin typeface="+mn-lt"/>
                <a:ea typeface="+mn-ea"/>
                <a:cs typeface="+mn-cs"/>
              </a:rPr>
              <a:t>(see </a:t>
            </a:r>
            <a:r>
              <a:rPr lang="en-US" sz="1200" kern="1200" dirty="0" err="1">
                <a:solidFill>
                  <a:schemeClr val="tx1"/>
                </a:solidFill>
                <a:effectLst/>
                <a:latin typeface="+mn-lt"/>
                <a:ea typeface="+mn-ea"/>
                <a:cs typeface="+mn-cs"/>
              </a:rPr>
              <a:t>Garton</a:t>
            </a:r>
            <a:r>
              <a:rPr lang="en-US" sz="1200" kern="1200" dirty="0">
                <a:solidFill>
                  <a:schemeClr val="tx1"/>
                </a:solidFill>
                <a:effectLst/>
                <a:latin typeface="+mn-lt"/>
                <a:ea typeface="+mn-ea"/>
                <a:cs typeface="+mn-cs"/>
              </a:rPr>
              <a:t>-Smith, </a:t>
            </a:r>
            <a:r>
              <a:rPr lang="en-US" sz="1200" kern="1200" dirty="0" err="1">
                <a:solidFill>
                  <a:schemeClr val="tx1"/>
                </a:solidFill>
                <a:effectLst/>
                <a:latin typeface="+mn-lt"/>
                <a:ea typeface="+mn-ea"/>
                <a:cs typeface="+mn-cs"/>
              </a:rPr>
              <a:t>n.d</a:t>
            </a:r>
            <a:r>
              <a:rPr lang="en-US" sz="1200" kern="1200" dirty="0">
                <a:solidFill>
                  <a:schemeClr val="tx1"/>
                </a:solidFill>
                <a:effectLst/>
                <a:latin typeface="+mn-lt"/>
                <a:ea typeface="+mn-ea"/>
                <a:cs typeface="+mn-cs"/>
              </a:rPr>
              <a:t>; Wilson, 2008; Brook, 2009; </a:t>
            </a:r>
            <a:r>
              <a:rPr lang="en-US" sz="1200" kern="1200" dirty="0" err="1">
                <a:solidFill>
                  <a:schemeClr val="tx1"/>
                </a:solidFill>
                <a:effectLst/>
                <a:latin typeface="+mn-lt"/>
                <a:ea typeface="+mn-ea"/>
                <a:cs typeface="+mn-cs"/>
              </a:rPr>
              <a:t>Walby</a:t>
            </a:r>
            <a:r>
              <a:rPr lang="en-US" sz="1200" kern="1200" dirty="0">
                <a:solidFill>
                  <a:schemeClr val="tx1"/>
                </a:solidFill>
                <a:effectLst/>
                <a:latin typeface="+mn-lt"/>
                <a:ea typeface="+mn-ea"/>
                <a:cs typeface="+mn-cs"/>
              </a:rPr>
              <a:t> and </a:t>
            </a:r>
            <a:r>
              <a:rPr lang="en-US" sz="1200" kern="1200" dirty="0" err="1">
                <a:solidFill>
                  <a:schemeClr val="tx1"/>
                </a:solidFill>
                <a:effectLst/>
                <a:latin typeface="+mn-lt"/>
                <a:ea typeface="+mn-ea"/>
                <a:cs typeface="+mn-cs"/>
              </a:rPr>
              <a:t>Pichet</a:t>
            </a:r>
            <a:r>
              <a:rPr lang="en-US" sz="1200" kern="1200" dirty="0">
                <a:solidFill>
                  <a:schemeClr val="tx1"/>
                </a:solidFill>
                <a:effectLst/>
                <a:latin typeface="+mn-lt"/>
                <a:ea typeface="+mn-ea"/>
                <a:cs typeface="+mn-cs"/>
              </a:rPr>
              <a:t>, 2011; Gould, 2014; Barton and Brown, 2015; Welch, 2015</a:t>
            </a:r>
            <a:r>
              <a:rPr lang="en-US" sz="1200" kern="1200" dirty="0" smtClean="0">
                <a:solidFill>
                  <a:schemeClr val="tx1"/>
                </a:solidFill>
                <a:effectLst/>
                <a:latin typeface="+mn-lt"/>
                <a:ea typeface="+mn-ea"/>
                <a:cs typeface="+mn-cs"/>
              </a:rPr>
              <a:t>)</a:t>
            </a:r>
            <a:r>
              <a:rPr lang="en-US" sz="1200" kern="1200" baseline="0" dirty="0" smtClean="0">
                <a:solidFill>
                  <a:schemeClr val="tx1"/>
                </a:solidFill>
                <a:effectLst/>
                <a:latin typeface="+mn-lt"/>
                <a:ea typeface="+mn-ea"/>
                <a:cs typeface="+mn-cs"/>
              </a:rPr>
              <a:t> with</a:t>
            </a:r>
            <a:r>
              <a:rPr lang="en-US" sz="1200" kern="1200" dirty="0" smtClean="0">
                <a:solidFill>
                  <a:schemeClr val="tx1"/>
                </a:solidFill>
                <a:effectLst/>
                <a:latin typeface="+mn-lt"/>
                <a:ea typeface="+mn-ea"/>
                <a:cs typeface="+mn-cs"/>
              </a:rPr>
              <a:t> </a:t>
            </a:r>
            <a:r>
              <a:rPr lang="en-US" sz="1200" kern="1200" dirty="0">
                <a:solidFill>
                  <a:schemeClr val="tx1"/>
                </a:solidFill>
                <a:effectLst/>
                <a:latin typeface="+mn-lt"/>
                <a:ea typeface="+mn-ea"/>
                <a:cs typeface="+mn-cs"/>
              </a:rPr>
              <a:t>Barton and Brown (2015) </a:t>
            </a:r>
            <a:r>
              <a:rPr lang="en-US" sz="1200" kern="1200" dirty="0" smtClean="0">
                <a:solidFill>
                  <a:schemeClr val="tx1"/>
                </a:solidFill>
                <a:effectLst/>
                <a:latin typeface="+mn-lt"/>
                <a:ea typeface="+mn-ea"/>
                <a:cs typeface="+mn-cs"/>
              </a:rPr>
              <a:t>calling</a:t>
            </a:r>
            <a:r>
              <a:rPr lang="en-US" sz="1200" kern="1200" baseline="0" dirty="0" smtClean="0">
                <a:solidFill>
                  <a:schemeClr val="tx1"/>
                </a:solidFill>
                <a:effectLst/>
                <a:latin typeface="+mn-lt"/>
                <a:ea typeface="+mn-ea"/>
                <a:cs typeface="+mn-cs"/>
              </a:rPr>
              <a:t> </a:t>
            </a:r>
            <a:r>
              <a:rPr lang="en-US" sz="1200" kern="1200" baseline="0" dirty="0">
                <a:solidFill>
                  <a:schemeClr val="tx1"/>
                </a:solidFill>
                <a:effectLst/>
                <a:latin typeface="+mn-lt"/>
                <a:ea typeface="+mn-ea"/>
                <a:cs typeface="+mn-cs"/>
              </a:rPr>
              <a:t>for a more ethical, multi-perspective and politically aware presentation of prison history at heritage sites. </a:t>
            </a:r>
          </a:p>
          <a:p>
            <a:endParaRPr lang="en-US" sz="1200" kern="1200" baseline="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The University’s commitment to developing a heritage centre places it in a position where it will</a:t>
            </a:r>
            <a:r>
              <a:rPr lang="en-GB" sz="1200" kern="1200" baseline="0" dirty="0">
                <a:solidFill>
                  <a:schemeClr val="tx1"/>
                </a:solidFill>
                <a:effectLst/>
                <a:latin typeface="+mn-lt"/>
                <a:ea typeface="+mn-ea"/>
                <a:cs typeface="+mn-cs"/>
              </a:rPr>
              <a:t> have to oversee</a:t>
            </a:r>
            <a:r>
              <a:rPr lang="en-US" sz="1200" kern="1200" baseline="0" dirty="0">
                <a:solidFill>
                  <a:schemeClr val="tx1"/>
                </a:solidFill>
                <a:effectLst/>
                <a:latin typeface="+mn-lt"/>
                <a:ea typeface="+mn-ea"/>
                <a:cs typeface="+mn-cs"/>
              </a:rPr>
              <a:t> </a:t>
            </a:r>
            <a:r>
              <a:rPr lang="en-GB" sz="1200" kern="1200" baseline="0" dirty="0">
                <a:solidFill>
                  <a:schemeClr val="tx1"/>
                </a:solidFill>
                <a:effectLst/>
                <a:latin typeface="+mn-lt"/>
                <a:ea typeface="+mn-ea"/>
                <a:cs typeface="+mn-cs"/>
              </a:rPr>
              <a:t>the development of</a:t>
            </a:r>
            <a:r>
              <a:rPr lang="en-US" sz="1200" kern="1200" baseline="0" dirty="0">
                <a:solidFill>
                  <a:schemeClr val="tx1"/>
                </a:solidFill>
                <a:effectLst/>
                <a:latin typeface="+mn-lt"/>
                <a:ea typeface="+mn-ea"/>
                <a:cs typeface="+mn-cs"/>
              </a:rPr>
              <a:t> interpretations of the site’s history for a public audience. </a:t>
            </a:r>
            <a:r>
              <a:rPr lang="en-US" sz="1200" kern="1200" baseline="0" dirty="0" smtClean="0">
                <a:solidFill>
                  <a:schemeClr val="tx1"/>
                </a:solidFill>
                <a:effectLst/>
                <a:latin typeface="+mn-lt"/>
                <a:ea typeface="+mn-ea"/>
                <a:cs typeface="+mn-cs"/>
              </a:rPr>
              <a:t>I </a:t>
            </a:r>
            <a:r>
              <a:rPr lang="en-US" sz="1200" kern="1200" baseline="0" dirty="0" smtClean="0">
                <a:solidFill>
                  <a:schemeClr val="tx1"/>
                </a:solidFill>
                <a:effectLst/>
                <a:latin typeface="+mn-lt"/>
                <a:ea typeface="+mn-ea"/>
                <a:cs typeface="+mn-cs"/>
              </a:rPr>
              <a:t>consider the </a:t>
            </a:r>
            <a:r>
              <a:rPr lang="en-US" sz="1200" kern="1200" baseline="0" dirty="0" smtClean="0">
                <a:solidFill>
                  <a:schemeClr val="tx1"/>
                </a:solidFill>
                <a:effectLst/>
                <a:latin typeface="+mn-lt"/>
                <a:ea typeface="+mn-ea"/>
                <a:cs typeface="+mn-cs"/>
              </a:rPr>
              <a:t>University has a particular responsibility to reflect the concerns from this literature in its plans for the heritage </a:t>
            </a:r>
            <a:r>
              <a:rPr lang="en-US" sz="1200" kern="1200" baseline="0" dirty="0" err="1" smtClean="0">
                <a:solidFill>
                  <a:schemeClr val="tx1"/>
                </a:solidFill>
                <a:effectLst/>
                <a:latin typeface="+mn-lt"/>
                <a:ea typeface="+mn-ea"/>
                <a:cs typeface="+mn-cs"/>
              </a:rPr>
              <a:t>centre</a:t>
            </a:r>
            <a:r>
              <a:rPr lang="en-US" sz="1200" kern="1200" baseline="0" dirty="0" smtClean="0">
                <a:solidFill>
                  <a:schemeClr val="tx1"/>
                </a:solidFill>
                <a:effectLst/>
                <a:latin typeface="+mn-lt"/>
                <a:ea typeface="+mn-ea"/>
                <a:cs typeface="+mn-cs"/>
              </a:rPr>
              <a:t>. In part this relates to the role of Universities generally in </a:t>
            </a:r>
            <a:r>
              <a:rPr lang="en-US" sz="1200" kern="1200" baseline="0" dirty="0">
                <a:solidFill>
                  <a:schemeClr val="tx1"/>
                </a:solidFill>
                <a:effectLst/>
                <a:latin typeface="+mn-lt"/>
                <a:ea typeface="+mn-ea"/>
                <a:cs typeface="+mn-cs"/>
              </a:rPr>
              <a:t>producing social knowledge which can act as an evidence-based critique of past and contemporary social </a:t>
            </a:r>
            <a:r>
              <a:rPr lang="en-US" sz="1200" kern="1200" baseline="0" dirty="0" smtClean="0">
                <a:solidFill>
                  <a:schemeClr val="tx1"/>
                </a:solidFill>
                <a:effectLst/>
                <a:latin typeface="+mn-lt"/>
                <a:ea typeface="+mn-ea"/>
                <a:cs typeface="+mn-cs"/>
              </a:rPr>
              <a:t>practices. This is increased by Christ Church’s own </a:t>
            </a:r>
            <a:r>
              <a:rPr lang="en-US" sz="1200" kern="1200" dirty="0" smtClean="0">
                <a:solidFill>
                  <a:schemeClr val="tx1"/>
                </a:solidFill>
                <a:effectLst/>
                <a:latin typeface="+mn-lt"/>
                <a:ea typeface="+mn-ea"/>
                <a:cs typeface="+mn-cs"/>
              </a:rPr>
              <a:t>institutional commitment to a just and sustainable society and belief in the capacity of higher education and knowledge exchange to enrich communities.</a:t>
            </a:r>
            <a:r>
              <a:rPr lang="en-US" sz="1200" kern="1200" baseline="0" dirty="0" smtClean="0">
                <a:solidFill>
                  <a:schemeClr val="tx1"/>
                </a:solidFill>
                <a:effectLst/>
                <a:latin typeface="+mn-lt"/>
                <a:ea typeface="+mn-ea"/>
                <a:cs typeface="+mn-cs"/>
              </a:rPr>
              <a:t> I </a:t>
            </a:r>
            <a:r>
              <a:rPr lang="en-US" sz="1200" kern="1200" baseline="0" dirty="0">
                <a:solidFill>
                  <a:schemeClr val="tx1"/>
                </a:solidFill>
                <a:effectLst/>
                <a:latin typeface="+mn-lt"/>
                <a:ea typeface="+mn-ea"/>
                <a:cs typeface="+mn-cs"/>
              </a:rPr>
              <a:t>have been</a:t>
            </a:r>
            <a:r>
              <a:rPr lang="en-GB" sz="1200" kern="1200" baseline="0" dirty="0">
                <a:solidFill>
                  <a:schemeClr val="tx1"/>
                </a:solidFill>
                <a:effectLst/>
                <a:latin typeface="+mn-lt"/>
                <a:ea typeface="+mn-ea"/>
                <a:cs typeface="+mn-cs"/>
              </a:rPr>
              <a:t> working with</a:t>
            </a:r>
            <a:r>
              <a:rPr lang="en-US" sz="1200" kern="1200" baseline="0" dirty="0">
                <a:solidFill>
                  <a:schemeClr val="tx1"/>
                </a:solidFill>
                <a:effectLst/>
                <a:latin typeface="+mn-lt"/>
                <a:ea typeface="+mn-ea"/>
                <a:cs typeface="+mn-cs"/>
              </a:rPr>
              <a:t> those responsible for developing the heritage centre to try and ensure we focus on the production of nuanced and complex interpretations and make these publically accessible.</a:t>
            </a:r>
            <a:r>
              <a:rPr lang="en-GB" sz="1200" kern="1200" baseline="0" dirty="0">
                <a:solidFill>
                  <a:schemeClr val="tx1"/>
                </a:solidFill>
                <a:effectLst/>
                <a:latin typeface="+mn-lt"/>
                <a:ea typeface="+mn-ea"/>
                <a:cs typeface="+mn-cs"/>
              </a:rPr>
              <a:t> </a:t>
            </a:r>
            <a:r>
              <a:rPr lang="en-GB" sz="1200" kern="1200" baseline="0" dirty="0" smtClean="0">
                <a:solidFill>
                  <a:schemeClr val="tx1"/>
                </a:solidFill>
                <a:effectLst/>
                <a:latin typeface="+mn-lt"/>
                <a:ea typeface="+mn-ea"/>
                <a:cs typeface="+mn-cs"/>
              </a:rPr>
              <a:t>But </a:t>
            </a:r>
            <a:r>
              <a:rPr lang="en-GB" sz="1200" kern="1200" baseline="0" dirty="0">
                <a:solidFill>
                  <a:schemeClr val="tx1"/>
                </a:solidFill>
                <a:effectLst/>
                <a:latin typeface="+mn-lt"/>
                <a:ea typeface="+mn-ea"/>
                <a:cs typeface="+mn-cs"/>
              </a:rPr>
              <a:t>recently there has been agreement to frame the planned HLF bid around these </a:t>
            </a:r>
            <a:r>
              <a:rPr lang="en-GB" sz="1200" kern="1200" baseline="0" dirty="0" smtClean="0">
                <a:solidFill>
                  <a:schemeClr val="tx1"/>
                </a:solidFill>
                <a:effectLst/>
                <a:latin typeface="+mn-lt"/>
                <a:ea typeface="+mn-ea"/>
                <a:cs typeface="+mn-cs"/>
              </a:rPr>
              <a:t>ideas.</a:t>
            </a:r>
            <a:endParaRPr lang="en-US" sz="1200" kern="1200" baseline="0" dirty="0">
              <a:solidFill>
                <a:schemeClr val="tx1"/>
              </a:solidFill>
              <a:effectLst/>
              <a:latin typeface="+mn-lt"/>
              <a:ea typeface="+mn-ea"/>
              <a:cs typeface="+mn-cs"/>
            </a:endParaRPr>
          </a:p>
          <a:p>
            <a:endParaRPr lang="en-US" sz="120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A8C2387-7099-4239-AF50-0F42B0070780}" type="slidenum">
              <a:rPr lang="en-GB" smtClean="0"/>
              <a:t>3</a:t>
            </a:fld>
            <a:endParaRPr lang="en-GB"/>
          </a:p>
        </p:txBody>
      </p:sp>
    </p:spTree>
    <p:extLst>
      <p:ext uri="{BB962C8B-B14F-4D97-AF65-F5344CB8AC3E}">
        <p14:creationId xmlns:p14="http://schemas.microsoft.com/office/powerpoint/2010/main" val="2121195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baseline="0" dirty="0" smtClean="0">
                <a:solidFill>
                  <a:schemeClr val="tx1"/>
                </a:solidFill>
                <a:effectLst/>
                <a:latin typeface="+mn-lt"/>
                <a:ea typeface="+mn-ea"/>
                <a:cs typeface="+mn-cs"/>
              </a:rPr>
              <a:t>As a critical criminologist who sees the prison itself as a social problem this is particularly important for me. Prison museums have been identified by </a:t>
            </a:r>
            <a:r>
              <a:rPr lang="en-GB" sz="1200" kern="1200" baseline="0" dirty="0" err="1" smtClean="0">
                <a:solidFill>
                  <a:schemeClr val="tx1"/>
                </a:solidFill>
                <a:effectLst/>
                <a:latin typeface="+mn-lt"/>
                <a:ea typeface="+mn-ea"/>
                <a:cs typeface="+mn-cs"/>
              </a:rPr>
              <a:t>Garton</a:t>
            </a:r>
            <a:r>
              <a:rPr lang="en-GB" sz="1200" kern="1200" baseline="0" dirty="0" smtClean="0">
                <a:solidFill>
                  <a:schemeClr val="tx1"/>
                </a:solidFill>
                <a:effectLst/>
                <a:latin typeface="+mn-lt"/>
                <a:ea typeface="+mn-ea"/>
                <a:cs typeface="+mn-cs"/>
              </a:rPr>
              <a:t>-Smith as an ideal space through which to promote discussion of contemporary issues relating to imprisonment. But they rarely do this is practice. </a:t>
            </a:r>
            <a:r>
              <a:rPr lang="en-US" sz="1200" kern="1200" baseline="0" dirty="0" smtClean="0">
                <a:solidFill>
                  <a:schemeClr val="tx1"/>
                </a:solidFill>
                <a:effectLst/>
                <a:latin typeface="+mn-lt"/>
                <a:ea typeface="+mn-ea"/>
                <a:cs typeface="+mn-cs"/>
              </a:rPr>
              <a:t>As a form of dark tourism, </a:t>
            </a:r>
            <a:r>
              <a:rPr lang="en-GB" sz="1200" kern="1200" baseline="0" dirty="0" smtClean="0">
                <a:solidFill>
                  <a:schemeClr val="tx1"/>
                </a:solidFill>
                <a:effectLst/>
                <a:latin typeface="+mn-lt"/>
                <a:ea typeface="+mn-ea"/>
                <a:cs typeface="+mn-cs"/>
              </a:rPr>
              <a:t>they </a:t>
            </a:r>
            <a:r>
              <a:rPr lang="en-GB" dirty="0" smtClean="0">
                <a:latin typeface="Adobe Gothic Std B" panose="020B0800000000000000" pitchFamily="34" charset="-128"/>
                <a:ea typeface="Adobe Gothic Std B" panose="020B0800000000000000" pitchFamily="34" charset="-128"/>
              </a:rPr>
              <a:t>have the capacity  ‘to introduce anxiety and doubt about the project of modernity’ and so critique simplistic and problematic notions of social progress (see </a:t>
            </a:r>
            <a:r>
              <a:rPr lang="en-GB" dirty="0" err="1" smtClean="0">
                <a:latin typeface="Adobe Gothic Std B" panose="020B0800000000000000" pitchFamily="34" charset="-128"/>
                <a:ea typeface="Adobe Gothic Std B" panose="020B0800000000000000" pitchFamily="34" charset="-128"/>
              </a:rPr>
              <a:t>Lenon</a:t>
            </a:r>
            <a:r>
              <a:rPr lang="en-GB" dirty="0" smtClean="0">
                <a:latin typeface="Adobe Gothic Std B" panose="020B0800000000000000" pitchFamily="34" charset="-128"/>
                <a:ea typeface="Adobe Gothic Std B" panose="020B0800000000000000" pitchFamily="34" charset="-128"/>
              </a:rPr>
              <a:t> and Foley, 2010: 11; Strange and </a:t>
            </a:r>
            <a:r>
              <a:rPr lang="en-GB" dirty="0" err="1" smtClean="0">
                <a:latin typeface="Adobe Gothic Std B" panose="020B0800000000000000" pitchFamily="34" charset="-128"/>
                <a:ea typeface="Adobe Gothic Std B" panose="020B0800000000000000" pitchFamily="34" charset="-128"/>
              </a:rPr>
              <a:t>Kempa</a:t>
            </a:r>
            <a:r>
              <a:rPr lang="en-GB" dirty="0" smtClean="0">
                <a:latin typeface="Adobe Gothic Std B" panose="020B0800000000000000" pitchFamily="34" charset="-128"/>
                <a:ea typeface="Adobe Gothic Std B" panose="020B0800000000000000" pitchFamily="34" charset="-128"/>
              </a:rPr>
              <a:t>, 2003). </a:t>
            </a:r>
            <a:r>
              <a:rPr lang="en-US" sz="1200" kern="1200" dirty="0" smtClean="0">
                <a:solidFill>
                  <a:schemeClr val="tx1"/>
                </a:solidFill>
                <a:effectLst/>
                <a:latin typeface="+mn-lt"/>
                <a:ea typeface="+mn-ea"/>
                <a:cs typeface="+mn-cs"/>
              </a:rPr>
              <a:t>They have also been identified</a:t>
            </a:r>
            <a:r>
              <a:rPr lang="en-US" sz="1200" kern="1200" baseline="0" dirty="0" smtClean="0">
                <a:solidFill>
                  <a:schemeClr val="tx1"/>
                </a:solidFill>
                <a:effectLst/>
                <a:latin typeface="+mn-lt"/>
                <a:ea typeface="+mn-ea"/>
                <a:cs typeface="+mn-cs"/>
              </a:rPr>
              <a:t> by Stone (2009) as important communicative moral spaces in a post-secular society.</a:t>
            </a:r>
            <a:r>
              <a:rPr lang="en-GB" dirty="0" smtClean="0">
                <a:latin typeface="Adobe Gothic Std B" panose="020B0800000000000000" pitchFamily="34" charset="-128"/>
                <a:ea typeface="Adobe Gothic Std B" panose="020B0800000000000000" pitchFamily="34" charset="-128"/>
              </a:rPr>
              <a:t> Often the focus for Dark</a:t>
            </a:r>
            <a:r>
              <a:rPr lang="en-GB" baseline="0" dirty="0" smtClean="0">
                <a:latin typeface="Adobe Gothic Std B" panose="020B0800000000000000" pitchFamily="34" charset="-128"/>
                <a:ea typeface="Adobe Gothic Std B" panose="020B0800000000000000" pitchFamily="34" charset="-128"/>
              </a:rPr>
              <a:t> Tourism’s</a:t>
            </a:r>
            <a:r>
              <a:rPr lang="en-GB" dirty="0" smtClean="0">
                <a:latin typeface="Adobe Gothic Std B" panose="020B0800000000000000" pitchFamily="34" charset="-128"/>
                <a:ea typeface="Adobe Gothic Std B" panose="020B0800000000000000" pitchFamily="34" charset="-128"/>
              </a:rPr>
              <a:t> critique of</a:t>
            </a:r>
            <a:r>
              <a:rPr lang="en-GB" baseline="0" dirty="0" smtClean="0">
                <a:latin typeface="Adobe Gothic Std B" panose="020B0800000000000000" pitchFamily="34" charset="-128"/>
                <a:ea typeface="Adobe Gothic Std B" panose="020B0800000000000000" pitchFamily="34" charset="-128"/>
              </a:rPr>
              <a:t> modernity </a:t>
            </a:r>
            <a:r>
              <a:rPr lang="en-GB" dirty="0" smtClean="0">
                <a:latin typeface="Adobe Gothic Std B" panose="020B0800000000000000" pitchFamily="34" charset="-128"/>
                <a:ea typeface="Adobe Gothic Std B" panose="020B0800000000000000" pitchFamily="34" charset="-128"/>
              </a:rPr>
              <a:t>is the limits and unintended consequences</a:t>
            </a:r>
            <a:r>
              <a:rPr lang="en-GB" baseline="0" dirty="0" smtClean="0">
                <a:latin typeface="Adobe Gothic Std B" panose="020B0800000000000000" pitchFamily="34" charset="-128"/>
                <a:ea typeface="Adobe Gothic Std B" panose="020B0800000000000000" pitchFamily="34" charset="-128"/>
              </a:rPr>
              <a:t> of technological advancement. Whilst the modern prison does not reflect technology in its strictest sense, the pursuit by nineteenth century prison reformers of the creation of ‘technologies of institutions’ to provide a solution to the social problems of crime and idleness, was a key feature in the evolution of modern crime control techniques (</a:t>
            </a:r>
            <a:r>
              <a:rPr lang="en-GB" baseline="0" dirty="0" err="1" smtClean="0">
                <a:latin typeface="Adobe Gothic Std B" panose="020B0800000000000000" pitchFamily="34" charset="-128"/>
                <a:ea typeface="Adobe Gothic Std B" panose="020B0800000000000000" pitchFamily="34" charset="-128"/>
              </a:rPr>
              <a:t>McGowen</a:t>
            </a:r>
            <a:r>
              <a:rPr lang="en-GB" baseline="0" dirty="0" smtClean="0">
                <a:latin typeface="Adobe Gothic Std B" panose="020B0800000000000000" pitchFamily="34" charset="-128"/>
                <a:ea typeface="Adobe Gothic Std B" panose="020B0800000000000000" pitchFamily="34" charset="-128"/>
              </a:rPr>
              <a:t>, 1995: 82-4). </a:t>
            </a:r>
            <a:r>
              <a:rPr lang="en-US" sz="1200" kern="1200" dirty="0" smtClean="0">
                <a:solidFill>
                  <a:schemeClr val="tx1"/>
                </a:solidFill>
                <a:effectLst/>
                <a:latin typeface="+mn-lt"/>
                <a:ea typeface="+mn-ea"/>
                <a:cs typeface="+mn-cs"/>
              </a:rPr>
              <a:t>The continued reliance on prisons for more than two hundred years, despite the fairly quick failure of the new institutions to achieve such solutions (</a:t>
            </a:r>
            <a:r>
              <a:rPr lang="en-US" sz="1200" kern="1200" dirty="0" err="1" smtClean="0">
                <a:solidFill>
                  <a:schemeClr val="tx1"/>
                </a:solidFill>
                <a:effectLst/>
                <a:latin typeface="+mn-lt"/>
                <a:ea typeface="+mn-ea"/>
                <a:cs typeface="+mn-cs"/>
              </a:rPr>
              <a:t>McGowen</a:t>
            </a:r>
            <a:r>
              <a:rPr lang="en-US" sz="1200" kern="1200" dirty="0" smtClean="0">
                <a:solidFill>
                  <a:schemeClr val="tx1"/>
                </a:solidFill>
                <a:effectLst/>
                <a:latin typeface="+mn-lt"/>
                <a:ea typeface="+mn-ea"/>
                <a:cs typeface="+mn-cs"/>
              </a:rPr>
              <a:t>, 1995: 90), clearly raises uncertainty about the continued and growing use of imprisonment in contemporary society (Garland, 2001). Indeed we are witnessing a period of</a:t>
            </a:r>
            <a:r>
              <a:rPr lang="en-US" sz="1200" kern="1200" baseline="0" dirty="0" smtClean="0">
                <a:solidFill>
                  <a:schemeClr val="tx1"/>
                </a:solidFill>
                <a:effectLst/>
                <a:latin typeface="+mn-lt"/>
                <a:ea typeface="+mn-ea"/>
                <a:cs typeface="+mn-cs"/>
              </a:rPr>
              <a:t> penal expansionism in which it is increasingly important “to raise the visibility of exactly who is imprisoned and problematize the appropriateness of their confinement” (Scott and </a:t>
            </a:r>
            <a:r>
              <a:rPr lang="en-US" sz="1200" kern="1200" baseline="0" dirty="0" err="1" smtClean="0">
                <a:solidFill>
                  <a:schemeClr val="tx1"/>
                </a:solidFill>
                <a:effectLst/>
                <a:latin typeface="+mn-lt"/>
                <a:ea typeface="+mn-ea"/>
                <a:cs typeface="+mn-cs"/>
              </a:rPr>
              <a:t>Codd</a:t>
            </a:r>
            <a:r>
              <a:rPr lang="en-US" sz="1200" kern="1200" baseline="0" dirty="0" smtClean="0">
                <a:solidFill>
                  <a:schemeClr val="tx1"/>
                </a:solidFill>
                <a:effectLst/>
                <a:latin typeface="+mn-lt"/>
                <a:ea typeface="+mn-ea"/>
                <a:cs typeface="+mn-cs"/>
              </a:rPr>
              <a:t>, 2010: 5).</a:t>
            </a:r>
            <a:r>
              <a:rPr lang="en-US" sz="1200" kern="1200" dirty="0" smtClean="0">
                <a:solidFill>
                  <a:schemeClr val="tx1"/>
                </a:solidFill>
                <a:effectLst/>
                <a:latin typeface="+mn-lt"/>
                <a:ea typeface="+mn-ea"/>
                <a:cs typeface="+mn-cs"/>
              </a:rPr>
              <a:t>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Few sites representing penal history, however, engage with the disquieting nature of the faith which continues to be placed in an institutional form that has consistently failed to achieve the aims anticipated for it, and which carries with it an enduring sense of being in ‘crisis’ (Fitzgerald and Sim, 1982; Sim, 1994;</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Mathieson, 2000; Sim, 2009). Never more</a:t>
            </a:r>
            <a:r>
              <a:rPr lang="en-US" sz="1200" kern="1200" baseline="0" dirty="0" smtClean="0">
                <a:solidFill>
                  <a:schemeClr val="tx1"/>
                </a:solidFill>
                <a:effectLst/>
                <a:latin typeface="+mn-lt"/>
                <a:ea typeface="+mn-ea"/>
                <a:cs typeface="+mn-cs"/>
              </a:rPr>
              <a:t> so then recently when this sense of crisis has been a strong theme in discussions of prisons.</a:t>
            </a:r>
            <a:r>
              <a:rPr lang="en-US" sz="1200" kern="1200" dirty="0" smtClean="0">
                <a:solidFill>
                  <a:schemeClr val="tx1"/>
                </a:solidFill>
                <a:effectLst/>
                <a:latin typeface="+mn-lt"/>
                <a:ea typeface="+mn-ea"/>
                <a:cs typeface="+mn-cs"/>
              </a:rPr>
              <a:t> Such a presentation contributes ‘to the silent acceptance of mass incarceration’ within many modern Western societies (Gould, 2014: 268). Instead prison museums tend to rely on a chronological distancing which portrays a ‘less civilized and more deterrent past’ in contrast to a ‘supposed more enlightened but less questioned present’ (Barton and Brown, 2015: 251). This facilitates a rhetoric of penal progressivism which implicitly relies on the false notion of the prison as neutral and apolitical.</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1A983417-FE94-45DE-A76F-3CBFBDED8038}" type="slidenum">
              <a:rPr lang="en-GB" smtClean="0"/>
              <a:t>4</a:t>
            </a:fld>
            <a:endParaRPr lang="en-GB"/>
          </a:p>
        </p:txBody>
      </p:sp>
    </p:spTree>
    <p:extLst>
      <p:ext uri="{BB962C8B-B14F-4D97-AF65-F5344CB8AC3E}">
        <p14:creationId xmlns:p14="http://schemas.microsoft.com/office/powerpoint/2010/main" val="34640416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At its worst this involves a crude sensationalism which renders places of punishment ‘dark fun factories’ (Stone, 2010), trivializing the inherent suffering associated with imprisonment and sweeping over the unequal nature with which this is distributed within society. A good recent example of this</a:t>
            </a:r>
            <a:r>
              <a:rPr lang="en-GB" sz="1200" kern="1200" baseline="0" dirty="0" smtClean="0">
                <a:solidFill>
                  <a:schemeClr val="tx1"/>
                </a:solidFill>
                <a:effectLst/>
                <a:latin typeface="+mn-lt"/>
                <a:ea typeface="+mn-ea"/>
                <a:cs typeface="+mn-cs"/>
              </a:rPr>
              <a:t> is at Shrewsbury Prison </a:t>
            </a:r>
            <a:r>
              <a:rPr lang="en-GB" dirty="0" smtClean="0"/>
              <a:t>which </a:t>
            </a:r>
            <a:r>
              <a:rPr lang="en-GB" dirty="0"/>
              <a:t>was closed at the same time as Canterbury</a:t>
            </a:r>
            <a:r>
              <a:rPr lang="en-GB" dirty="0" smtClean="0"/>
              <a:t>. Jailhouse Tours now run</a:t>
            </a:r>
            <a:r>
              <a:rPr lang="en-GB" baseline="0" dirty="0" smtClean="0"/>
              <a:t> a series of events at the site which raise an number of concerns in the way that they reinforce troubling and inaccurate assumptions about prisoners.</a:t>
            </a:r>
            <a:r>
              <a:rPr lang="en-GB" baseline="0" dirty="0"/>
              <a:t> </a:t>
            </a:r>
            <a:r>
              <a:rPr lang="en-GB" baseline="0" dirty="0" smtClean="0"/>
              <a:t>You can see three of the events on the slide. All information is taken from the website – I haven’t actually been to any events. </a:t>
            </a:r>
            <a:r>
              <a:rPr lang="en-GB" dirty="0" smtClean="0"/>
              <a:t>The </a:t>
            </a:r>
            <a:r>
              <a:rPr lang="en-GB" dirty="0"/>
              <a:t>“Lockdown” </a:t>
            </a:r>
            <a:r>
              <a:rPr lang="en-GB" dirty="0" smtClean="0"/>
              <a:t>event – the UK’s first ever zombie prison chase event, </a:t>
            </a:r>
            <a:r>
              <a:rPr lang="en-GB" dirty="0"/>
              <a:t>presents an interpretation of prison riots which reinforces narratives of animalistic, uncontrollable brutality rather than focusing on the institutional injustices and poor conditions which have been shown time and again to contribute to outbreaks of </a:t>
            </a:r>
            <a:r>
              <a:rPr lang="en-GB" dirty="0" smtClean="0"/>
              <a:t>disorder.</a:t>
            </a:r>
            <a:r>
              <a:rPr lang="en-GB" baseline="0" dirty="0" smtClean="0"/>
              <a:t> </a:t>
            </a:r>
            <a:r>
              <a:rPr lang="en-GB" dirty="0" smtClean="0"/>
              <a:t>The </a:t>
            </a:r>
            <a:r>
              <a:rPr lang="en-GB" dirty="0"/>
              <a:t>drama of seeing “if you have what it takes” to escape an actual prison excludes any awareness of the desperation and longing involved in motivating prisoners to attempt to break free from their confinement, experiences which are powerfully indicated by the plight of William Mummery, who hanged </a:t>
            </a:r>
            <a:r>
              <a:rPr lang="en-GB" dirty="0" smtClean="0"/>
              <a:t>himself in Canterbury Prison in 1809 </a:t>
            </a:r>
            <a:r>
              <a:rPr lang="en-GB" dirty="0"/>
              <a:t>upon realising that his efforts to tunnel out of his cell had been unsuccessful (</a:t>
            </a:r>
            <a:r>
              <a:rPr lang="en-GB" i="1" dirty="0"/>
              <a:t>Kentish Weekly Post</a:t>
            </a:r>
            <a:r>
              <a:rPr lang="en-GB" dirty="0"/>
              <a:t>, 26 May 1809</a:t>
            </a:r>
            <a:r>
              <a:rPr lang="en-GB" dirty="0" smtClean="0"/>
              <a:t>).</a:t>
            </a:r>
            <a:r>
              <a:rPr lang="en-GB" baseline="0" dirty="0" smtClean="0"/>
              <a:t> </a:t>
            </a:r>
            <a:r>
              <a:rPr lang="en-GB" dirty="0" smtClean="0"/>
              <a:t>Even </a:t>
            </a:r>
            <a:r>
              <a:rPr lang="en-GB" dirty="0"/>
              <a:t>the Day in the Life of a Prisoner offers a brief and artificially constructed environment whilst implying that this enables an understanding of the lived experience of a prisoner. This ignores some of the key features that research has associated with the pains of imprisonment such as the management of time whilst incarcerated and the difficulties negotiating an often hostile and unsafe </a:t>
            </a:r>
            <a:r>
              <a:rPr lang="en-GB" dirty="0" smtClean="0"/>
              <a:t>environment (Sykes, 1958).</a:t>
            </a:r>
            <a:endParaRPr lang="en-GB" dirty="0"/>
          </a:p>
          <a:p>
            <a:endParaRPr lang="en-GB" dirty="0"/>
          </a:p>
        </p:txBody>
      </p:sp>
      <p:sp>
        <p:nvSpPr>
          <p:cNvPr id="4" name="Slide Number Placeholder 3"/>
          <p:cNvSpPr>
            <a:spLocks noGrp="1"/>
          </p:cNvSpPr>
          <p:nvPr>
            <p:ph type="sldNum" sz="quarter" idx="10"/>
          </p:nvPr>
        </p:nvSpPr>
        <p:spPr/>
        <p:txBody>
          <a:bodyPr/>
          <a:lstStyle/>
          <a:p>
            <a:fld id="{7274EF08-41C5-4D6A-BABD-7F712C461A48}" type="slidenum">
              <a:rPr lang="en-GB" smtClean="0"/>
              <a:t>5</a:t>
            </a:fld>
            <a:endParaRPr lang="en-GB"/>
          </a:p>
        </p:txBody>
      </p:sp>
    </p:spTree>
    <p:extLst>
      <p:ext uri="{BB962C8B-B14F-4D97-AF65-F5344CB8AC3E}">
        <p14:creationId xmlns:p14="http://schemas.microsoft.com/office/powerpoint/2010/main" val="21561761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Shrewsbury is</a:t>
            </a:r>
            <a:r>
              <a:rPr lang="en-GB" baseline="0" dirty="0" smtClean="0"/>
              <a:t> at the more extreme end of sensationalist representations and this probably reflects the fact it seems to be solely concerned with providing money for the development company that own the site as they wait to be able to begin building work. Many prison heritage sites offer a more factual and balanced interpretation. They are not without their problems though. Take, for example, the Clink Prison museum, which can be considered a dark dungeon in Stone’s (2010) classification of dark tourist sites as it combines education and entertainment. At the Clink they actually make this dual function explicit by offering tourists a choice between an entertaining visit focusing on horrors or an educational trip more concerned with learning. Whilst I can see that this is a way of squaring the circle of wanting to present authentic heritage in an educative way whilst also needing to attract visitors in a commercially competitive world, the implications are troubling. I feel uncomfortable about the conjunction of fun and torture in a world where torture remains a widespread global problem. Additionally the use of the word ‘truly’ before the horrible history embellishes that side of interpretation with an authenticity which it actually lacks.</a:t>
            </a:r>
            <a:endParaRPr lang="en-GB" dirty="0" smtClean="0"/>
          </a:p>
          <a:p>
            <a:endParaRPr lang="en-GB" dirty="0" smtClean="0"/>
          </a:p>
          <a:p>
            <a:r>
              <a:rPr lang="en-GB" dirty="0" smtClean="0"/>
              <a:t>Beaumaris Gaol offers a particularly good interpretation of prison heritage with a predominantly</a:t>
            </a:r>
            <a:r>
              <a:rPr lang="en-GB" baseline="0" dirty="0" smtClean="0"/>
              <a:t> educative focus which avoids many of the limitations apparent at other sites</a:t>
            </a:r>
            <a:r>
              <a:rPr lang="en-GB" dirty="0" smtClean="0"/>
              <a:t>.</a:t>
            </a:r>
            <a:r>
              <a:rPr lang="en-GB" baseline="0" dirty="0" smtClean="0"/>
              <a:t> There is even an awareness of some of the less talked about elements of imprisonment such as the sexual exploitation of women, prisoner suicide and the impact of prison on mental health and so it is only partially sanitised. </a:t>
            </a:r>
          </a:p>
          <a:p>
            <a:endParaRPr lang="en-GB" baseline="0" dirty="0" smtClean="0"/>
          </a:p>
          <a:p>
            <a:r>
              <a:rPr lang="en-GB" baseline="0" dirty="0" smtClean="0"/>
              <a:t>The continuous nature of imprisonment in modern society is not reflected at all though. The present is acknowledged on very odd occasions, for example there is a reference to continued controversy around the issue of capital punishment, but there is little sense that prisoners from Anglesey continued to be confined elsewhere, as they continue to be today, even after the closure of the gaol. Indeed the site was still used for confinement in its role as a police station until 1952. The interpretation offered does little to connect these two forms of incarceration, however, or the similarities between the types of groups on the receiving end of police and penal power. Silence on the continuation of imprisonment reduces the capacity for interpretations to raise questions about these issues in a contemporary setting. I’ll consider just a few examples of some of the effects of these interpretations from notes taken from a field work trip in April this year. In the first quotation the conjunction of harsh punishment with sadness and despair establishes a connection between the two, subtly implying that imprisonment without this harshness would not induce such feelings. Many visitors may assume contemporary imprisonment has lost much of its severity and, therefore, there is less sadness and despair. A quick look the figures for suicide and self harm in contemporary prisons would not support such an idea. And phrases such as the ‘grim reality of Victorian justice’ reinforce this by emphasising the harshness of the past whilst ignoring important areas of continuity in the experience of prisoners over </a:t>
            </a:r>
            <a:r>
              <a:rPr lang="en-GB" baseline="0" dirty="0" smtClean="0"/>
              <a:t>time. </a:t>
            </a:r>
            <a:r>
              <a:rPr lang="en-GB" baseline="0" dirty="0" smtClean="0"/>
              <a:t>Ideas such as ‘humane treatment’ are also presented in a factual manner, as if these concepts are unproblematic and uncontested, rather then complex notions open to interpretation. Similarly individual offenders are presented in terms of their crime and punishment with no other detail about their wider life histories. </a:t>
            </a:r>
            <a:r>
              <a:rPr lang="en-US" sz="1200" kern="1200" dirty="0" smtClean="0">
                <a:solidFill>
                  <a:schemeClr val="tx1"/>
                </a:solidFill>
                <a:effectLst/>
                <a:latin typeface="+mn-lt"/>
                <a:ea typeface="+mn-ea"/>
                <a:cs typeface="+mn-cs"/>
              </a:rPr>
              <a:t>It</a:t>
            </a:r>
            <a:r>
              <a:rPr lang="en-US" sz="1200" kern="1200" baseline="0" dirty="0" smtClean="0">
                <a:solidFill>
                  <a:schemeClr val="tx1"/>
                </a:solidFill>
                <a:effectLst/>
                <a:latin typeface="+mn-lt"/>
                <a:ea typeface="+mn-ea"/>
                <a:cs typeface="+mn-cs"/>
              </a:rPr>
              <a:t> is clearly more difficult for sites such as Beaumaris, which closed as a prison in 1878, to engage with present practices of punishment, but even at sites which have been recently used for punishment Wilson (2008 ) has identified a tendency for the perspectives of former prison staff to dominate interpretations, leaving the voices of prisoners (and often also victims) on the periphery. </a:t>
            </a:r>
          </a:p>
          <a:p>
            <a:endParaRPr lang="en-US" sz="120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A983417-FE94-45DE-A76F-3CBFBDED8038}" type="slidenum">
              <a:rPr lang="en-GB" smtClean="0"/>
              <a:t>6</a:t>
            </a:fld>
            <a:endParaRPr lang="en-GB"/>
          </a:p>
        </p:txBody>
      </p:sp>
    </p:spTree>
    <p:extLst>
      <p:ext uri="{BB962C8B-B14F-4D97-AF65-F5344CB8AC3E}">
        <p14:creationId xmlns:p14="http://schemas.microsoft.com/office/powerpoint/2010/main" val="2518902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 have to be honest that I don’t have</a:t>
            </a:r>
            <a:r>
              <a:rPr lang="en-GB" baseline="0" dirty="0" smtClean="0"/>
              <a:t> all the answers to how we develop representations that move beyond some of these </a:t>
            </a:r>
            <a:r>
              <a:rPr lang="en-GB" baseline="0" dirty="0" smtClean="0"/>
              <a:t>limitations. </a:t>
            </a:r>
            <a:r>
              <a:rPr lang="en-GB" baseline="0" dirty="0" smtClean="0"/>
              <a:t>I have lots of ideas for things we could do in the heritage centre but given the provisional nature of the bid I won’t go into too much detail about these at this time. But I will talk briefly about the research we are currently undertaking which we hope will provide a good body of knowledge to inform more critical interpretations of the prison’s history should we secure funding. Methodologically there are two central approaches within the research. The first is archival and draws on a wide range of records at national and local archives alongside family history research with resources such as Ancestry, Find My Past, and, of course, the Digital </a:t>
            </a:r>
            <a:r>
              <a:rPr lang="en-GB" baseline="0" dirty="0" err="1" smtClean="0"/>
              <a:t>Panopticon</a:t>
            </a:r>
            <a:r>
              <a:rPr lang="en-GB" baseline="0" dirty="0" smtClean="0"/>
              <a:t> website. The second strand involves conducting ethnographic interviews with prisoners, prison staff and other members of the community to produce an oral history archives of stories about the prison and the people within it. This will also generate evidence which can be used in conjunction with the archival research to help explore issues of continuity and make links between the different periods of Canterbury’s operational history.</a:t>
            </a:r>
            <a:endParaRPr lang="en-GB" dirty="0"/>
          </a:p>
        </p:txBody>
      </p:sp>
      <p:sp>
        <p:nvSpPr>
          <p:cNvPr id="4" name="Slide Number Placeholder 3"/>
          <p:cNvSpPr>
            <a:spLocks noGrp="1"/>
          </p:cNvSpPr>
          <p:nvPr>
            <p:ph type="sldNum" sz="quarter" idx="10"/>
          </p:nvPr>
        </p:nvSpPr>
        <p:spPr/>
        <p:txBody>
          <a:bodyPr/>
          <a:lstStyle/>
          <a:p>
            <a:fld id="{1A983417-FE94-45DE-A76F-3CBFBDED8038}" type="slidenum">
              <a:rPr lang="en-GB" smtClean="0"/>
              <a:t>7</a:t>
            </a:fld>
            <a:endParaRPr lang="en-GB"/>
          </a:p>
        </p:txBody>
      </p:sp>
    </p:spTree>
    <p:extLst>
      <p:ext uri="{BB962C8B-B14F-4D97-AF65-F5344CB8AC3E}">
        <p14:creationId xmlns:p14="http://schemas.microsoft.com/office/powerpoint/2010/main" val="35150187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aims of this are to produce knowledge that can inform an interpretation focusing on three main areas</a:t>
            </a:r>
            <a:r>
              <a:rPr lang="en-GB" baseline="0" dirty="0" smtClean="0"/>
              <a:t> to be presented through exhibits in the heritage centre, a website to accompany this, and through publications . One aspect is the history of the institution but the presentation and interpretation of this will focus on issues of continuity and change overtime. In particular tensions between the conflicting aims which are expected of the prison and the ways in which this impacted on the institution at different periods in its history will be a key element interpretive element. It is also hoped to draw out a focus on the relationship between the community and the prison by incorporating multiple perspectives in order to move beyond the idea of the prison as simply a closed institution shut off from wider society. Finally interpretations will present life histories of prisoners and their families. A biographical narrative approach is taken to try and move away from representations of prisoners solely as offenders. Instead these will aim to contextualise their offending behaviour and the multiple identities they possessed over their life course. The family are included to try and provide awareness of the ways in which the harms of the prison spread outside its walls. It is hoped that presenting these narratives as stories of personal troubles and then connecting these with wider public issues, concepts taken from the work of C Wright Mills, will provide a way of exploring connections between the past and the present as well as highlighting the way that crime and punishment are situated within wider relations of power and inequality.</a:t>
            </a:r>
          </a:p>
        </p:txBody>
      </p:sp>
      <p:sp>
        <p:nvSpPr>
          <p:cNvPr id="4" name="Slide Number Placeholder 3"/>
          <p:cNvSpPr>
            <a:spLocks noGrp="1"/>
          </p:cNvSpPr>
          <p:nvPr>
            <p:ph type="sldNum" sz="quarter" idx="10"/>
          </p:nvPr>
        </p:nvSpPr>
        <p:spPr/>
        <p:txBody>
          <a:bodyPr/>
          <a:lstStyle/>
          <a:p>
            <a:fld id="{1A983417-FE94-45DE-A76F-3CBFBDED8038}" type="slidenum">
              <a:rPr lang="en-GB" smtClean="0"/>
              <a:t>8</a:t>
            </a:fld>
            <a:endParaRPr lang="en-GB"/>
          </a:p>
        </p:txBody>
      </p:sp>
    </p:spTree>
    <p:extLst>
      <p:ext uri="{BB962C8B-B14F-4D97-AF65-F5344CB8AC3E}">
        <p14:creationId xmlns:p14="http://schemas.microsoft.com/office/powerpoint/2010/main" val="2168679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9/19/2017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9/19/2017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9/19/2017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9/19/2017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9/19/2017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9/19/2017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9/19/2017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9/19/2017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9/19/2017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9/19/2017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9/19/2017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smtClean="0"/>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9/19/2017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9/19/2017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8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9/19/2017</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Maryse.tennant@canterbury.ac.uk"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mailto:Shane.blackman@canterbury.ac.uk" TargetMode="External"/></Relationships>
</file>

<file path=ppt/slides/_rels/slide10.xml.rels><?xml version="1.0" encoding="UTF-8" standalone="yes"?>
<Relationships xmlns="http://schemas.openxmlformats.org/package/2006/relationships"><Relationship Id="rId2" Type="http://schemas.openxmlformats.org/officeDocument/2006/relationships/hyperlink" Target="http://clok.uclan.ac.uk/1870/1/StonePPhD_thesis_final.pdf"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jailhousetours.com/"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47103" y="698112"/>
            <a:ext cx="8689976" cy="2509213"/>
          </a:xfrm>
        </p:spPr>
        <p:txBody>
          <a:bodyPr>
            <a:normAutofit fontScale="90000"/>
          </a:bodyPr>
          <a:lstStyle/>
          <a:p>
            <a:r>
              <a:rPr lang="en-GB" dirty="0"/>
              <a:t>Challenging the Penal Present: Developing and Representing a Critical History of the Prison</a:t>
            </a:r>
          </a:p>
        </p:txBody>
      </p:sp>
      <p:sp>
        <p:nvSpPr>
          <p:cNvPr id="3" name="Subtitle 2"/>
          <p:cNvSpPr>
            <a:spLocks noGrp="1"/>
          </p:cNvSpPr>
          <p:nvPr>
            <p:ph type="subTitle" idx="1"/>
          </p:nvPr>
        </p:nvSpPr>
        <p:spPr>
          <a:xfrm>
            <a:off x="1647103" y="3335482"/>
            <a:ext cx="8689976" cy="3158084"/>
          </a:xfrm>
        </p:spPr>
        <p:txBody>
          <a:bodyPr>
            <a:normAutofit fontScale="92500" lnSpcReduction="10000"/>
          </a:bodyPr>
          <a:lstStyle/>
          <a:p>
            <a:r>
              <a:rPr lang="en-GB" dirty="0" smtClean="0"/>
              <a:t>Dr Maryse </a:t>
            </a:r>
            <a:r>
              <a:rPr lang="en-GB" dirty="0" err="1" smtClean="0"/>
              <a:t>tennant</a:t>
            </a:r>
            <a:r>
              <a:rPr lang="en-GB" dirty="0" smtClean="0"/>
              <a:t> and professor </a:t>
            </a:r>
            <a:r>
              <a:rPr lang="en-GB" dirty="0" err="1" smtClean="0"/>
              <a:t>shane</a:t>
            </a:r>
            <a:r>
              <a:rPr lang="en-GB" dirty="0" smtClean="0"/>
              <a:t> </a:t>
            </a:r>
            <a:r>
              <a:rPr lang="en-GB" dirty="0" err="1" smtClean="0"/>
              <a:t>blackman</a:t>
            </a:r>
            <a:r>
              <a:rPr lang="en-GB" dirty="0" smtClean="0"/>
              <a:t>, </a:t>
            </a:r>
            <a:r>
              <a:rPr lang="en-GB" dirty="0" err="1" smtClean="0"/>
              <a:t>canterbury</a:t>
            </a:r>
            <a:r>
              <a:rPr lang="en-GB" dirty="0" smtClean="0"/>
              <a:t> Christ church university</a:t>
            </a:r>
          </a:p>
          <a:p>
            <a:r>
              <a:rPr lang="en-GB" dirty="0" smtClean="0"/>
              <a:t>Digital </a:t>
            </a:r>
            <a:r>
              <a:rPr lang="en-GB" dirty="0" err="1" smtClean="0"/>
              <a:t>panopticon</a:t>
            </a:r>
            <a:r>
              <a:rPr lang="en-GB" dirty="0" smtClean="0"/>
              <a:t> end of project conference</a:t>
            </a:r>
          </a:p>
          <a:p>
            <a:r>
              <a:rPr lang="en-GB" dirty="0" smtClean="0"/>
              <a:t>15</a:t>
            </a:r>
            <a:r>
              <a:rPr lang="en-GB" baseline="30000" dirty="0" smtClean="0"/>
              <a:t>th</a:t>
            </a:r>
            <a:r>
              <a:rPr lang="en-GB" dirty="0" smtClean="0"/>
              <a:t> September 2017</a:t>
            </a:r>
          </a:p>
          <a:p>
            <a:r>
              <a:rPr lang="en-GB" dirty="0" smtClean="0">
                <a:hlinkClick r:id="rId3"/>
              </a:rPr>
              <a:t>Maryse.tennant@canterbury.ac.uk</a:t>
            </a:r>
            <a:endParaRPr lang="en-GB" dirty="0" smtClean="0"/>
          </a:p>
          <a:p>
            <a:r>
              <a:rPr lang="en-GB" dirty="0" smtClean="0"/>
              <a:t>Twitter: @</a:t>
            </a:r>
            <a:r>
              <a:rPr lang="en-GB" dirty="0" err="1" smtClean="0"/>
              <a:t>marysetennant</a:t>
            </a:r>
            <a:r>
              <a:rPr lang="en-GB" dirty="0" smtClean="0"/>
              <a:t> #</a:t>
            </a:r>
            <a:r>
              <a:rPr lang="en-GB" dirty="0" err="1" smtClean="0"/>
              <a:t>canterburyprison</a:t>
            </a:r>
            <a:endParaRPr lang="en-GB" dirty="0" smtClean="0"/>
          </a:p>
          <a:p>
            <a:r>
              <a:rPr lang="en-GB" dirty="0" smtClean="0">
                <a:hlinkClick r:id="rId4"/>
              </a:rPr>
              <a:t>Shane.blackman@canterbury.ac.uk</a:t>
            </a:r>
            <a:endParaRPr lang="en-GB" dirty="0" smtClean="0"/>
          </a:p>
          <a:p>
            <a:endParaRPr lang="en-GB" dirty="0" smtClean="0"/>
          </a:p>
          <a:p>
            <a:endParaRPr lang="en-GB" dirty="0"/>
          </a:p>
        </p:txBody>
      </p:sp>
    </p:spTree>
    <p:extLst>
      <p:ext uri="{BB962C8B-B14F-4D97-AF65-F5344CB8AC3E}">
        <p14:creationId xmlns:p14="http://schemas.microsoft.com/office/powerpoint/2010/main" val="13090066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913774" y="781878"/>
            <a:ext cx="10363826" cy="5592418"/>
          </a:xfrm>
        </p:spPr>
        <p:txBody>
          <a:bodyPr>
            <a:normAutofit fontScale="70000" lnSpcReduction="20000"/>
          </a:bodyPr>
          <a:lstStyle/>
          <a:p>
            <a:r>
              <a:rPr lang="en-GB" dirty="0" smtClean="0"/>
              <a:t>Sim, J. (1994) </a:t>
            </a:r>
            <a:r>
              <a:rPr lang="en-GB" dirty="0"/>
              <a:t>‘The abolitionist approach: The British perspective’ in Y. </a:t>
            </a:r>
            <a:r>
              <a:rPr lang="en-GB" dirty="0" err="1"/>
              <a:t>Jewkes</a:t>
            </a:r>
            <a:r>
              <a:rPr lang="en-GB" dirty="0"/>
              <a:t> and H. Johnston (</a:t>
            </a:r>
            <a:r>
              <a:rPr lang="en-GB" dirty="0" err="1"/>
              <a:t>eds</a:t>
            </a:r>
            <a:r>
              <a:rPr lang="en-GB" dirty="0"/>
              <a:t>) (2006) </a:t>
            </a:r>
            <a:r>
              <a:rPr lang="en-GB" i="1" dirty="0"/>
              <a:t>Prison Readings: A Critical Introduction to Prisons and Imprisonment</a:t>
            </a:r>
            <a:r>
              <a:rPr lang="en-GB" dirty="0"/>
              <a:t>, Routledge: London, pp. 98-104</a:t>
            </a:r>
            <a:endParaRPr lang="en-GB" dirty="0" smtClean="0"/>
          </a:p>
          <a:p>
            <a:r>
              <a:rPr lang="en-GB" dirty="0" smtClean="0"/>
              <a:t>Sim</a:t>
            </a:r>
            <a:r>
              <a:rPr lang="en-GB" dirty="0"/>
              <a:t>, J. (2009) </a:t>
            </a:r>
            <a:r>
              <a:rPr lang="en-GB" i="1" dirty="0"/>
              <a:t>Punishment and Prisons: Power and the </a:t>
            </a:r>
            <a:r>
              <a:rPr lang="en-GB" i="1" dirty="0" err="1"/>
              <a:t>Carceral</a:t>
            </a:r>
            <a:r>
              <a:rPr lang="en-GB" i="1" dirty="0"/>
              <a:t> State</a:t>
            </a:r>
            <a:r>
              <a:rPr lang="en-GB" dirty="0"/>
              <a:t>, SAGE: </a:t>
            </a:r>
            <a:r>
              <a:rPr lang="en-GB" dirty="0" smtClean="0"/>
              <a:t>London</a:t>
            </a:r>
          </a:p>
          <a:p>
            <a:r>
              <a:rPr lang="en-GB" dirty="0" smtClean="0"/>
              <a:t>Stone, P. R. (2009) ‘Dark tourism: Morality and new moral spaces’ in R. </a:t>
            </a:r>
            <a:r>
              <a:rPr lang="en-GB" dirty="0" err="1" smtClean="0"/>
              <a:t>Sharpley</a:t>
            </a:r>
            <a:r>
              <a:rPr lang="en-GB" dirty="0" smtClean="0"/>
              <a:t> and P. R. Stone (</a:t>
            </a:r>
            <a:r>
              <a:rPr lang="en-GB" dirty="0" err="1" smtClean="0"/>
              <a:t>eds</a:t>
            </a:r>
            <a:r>
              <a:rPr lang="en-GB" dirty="0" smtClean="0"/>
              <a:t>) </a:t>
            </a:r>
            <a:r>
              <a:rPr lang="en-GB" i="1" dirty="0" smtClean="0"/>
              <a:t>The darker side of travel: The theory and practice of dark tourism</a:t>
            </a:r>
            <a:r>
              <a:rPr lang="en-GB" dirty="0" smtClean="0"/>
              <a:t>, Channel view publications: </a:t>
            </a:r>
            <a:r>
              <a:rPr lang="en-GB" dirty="0" err="1" smtClean="0"/>
              <a:t>bristol</a:t>
            </a:r>
            <a:endParaRPr lang="en-GB" dirty="0" smtClean="0"/>
          </a:p>
          <a:p>
            <a:pPr lvl="0"/>
            <a:r>
              <a:rPr lang="en-GB" dirty="0" smtClean="0"/>
              <a:t>Stone</a:t>
            </a:r>
            <a:r>
              <a:rPr lang="en-GB" dirty="0"/>
              <a:t>, P. R. (2010) </a:t>
            </a:r>
            <a:r>
              <a:rPr lang="en-GB" i="1" dirty="0"/>
              <a:t>Death, Dying and Dark Tourism in Contemporary Society: A Theoretical and Empirical Analysis, </a:t>
            </a:r>
            <a:r>
              <a:rPr lang="en-GB" dirty="0"/>
              <a:t>available at: </a:t>
            </a:r>
            <a:r>
              <a:rPr lang="en-GB" u="sng" dirty="0">
                <a:hlinkClick r:id="rId2"/>
              </a:rPr>
              <a:t>http://clok.uclan.ac.uk/1870/1/StonePPhD_thesis_final.pdf</a:t>
            </a:r>
            <a:endParaRPr lang="en-GB" dirty="0"/>
          </a:p>
          <a:p>
            <a:pPr lvl="0"/>
            <a:r>
              <a:rPr lang="en-GB" dirty="0"/>
              <a:t>Strange, C. and </a:t>
            </a:r>
            <a:r>
              <a:rPr lang="en-GB" dirty="0" err="1"/>
              <a:t>Kempa</a:t>
            </a:r>
            <a:r>
              <a:rPr lang="en-GB" dirty="0"/>
              <a:t>, M. (2003) ‘Shades of Dark Tourism: Alcatraz and Robben Island’, </a:t>
            </a:r>
            <a:r>
              <a:rPr lang="en-GB" i="1" dirty="0"/>
              <a:t>Annals of Tourism Research</a:t>
            </a:r>
            <a:r>
              <a:rPr lang="en-GB" dirty="0"/>
              <a:t>, 30(2), </a:t>
            </a:r>
            <a:r>
              <a:rPr lang="en-GB" dirty="0" smtClean="0"/>
              <a:t>386-405</a:t>
            </a:r>
          </a:p>
          <a:p>
            <a:pPr lvl="0"/>
            <a:r>
              <a:rPr lang="en-GB" dirty="0" smtClean="0"/>
              <a:t>Sykes, G. (1958) </a:t>
            </a:r>
            <a:r>
              <a:rPr lang="en-GB" i="1" dirty="0" smtClean="0"/>
              <a:t>The Society of captives</a:t>
            </a:r>
            <a:r>
              <a:rPr lang="en-GB" dirty="0" smtClean="0"/>
              <a:t>: </a:t>
            </a:r>
            <a:r>
              <a:rPr lang="en-GB" i="1" dirty="0" smtClean="0"/>
              <a:t>A study of a maximum security prison</a:t>
            </a:r>
            <a:r>
              <a:rPr lang="en-GB" dirty="0" smtClean="0"/>
              <a:t>, Princeton University Press: Princeton, US</a:t>
            </a:r>
          </a:p>
          <a:p>
            <a:pPr lvl="0"/>
            <a:r>
              <a:rPr lang="en-GB" dirty="0" err="1" smtClean="0"/>
              <a:t>Walby</a:t>
            </a:r>
            <a:r>
              <a:rPr lang="en-GB" dirty="0"/>
              <a:t>, K. and </a:t>
            </a:r>
            <a:r>
              <a:rPr lang="en-GB" dirty="0" err="1"/>
              <a:t>Piché</a:t>
            </a:r>
            <a:r>
              <a:rPr lang="en-GB" dirty="0"/>
              <a:t>, J. (2011) ‘The Polysemy of Punishment Memorialisation: Dark Tourism and Ontario’s Penal History Museums’, </a:t>
            </a:r>
            <a:r>
              <a:rPr lang="en-GB" i="1" dirty="0"/>
              <a:t>Punishment and Society</a:t>
            </a:r>
            <a:r>
              <a:rPr lang="en-GB" dirty="0"/>
              <a:t>, 13(4), 451-472</a:t>
            </a:r>
          </a:p>
          <a:p>
            <a:pPr lvl="0"/>
            <a:r>
              <a:rPr lang="en-GB" dirty="0"/>
              <a:t>Welch, M. (2015) </a:t>
            </a:r>
            <a:r>
              <a:rPr lang="en-GB" i="1" dirty="0"/>
              <a:t>Escape to Prison: Penal Tourism and the Pull of Punishment</a:t>
            </a:r>
            <a:r>
              <a:rPr lang="en-GB" dirty="0"/>
              <a:t>, University of California Press: Oakland, CA</a:t>
            </a:r>
          </a:p>
          <a:p>
            <a:pPr lvl="0"/>
            <a:r>
              <a:rPr lang="en-GB" dirty="0"/>
              <a:t>Wilson, J. Z. (2008) </a:t>
            </a:r>
            <a:r>
              <a:rPr lang="en-GB" i="1" dirty="0"/>
              <a:t>Prison: Cultural Memory and Dark Tourism</a:t>
            </a:r>
            <a:r>
              <a:rPr lang="en-GB" dirty="0"/>
              <a:t>, Peter Lang: London</a:t>
            </a:r>
          </a:p>
          <a:p>
            <a:pPr lvl="0"/>
            <a:r>
              <a:rPr lang="en-GB" dirty="0"/>
              <a:t>Wilson, J. Z., Hodgkinson, S., </a:t>
            </a:r>
            <a:r>
              <a:rPr lang="en-GB" dirty="0" err="1"/>
              <a:t>Piché</a:t>
            </a:r>
            <a:r>
              <a:rPr lang="en-GB" dirty="0"/>
              <a:t>, J. and </a:t>
            </a:r>
            <a:r>
              <a:rPr lang="en-GB" dirty="0" err="1"/>
              <a:t>Walby</a:t>
            </a:r>
            <a:r>
              <a:rPr lang="en-GB" dirty="0"/>
              <a:t>, K. (</a:t>
            </a:r>
            <a:r>
              <a:rPr lang="en-GB" dirty="0" err="1"/>
              <a:t>eds</a:t>
            </a:r>
            <a:r>
              <a:rPr lang="en-GB" dirty="0"/>
              <a:t>) </a:t>
            </a:r>
            <a:r>
              <a:rPr lang="en-GB" i="1" dirty="0"/>
              <a:t>The Palgrave Handbook of Prison Tourism</a:t>
            </a:r>
            <a:r>
              <a:rPr lang="en-GB" dirty="0"/>
              <a:t>, Palgrave: </a:t>
            </a:r>
            <a:r>
              <a:rPr lang="en-GB" dirty="0" smtClean="0"/>
              <a:t>London</a:t>
            </a:r>
          </a:p>
          <a:p>
            <a:pPr lvl="0"/>
            <a:r>
              <a:rPr lang="en-GB" dirty="0" smtClean="0"/>
              <a:t>Wright-mills, c. (1959) </a:t>
            </a:r>
            <a:r>
              <a:rPr lang="en-GB" i="1" dirty="0" smtClean="0"/>
              <a:t>The Sociological imagination</a:t>
            </a:r>
            <a:r>
              <a:rPr lang="en-GB" dirty="0" smtClean="0"/>
              <a:t>, oxford university press: oxford</a:t>
            </a:r>
            <a:endParaRPr lang="en-GB" dirty="0"/>
          </a:p>
          <a:p>
            <a:endParaRPr lang="en-GB" dirty="0"/>
          </a:p>
        </p:txBody>
      </p:sp>
    </p:spTree>
    <p:extLst>
      <p:ext uri="{BB962C8B-B14F-4D97-AF65-F5344CB8AC3E}">
        <p14:creationId xmlns:p14="http://schemas.microsoft.com/office/powerpoint/2010/main" val="11596648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5763982" y="0"/>
            <a:ext cx="6428018" cy="4780712"/>
          </a:xfrm>
          <a:prstGeom prst="rect">
            <a:avLst/>
          </a:prstGeom>
        </p:spPr>
      </p:pic>
      <p:sp>
        <p:nvSpPr>
          <p:cNvPr id="5" name="TextBox 4"/>
          <p:cNvSpPr txBox="1"/>
          <p:nvPr/>
        </p:nvSpPr>
        <p:spPr>
          <a:xfrm>
            <a:off x="7209181" y="4996070"/>
            <a:ext cx="4346713" cy="1200329"/>
          </a:xfrm>
          <a:prstGeom prst="rect">
            <a:avLst/>
          </a:prstGeom>
          <a:noFill/>
        </p:spPr>
        <p:txBody>
          <a:bodyPr wrap="square" rtlCol="0">
            <a:spAutoFit/>
          </a:bodyPr>
          <a:lstStyle/>
          <a:p>
            <a:r>
              <a:rPr lang="en-GB" dirty="0">
                <a:ea typeface="Adobe Gothic Std B" panose="020B0800000000000000" pitchFamily="34" charset="-128"/>
              </a:rPr>
              <a:t>https://www.canterbury.ac.uk/about-us/master-planning-review/master-planning-review.aspx</a:t>
            </a:r>
          </a:p>
          <a:p>
            <a:endParaRPr lang="en-GB" dirty="0"/>
          </a:p>
        </p:txBody>
      </p:sp>
      <p:sp>
        <p:nvSpPr>
          <p:cNvPr id="7" name="TextBox 6"/>
          <p:cNvSpPr txBox="1"/>
          <p:nvPr/>
        </p:nvSpPr>
        <p:spPr>
          <a:xfrm>
            <a:off x="609601" y="1744025"/>
            <a:ext cx="4214190" cy="646331"/>
          </a:xfrm>
          <a:prstGeom prst="rect">
            <a:avLst/>
          </a:prstGeom>
          <a:noFill/>
        </p:spPr>
        <p:txBody>
          <a:bodyPr wrap="square" rtlCol="0">
            <a:spAutoFit/>
          </a:bodyPr>
          <a:lstStyle/>
          <a:p>
            <a:r>
              <a:rPr lang="en-GB" dirty="0" smtClean="0"/>
              <a:t>Plan of the Grade II Listed prison </a:t>
            </a:r>
            <a:r>
              <a:rPr lang="en-GB" dirty="0"/>
              <a:t>b</a:t>
            </a:r>
            <a:r>
              <a:rPr lang="en-GB" dirty="0" smtClean="0"/>
              <a:t>uildings with the proposed heritage centre circled </a:t>
            </a:r>
            <a:endParaRPr lang="en-GB" dirty="0"/>
          </a:p>
        </p:txBody>
      </p:sp>
      <p:pic>
        <p:nvPicPr>
          <p:cNvPr id="8" name="Picture 7"/>
          <p:cNvPicPr>
            <a:picLocks noChangeAspect="1"/>
          </p:cNvPicPr>
          <p:nvPr/>
        </p:nvPicPr>
        <p:blipFill>
          <a:blip r:embed="rId4"/>
          <a:stretch>
            <a:fillRect/>
          </a:stretch>
        </p:blipFill>
        <p:spPr>
          <a:xfrm>
            <a:off x="0" y="2676939"/>
            <a:ext cx="6913323" cy="4181062"/>
          </a:xfrm>
          <a:prstGeom prst="rect">
            <a:avLst/>
          </a:prstGeom>
        </p:spPr>
      </p:pic>
    </p:spTree>
    <p:extLst>
      <p:ext uri="{BB962C8B-B14F-4D97-AF65-F5344CB8AC3E}">
        <p14:creationId xmlns:p14="http://schemas.microsoft.com/office/powerpoint/2010/main" val="3898761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 calcmode="lin" valueType="num">
                                      <p:cBhvr additive="base">
                                        <p:cTn id="1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4294967295"/>
          </p:nvPr>
        </p:nvSpPr>
        <p:spPr>
          <a:xfrm>
            <a:off x="4024313" y="742950"/>
            <a:ext cx="6681787" cy="5143499"/>
          </a:xfrm>
        </p:spPr>
        <p:txBody>
          <a:bodyPr>
            <a:normAutofit lnSpcReduction="10000"/>
          </a:bodyPr>
          <a:lstStyle/>
          <a:p>
            <a:pPr marL="0" indent="0">
              <a:buNone/>
            </a:pPr>
            <a:r>
              <a:rPr lang="en-GB" dirty="0" smtClean="0">
                <a:ea typeface="Adobe Gothic Std B" panose="020B0800000000000000" pitchFamily="34" charset="-128"/>
              </a:rPr>
              <a:t>Growing academic interest in the subject of prison tourism as reflected in the publication of the first large-scale text on the topic (Wilson et al., 2017)</a:t>
            </a:r>
          </a:p>
          <a:p>
            <a:pPr marL="0" indent="0">
              <a:buNone/>
            </a:pPr>
            <a:endParaRPr lang="en-GB" dirty="0" smtClean="0">
              <a:ea typeface="Adobe Gothic Std B" panose="020B0800000000000000" pitchFamily="34" charset="-128"/>
            </a:endParaRPr>
          </a:p>
          <a:p>
            <a:pPr marL="0" indent="0">
              <a:buNone/>
            </a:pPr>
            <a:r>
              <a:rPr lang="en-GB" dirty="0" smtClean="0">
                <a:ea typeface="Adobe Gothic Std B" panose="020B0800000000000000" pitchFamily="34" charset="-128"/>
              </a:rPr>
              <a:t>Highlights the need to explicate and refine interpretations of prison heritage (see </a:t>
            </a:r>
            <a:r>
              <a:rPr lang="en-US" dirty="0" err="1"/>
              <a:t>Garton</a:t>
            </a:r>
            <a:r>
              <a:rPr lang="en-US" dirty="0"/>
              <a:t>-Smith, </a:t>
            </a:r>
            <a:r>
              <a:rPr lang="en-US" dirty="0" err="1"/>
              <a:t>n.d</a:t>
            </a:r>
            <a:r>
              <a:rPr lang="en-US" dirty="0"/>
              <a:t>; Wilson, </a:t>
            </a:r>
            <a:r>
              <a:rPr lang="en-US" dirty="0" smtClean="0"/>
              <a:t>2008; </a:t>
            </a:r>
            <a:r>
              <a:rPr lang="en-US" dirty="0" err="1"/>
              <a:t>Walby</a:t>
            </a:r>
            <a:r>
              <a:rPr lang="en-US" dirty="0"/>
              <a:t> and </a:t>
            </a:r>
            <a:r>
              <a:rPr lang="en-US" dirty="0" err="1"/>
              <a:t>Pichet</a:t>
            </a:r>
            <a:r>
              <a:rPr lang="en-US" dirty="0"/>
              <a:t>, 2011; Gould, 2014</a:t>
            </a:r>
            <a:r>
              <a:rPr lang="en-US" dirty="0" smtClean="0"/>
              <a:t>; </a:t>
            </a:r>
            <a:r>
              <a:rPr lang="en-US" dirty="0"/>
              <a:t>Welch, </a:t>
            </a:r>
            <a:r>
              <a:rPr lang="en-US" dirty="0" smtClean="0"/>
              <a:t>2015)</a:t>
            </a:r>
            <a:endParaRPr lang="en-GB" dirty="0" smtClean="0">
              <a:ea typeface="Adobe Gothic Std B" panose="020B0800000000000000" pitchFamily="34" charset="-128"/>
            </a:endParaRPr>
          </a:p>
          <a:p>
            <a:pPr marL="0" indent="0">
              <a:buNone/>
            </a:pPr>
            <a:endParaRPr lang="en-GB" dirty="0">
              <a:ea typeface="Adobe Gothic Std B" panose="020B0800000000000000" pitchFamily="34" charset="-128"/>
            </a:endParaRPr>
          </a:p>
          <a:p>
            <a:pPr marL="0" indent="0">
              <a:buNone/>
            </a:pPr>
            <a:r>
              <a:rPr lang="en-GB" dirty="0" smtClean="0">
                <a:ea typeface="Adobe Gothic Std B" panose="020B0800000000000000" pitchFamily="34" charset="-128"/>
              </a:rPr>
              <a:t>Barton and brown (2015: 237) in particular have called for “more </a:t>
            </a:r>
            <a:r>
              <a:rPr lang="en-GB" dirty="0">
                <a:ea typeface="Adobe Gothic Std B" panose="020B0800000000000000" pitchFamily="34" charset="-128"/>
              </a:rPr>
              <a:t>ethical, multi-perspective and politically diverse interpretation within prison </a:t>
            </a:r>
            <a:r>
              <a:rPr lang="en-GB" dirty="0" err="1">
                <a:ea typeface="Adobe Gothic Std B" panose="020B0800000000000000" pitchFamily="34" charset="-128"/>
              </a:rPr>
              <a:t>musuems</a:t>
            </a:r>
            <a:r>
              <a:rPr lang="en-GB" dirty="0" smtClean="0">
                <a:ea typeface="Adobe Gothic Std B" panose="020B0800000000000000" pitchFamily="34" charset="-128"/>
              </a:rPr>
              <a:t>”</a:t>
            </a:r>
            <a:endParaRPr lang="en-GB" dirty="0">
              <a:ea typeface="Adobe Gothic Std B" panose="020B0800000000000000" pitchFamily="34" charset="-128"/>
            </a:endParaRPr>
          </a:p>
          <a:p>
            <a:pPr marL="0" indent="0">
              <a:buNone/>
            </a:pPr>
            <a:endParaRPr lang="en-GB" dirty="0">
              <a:ea typeface="Adobe Gothic Std B" panose="020B0800000000000000" pitchFamily="34" charset="-128"/>
            </a:endParaRPr>
          </a:p>
        </p:txBody>
      </p:sp>
      <p:pic>
        <p:nvPicPr>
          <p:cNvPr id="1026" name="Picture 2" descr="https://pbs.twimg.com/media/DFB9j1IXoAAgQzt.jpg:large"/>
          <p:cNvPicPr>
            <a:picLocks noChangeAspect="1" noChangeArrowheads="1"/>
          </p:cNvPicPr>
          <p:nvPr/>
        </p:nvPicPr>
        <p:blipFill rotWithShape="1">
          <a:blip r:embed="rId3">
            <a:extLst>
              <a:ext uri="{28A0092B-C50C-407E-A947-70E740481C1C}">
                <a14:useLocalDpi xmlns:a14="http://schemas.microsoft.com/office/drawing/2010/main" val="0"/>
              </a:ext>
            </a:extLst>
          </a:blip>
          <a:srcRect t="26644"/>
          <a:stretch/>
        </p:blipFill>
        <p:spPr bwMode="auto">
          <a:xfrm>
            <a:off x="513383" y="1709532"/>
            <a:ext cx="3121626" cy="4070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59127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Prison </a:t>
            </a:r>
            <a:r>
              <a:rPr lang="en-GB" dirty="0" err="1" smtClean="0"/>
              <a:t>musuems</a:t>
            </a:r>
            <a:r>
              <a:rPr lang="en-GB" dirty="0" smtClean="0"/>
              <a:t> and penal </a:t>
            </a:r>
            <a:r>
              <a:rPr lang="en-GB" dirty="0" err="1" smtClean="0"/>
              <a:t>proressivism</a:t>
            </a:r>
            <a:endParaRPr lang="en-GB" dirty="0"/>
          </a:p>
        </p:txBody>
      </p:sp>
      <p:sp>
        <p:nvSpPr>
          <p:cNvPr id="3" name="Content Placeholder 2"/>
          <p:cNvSpPr>
            <a:spLocks noGrp="1"/>
          </p:cNvSpPr>
          <p:nvPr>
            <p:ph sz="quarter" idx="13"/>
          </p:nvPr>
        </p:nvSpPr>
        <p:spPr>
          <a:xfrm>
            <a:off x="913774" y="1802296"/>
            <a:ext cx="10363826" cy="4678017"/>
          </a:xfrm>
        </p:spPr>
        <p:txBody>
          <a:bodyPr>
            <a:normAutofit/>
          </a:bodyPr>
          <a:lstStyle/>
          <a:p>
            <a:r>
              <a:rPr lang="en-GB" dirty="0" smtClean="0"/>
              <a:t>Dark tourist sites have the capacity ‘to introduce anxiety and doubt about the project of modernity” (</a:t>
            </a:r>
            <a:r>
              <a:rPr lang="en-GB" dirty="0" err="1" smtClean="0"/>
              <a:t>lennon</a:t>
            </a:r>
            <a:r>
              <a:rPr lang="en-GB" dirty="0" smtClean="0"/>
              <a:t> and Foley, 2010: 11) and act as spaces in which ‘morality is generated, maintained, challenged or confirmed’ (Stone, 2009: 70)</a:t>
            </a:r>
          </a:p>
          <a:p>
            <a:endParaRPr lang="en-GB" dirty="0" smtClean="0"/>
          </a:p>
          <a:p>
            <a:r>
              <a:rPr lang="en-GB" dirty="0" smtClean="0"/>
              <a:t>As such they are ‘an ideal space from which to promote discussion’ of contemporary penal policy although there is a </a:t>
            </a:r>
            <a:r>
              <a:rPr lang="en-GB" dirty="0"/>
              <a:t>widespread failure to promote strong dialogism in prison museums about </a:t>
            </a:r>
            <a:r>
              <a:rPr lang="en-GB" dirty="0" smtClean="0"/>
              <a:t>prisons (</a:t>
            </a:r>
            <a:r>
              <a:rPr lang="en-GB" dirty="0" err="1" smtClean="0"/>
              <a:t>Garton</a:t>
            </a:r>
            <a:r>
              <a:rPr lang="en-GB" dirty="0" smtClean="0"/>
              <a:t>-smith, </a:t>
            </a:r>
            <a:r>
              <a:rPr lang="en-GB" dirty="0" err="1" smtClean="0"/>
              <a:t>n.d.</a:t>
            </a:r>
            <a:r>
              <a:rPr lang="en-GB" dirty="0" smtClean="0"/>
              <a:t>: 11)</a:t>
            </a:r>
          </a:p>
          <a:p>
            <a:endParaRPr lang="en-GB" dirty="0" smtClean="0"/>
          </a:p>
          <a:p>
            <a:r>
              <a:rPr lang="en-GB" dirty="0" smtClean="0"/>
              <a:t>This is especially troubling in an era of penal expansionism when ‘it is very important to raise the visibility of exactly who is imprisoned and problematize the appropriateness of their confinement’ (Scott and </a:t>
            </a:r>
            <a:r>
              <a:rPr lang="en-GB" dirty="0" err="1" smtClean="0"/>
              <a:t>codd</a:t>
            </a:r>
            <a:r>
              <a:rPr lang="en-GB" dirty="0" smtClean="0"/>
              <a:t>, 2010: 5)</a:t>
            </a:r>
            <a:endParaRPr lang="en-GB" dirty="0"/>
          </a:p>
        </p:txBody>
      </p:sp>
    </p:spTree>
    <p:extLst>
      <p:ext uri="{BB962C8B-B14F-4D97-AF65-F5344CB8AC3E}">
        <p14:creationId xmlns:p14="http://schemas.microsoft.com/office/powerpoint/2010/main" val="42359397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Dark fun factories (Stone, 2010)</a:t>
            </a:r>
            <a:endParaRPr lang="en-GB" dirty="0"/>
          </a:p>
        </p:txBody>
      </p:sp>
      <p:sp>
        <p:nvSpPr>
          <p:cNvPr id="5" name="Content Placeholder 4"/>
          <p:cNvSpPr>
            <a:spLocks noGrp="1"/>
          </p:cNvSpPr>
          <p:nvPr>
            <p:ph sz="quarter" idx="13"/>
          </p:nvPr>
        </p:nvSpPr>
        <p:spPr>
          <a:xfrm>
            <a:off x="3392558" y="1714997"/>
            <a:ext cx="7885042" cy="4752063"/>
          </a:xfrm>
        </p:spPr>
        <p:txBody>
          <a:bodyPr>
            <a:normAutofit/>
          </a:bodyPr>
          <a:lstStyle/>
          <a:p>
            <a:r>
              <a:rPr lang="en-GB" dirty="0"/>
              <a:t>Shrewsbury Prison and Jailhouse Tours - </a:t>
            </a:r>
            <a:r>
              <a:rPr lang="en-GB" dirty="0">
                <a:hlinkClick r:id="rId3"/>
              </a:rPr>
              <a:t>http://www.jailhousetours.com</a:t>
            </a:r>
            <a:r>
              <a:rPr lang="en-GB" dirty="0" smtClean="0">
                <a:hlinkClick r:id="rId3"/>
              </a:rPr>
              <a:t>/</a:t>
            </a:r>
            <a:endParaRPr lang="en-GB" dirty="0" smtClean="0"/>
          </a:p>
          <a:p>
            <a:endParaRPr lang="en-GB" dirty="0"/>
          </a:p>
          <a:p>
            <a:r>
              <a:rPr lang="en-GB" dirty="0"/>
              <a:t>“</a:t>
            </a:r>
            <a:r>
              <a:rPr lang="en-GB" b="1" u="sng" dirty="0"/>
              <a:t>LOCKDOWN</a:t>
            </a:r>
            <a:r>
              <a:rPr lang="en-GB" dirty="0"/>
              <a:t> is the </a:t>
            </a:r>
            <a:r>
              <a:rPr lang="en-GB" dirty="0" smtClean="0"/>
              <a:t>UK’s </a:t>
            </a:r>
            <a:r>
              <a:rPr lang="en-GB" dirty="0"/>
              <a:t>first ever prison based Zombie chase event, </a:t>
            </a:r>
            <a:r>
              <a:rPr lang="en-GB" dirty="0" smtClean="0"/>
              <a:t>set in the context of prison riot with prisoners ‘acting like wild animals’</a:t>
            </a:r>
          </a:p>
          <a:p>
            <a:r>
              <a:rPr lang="en-GB" b="1" u="sng" dirty="0"/>
              <a:t>PRISON ESCAPE</a:t>
            </a:r>
            <a:r>
              <a:rPr lang="en-GB" dirty="0"/>
              <a:t>: ‘Think you have what it takes to escape an actual prison? Now you can find out. </a:t>
            </a:r>
            <a:endParaRPr lang="en-GB" dirty="0" smtClean="0"/>
          </a:p>
          <a:p>
            <a:r>
              <a:rPr lang="en-GB" b="1" u="sng" dirty="0" smtClean="0"/>
              <a:t>A </a:t>
            </a:r>
            <a:r>
              <a:rPr lang="en-GB" b="1" u="sng" dirty="0"/>
              <a:t>DAY IN THE LIFE OF A PRISONER</a:t>
            </a:r>
            <a:r>
              <a:rPr lang="en-GB" dirty="0"/>
              <a:t>:  </a:t>
            </a:r>
            <a:r>
              <a:rPr lang="en-GB" dirty="0" smtClean="0"/>
              <a:t>Implies that it gives an indication of ‘what </a:t>
            </a:r>
            <a:r>
              <a:rPr lang="en-GB" dirty="0"/>
              <a:t>it’s really </a:t>
            </a:r>
            <a:r>
              <a:rPr lang="en-GB" dirty="0" smtClean="0"/>
              <a:t>like’ to be in prison</a:t>
            </a:r>
            <a:endParaRPr lang="en-GB" dirty="0"/>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018" y="1714997"/>
            <a:ext cx="3099246" cy="2053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528553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Educative interpretations</a:t>
            </a:r>
            <a:endParaRPr lang="en-GB" dirty="0"/>
          </a:p>
        </p:txBody>
      </p:sp>
      <p:sp>
        <p:nvSpPr>
          <p:cNvPr id="3" name="Content Placeholder 2"/>
          <p:cNvSpPr>
            <a:spLocks noGrp="1"/>
          </p:cNvSpPr>
          <p:nvPr>
            <p:ph sz="quarter" idx="13"/>
          </p:nvPr>
        </p:nvSpPr>
        <p:spPr>
          <a:xfrm>
            <a:off x="913774" y="1868557"/>
            <a:ext cx="10363826" cy="4505739"/>
          </a:xfrm>
        </p:spPr>
        <p:txBody>
          <a:bodyPr>
            <a:normAutofit/>
          </a:bodyPr>
          <a:lstStyle/>
          <a:p>
            <a:r>
              <a:rPr lang="en-GB" dirty="0" smtClean="0"/>
              <a:t>Dark dungeons (combine education and entertainment)</a:t>
            </a:r>
          </a:p>
          <a:p>
            <a:pPr marL="0" indent="0">
              <a:buNone/>
            </a:pPr>
            <a:r>
              <a:rPr lang="en-GB" sz="1800" dirty="0"/>
              <a:t>At the </a:t>
            </a:r>
            <a:r>
              <a:rPr lang="en-GB" sz="1800" b="1" u="sng" dirty="0"/>
              <a:t>Clink Prison Museum </a:t>
            </a:r>
            <a:r>
              <a:rPr lang="en-GB" sz="1800" dirty="0"/>
              <a:t>you have the choice between:</a:t>
            </a:r>
          </a:p>
          <a:p>
            <a:pPr marL="0" indent="0">
              <a:buNone/>
            </a:pPr>
            <a:r>
              <a:rPr lang="en-GB" sz="1800" dirty="0"/>
              <a:t>“a fun visit to torture each other and learn of the truly horrible history or a visit filled with educational fun and learning”</a:t>
            </a:r>
          </a:p>
          <a:p>
            <a:r>
              <a:rPr lang="en-GB" dirty="0" smtClean="0"/>
              <a:t>Dark exhibitions (Educative but still sanitised)</a:t>
            </a:r>
          </a:p>
          <a:p>
            <a:pPr marL="0" indent="0">
              <a:buNone/>
            </a:pPr>
            <a:r>
              <a:rPr lang="en-GB" dirty="0" smtClean="0"/>
              <a:t>At </a:t>
            </a:r>
            <a:r>
              <a:rPr lang="en-GB" b="1" u="sng" dirty="0" smtClean="0"/>
              <a:t>Beaumaris gaol Museum:</a:t>
            </a:r>
          </a:p>
          <a:p>
            <a:pPr marL="0" indent="0">
              <a:buNone/>
            </a:pPr>
            <a:r>
              <a:rPr lang="en-GB" sz="1800" dirty="0" smtClean="0"/>
              <a:t>“place of harsh punishment, of sadness and sometimes despair”</a:t>
            </a:r>
          </a:p>
          <a:p>
            <a:pPr marL="0" indent="0">
              <a:buNone/>
            </a:pPr>
            <a:r>
              <a:rPr lang="en-GB" sz="1800" dirty="0" smtClean="0"/>
              <a:t>“grim reality of Victorian justice” …</a:t>
            </a:r>
          </a:p>
          <a:p>
            <a:pPr marL="0" indent="0">
              <a:buNone/>
            </a:pPr>
            <a:r>
              <a:rPr lang="en-GB" sz="1800" dirty="0" smtClean="0"/>
              <a:t>After reform prisoners “had to be treated humanely while in gaol”</a:t>
            </a:r>
          </a:p>
          <a:p>
            <a:pPr marL="0" indent="0">
              <a:buNone/>
            </a:pPr>
            <a:endParaRPr lang="en-GB" dirty="0"/>
          </a:p>
        </p:txBody>
      </p:sp>
    </p:spTree>
    <p:extLst>
      <p:ext uri="{BB962C8B-B14F-4D97-AF65-F5344CB8AC3E}">
        <p14:creationId xmlns:p14="http://schemas.microsoft.com/office/powerpoint/2010/main" val="29782314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Trying to forge a new way(1)</a:t>
            </a:r>
            <a:endParaRPr lang="en-GB" dirty="0"/>
          </a:p>
        </p:txBody>
      </p:sp>
      <p:sp>
        <p:nvSpPr>
          <p:cNvPr id="3" name="Content Placeholder 2"/>
          <p:cNvSpPr>
            <a:spLocks noGrp="1"/>
          </p:cNvSpPr>
          <p:nvPr>
            <p:ph sz="quarter" idx="13"/>
          </p:nvPr>
        </p:nvSpPr>
        <p:spPr>
          <a:xfrm>
            <a:off x="913774" y="2367092"/>
            <a:ext cx="10363826" cy="3993951"/>
          </a:xfrm>
        </p:spPr>
        <p:txBody>
          <a:bodyPr>
            <a:normAutofit/>
          </a:bodyPr>
          <a:lstStyle/>
          <a:p>
            <a:r>
              <a:rPr lang="en-GB" dirty="0" smtClean="0"/>
              <a:t>Methodologically:</a:t>
            </a:r>
          </a:p>
          <a:p>
            <a:pPr lvl="1"/>
            <a:r>
              <a:rPr lang="en-GB" dirty="0"/>
              <a:t>Archival research at national and local archives as well as family history research to trace the life stories of prisoners</a:t>
            </a:r>
          </a:p>
          <a:p>
            <a:pPr lvl="1"/>
            <a:r>
              <a:rPr lang="en-GB" dirty="0"/>
              <a:t>ethnographic interviews with prison staff, prisoners and other members of the community with stories to tell about the </a:t>
            </a:r>
            <a:r>
              <a:rPr lang="en-GB" dirty="0" smtClean="0"/>
              <a:t>prison</a:t>
            </a:r>
          </a:p>
        </p:txBody>
      </p:sp>
    </p:spTree>
    <p:extLst>
      <p:ext uri="{BB962C8B-B14F-4D97-AF65-F5344CB8AC3E}">
        <p14:creationId xmlns:p14="http://schemas.microsoft.com/office/powerpoint/2010/main" val="30135718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Trying to forge a new way (2)</a:t>
            </a:r>
            <a:endParaRPr lang="en-GB" dirty="0"/>
          </a:p>
        </p:txBody>
      </p:sp>
      <p:sp>
        <p:nvSpPr>
          <p:cNvPr id="3" name="Content Placeholder 2"/>
          <p:cNvSpPr>
            <a:spLocks noGrp="1"/>
          </p:cNvSpPr>
          <p:nvPr>
            <p:ph sz="quarter" idx="13"/>
          </p:nvPr>
        </p:nvSpPr>
        <p:spPr>
          <a:xfrm>
            <a:off x="913774" y="1881809"/>
            <a:ext cx="10363826" cy="4744277"/>
          </a:xfrm>
        </p:spPr>
        <p:txBody>
          <a:bodyPr>
            <a:normAutofit/>
          </a:bodyPr>
          <a:lstStyle/>
          <a:p>
            <a:r>
              <a:rPr lang="en-GB" dirty="0" smtClean="0"/>
              <a:t>Interpretation focus:</a:t>
            </a:r>
            <a:endParaRPr lang="en-GB" dirty="0"/>
          </a:p>
          <a:p>
            <a:pPr lvl="1"/>
            <a:r>
              <a:rPr lang="en-GB" dirty="0"/>
              <a:t>An institutional history which focuses on both change and continuity overtime and includes awareness of the ways in which the tensions between the different aims of imprisonment have impacted on the </a:t>
            </a:r>
            <a:r>
              <a:rPr lang="en-GB" dirty="0" smtClean="0"/>
              <a:t>institution</a:t>
            </a:r>
          </a:p>
          <a:p>
            <a:pPr lvl="1"/>
            <a:endParaRPr lang="en-GB" dirty="0"/>
          </a:p>
          <a:p>
            <a:pPr lvl="1"/>
            <a:r>
              <a:rPr lang="en-GB" dirty="0"/>
              <a:t>A community history which incorporates multiple perspectives and challenges the notion of a strict and impassable divide between ‘inside’ and ‘outside’ </a:t>
            </a:r>
            <a:endParaRPr lang="en-GB" dirty="0" smtClean="0"/>
          </a:p>
          <a:p>
            <a:pPr lvl="1"/>
            <a:endParaRPr lang="en-GB" dirty="0"/>
          </a:p>
          <a:p>
            <a:pPr lvl="1"/>
            <a:r>
              <a:rPr lang="en-GB" dirty="0"/>
              <a:t>Life histories of prisoners and their families to contextualise offending behaviour, highlight the multiple identities of prisoners and give insight into the </a:t>
            </a:r>
            <a:r>
              <a:rPr lang="en-GB" dirty="0" smtClean="0"/>
              <a:t>wider effects </a:t>
            </a:r>
            <a:r>
              <a:rPr lang="en-GB" dirty="0"/>
              <a:t>of </a:t>
            </a:r>
            <a:r>
              <a:rPr lang="en-GB" dirty="0" smtClean="0"/>
              <a:t>imprisonment. The concepts of personal troubles and public issues, taken from C Wright-mills (1959) will be used to ensure that these stories are able to make connections between the past and the present.</a:t>
            </a:r>
            <a:endParaRPr lang="en-GB" dirty="0"/>
          </a:p>
          <a:p>
            <a:endParaRPr lang="en-GB" dirty="0"/>
          </a:p>
        </p:txBody>
      </p:sp>
    </p:spTree>
    <p:extLst>
      <p:ext uri="{BB962C8B-B14F-4D97-AF65-F5344CB8AC3E}">
        <p14:creationId xmlns:p14="http://schemas.microsoft.com/office/powerpoint/2010/main" val="29716676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references</a:t>
            </a:r>
            <a:endParaRPr lang="en-GB" dirty="0"/>
          </a:p>
        </p:txBody>
      </p:sp>
      <p:sp>
        <p:nvSpPr>
          <p:cNvPr id="3" name="Content Placeholder 2"/>
          <p:cNvSpPr>
            <a:spLocks noGrp="1"/>
          </p:cNvSpPr>
          <p:nvPr>
            <p:ph sz="quarter" idx="13"/>
          </p:nvPr>
        </p:nvSpPr>
        <p:spPr>
          <a:xfrm>
            <a:off x="913774" y="1669774"/>
            <a:ext cx="10363826" cy="5009322"/>
          </a:xfrm>
        </p:spPr>
        <p:txBody>
          <a:bodyPr>
            <a:normAutofit fontScale="77500" lnSpcReduction="20000"/>
          </a:bodyPr>
          <a:lstStyle/>
          <a:p>
            <a:pPr lvl="0"/>
            <a:r>
              <a:rPr lang="en-GB" dirty="0"/>
              <a:t>Barton, A. and Brown, A. (2015) ‘Show me the Prison! The Development of Prison Tourism in the UK’, </a:t>
            </a:r>
            <a:r>
              <a:rPr lang="en-GB" i="1" dirty="0"/>
              <a:t>Crime, Media, Culture</a:t>
            </a:r>
            <a:r>
              <a:rPr lang="en-GB" dirty="0"/>
              <a:t>, 11(3). </a:t>
            </a:r>
            <a:r>
              <a:rPr lang="en-GB" dirty="0" smtClean="0"/>
              <a:t>237-258</a:t>
            </a:r>
          </a:p>
          <a:p>
            <a:r>
              <a:rPr lang="en-GB" dirty="0"/>
              <a:t>Fitzgerald, M. and Sim, J. (1982) </a:t>
            </a:r>
            <a:r>
              <a:rPr lang="en-GB" i="1" dirty="0"/>
              <a:t>British Prisons</a:t>
            </a:r>
            <a:r>
              <a:rPr lang="en-GB" dirty="0"/>
              <a:t>, Blackwell: Oxford</a:t>
            </a:r>
          </a:p>
          <a:p>
            <a:pPr lvl="0"/>
            <a:r>
              <a:rPr lang="en-GB" dirty="0"/>
              <a:t>Garland, D. (ed.) (2001) </a:t>
            </a:r>
            <a:r>
              <a:rPr lang="en-GB" i="1" dirty="0"/>
              <a:t>Mass Imprisonment: Social Causes and Consequences</a:t>
            </a:r>
            <a:r>
              <a:rPr lang="en-GB" dirty="0"/>
              <a:t>, SAGE: </a:t>
            </a:r>
            <a:r>
              <a:rPr lang="en-GB" dirty="0" smtClean="0"/>
              <a:t>London</a:t>
            </a:r>
          </a:p>
          <a:p>
            <a:pPr lvl="0"/>
            <a:r>
              <a:rPr lang="en-GB" dirty="0" err="1" smtClean="0"/>
              <a:t>Garton</a:t>
            </a:r>
            <a:r>
              <a:rPr lang="en-GB" dirty="0" smtClean="0"/>
              <a:t>-Smith, J. (2000) ‘The prison wall: Interpretations problems for prison </a:t>
            </a:r>
            <a:r>
              <a:rPr lang="en-GB" dirty="0" err="1" smtClean="0"/>
              <a:t>musuems</a:t>
            </a:r>
            <a:r>
              <a:rPr lang="en-GB" dirty="0" smtClean="0"/>
              <a:t>’, </a:t>
            </a:r>
            <a:r>
              <a:rPr lang="en-GB" i="1" dirty="0" smtClean="0"/>
              <a:t>Open museum journal 2, 1-13</a:t>
            </a:r>
            <a:endParaRPr lang="en-GB" dirty="0"/>
          </a:p>
          <a:p>
            <a:pPr lvl="0"/>
            <a:r>
              <a:rPr lang="en-GB" dirty="0"/>
              <a:t>Gould. M. R. (2014) ‘Return to Alcatraz: Dark Tourism and the Representation of Prison History’, in </a:t>
            </a:r>
            <a:r>
              <a:rPr lang="en-GB" i="1" dirty="0"/>
              <a:t>Death Tourism: Disaster Sites as Recreational Landscape</a:t>
            </a:r>
            <a:r>
              <a:rPr lang="en-GB" dirty="0"/>
              <a:t>, University of Chicago Press, Chicago, IL</a:t>
            </a:r>
          </a:p>
          <a:p>
            <a:pPr lvl="0"/>
            <a:r>
              <a:rPr lang="en-GB" dirty="0"/>
              <a:t>Lennon, J. and Foley, M. (2010) </a:t>
            </a:r>
            <a:r>
              <a:rPr lang="en-GB" i="1" dirty="0"/>
              <a:t>Dark Tourism: The Attraction of Death and Disaster</a:t>
            </a:r>
            <a:r>
              <a:rPr lang="en-GB" dirty="0"/>
              <a:t>, Cengage Learning: Andover</a:t>
            </a:r>
          </a:p>
          <a:p>
            <a:pPr lvl="0"/>
            <a:r>
              <a:rPr lang="en-GB" dirty="0"/>
              <a:t>Mathieson, T. (2000) </a:t>
            </a:r>
            <a:r>
              <a:rPr lang="en-GB" i="1" dirty="0"/>
              <a:t>Prison on Trial</a:t>
            </a:r>
            <a:r>
              <a:rPr lang="en-GB" dirty="0"/>
              <a:t>, Waterside Press: Winchester</a:t>
            </a:r>
          </a:p>
          <a:p>
            <a:pPr lvl="0"/>
            <a:r>
              <a:rPr lang="en-GB" dirty="0" err="1"/>
              <a:t>McGowen</a:t>
            </a:r>
            <a:r>
              <a:rPr lang="en-GB" dirty="0"/>
              <a:t>, R. (1995) ‘The Well-Ordered Prison: England, 1780-1865’ in Morris, N. and Rothman, R. J. (</a:t>
            </a:r>
            <a:r>
              <a:rPr lang="en-GB" dirty="0" err="1"/>
              <a:t>eds</a:t>
            </a:r>
            <a:r>
              <a:rPr lang="en-GB" dirty="0"/>
              <a:t>) </a:t>
            </a:r>
            <a:r>
              <a:rPr lang="en-GB" i="1" dirty="0"/>
              <a:t>The Oxford History of the Prison: The Practice of Punishment in Western Society</a:t>
            </a:r>
            <a:r>
              <a:rPr lang="en-GB" dirty="0"/>
              <a:t>, Oxford University Press: Oxford, pp. 71-99</a:t>
            </a:r>
          </a:p>
          <a:p>
            <a:r>
              <a:rPr lang="en-US" dirty="0"/>
              <a:t> </a:t>
            </a:r>
            <a:r>
              <a:rPr lang="en-US" dirty="0" smtClean="0"/>
              <a:t>Scott, d. and </a:t>
            </a:r>
            <a:r>
              <a:rPr lang="en-US" dirty="0" err="1" smtClean="0"/>
              <a:t>Codd</a:t>
            </a:r>
            <a:r>
              <a:rPr lang="en-US" dirty="0" smtClean="0"/>
              <a:t>, H. (2010) </a:t>
            </a:r>
            <a:r>
              <a:rPr lang="en-US" i="1" dirty="0" smtClean="0"/>
              <a:t>Controversial issues in prisons</a:t>
            </a:r>
            <a:r>
              <a:rPr lang="en-US" dirty="0" smtClean="0"/>
              <a:t>, Open University Press: maidenhead</a:t>
            </a:r>
            <a:endParaRPr lang="en-GB" dirty="0"/>
          </a:p>
          <a:p>
            <a:pPr lvl="0"/>
            <a:endParaRPr lang="en-GB" dirty="0"/>
          </a:p>
          <a:p>
            <a:endParaRPr lang="en-GB" dirty="0"/>
          </a:p>
        </p:txBody>
      </p:sp>
    </p:spTree>
    <p:extLst>
      <p:ext uri="{BB962C8B-B14F-4D97-AF65-F5344CB8AC3E}">
        <p14:creationId xmlns:p14="http://schemas.microsoft.com/office/powerpoint/2010/main" val="583058592"/>
      </p:ext>
    </p:extLst>
  </p:cSld>
  <p:clrMapOvr>
    <a:masterClrMapping/>
  </p:clrMapOvr>
  <p:timing>
    <p:tnLst>
      <p:par>
        <p:cTn id="1" dur="indefinite" restart="never" nodeType="tmRoot"/>
      </p:par>
    </p:tnLst>
  </p:timing>
</p:sld>
</file>

<file path=ppt/theme/theme1.xml><?xml version="1.0" encoding="utf-8"?>
<a:theme xmlns:a="http://schemas.openxmlformats.org/drawingml/2006/main" name="Droplet">
  <a:themeElements>
    <a:clrScheme name="Droplet">
      <a:dk1>
        <a:sysClr val="windowText" lastClr="000000"/>
      </a:dk1>
      <a:lt1>
        <a:sysClr val="window" lastClr="FFFFFF"/>
      </a:lt1>
      <a:dk2>
        <a:srgbClr val="27537E"/>
      </a:dk2>
      <a:lt2>
        <a:srgbClr val="AABED7"/>
      </a:lt2>
      <a:accent1>
        <a:srgbClr val="E34B7A"/>
      </a:accent1>
      <a:accent2>
        <a:srgbClr val="AC339A"/>
      </a:accent2>
      <a:accent3>
        <a:srgbClr val="6953B7"/>
      </a:accent3>
      <a:accent4>
        <a:srgbClr val="1D7EAB"/>
      </a:accent4>
      <a:accent5>
        <a:srgbClr val="43AFD6"/>
      </a:accent5>
      <a:accent6>
        <a:srgbClr val="DE85E1"/>
      </a:accent6>
      <a:hlink>
        <a:srgbClr val="ED87A6"/>
      </a:hlink>
      <a:folHlink>
        <a:srgbClr val="C99EAC"/>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78000"/>
                <a:shade val="100000"/>
                <a:hueMod val="136000"/>
                <a:satMod val="160000"/>
                <a:lumMod val="105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C71B277C-C29A-4BA0-A7BA-43502DF21AB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Droplet</Template>
  <TotalTime>321</TotalTime>
  <Words>4142</Words>
  <Application>Microsoft Office PowerPoint</Application>
  <PresentationFormat>Widescreen</PresentationFormat>
  <Paragraphs>100</Paragraphs>
  <Slides>10</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Adobe Gothic Std B</vt:lpstr>
      <vt:lpstr>Arial</vt:lpstr>
      <vt:lpstr>Calibri</vt:lpstr>
      <vt:lpstr>Tw Cen MT</vt:lpstr>
      <vt:lpstr>Droplet</vt:lpstr>
      <vt:lpstr>Challenging the Penal Present: Developing and Representing a Critical History of the Prison</vt:lpstr>
      <vt:lpstr>PowerPoint Presentation</vt:lpstr>
      <vt:lpstr>PowerPoint Presentation</vt:lpstr>
      <vt:lpstr>Prison musuems and penal proressivism</vt:lpstr>
      <vt:lpstr>Dark fun factories (Stone, 2010)</vt:lpstr>
      <vt:lpstr>Educative interpretations</vt:lpstr>
      <vt:lpstr>Trying to forge a new way(1)</vt:lpstr>
      <vt:lpstr>Trying to forge a new way (2)</vt:lpstr>
      <vt:lpstr>references</vt:lpstr>
      <vt:lpstr>PowerPoint Presentation</vt:lpstr>
    </vt:vector>
  </TitlesOfParts>
  <Company>Canterbury Christ Church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Challenging the Penal Present: Developing and Representing a Critical History of the Prison</dc:title>
  <dc:creator>Maryse Tennant</dc:creator>
  <cp:lastModifiedBy>Tennant, Maryse (maryse.tennant@canterbury.ac.uk)</cp:lastModifiedBy>
  <cp:revision>27</cp:revision>
  <dcterms:created xsi:type="dcterms:W3CDTF">2017-09-11T10:48:31Z</dcterms:created>
  <dcterms:modified xsi:type="dcterms:W3CDTF">2017-09-19T13:34:37Z</dcterms:modified>
</cp:coreProperties>
</file>