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8" r:id="rId3"/>
    <p:sldId id="299" r:id="rId4"/>
    <p:sldId id="294" r:id="rId5"/>
    <p:sldId id="289" r:id="rId6"/>
    <p:sldId id="301" r:id="rId7"/>
    <p:sldId id="302" r:id="rId8"/>
    <p:sldId id="303" r:id="rId9"/>
    <p:sldId id="304" r:id="rId10"/>
    <p:sldId id="300" r:id="rId1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426"/>
    <a:srgbClr val="D81E05"/>
    <a:srgbClr val="CA3B8D"/>
    <a:srgbClr val="000066"/>
    <a:srgbClr val="6600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23" autoAdjust="0"/>
  </p:normalViewPr>
  <p:slideViewPr>
    <p:cSldViewPr>
      <p:cViewPr>
        <p:scale>
          <a:sx n="70" d="100"/>
          <a:sy n="70" d="100"/>
        </p:scale>
        <p:origin x="-60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23E1A-5905-43F8-85F9-78C29950D8AD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AF148-FEAD-4BDC-AEA0-7F9D2030E0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3F5E4-B8E7-4890-B9F6-0CC7C61280BA}" type="datetimeFigureOut">
              <a:rPr lang="en-GB" smtClean="0"/>
              <a:t>10/06/2013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87617-48F8-41D6-83FF-600DB5DCA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 – myself and Su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</a:t>
            </a:r>
          </a:p>
          <a:p>
            <a:pPr lvl="0"/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growing practice, but not joined up or strategic</a:t>
            </a:r>
          </a:p>
          <a:p>
            <a:pPr lvl="0"/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need for strategy – EAM working group</a:t>
            </a:r>
          </a:p>
          <a:p>
            <a:pPr lvl="0"/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long list of challenges/identified some options</a:t>
            </a:r>
          </a:p>
          <a:p>
            <a:pPr lvl="0"/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want to ask your thoughts and suggestions on ways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873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 says notable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-wide and individual use on-screen marking but little institution-wide use at present.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Assuming widespread use is not the trend, we’ll ask the following questions.  If we find it is the trend then we’ll ask about our challenges: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Staff reluctance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Ergonomics, Health &amp; Safety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for marking on the move and at home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Navigation – ‘flipping back and forth’ and other cognitive differences(?)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Dual submission?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(survey says most common institution and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-level approach, although all approaches seen)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Printing by centre? (survey says little)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Printing by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(survey says some)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funded by? (not explicit in survey)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Straw poll: 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see Turnitin as a key system? (survey says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Turnitin and own VLE are the main systems and about the same level of use)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envisage supporting a range of systems in future? (including e-portfolio systems, other?)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563" algn="l"/>
              </a:tabLst>
            </a:pPr>
            <a:r>
              <a:rPr lang="en-GB" sz="1600" b="1" dirty="0" smtClean="0">
                <a:solidFill>
                  <a:srgbClr val="F58426"/>
                </a:solidFill>
                <a:latin typeface="Humnst777 BT" pitchFamily="34" charset="0"/>
              </a:rPr>
              <a:t>EAM working group</a:t>
            </a:r>
            <a:r>
              <a:rPr lang="en-GB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initial </a:t>
            </a:r>
            <a:r>
              <a:rPr lang="en-GB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thoughts:</a:t>
            </a:r>
          </a:p>
          <a:p>
            <a:pPr>
              <a:tabLst>
                <a:tab pos="182563" algn="l"/>
              </a:tabLst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University definition of EAM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Promote aims of group and reassure staff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Review business processes and requirements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Develop guidance and/or policy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Consider printing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logisitics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Look at systems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Likely long timescale but can we develop quick wins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87617-48F8-41D6-83FF-600DB5DCAF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1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D3F8-15DC-4200-B325-C5E41374535F}" type="datetimeFigureOut">
              <a:rPr lang="en-US" smtClean="0"/>
              <a:t>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29A99-DE5D-47DE-955A-96B9B26D0A4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hyperlink" Target="http://www.canterbury.ac.u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mailto:susan.westerman@canterbury.ac.uk" TargetMode="External"/><Relationship Id="rId5" Type="http://schemas.openxmlformats.org/officeDocument/2006/relationships/hyperlink" Target="mailto:simon.starr@canterbury.ac.uk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hyperlink" Target="http://www.canterbury.ac.uk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2844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3568" y="2474135"/>
            <a:ext cx="7992888" cy="3354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>
                <a:solidFill>
                  <a:srgbClr val="F58426"/>
                </a:solidFill>
                <a:cs typeface="Humanist 777 Light BT"/>
              </a:rPr>
              <a:t>EMA SIG Brighton 18th June 2013</a:t>
            </a:r>
          </a:p>
          <a:p>
            <a:pPr lvl="0" algn="ctr"/>
            <a:endParaRPr lang="en-GB" sz="4000" b="1" dirty="0" smtClean="0">
              <a:solidFill>
                <a:srgbClr val="F58426"/>
              </a:solidFill>
              <a:cs typeface="Humanist 777 Light BT"/>
            </a:endParaRPr>
          </a:p>
          <a:p>
            <a:pPr lvl="0" algn="ctr"/>
            <a:r>
              <a:rPr lang="en-GB" sz="4000" b="1" dirty="0" smtClean="0">
                <a:solidFill>
                  <a:srgbClr val="F58426"/>
                </a:solidFill>
                <a:cs typeface="Humanist 777 Light BT"/>
              </a:rPr>
              <a:t>Policies</a:t>
            </a:r>
            <a:r>
              <a:rPr lang="en-GB" sz="4000" b="1" dirty="0">
                <a:solidFill>
                  <a:srgbClr val="F58426"/>
                </a:solidFill>
                <a:cs typeface="Humanist 777 Light BT"/>
              </a:rPr>
              <a:t>, mechanisms and </a:t>
            </a:r>
            <a:r>
              <a:rPr lang="en-GB" sz="4000" b="1" dirty="0" smtClean="0">
                <a:solidFill>
                  <a:srgbClr val="F58426"/>
                </a:solidFill>
                <a:cs typeface="Humanist 777 Light BT"/>
              </a:rPr>
              <a:t>systems</a:t>
            </a:r>
          </a:p>
          <a:p>
            <a:pPr lvl="0" algn="ctr"/>
            <a:endParaRPr lang="en-GB" sz="4000" b="1" dirty="0">
              <a:solidFill>
                <a:srgbClr val="F58426"/>
              </a:solidFill>
              <a:cs typeface="Humanist 777 Light BT"/>
            </a:endParaRPr>
          </a:p>
          <a:p>
            <a:pPr lvl="0" algn="ctr"/>
            <a:r>
              <a:rPr lang="en-GB" sz="2800" b="1" dirty="0">
                <a:solidFill>
                  <a:srgbClr val="F58426"/>
                </a:solidFill>
                <a:cs typeface="Humanist 777 Light BT"/>
              </a:rPr>
              <a:t>Simon Starr and Su Westerman</a:t>
            </a:r>
          </a:p>
          <a:p>
            <a:pPr lvl="0" algn="ctr"/>
            <a:r>
              <a:rPr lang="en-GB" sz="2800" b="1" dirty="0">
                <a:solidFill>
                  <a:srgbClr val="F58426"/>
                </a:solidFill>
                <a:cs typeface="Humanist 777 Light BT"/>
              </a:rPr>
              <a:t>Canterbury Christ Church University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2844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089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089" y="3648482"/>
            <a:ext cx="81582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If you’d like to know more, or have any thoughts/suggestions about ways forward, please contact us:</a:t>
            </a:r>
          </a:p>
          <a:p>
            <a:pPr lvl="0">
              <a:lnSpc>
                <a:spcPct val="150000"/>
              </a:lnSpc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  <a:hlinkClick r:id="rId5"/>
              </a:rPr>
              <a:t>simon.starr@canterbury.ac.uk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  <a:hlinkClick r:id="rId6"/>
              </a:rPr>
              <a:t>susan.westerman@canterbury.ac.uk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7"/>
              </a:rPr>
              <a:t>Canterbury Christ Church University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77544" y="2475623"/>
            <a:ext cx="3384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 smtClean="0">
                <a:solidFill>
                  <a:srgbClr val="F58426"/>
                </a:solidFill>
                <a:cs typeface="Humanist 777 Light BT"/>
              </a:rPr>
              <a:t>Thank you</a:t>
            </a:r>
            <a:endParaRPr lang="en-US" sz="4400" b="1" dirty="0">
              <a:solidFill>
                <a:srgbClr val="F58426"/>
              </a:solidFill>
              <a:cs typeface="Humanist 777 Light B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62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Current use of EAM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0456" y="1513050"/>
            <a:ext cx="7885999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en-GB" sz="4000" b="1" dirty="0">
                <a:solidFill>
                  <a:srgbClr val="F58426"/>
                </a:solidFill>
                <a:cs typeface="Humanist 777 Light BT"/>
              </a:rPr>
              <a:t>Practice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Institution-wide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e-submission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requirement for plagiarism prevention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E-feedback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individual-led with some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dept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/programme-wide use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drivers: students/NSS, efficiency, pedagogy (sometimes!)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growing: 8% of all e-submissions 12/13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Little </a:t>
            </a: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on-screen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marking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Turnitin main (supported) system with some use of VLE (Bb)</a:t>
            </a:r>
          </a:p>
          <a:p>
            <a:pPr>
              <a:tabLst>
                <a:tab pos="182563" algn="l"/>
              </a:tabLst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sz="4000" b="1" dirty="0">
                <a:solidFill>
                  <a:srgbClr val="F58426"/>
                </a:solidFill>
                <a:cs typeface="Humanist 777 Light BT"/>
              </a:rPr>
              <a:t>Evaluation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Students value flexibility and clarity of feedback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Faster turnaround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Staff divided on ease of use, effort and quality of feedback; on-screen marking unpopular</a:t>
            </a:r>
          </a:p>
          <a:p>
            <a:pPr>
              <a:tabLst>
                <a:tab pos="182563" algn="l"/>
              </a:tabLst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3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808296" y="1590244"/>
            <a:ext cx="833570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Staff </a:t>
            </a: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reluctance to mark on-screen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(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inc.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being tied to PC, physical discomfort)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marL="742950" lvl="1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m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ore willing to e-feedback if have </a:t>
            </a: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paper copy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to review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Lack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University policy and guidance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(</a:t>
            </a:r>
            <a:r>
              <a:rPr lang="en-GB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inc.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consistency of use, supported systems, Health &amp; Safety, system down-time/blocked accounts, secure archiving, external examiners access)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Limited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functionality of Turnitin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(file types, group work, second marking, extensions)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marL="742950" lvl="1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VLE (Bb) functionality improving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all the time but still need a copy to be submitted to Turnitin for originality checking …</a:t>
            </a: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Pressure for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integration </a:t>
            </a: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with other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systems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(e.g. automatically share grades with SRS, auto-archiving of work and feedback, enable a single submission if using Turnitin for originality checking and VLE for e-feedback)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See hand-out for detailed discussion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Challenges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3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Way forward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737" y="2450068"/>
            <a:ext cx="734481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8296" y="1590244"/>
            <a:ext cx="83357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Recognise need for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joined up University strategy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Recommendations to Learning, Teaching and Assessment Committee May 2013: </a:t>
            </a:r>
            <a:r>
              <a:rPr lang="en-GB" sz="2400" b="1" dirty="0">
                <a:solidFill>
                  <a:srgbClr val="F58426"/>
                </a:solidFill>
                <a:cs typeface="Humanist 777 Light BT"/>
              </a:rPr>
              <a:t>policy, </a:t>
            </a:r>
            <a:r>
              <a:rPr lang="en-GB" sz="2400" b="1" dirty="0" smtClean="0">
                <a:solidFill>
                  <a:srgbClr val="F58426"/>
                </a:solidFill>
                <a:cs typeface="Humanist 777 Light BT"/>
              </a:rPr>
              <a:t>printing, systems development</a:t>
            </a:r>
            <a:endParaRPr lang="en-GB" sz="2400" b="1" dirty="0">
              <a:solidFill>
                <a:srgbClr val="F58426"/>
              </a:solidFill>
              <a:cs typeface="Humanist 777 Light BT"/>
            </a:endParaRPr>
          </a:p>
          <a:p>
            <a:pPr>
              <a:tabLst>
                <a:tab pos="182563" algn="l"/>
              </a:tabLst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r>
              <a:rPr lang="en-GB" sz="2400" b="1" dirty="0">
                <a:solidFill>
                  <a:srgbClr val="F58426"/>
                </a:solidFill>
                <a:latin typeface="Humnst777 BT" pitchFamily="34" charset="0"/>
              </a:rPr>
              <a:t>EAM working </a:t>
            </a:r>
            <a:r>
              <a:rPr lang="en-GB" sz="2400" b="1" dirty="0" smtClean="0">
                <a:solidFill>
                  <a:srgbClr val="F58426"/>
                </a:solidFill>
                <a:latin typeface="Humnst777 BT" pitchFamily="34" charset="0"/>
              </a:rPr>
              <a:t>group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initial thoughts: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University definition of EAM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Promote aims of group and reassure staff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Review business processes and requirements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Develop guidance and/or policy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Consider printing </a:t>
            </a:r>
            <a:r>
              <a:rPr lang="en-GB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logisitics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Look at systems</a:t>
            </a:r>
          </a:p>
          <a:p>
            <a:pPr marL="285750" indent="-285750">
              <a:buFont typeface="Arial" pitchFamily="34" charset="0"/>
              <a:buChar char="•"/>
              <a:tabLst>
                <a:tab pos="182563" algn="l"/>
              </a:tabLst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Likely long timescale but can we develop quick wins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  <a:p>
            <a:pPr>
              <a:tabLst>
                <a:tab pos="182563" algn="l"/>
              </a:tabLst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074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2844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089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2456637"/>
            <a:ext cx="8158256" cy="201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We’d like to hear </a:t>
            </a:r>
            <a:r>
              <a:rPr lang="en-GB" sz="4400" b="1" dirty="0" smtClean="0">
                <a:solidFill>
                  <a:srgbClr val="F58426"/>
                </a:solidFill>
                <a:cs typeface="Humanist 777 Light BT"/>
              </a:rPr>
              <a:t>your thoughts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umnst777 BT" pitchFamily="34" charset="0"/>
              </a:rPr>
              <a:t> on ways forward – so we would like to ask some </a:t>
            </a:r>
            <a:r>
              <a:rPr lang="en-GB" sz="4400" b="1" dirty="0" smtClean="0">
                <a:solidFill>
                  <a:srgbClr val="F58426"/>
                </a:solidFill>
              </a:rPr>
              <a:t>straw poll q</a:t>
            </a:r>
            <a:r>
              <a:rPr lang="en-GB" sz="4400" b="1" dirty="0" smtClean="0">
                <a:solidFill>
                  <a:srgbClr val="F58426"/>
                </a:solidFill>
                <a:cs typeface="Humanist 777 Light BT"/>
              </a:rPr>
              <a:t>uestions</a:t>
            </a:r>
            <a:endParaRPr lang="en-GB" sz="44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417887" y="1268760"/>
            <a:ext cx="3384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 smtClean="0">
                <a:solidFill>
                  <a:srgbClr val="F58426"/>
                </a:solidFill>
                <a:cs typeface="Humanist 777 Light BT"/>
              </a:rPr>
              <a:t>That’s us ...</a:t>
            </a:r>
            <a:endParaRPr lang="en-US" sz="4400" b="1" dirty="0">
              <a:solidFill>
                <a:srgbClr val="F58426"/>
              </a:solidFill>
              <a:cs typeface="Humanist 777 Light B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4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Question 1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7737" y="2450068"/>
            <a:ext cx="7344816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800" b="1" dirty="0"/>
              <a:t>Straw poll: </a:t>
            </a:r>
            <a:endParaRPr lang="en-GB" sz="2800" b="1" dirty="0" smtClean="0"/>
          </a:p>
          <a:p>
            <a:endParaRPr lang="en-GB" sz="2800" b="1" dirty="0"/>
          </a:p>
          <a:p>
            <a:r>
              <a:rPr lang="en-GB" sz="2800" b="1" dirty="0"/>
              <a:t>H</a:t>
            </a:r>
            <a:r>
              <a:rPr lang="en-GB" sz="2800" b="1" dirty="0" smtClean="0"/>
              <a:t>ow </a:t>
            </a:r>
            <a:r>
              <a:rPr lang="en-GB" sz="2800" b="1" dirty="0"/>
              <a:t>many here are either requiring or prepared to support </a:t>
            </a:r>
            <a:r>
              <a:rPr lang="en-GB" sz="2800" b="1" i="1" dirty="0"/>
              <a:t>widespread</a:t>
            </a:r>
            <a:r>
              <a:rPr lang="en-GB" sz="2800" b="1" dirty="0"/>
              <a:t> use of on-screen marking?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56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Question 2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7737" y="2450068"/>
            <a:ext cx="734481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en-GB" sz="2800" b="1" dirty="0"/>
              <a:t>What are your experiences/challenges/solutions of organising hard copy for marking?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8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Question 3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737" y="2450068"/>
            <a:ext cx="734481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en-GB" sz="2800" b="1" dirty="0"/>
              <a:t>What system/s do you envisage supporting </a:t>
            </a:r>
            <a:r>
              <a:rPr lang="en-GB" sz="2800" b="1" i="1" dirty="0"/>
              <a:t>in the future</a:t>
            </a:r>
            <a:r>
              <a:rPr lang="en-GB" sz="2800" b="1" dirty="0"/>
              <a:t>?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8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ccuc_b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87" y="16492"/>
            <a:ext cx="2400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634985" y="6450715"/>
            <a:ext cx="3401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hlinkClick r:id="rId5"/>
              </a:rPr>
              <a:t>Canterbury Christ Church University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000"/>
            <a:ext cx="4800600" cy="3723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Humanist 777 Light BT"/>
              <a:ea typeface="+mj-ea"/>
              <a:cs typeface="Humanist 777 Light B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0208" y="1484784"/>
            <a:ext cx="6858000" cy="3962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spcBef>
                <a:spcPct val="0"/>
              </a:spcBef>
            </a:pPr>
            <a:endParaRPr kumimoji="0" lang="en-US" sz="1900" b="0" i="0" u="none" strike="noStrike" kern="1200" cap="none" normalizeH="0" baseline="0" noProof="0" dirty="0" smtClean="0">
              <a:ln>
                <a:noFill/>
              </a:ln>
              <a:solidFill>
                <a:srgbClr val="0A2D7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3055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58426"/>
                </a:solidFill>
                <a:cs typeface="Humanist 777 Light BT"/>
              </a:rPr>
              <a:t>Question 4</a:t>
            </a:r>
            <a:endParaRPr lang="en-US" sz="4000" b="1" dirty="0">
              <a:solidFill>
                <a:srgbClr val="F58426"/>
              </a:solidFill>
              <a:cs typeface="Humanist 777 Light B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737" y="2450068"/>
            <a:ext cx="7344816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r>
              <a:rPr lang="en-GB" sz="2800" b="1" dirty="0" smtClean="0"/>
              <a:t>Any </a:t>
            </a:r>
            <a:r>
              <a:rPr lang="en-GB" sz="2800" b="1" dirty="0"/>
              <a:t>comments/suggestions on our approach to developing strategy?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Humnst777 B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8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706</Words>
  <Application>Microsoft Office PowerPoint</Application>
  <PresentationFormat>On-screen Show (4:3)</PresentationFormat>
  <Paragraphs>114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Canterbury Christ Church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wb33</dc:creator>
  <cp:lastModifiedBy>simon</cp:lastModifiedBy>
  <cp:revision>164</cp:revision>
  <cp:lastPrinted>2012-08-02T10:30:06Z</cp:lastPrinted>
  <dcterms:created xsi:type="dcterms:W3CDTF">2010-02-09T13:27:23Z</dcterms:created>
  <dcterms:modified xsi:type="dcterms:W3CDTF">2013-06-10T09:22:30Z</dcterms:modified>
</cp:coreProperties>
</file>