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91" r:id="rId3"/>
    <p:sldId id="306" r:id="rId4"/>
    <p:sldId id="268" r:id="rId5"/>
    <p:sldId id="265" r:id="rId6"/>
    <p:sldId id="301" r:id="rId7"/>
    <p:sldId id="298" r:id="rId8"/>
    <p:sldId id="303" r:id="rId9"/>
    <p:sldId id="292" r:id="rId10"/>
    <p:sldId id="283" r:id="rId11"/>
    <p:sldId id="293" r:id="rId12"/>
    <p:sldId id="259" r:id="rId13"/>
    <p:sldId id="308" r:id="rId14"/>
    <p:sldId id="294" r:id="rId15"/>
    <p:sldId id="302" r:id="rId16"/>
    <p:sldId id="296" r:id="rId17"/>
    <p:sldId id="305" r:id="rId18"/>
    <p:sldId id="307" r:id="rId19"/>
    <p:sldId id="287" r:id="rId20"/>
    <p:sldId id="300" r:id="rId21"/>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81E0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C35F470-36D6-43D3-BD09-CF8C44C81FC9}" v="23" dt="2019-06-07T19:38:14.18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106" autoAdjust="0"/>
    <p:restoredTop sz="66867" autoAdjust="0"/>
  </p:normalViewPr>
  <p:slideViewPr>
    <p:cSldViewPr snapToGrid="0">
      <p:cViewPr varScale="1">
        <p:scale>
          <a:sx n="76" d="100"/>
          <a:sy n="76" d="100"/>
        </p:scale>
        <p:origin x="1830"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5/10/relationships/revisionInfo" Target="revisionInfo.xml"/></Relationships>
</file>

<file path=ppt/diagrams/_rels/data1.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ata3.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20.png"/><Relationship Id="rId7" Type="http://schemas.openxmlformats.org/officeDocument/2006/relationships/image" Target="../media/image16.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rawing3.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20.png"/><Relationship Id="rId7" Type="http://schemas.openxmlformats.org/officeDocument/2006/relationships/image" Target="../media/image16.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DD979CB-BA3D-4378-A055-D30119D15682}"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26123A9D-A249-4FDC-81E6-AAB759ECB053}">
      <dgm:prSet/>
      <dgm:spPr/>
      <dgm:t>
        <a:bodyPr/>
        <a:lstStyle/>
        <a:p>
          <a:r>
            <a:rPr lang="en-GB" dirty="0"/>
            <a:t>Scholarly thinking has moved beyond conflict models of the relationship</a:t>
          </a:r>
          <a:endParaRPr lang="en-US" dirty="0"/>
        </a:p>
      </dgm:t>
    </dgm:pt>
    <dgm:pt modelId="{28E2D3F0-4EE0-42B0-AABD-94DFC3C874DF}" type="parTrans" cxnId="{6A1A9B08-3921-4161-A678-E629B4AAC4F5}">
      <dgm:prSet/>
      <dgm:spPr/>
      <dgm:t>
        <a:bodyPr/>
        <a:lstStyle/>
        <a:p>
          <a:endParaRPr lang="en-US"/>
        </a:p>
      </dgm:t>
    </dgm:pt>
    <dgm:pt modelId="{0ECB95FC-5866-4B49-B36B-75A250382524}" type="sibTrans" cxnId="{6A1A9B08-3921-4161-A678-E629B4AAC4F5}">
      <dgm:prSet/>
      <dgm:spPr/>
      <dgm:t>
        <a:bodyPr/>
        <a:lstStyle/>
        <a:p>
          <a:endParaRPr lang="en-US"/>
        </a:p>
      </dgm:t>
    </dgm:pt>
    <dgm:pt modelId="{87BBC2D3-3969-4307-9674-453DEC54A357}">
      <dgm:prSet/>
      <dgm:spPr/>
      <dgm:t>
        <a:bodyPr/>
        <a:lstStyle/>
        <a:p>
          <a:r>
            <a:rPr lang="en-GB"/>
            <a:t>Increase of AI, robotics &amp; technology in everyday life brings Big Questions to the fore</a:t>
          </a:r>
          <a:endParaRPr lang="en-US" dirty="0"/>
        </a:p>
      </dgm:t>
    </dgm:pt>
    <dgm:pt modelId="{10D571A5-000B-4D18-9BDD-24FB88938E7A}" type="parTrans" cxnId="{E8A79F8E-DB80-4D57-9230-B1769D5DE5F8}">
      <dgm:prSet/>
      <dgm:spPr/>
      <dgm:t>
        <a:bodyPr/>
        <a:lstStyle/>
        <a:p>
          <a:endParaRPr lang="en-US"/>
        </a:p>
      </dgm:t>
    </dgm:pt>
    <dgm:pt modelId="{8717E745-25F0-4145-B58D-4AA930700ED4}" type="sibTrans" cxnId="{E8A79F8E-DB80-4D57-9230-B1769D5DE5F8}">
      <dgm:prSet/>
      <dgm:spPr/>
      <dgm:t>
        <a:bodyPr/>
        <a:lstStyle/>
        <a:p>
          <a:endParaRPr lang="en-US"/>
        </a:p>
      </dgm:t>
    </dgm:pt>
    <dgm:pt modelId="{7A226249-EC56-4032-A641-A08C576EAEBD}">
      <dgm:prSet/>
      <dgm:spPr/>
      <dgm:t>
        <a:bodyPr/>
        <a:lstStyle/>
        <a:p>
          <a:r>
            <a:rPr lang="en-GB"/>
            <a:t>Technology in the classroom provides new opportunities to develop students epistemic insight and challenge their misperceptions</a:t>
          </a:r>
          <a:endParaRPr lang="en-US"/>
        </a:p>
      </dgm:t>
    </dgm:pt>
    <dgm:pt modelId="{E44CE296-BF1A-422A-B141-435640C22D31}" type="parTrans" cxnId="{EEA1FA6E-9A4F-4FEA-94D8-AC5E64E48485}">
      <dgm:prSet/>
      <dgm:spPr/>
      <dgm:t>
        <a:bodyPr/>
        <a:lstStyle/>
        <a:p>
          <a:endParaRPr lang="en-US"/>
        </a:p>
      </dgm:t>
    </dgm:pt>
    <dgm:pt modelId="{8C66E16D-DBCF-49AE-B580-5588F61D4D38}" type="sibTrans" cxnId="{EEA1FA6E-9A4F-4FEA-94D8-AC5E64E48485}">
      <dgm:prSet/>
      <dgm:spPr/>
      <dgm:t>
        <a:bodyPr/>
        <a:lstStyle/>
        <a:p>
          <a:endParaRPr lang="en-US"/>
        </a:p>
      </dgm:t>
    </dgm:pt>
    <dgm:pt modelId="{BC9C2E0D-B42A-4AB9-B47F-7BCA9C993F55}">
      <dgm:prSet custT="1"/>
      <dgm:spPr/>
      <dgm:t>
        <a:bodyPr/>
        <a:lstStyle/>
        <a:p>
          <a:r>
            <a:rPr lang="en-GB" sz="1800" dirty="0"/>
            <a:t>Ofsted’s requirement for considered curriculum &amp; RE Commission report provide challenge and opportunity to explore the place of RE in the wider curriculum.</a:t>
          </a:r>
          <a:endParaRPr lang="en-US" sz="1800" dirty="0"/>
        </a:p>
      </dgm:t>
    </dgm:pt>
    <dgm:pt modelId="{06E8B064-94D4-457F-9EC1-55770FFEA213}" type="parTrans" cxnId="{C1710DB3-1338-46E2-A5A9-5F55708F010B}">
      <dgm:prSet/>
      <dgm:spPr/>
      <dgm:t>
        <a:bodyPr/>
        <a:lstStyle/>
        <a:p>
          <a:endParaRPr lang="en-US"/>
        </a:p>
      </dgm:t>
    </dgm:pt>
    <dgm:pt modelId="{D3C653C1-C13B-47BF-9A69-23282272FEFB}" type="sibTrans" cxnId="{C1710DB3-1338-46E2-A5A9-5F55708F010B}">
      <dgm:prSet/>
      <dgm:spPr/>
      <dgm:t>
        <a:bodyPr/>
        <a:lstStyle/>
        <a:p>
          <a:endParaRPr lang="en-US"/>
        </a:p>
      </dgm:t>
    </dgm:pt>
    <dgm:pt modelId="{BA9F0F15-9A5C-4842-9AA6-08AB5198E8EA}" type="pres">
      <dgm:prSet presAssocID="{FDD979CB-BA3D-4378-A055-D30119D15682}" presName="root" presStyleCnt="0">
        <dgm:presLayoutVars>
          <dgm:dir/>
          <dgm:resizeHandles val="exact"/>
        </dgm:presLayoutVars>
      </dgm:prSet>
      <dgm:spPr/>
    </dgm:pt>
    <dgm:pt modelId="{DE3C035A-52E8-4762-A553-AF270A1FF8C2}" type="pres">
      <dgm:prSet presAssocID="{FDD979CB-BA3D-4378-A055-D30119D15682}" presName="container" presStyleCnt="0">
        <dgm:presLayoutVars>
          <dgm:dir/>
          <dgm:resizeHandles val="exact"/>
        </dgm:presLayoutVars>
      </dgm:prSet>
      <dgm:spPr/>
    </dgm:pt>
    <dgm:pt modelId="{C7C85F80-ABE6-4071-ACAA-F88BFDAEC064}" type="pres">
      <dgm:prSet presAssocID="{26123A9D-A249-4FDC-81E6-AAB759ECB053}" presName="compNode" presStyleCnt="0"/>
      <dgm:spPr/>
    </dgm:pt>
    <dgm:pt modelId="{7F5F0068-110E-4936-AE9E-A2849D957FE2}" type="pres">
      <dgm:prSet presAssocID="{26123A9D-A249-4FDC-81E6-AAB759ECB053}" presName="iconBgRect" presStyleLbl="bgShp" presStyleIdx="0" presStyleCnt="4"/>
      <dgm:spPr/>
    </dgm:pt>
    <dgm:pt modelId="{4C39FC61-DD7C-459B-A92A-DC7C05809BA3}" type="pres">
      <dgm:prSet presAssocID="{26123A9D-A249-4FDC-81E6-AAB759ECB053}"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ad with Gears"/>
        </a:ext>
      </dgm:extLst>
    </dgm:pt>
    <dgm:pt modelId="{CA0A30CB-32C0-40BF-B3FA-9F0A059F4463}" type="pres">
      <dgm:prSet presAssocID="{26123A9D-A249-4FDC-81E6-AAB759ECB053}" presName="spaceRect" presStyleCnt="0"/>
      <dgm:spPr/>
    </dgm:pt>
    <dgm:pt modelId="{D4FC2519-5D08-41BC-A9F0-74AA4A07BD7D}" type="pres">
      <dgm:prSet presAssocID="{26123A9D-A249-4FDC-81E6-AAB759ECB053}" presName="textRect" presStyleLbl="revTx" presStyleIdx="0" presStyleCnt="4">
        <dgm:presLayoutVars>
          <dgm:chMax val="1"/>
          <dgm:chPref val="1"/>
        </dgm:presLayoutVars>
      </dgm:prSet>
      <dgm:spPr/>
    </dgm:pt>
    <dgm:pt modelId="{E7150CFA-685D-407E-9C41-425DCF3F3F9F}" type="pres">
      <dgm:prSet presAssocID="{0ECB95FC-5866-4B49-B36B-75A250382524}" presName="sibTrans" presStyleLbl="sibTrans2D1" presStyleIdx="0" presStyleCnt="0"/>
      <dgm:spPr/>
    </dgm:pt>
    <dgm:pt modelId="{5EBBBB72-6592-4161-AABA-413E36E9D0C2}" type="pres">
      <dgm:prSet presAssocID="{87BBC2D3-3969-4307-9674-453DEC54A357}" presName="compNode" presStyleCnt="0"/>
      <dgm:spPr/>
    </dgm:pt>
    <dgm:pt modelId="{8505D055-73DA-4915-BA4A-0E8EC307B2AB}" type="pres">
      <dgm:prSet presAssocID="{87BBC2D3-3969-4307-9674-453DEC54A357}" presName="iconBgRect" presStyleLbl="bgShp" presStyleIdx="1" presStyleCnt="4"/>
      <dgm:spPr>
        <a:solidFill>
          <a:schemeClr val="tx2"/>
        </a:solidFill>
      </dgm:spPr>
    </dgm:pt>
    <dgm:pt modelId="{DCC0FAA6-6C75-4C1E-9FAB-26F39F951EF3}" type="pres">
      <dgm:prSet presAssocID="{87BBC2D3-3969-4307-9674-453DEC54A357}"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Robot"/>
        </a:ext>
      </dgm:extLst>
    </dgm:pt>
    <dgm:pt modelId="{6D298FC4-DB1E-4047-8459-AA3C672E7DA0}" type="pres">
      <dgm:prSet presAssocID="{87BBC2D3-3969-4307-9674-453DEC54A357}" presName="spaceRect" presStyleCnt="0"/>
      <dgm:spPr/>
    </dgm:pt>
    <dgm:pt modelId="{DE329B94-79F2-4F94-989C-19CBC34BE855}" type="pres">
      <dgm:prSet presAssocID="{87BBC2D3-3969-4307-9674-453DEC54A357}" presName="textRect" presStyleLbl="revTx" presStyleIdx="1" presStyleCnt="4">
        <dgm:presLayoutVars>
          <dgm:chMax val="1"/>
          <dgm:chPref val="1"/>
        </dgm:presLayoutVars>
      </dgm:prSet>
      <dgm:spPr/>
    </dgm:pt>
    <dgm:pt modelId="{F0ACA7F3-3C09-46DA-9EB8-0AC339B72A62}" type="pres">
      <dgm:prSet presAssocID="{8717E745-25F0-4145-B58D-4AA930700ED4}" presName="sibTrans" presStyleLbl="sibTrans2D1" presStyleIdx="0" presStyleCnt="0"/>
      <dgm:spPr/>
    </dgm:pt>
    <dgm:pt modelId="{3EE0CF48-900C-4DFD-9A76-4A788A9B964A}" type="pres">
      <dgm:prSet presAssocID="{7A226249-EC56-4032-A641-A08C576EAEBD}" presName="compNode" presStyleCnt="0"/>
      <dgm:spPr/>
    </dgm:pt>
    <dgm:pt modelId="{9B0AFE94-CEF8-467C-BA27-5E153853E1A3}" type="pres">
      <dgm:prSet presAssocID="{7A226249-EC56-4032-A641-A08C576EAEBD}" presName="iconBgRect" presStyleLbl="bgShp" presStyleIdx="2" presStyleCnt="4"/>
      <dgm:spPr/>
    </dgm:pt>
    <dgm:pt modelId="{8FDE4AD0-4E3D-4ABD-96CE-7B0F1422BD8C}" type="pres">
      <dgm:prSet presAssocID="{7A226249-EC56-4032-A641-A08C576EAEBD}"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Group Brainstorm"/>
        </a:ext>
      </dgm:extLst>
    </dgm:pt>
    <dgm:pt modelId="{AF36F929-B114-479F-84B8-F2E5A742780B}" type="pres">
      <dgm:prSet presAssocID="{7A226249-EC56-4032-A641-A08C576EAEBD}" presName="spaceRect" presStyleCnt="0"/>
      <dgm:spPr/>
    </dgm:pt>
    <dgm:pt modelId="{69E2AC4E-4D42-4D68-89DC-1120C36B13F6}" type="pres">
      <dgm:prSet presAssocID="{7A226249-EC56-4032-A641-A08C576EAEBD}" presName="textRect" presStyleLbl="revTx" presStyleIdx="2" presStyleCnt="4">
        <dgm:presLayoutVars>
          <dgm:chMax val="1"/>
          <dgm:chPref val="1"/>
        </dgm:presLayoutVars>
      </dgm:prSet>
      <dgm:spPr/>
    </dgm:pt>
    <dgm:pt modelId="{A0E7865E-3262-4A7F-BF8D-A1B3D52C3CBA}" type="pres">
      <dgm:prSet presAssocID="{8C66E16D-DBCF-49AE-B580-5588F61D4D38}" presName="sibTrans" presStyleLbl="sibTrans2D1" presStyleIdx="0" presStyleCnt="0"/>
      <dgm:spPr/>
    </dgm:pt>
    <dgm:pt modelId="{1F369FCE-1CE1-4C34-83AF-DC3EAF392775}" type="pres">
      <dgm:prSet presAssocID="{BC9C2E0D-B42A-4AB9-B47F-7BCA9C993F55}" presName="compNode" presStyleCnt="0"/>
      <dgm:spPr/>
    </dgm:pt>
    <dgm:pt modelId="{CB87427C-B63F-4800-959F-3C5076EBEFBE}" type="pres">
      <dgm:prSet presAssocID="{BC9C2E0D-B42A-4AB9-B47F-7BCA9C993F55}" presName="iconBgRect" presStyleLbl="bgShp" presStyleIdx="3" presStyleCnt="4"/>
      <dgm:spPr/>
    </dgm:pt>
    <dgm:pt modelId="{2F796A80-55AF-4732-9FA8-3C8224B17449}" type="pres">
      <dgm:prSet presAssocID="{BC9C2E0D-B42A-4AB9-B47F-7BCA9C993F55}"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lassroom"/>
        </a:ext>
      </dgm:extLst>
    </dgm:pt>
    <dgm:pt modelId="{C5D2BF77-FDBB-4833-86F2-F6E6F6435906}" type="pres">
      <dgm:prSet presAssocID="{BC9C2E0D-B42A-4AB9-B47F-7BCA9C993F55}" presName="spaceRect" presStyleCnt="0"/>
      <dgm:spPr/>
    </dgm:pt>
    <dgm:pt modelId="{CF20CF87-1012-483C-8051-01522AF3AAC9}" type="pres">
      <dgm:prSet presAssocID="{BC9C2E0D-B42A-4AB9-B47F-7BCA9C993F55}" presName="textRect" presStyleLbl="revTx" presStyleIdx="3" presStyleCnt="4">
        <dgm:presLayoutVars>
          <dgm:chMax val="1"/>
          <dgm:chPref val="1"/>
        </dgm:presLayoutVars>
      </dgm:prSet>
      <dgm:spPr/>
    </dgm:pt>
  </dgm:ptLst>
  <dgm:cxnLst>
    <dgm:cxn modelId="{6A1A9B08-3921-4161-A678-E629B4AAC4F5}" srcId="{FDD979CB-BA3D-4378-A055-D30119D15682}" destId="{26123A9D-A249-4FDC-81E6-AAB759ECB053}" srcOrd="0" destOrd="0" parTransId="{28E2D3F0-4EE0-42B0-AABD-94DFC3C874DF}" sibTransId="{0ECB95FC-5866-4B49-B36B-75A250382524}"/>
    <dgm:cxn modelId="{D6FFAD08-6B21-4628-B85A-7A3A1C0B4D4B}" type="presOf" srcId="{8717E745-25F0-4145-B58D-4AA930700ED4}" destId="{F0ACA7F3-3C09-46DA-9EB8-0AC339B72A62}" srcOrd="0" destOrd="0" presId="urn:microsoft.com/office/officeart/2018/2/layout/IconCircleList"/>
    <dgm:cxn modelId="{1AF9CA49-7DCB-46AD-8669-F17A0E7734E5}" type="presOf" srcId="{BC9C2E0D-B42A-4AB9-B47F-7BCA9C993F55}" destId="{CF20CF87-1012-483C-8051-01522AF3AAC9}" srcOrd="0" destOrd="0" presId="urn:microsoft.com/office/officeart/2018/2/layout/IconCircleList"/>
    <dgm:cxn modelId="{A8BA794D-27FC-42D1-8F1D-27BB892BC104}" type="presOf" srcId="{0ECB95FC-5866-4B49-B36B-75A250382524}" destId="{E7150CFA-685D-407E-9C41-425DCF3F3F9F}" srcOrd="0" destOrd="0" presId="urn:microsoft.com/office/officeart/2018/2/layout/IconCircleList"/>
    <dgm:cxn modelId="{EEA1FA6E-9A4F-4FEA-94D8-AC5E64E48485}" srcId="{FDD979CB-BA3D-4378-A055-D30119D15682}" destId="{7A226249-EC56-4032-A641-A08C576EAEBD}" srcOrd="2" destOrd="0" parTransId="{E44CE296-BF1A-422A-B141-435640C22D31}" sibTransId="{8C66E16D-DBCF-49AE-B580-5588F61D4D38}"/>
    <dgm:cxn modelId="{77D65D6F-BEDF-4EF8-BB83-DFF2DA2471B4}" type="presOf" srcId="{8C66E16D-DBCF-49AE-B580-5588F61D4D38}" destId="{A0E7865E-3262-4A7F-BF8D-A1B3D52C3CBA}" srcOrd="0" destOrd="0" presId="urn:microsoft.com/office/officeart/2018/2/layout/IconCircleList"/>
    <dgm:cxn modelId="{A295138C-4833-4B2C-8F22-76FEF94893CD}" type="presOf" srcId="{7A226249-EC56-4032-A641-A08C576EAEBD}" destId="{69E2AC4E-4D42-4D68-89DC-1120C36B13F6}" srcOrd="0" destOrd="0" presId="urn:microsoft.com/office/officeart/2018/2/layout/IconCircleList"/>
    <dgm:cxn modelId="{E8A79F8E-DB80-4D57-9230-B1769D5DE5F8}" srcId="{FDD979CB-BA3D-4378-A055-D30119D15682}" destId="{87BBC2D3-3969-4307-9674-453DEC54A357}" srcOrd="1" destOrd="0" parTransId="{10D571A5-000B-4D18-9BDD-24FB88938E7A}" sibTransId="{8717E745-25F0-4145-B58D-4AA930700ED4}"/>
    <dgm:cxn modelId="{4F9CB48E-8491-476D-8213-AB3488E4FD26}" type="presOf" srcId="{FDD979CB-BA3D-4378-A055-D30119D15682}" destId="{BA9F0F15-9A5C-4842-9AA6-08AB5198E8EA}" srcOrd="0" destOrd="0" presId="urn:microsoft.com/office/officeart/2018/2/layout/IconCircleList"/>
    <dgm:cxn modelId="{C1710DB3-1338-46E2-A5A9-5F55708F010B}" srcId="{FDD979CB-BA3D-4378-A055-D30119D15682}" destId="{BC9C2E0D-B42A-4AB9-B47F-7BCA9C993F55}" srcOrd="3" destOrd="0" parTransId="{06E8B064-94D4-457F-9EC1-55770FFEA213}" sibTransId="{D3C653C1-C13B-47BF-9A69-23282272FEFB}"/>
    <dgm:cxn modelId="{B23935C2-22B6-4038-B5F8-E28297B30748}" type="presOf" srcId="{87BBC2D3-3969-4307-9674-453DEC54A357}" destId="{DE329B94-79F2-4F94-989C-19CBC34BE855}" srcOrd="0" destOrd="0" presId="urn:microsoft.com/office/officeart/2018/2/layout/IconCircleList"/>
    <dgm:cxn modelId="{BC770AEF-081C-479F-B76B-EF7437546D61}" type="presOf" srcId="{26123A9D-A249-4FDC-81E6-AAB759ECB053}" destId="{D4FC2519-5D08-41BC-A9F0-74AA4A07BD7D}" srcOrd="0" destOrd="0" presId="urn:microsoft.com/office/officeart/2018/2/layout/IconCircleList"/>
    <dgm:cxn modelId="{B7E6FD5E-D414-4203-A79E-4968FA534C5C}" type="presParOf" srcId="{BA9F0F15-9A5C-4842-9AA6-08AB5198E8EA}" destId="{DE3C035A-52E8-4762-A553-AF270A1FF8C2}" srcOrd="0" destOrd="0" presId="urn:microsoft.com/office/officeart/2018/2/layout/IconCircleList"/>
    <dgm:cxn modelId="{6E1E60B0-6CAC-47E4-9465-82402C9F37F1}" type="presParOf" srcId="{DE3C035A-52E8-4762-A553-AF270A1FF8C2}" destId="{C7C85F80-ABE6-4071-ACAA-F88BFDAEC064}" srcOrd="0" destOrd="0" presId="urn:microsoft.com/office/officeart/2018/2/layout/IconCircleList"/>
    <dgm:cxn modelId="{36E11072-6B96-4F00-91D7-08C76F795CD9}" type="presParOf" srcId="{C7C85F80-ABE6-4071-ACAA-F88BFDAEC064}" destId="{7F5F0068-110E-4936-AE9E-A2849D957FE2}" srcOrd="0" destOrd="0" presId="urn:microsoft.com/office/officeart/2018/2/layout/IconCircleList"/>
    <dgm:cxn modelId="{10354A58-8ADE-4C48-B198-65E040ED96A5}" type="presParOf" srcId="{C7C85F80-ABE6-4071-ACAA-F88BFDAEC064}" destId="{4C39FC61-DD7C-459B-A92A-DC7C05809BA3}" srcOrd="1" destOrd="0" presId="urn:microsoft.com/office/officeart/2018/2/layout/IconCircleList"/>
    <dgm:cxn modelId="{8EA3BD20-8352-4DAE-8FD9-3EC20BA60ECB}" type="presParOf" srcId="{C7C85F80-ABE6-4071-ACAA-F88BFDAEC064}" destId="{CA0A30CB-32C0-40BF-B3FA-9F0A059F4463}" srcOrd="2" destOrd="0" presId="urn:microsoft.com/office/officeart/2018/2/layout/IconCircleList"/>
    <dgm:cxn modelId="{5F83D24D-867F-490F-811A-59DC2BD597EB}" type="presParOf" srcId="{C7C85F80-ABE6-4071-ACAA-F88BFDAEC064}" destId="{D4FC2519-5D08-41BC-A9F0-74AA4A07BD7D}" srcOrd="3" destOrd="0" presId="urn:microsoft.com/office/officeart/2018/2/layout/IconCircleList"/>
    <dgm:cxn modelId="{B24AE9AE-90D7-405D-ACDC-D1CDAC2FCDEF}" type="presParOf" srcId="{DE3C035A-52E8-4762-A553-AF270A1FF8C2}" destId="{E7150CFA-685D-407E-9C41-425DCF3F3F9F}" srcOrd="1" destOrd="0" presId="urn:microsoft.com/office/officeart/2018/2/layout/IconCircleList"/>
    <dgm:cxn modelId="{B184A467-9A5B-4F40-9CC3-E2E356CEA6C5}" type="presParOf" srcId="{DE3C035A-52E8-4762-A553-AF270A1FF8C2}" destId="{5EBBBB72-6592-4161-AABA-413E36E9D0C2}" srcOrd="2" destOrd="0" presId="urn:microsoft.com/office/officeart/2018/2/layout/IconCircleList"/>
    <dgm:cxn modelId="{22BCCE6A-372C-4DF7-8091-679A3109C568}" type="presParOf" srcId="{5EBBBB72-6592-4161-AABA-413E36E9D0C2}" destId="{8505D055-73DA-4915-BA4A-0E8EC307B2AB}" srcOrd="0" destOrd="0" presId="urn:microsoft.com/office/officeart/2018/2/layout/IconCircleList"/>
    <dgm:cxn modelId="{9C061541-9B19-4EF0-B0B4-4D5B8E3BFEAB}" type="presParOf" srcId="{5EBBBB72-6592-4161-AABA-413E36E9D0C2}" destId="{DCC0FAA6-6C75-4C1E-9FAB-26F39F951EF3}" srcOrd="1" destOrd="0" presId="urn:microsoft.com/office/officeart/2018/2/layout/IconCircleList"/>
    <dgm:cxn modelId="{7E88E814-EE44-43B8-B53C-D95E949E8F94}" type="presParOf" srcId="{5EBBBB72-6592-4161-AABA-413E36E9D0C2}" destId="{6D298FC4-DB1E-4047-8459-AA3C672E7DA0}" srcOrd="2" destOrd="0" presId="urn:microsoft.com/office/officeart/2018/2/layout/IconCircleList"/>
    <dgm:cxn modelId="{187E7F0B-E3C2-4B66-8545-EBE3BD9D7747}" type="presParOf" srcId="{5EBBBB72-6592-4161-AABA-413E36E9D0C2}" destId="{DE329B94-79F2-4F94-989C-19CBC34BE855}" srcOrd="3" destOrd="0" presId="urn:microsoft.com/office/officeart/2018/2/layout/IconCircleList"/>
    <dgm:cxn modelId="{B3F8A0B1-C014-479C-B465-13A20228DFFD}" type="presParOf" srcId="{DE3C035A-52E8-4762-A553-AF270A1FF8C2}" destId="{F0ACA7F3-3C09-46DA-9EB8-0AC339B72A62}" srcOrd="3" destOrd="0" presId="urn:microsoft.com/office/officeart/2018/2/layout/IconCircleList"/>
    <dgm:cxn modelId="{07CF81C1-C93A-4EE4-8E09-362034697EB3}" type="presParOf" srcId="{DE3C035A-52E8-4762-A553-AF270A1FF8C2}" destId="{3EE0CF48-900C-4DFD-9A76-4A788A9B964A}" srcOrd="4" destOrd="0" presId="urn:microsoft.com/office/officeart/2018/2/layout/IconCircleList"/>
    <dgm:cxn modelId="{9B1B837B-1C0F-4765-8ACD-168CF3AA1406}" type="presParOf" srcId="{3EE0CF48-900C-4DFD-9A76-4A788A9B964A}" destId="{9B0AFE94-CEF8-467C-BA27-5E153853E1A3}" srcOrd="0" destOrd="0" presId="urn:microsoft.com/office/officeart/2018/2/layout/IconCircleList"/>
    <dgm:cxn modelId="{D9B13425-E9EB-4860-B5BB-2E33951FED10}" type="presParOf" srcId="{3EE0CF48-900C-4DFD-9A76-4A788A9B964A}" destId="{8FDE4AD0-4E3D-4ABD-96CE-7B0F1422BD8C}" srcOrd="1" destOrd="0" presId="urn:microsoft.com/office/officeart/2018/2/layout/IconCircleList"/>
    <dgm:cxn modelId="{01791DF9-6A54-47AF-83E7-657B8C560FAB}" type="presParOf" srcId="{3EE0CF48-900C-4DFD-9A76-4A788A9B964A}" destId="{AF36F929-B114-479F-84B8-F2E5A742780B}" srcOrd="2" destOrd="0" presId="urn:microsoft.com/office/officeart/2018/2/layout/IconCircleList"/>
    <dgm:cxn modelId="{E306AFF3-C5B9-4AA2-AC23-E131DB4E544A}" type="presParOf" srcId="{3EE0CF48-900C-4DFD-9A76-4A788A9B964A}" destId="{69E2AC4E-4D42-4D68-89DC-1120C36B13F6}" srcOrd="3" destOrd="0" presId="urn:microsoft.com/office/officeart/2018/2/layout/IconCircleList"/>
    <dgm:cxn modelId="{F8A6FBA6-353B-4DBE-83BE-E61890E5963A}" type="presParOf" srcId="{DE3C035A-52E8-4762-A553-AF270A1FF8C2}" destId="{A0E7865E-3262-4A7F-BF8D-A1B3D52C3CBA}" srcOrd="5" destOrd="0" presId="urn:microsoft.com/office/officeart/2018/2/layout/IconCircleList"/>
    <dgm:cxn modelId="{82E2A8C0-A6F0-422D-BA62-2EA8E6BC5132}" type="presParOf" srcId="{DE3C035A-52E8-4762-A553-AF270A1FF8C2}" destId="{1F369FCE-1CE1-4C34-83AF-DC3EAF392775}" srcOrd="6" destOrd="0" presId="urn:microsoft.com/office/officeart/2018/2/layout/IconCircleList"/>
    <dgm:cxn modelId="{61FD47EB-2D92-426B-80BC-1E809D15600B}" type="presParOf" srcId="{1F369FCE-1CE1-4C34-83AF-DC3EAF392775}" destId="{CB87427C-B63F-4800-959F-3C5076EBEFBE}" srcOrd="0" destOrd="0" presId="urn:microsoft.com/office/officeart/2018/2/layout/IconCircleList"/>
    <dgm:cxn modelId="{34A8F68D-ECF2-4FE5-9BF0-01FF470BB544}" type="presParOf" srcId="{1F369FCE-1CE1-4C34-83AF-DC3EAF392775}" destId="{2F796A80-55AF-4732-9FA8-3C8224B17449}" srcOrd="1" destOrd="0" presId="urn:microsoft.com/office/officeart/2018/2/layout/IconCircleList"/>
    <dgm:cxn modelId="{0A02B9E3-BE8A-423C-992B-425300C81836}" type="presParOf" srcId="{1F369FCE-1CE1-4C34-83AF-DC3EAF392775}" destId="{C5D2BF77-FDBB-4833-86F2-F6E6F6435906}" srcOrd="2" destOrd="0" presId="urn:microsoft.com/office/officeart/2018/2/layout/IconCircleList"/>
    <dgm:cxn modelId="{975042A5-70A0-4A1F-A07A-A86D1EAD3A7D}" type="presParOf" srcId="{1F369FCE-1CE1-4C34-83AF-DC3EAF392775}" destId="{CF20CF87-1012-483C-8051-01522AF3AAC9}"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940ABC3-6CD3-417E-A076-BD9EE941D62D}" type="doc">
      <dgm:prSet loTypeId="urn:microsoft.com/office/officeart/2005/8/layout/vList5" loCatId="list" qsTypeId="urn:microsoft.com/office/officeart/2005/8/quickstyle/simple1" qsCatId="simple" csTypeId="urn:microsoft.com/office/officeart/2005/8/colors/colorful1" csCatId="colorful" phldr="1"/>
      <dgm:spPr/>
      <dgm:t>
        <a:bodyPr/>
        <a:lstStyle/>
        <a:p>
          <a:endParaRPr lang="en-US"/>
        </a:p>
      </dgm:t>
    </dgm:pt>
    <dgm:pt modelId="{D95BA282-932E-4D67-8A26-899913BA16AA}">
      <dgm:prSet/>
      <dgm:spPr/>
      <dgm:t>
        <a:bodyPr/>
        <a:lstStyle/>
        <a:p>
          <a:r>
            <a:rPr lang="en-GB"/>
            <a:t>School compartmentalisation/ subject fragmentation</a:t>
          </a:r>
          <a:endParaRPr lang="en-US" dirty="0"/>
        </a:p>
      </dgm:t>
    </dgm:pt>
    <dgm:pt modelId="{20C4999A-20B0-4EFB-8AC0-84FEC892FDAC}" type="parTrans" cxnId="{4DF1A01A-0A10-4FAD-B647-9E45F174F9DE}">
      <dgm:prSet/>
      <dgm:spPr/>
      <dgm:t>
        <a:bodyPr/>
        <a:lstStyle/>
        <a:p>
          <a:endParaRPr lang="en-US"/>
        </a:p>
      </dgm:t>
    </dgm:pt>
    <dgm:pt modelId="{C31917D2-BC29-4C7F-99F6-7B1C77A69345}" type="sibTrans" cxnId="{4DF1A01A-0A10-4FAD-B647-9E45F174F9DE}">
      <dgm:prSet/>
      <dgm:spPr/>
      <dgm:t>
        <a:bodyPr/>
        <a:lstStyle/>
        <a:p>
          <a:endParaRPr lang="en-US"/>
        </a:p>
      </dgm:t>
    </dgm:pt>
    <dgm:pt modelId="{12840060-720D-4D20-A856-464CB53E7F67}">
      <dgm:prSet/>
      <dgm:spPr/>
      <dgm:t>
        <a:bodyPr/>
        <a:lstStyle/>
        <a:p>
          <a:pPr>
            <a:buNone/>
          </a:pPr>
          <a:r>
            <a:rPr lang="en-GB" dirty="0"/>
            <a:t>  Emphasising boundaries without explaining links/ powers &amp; limitations</a:t>
          </a:r>
          <a:endParaRPr lang="en-US" dirty="0"/>
        </a:p>
      </dgm:t>
    </dgm:pt>
    <dgm:pt modelId="{B6E6BACE-9FFB-40FD-847E-27C547B0F661}" type="parTrans" cxnId="{A4A09CEA-B226-467A-B600-CDCB652062B8}">
      <dgm:prSet/>
      <dgm:spPr/>
      <dgm:t>
        <a:bodyPr/>
        <a:lstStyle/>
        <a:p>
          <a:endParaRPr lang="en-US"/>
        </a:p>
      </dgm:t>
    </dgm:pt>
    <dgm:pt modelId="{47CA2F62-33CE-4A72-87A9-E10C16875CE8}" type="sibTrans" cxnId="{A4A09CEA-B226-467A-B600-CDCB652062B8}">
      <dgm:prSet/>
      <dgm:spPr/>
      <dgm:t>
        <a:bodyPr/>
        <a:lstStyle/>
        <a:p>
          <a:endParaRPr lang="en-US"/>
        </a:p>
      </dgm:t>
    </dgm:pt>
    <dgm:pt modelId="{82389B73-E74D-4774-91D9-09544303919A}">
      <dgm:prSet/>
      <dgm:spPr>
        <a:solidFill>
          <a:schemeClr val="accent1"/>
        </a:solidFill>
      </dgm:spPr>
      <dgm:t>
        <a:bodyPr/>
        <a:lstStyle/>
        <a:p>
          <a:r>
            <a:rPr lang="en-GB" dirty="0"/>
            <a:t>Digital “collapse” of boundaries</a:t>
          </a:r>
          <a:endParaRPr lang="en-US" dirty="0"/>
        </a:p>
      </dgm:t>
    </dgm:pt>
    <dgm:pt modelId="{BB3766B7-107F-43C6-A432-EEB8E9F12122}" type="parTrans" cxnId="{1E3E613D-68ED-4042-9EAA-3FC89DD5F302}">
      <dgm:prSet/>
      <dgm:spPr/>
      <dgm:t>
        <a:bodyPr/>
        <a:lstStyle/>
        <a:p>
          <a:endParaRPr lang="en-US"/>
        </a:p>
      </dgm:t>
    </dgm:pt>
    <dgm:pt modelId="{E88DD8B3-08DF-4AE5-BC75-BEA929397A35}" type="sibTrans" cxnId="{1E3E613D-68ED-4042-9EAA-3FC89DD5F302}">
      <dgm:prSet/>
      <dgm:spPr/>
      <dgm:t>
        <a:bodyPr/>
        <a:lstStyle/>
        <a:p>
          <a:endParaRPr lang="en-US"/>
        </a:p>
      </dgm:t>
    </dgm:pt>
    <dgm:pt modelId="{D647952B-BA44-4470-8B9A-DE18DA8821A6}">
      <dgm:prSet/>
      <dgm:spPr>
        <a:solidFill>
          <a:schemeClr val="accent1">
            <a:lumMod val="20000"/>
            <a:lumOff val="80000"/>
            <a:alpha val="90000"/>
          </a:schemeClr>
        </a:solidFill>
      </dgm:spPr>
      <dgm:t>
        <a:bodyPr/>
        <a:lstStyle/>
        <a:p>
          <a:pPr>
            <a:buNone/>
          </a:pPr>
          <a:r>
            <a:rPr lang="en-GB" dirty="0"/>
            <a:t>  “knowledge” or evidence is removed from context in the way search results are presented </a:t>
          </a:r>
          <a:endParaRPr lang="en-US" dirty="0"/>
        </a:p>
      </dgm:t>
    </dgm:pt>
    <dgm:pt modelId="{760551FD-7E39-4424-863D-F82590CA42D9}" type="parTrans" cxnId="{F35EAA5B-0492-48B2-AEC8-AC648A59081E}">
      <dgm:prSet/>
      <dgm:spPr/>
      <dgm:t>
        <a:bodyPr/>
        <a:lstStyle/>
        <a:p>
          <a:endParaRPr lang="en-US"/>
        </a:p>
      </dgm:t>
    </dgm:pt>
    <dgm:pt modelId="{2D6FB32A-7349-4A1A-AE23-03DAA3DE915F}" type="sibTrans" cxnId="{F35EAA5B-0492-48B2-AEC8-AC648A59081E}">
      <dgm:prSet/>
      <dgm:spPr/>
      <dgm:t>
        <a:bodyPr/>
        <a:lstStyle/>
        <a:p>
          <a:endParaRPr lang="en-US"/>
        </a:p>
      </dgm:t>
    </dgm:pt>
    <dgm:pt modelId="{B9B6F620-0788-4954-985E-C9BE9983D85E}" type="pres">
      <dgm:prSet presAssocID="{4940ABC3-6CD3-417E-A076-BD9EE941D62D}" presName="Name0" presStyleCnt="0">
        <dgm:presLayoutVars>
          <dgm:dir/>
          <dgm:animLvl val="lvl"/>
          <dgm:resizeHandles val="exact"/>
        </dgm:presLayoutVars>
      </dgm:prSet>
      <dgm:spPr/>
    </dgm:pt>
    <dgm:pt modelId="{2C54689A-4567-4F3B-BA9E-A805A46551B7}" type="pres">
      <dgm:prSet presAssocID="{D95BA282-932E-4D67-8A26-899913BA16AA}" presName="linNode" presStyleCnt="0"/>
      <dgm:spPr/>
    </dgm:pt>
    <dgm:pt modelId="{6DD250F2-B591-4D21-B964-B8668E8C9256}" type="pres">
      <dgm:prSet presAssocID="{D95BA282-932E-4D67-8A26-899913BA16AA}" presName="parentText" presStyleLbl="node1" presStyleIdx="0" presStyleCnt="2">
        <dgm:presLayoutVars>
          <dgm:chMax val="1"/>
          <dgm:bulletEnabled val="1"/>
        </dgm:presLayoutVars>
      </dgm:prSet>
      <dgm:spPr/>
    </dgm:pt>
    <dgm:pt modelId="{40DDAD23-C46D-4E98-B92D-6B9D0A0B1B8B}" type="pres">
      <dgm:prSet presAssocID="{D95BA282-932E-4D67-8A26-899913BA16AA}" presName="descendantText" presStyleLbl="alignAccFollowNode1" presStyleIdx="0" presStyleCnt="2">
        <dgm:presLayoutVars>
          <dgm:bulletEnabled val="1"/>
        </dgm:presLayoutVars>
      </dgm:prSet>
      <dgm:spPr/>
    </dgm:pt>
    <dgm:pt modelId="{8D4ABFB5-9CA3-4A29-9402-C1323DC3AB76}" type="pres">
      <dgm:prSet presAssocID="{C31917D2-BC29-4C7F-99F6-7B1C77A69345}" presName="sp" presStyleCnt="0"/>
      <dgm:spPr/>
    </dgm:pt>
    <dgm:pt modelId="{C57A28CA-1573-4F52-BB04-F675F0B871D6}" type="pres">
      <dgm:prSet presAssocID="{82389B73-E74D-4774-91D9-09544303919A}" presName="linNode" presStyleCnt="0"/>
      <dgm:spPr/>
    </dgm:pt>
    <dgm:pt modelId="{FCF0C682-71D5-4544-97A2-D47E32F58C19}" type="pres">
      <dgm:prSet presAssocID="{82389B73-E74D-4774-91D9-09544303919A}" presName="parentText" presStyleLbl="node1" presStyleIdx="1" presStyleCnt="2">
        <dgm:presLayoutVars>
          <dgm:chMax val="1"/>
          <dgm:bulletEnabled val="1"/>
        </dgm:presLayoutVars>
      </dgm:prSet>
      <dgm:spPr/>
    </dgm:pt>
    <dgm:pt modelId="{FEF8E1C8-091D-4DDE-959F-B47F06CAE68F}" type="pres">
      <dgm:prSet presAssocID="{82389B73-E74D-4774-91D9-09544303919A}" presName="descendantText" presStyleLbl="alignAccFollowNode1" presStyleIdx="1" presStyleCnt="2">
        <dgm:presLayoutVars>
          <dgm:bulletEnabled val="1"/>
        </dgm:presLayoutVars>
      </dgm:prSet>
      <dgm:spPr/>
    </dgm:pt>
  </dgm:ptLst>
  <dgm:cxnLst>
    <dgm:cxn modelId="{5A57D609-AE14-4798-84F9-D7D150C575AC}" type="presOf" srcId="{D647952B-BA44-4470-8B9A-DE18DA8821A6}" destId="{FEF8E1C8-091D-4DDE-959F-B47F06CAE68F}" srcOrd="0" destOrd="0" presId="urn:microsoft.com/office/officeart/2005/8/layout/vList5"/>
    <dgm:cxn modelId="{4DF1A01A-0A10-4FAD-B647-9E45F174F9DE}" srcId="{4940ABC3-6CD3-417E-A076-BD9EE941D62D}" destId="{D95BA282-932E-4D67-8A26-899913BA16AA}" srcOrd="0" destOrd="0" parTransId="{20C4999A-20B0-4EFB-8AC0-84FEC892FDAC}" sibTransId="{C31917D2-BC29-4C7F-99F6-7B1C77A69345}"/>
    <dgm:cxn modelId="{1E3E613D-68ED-4042-9EAA-3FC89DD5F302}" srcId="{4940ABC3-6CD3-417E-A076-BD9EE941D62D}" destId="{82389B73-E74D-4774-91D9-09544303919A}" srcOrd="1" destOrd="0" parTransId="{BB3766B7-107F-43C6-A432-EEB8E9F12122}" sibTransId="{E88DD8B3-08DF-4AE5-BC75-BEA929397A35}"/>
    <dgm:cxn modelId="{3CB4153E-F091-46A6-A498-7566FE75F62F}" type="presOf" srcId="{4940ABC3-6CD3-417E-A076-BD9EE941D62D}" destId="{B9B6F620-0788-4954-985E-C9BE9983D85E}" srcOrd="0" destOrd="0" presId="urn:microsoft.com/office/officeart/2005/8/layout/vList5"/>
    <dgm:cxn modelId="{F35EAA5B-0492-48B2-AEC8-AC648A59081E}" srcId="{82389B73-E74D-4774-91D9-09544303919A}" destId="{D647952B-BA44-4470-8B9A-DE18DA8821A6}" srcOrd="0" destOrd="0" parTransId="{760551FD-7E39-4424-863D-F82590CA42D9}" sibTransId="{2D6FB32A-7349-4A1A-AE23-03DAA3DE915F}"/>
    <dgm:cxn modelId="{C8A76173-351D-47AE-A089-7280130CAB6E}" type="presOf" srcId="{D95BA282-932E-4D67-8A26-899913BA16AA}" destId="{6DD250F2-B591-4D21-B964-B8668E8C9256}" srcOrd="0" destOrd="0" presId="urn:microsoft.com/office/officeart/2005/8/layout/vList5"/>
    <dgm:cxn modelId="{8DB2D2B6-FDDC-41A6-B220-56252E3AD3D2}" type="presOf" srcId="{82389B73-E74D-4774-91D9-09544303919A}" destId="{FCF0C682-71D5-4544-97A2-D47E32F58C19}" srcOrd="0" destOrd="0" presId="urn:microsoft.com/office/officeart/2005/8/layout/vList5"/>
    <dgm:cxn modelId="{35583FDB-F4D9-4779-9B25-00BA258B36F4}" type="presOf" srcId="{12840060-720D-4D20-A856-464CB53E7F67}" destId="{40DDAD23-C46D-4E98-B92D-6B9D0A0B1B8B}" srcOrd="0" destOrd="0" presId="urn:microsoft.com/office/officeart/2005/8/layout/vList5"/>
    <dgm:cxn modelId="{A4A09CEA-B226-467A-B600-CDCB652062B8}" srcId="{D95BA282-932E-4D67-8A26-899913BA16AA}" destId="{12840060-720D-4D20-A856-464CB53E7F67}" srcOrd="0" destOrd="0" parTransId="{B6E6BACE-9FFB-40FD-847E-27C547B0F661}" sibTransId="{47CA2F62-33CE-4A72-87A9-E10C16875CE8}"/>
    <dgm:cxn modelId="{2DFF1338-4295-4A99-B18C-64A961344F54}" type="presParOf" srcId="{B9B6F620-0788-4954-985E-C9BE9983D85E}" destId="{2C54689A-4567-4F3B-BA9E-A805A46551B7}" srcOrd="0" destOrd="0" presId="urn:microsoft.com/office/officeart/2005/8/layout/vList5"/>
    <dgm:cxn modelId="{1A417107-025C-4FA1-B7CC-EC248930A29B}" type="presParOf" srcId="{2C54689A-4567-4F3B-BA9E-A805A46551B7}" destId="{6DD250F2-B591-4D21-B964-B8668E8C9256}" srcOrd="0" destOrd="0" presId="urn:microsoft.com/office/officeart/2005/8/layout/vList5"/>
    <dgm:cxn modelId="{5D02E711-7EAB-4EAA-8CE1-E79E8E6CB112}" type="presParOf" srcId="{2C54689A-4567-4F3B-BA9E-A805A46551B7}" destId="{40DDAD23-C46D-4E98-B92D-6B9D0A0B1B8B}" srcOrd="1" destOrd="0" presId="urn:microsoft.com/office/officeart/2005/8/layout/vList5"/>
    <dgm:cxn modelId="{A2DB5305-77C2-4F47-8617-672077AD325C}" type="presParOf" srcId="{B9B6F620-0788-4954-985E-C9BE9983D85E}" destId="{8D4ABFB5-9CA3-4A29-9402-C1323DC3AB76}" srcOrd="1" destOrd="0" presId="urn:microsoft.com/office/officeart/2005/8/layout/vList5"/>
    <dgm:cxn modelId="{54106AAC-BE64-4B9E-8725-40D68057897D}" type="presParOf" srcId="{B9B6F620-0788-4954-985E-C9BE9983D85E}" destId="{C57A28CA-1573-4F52-BB04-F675F0B871D6}" srcOrd="2" destOrd="0" presId="urn:microsoft.com/office/officeart/2005/8/layout/vList5"/>
    <dgm:cxn modelId="{E6D03AFB-720B-4EB0-9B48-0E33B48AA51E}" type="presParOf" srcId="{C57A28CA-1573-4F52-BB04-F675F0B871D6}" destId="{FCF0C682-71D5-4544-97A2-D47E32F58C19}" srcOrd="0" destOrd="0" presId="urn:microsoft.com/office/officeart/2005/8/layout/vList5"/>
    <dgm:cxn modelId="{A9200BAE-CC49-4481-AE0E-5AD51293EA1A}" type="presParOf" srcId="{C57A28CA-1573-4F52-BB04-F675F0B871D6}" destId="{FEF8E1C8-091D-4DDE-959F-B47F06CAE68F}"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C747BAF-1E86-4194-ABFB-A5A8DB2D2D35}"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89EB7CCA-8468-45B2-97CE-679771DFEFEA}">
      <dgm:prSet custT="1"/>
      <dgm:spPr/>
      <dgm:t>
        <a:bodyPr/>
        <a:lstStyle/>
        <a:p>
          <a:r>
            <a:rPr lang="en-US" sz="1800" dirty="0"/>
            <a:t>The Epistemic Insight initiative aims to create an education system which more effectively:</a:t>
          </a:r>
        </a:p>
      </dgm:t>
    </dgm:pt>
    <dgm:pt modelId="{F1A31156-B40B-4EE7-A2F9-B6FE3FFE04C6}" type="parTrans" cxnId="{5265FEA9-D5FB-44F5-AB5C-DABD5C8EB7FF}">
      <dgm:prSet/>
      <dgm:spPr/>
      <dgm:t>
        <a:bodyPr/>
        <a:lstStyle/>
        <a:p>
          <a:endParaRPr lang="en-US" sz="1800"/>
        </a:p>
      </dgm:t>
    </dgm:pt>
    <dgm:pt modelId="{D34EEC8A-7009-49E7-92A7-D8A5945AD6E5}" type="sibTrans" cxnId="{5265FEA9-D5FB-44F5-AB5C-DABD5C8EB7FF}">
      <dgm:prSet/>
      <dgm:spPr/>
      <dgm:t>
        <a:bodyPr/>
        <a:lstStyle/>
        <a:p>
          <a:endParaRPr lang="en-US" sz="1800"/>
        </a:p>
      </dgm:t>
    </dgm:pt>
    <dgm:pt modelId="{7F6893EC-20CA-4AB7-8055-CDC7CA4764DD}">
      <dgm:prSet custT="1"/>
      <dgm:spPr/>
      <dgm:t>
        <a:bodyPr/>
        <a:lstStyle/>
        <a:p>
          <a:r>
            <a:rPr lang="en-US" sz="1800" dirty="0"/>
            <a:t>Stimulates students' </a:t>
          </a:r>
          <a:r>
            <a:rPr lang="en-US" sz="1800" b="1" dirty="0"/>
            <a:t>intellectual curiosity </a:t>
          </a:r>
          <a:r>
            <a:rPr lang="en-US" sz="1800" dirty="0"/>
            <a:t>in Big Questions and ensures they have access to the idea that science and religion are </a:t>
          </a:r>
          <a:r>
            <a:rPr lang="en-US" sz="1800" b="1" dirty="0"/>
            <a:t>not necessarily incompatible</a:t>
          </a:r>
          <a:r>
            <a:rPr lang="en-US" sz="1800" dirty="0"/>
            <a:t>; positively influences students’ attitudes to their subjects and to </a:t>
          </a:r>
          <a:r>
            <a:rPr lang="en-US" sz="1800" b="1" dirty="0"/>
            <a:t>asking questions which bridge subject boundaries</a:t>
          </a:r>
          <a:r>
            <a:rPr lang="en-US" sz="1800" dirty="0"/>
            <a:t>.</a:t>
          </a:r>
        </a:p>
      </dgm:t>
    </dgm:pt>
    <dgm:pt modelId="{301D1426-61F0-40A4-A298-49C228F670E3}" type="parTrans" cxnId="{6E8C764B-EB3F-4B22-8F8F-A793EB0A5F7D}">
      <dgm:prSet/>
      <dgm:spPr/>
      <dgm:t>
        <a:bodyPr/>
        <a:lstStyle/>
        <a:p>
          <a:endParaRPr lang="en-US" sz="1800"/>
        </a:p>
      </dgm:t>
    </dgm:pt>
    <dgm:pt modelId="{A43E3AC4-4C51-4CF5-AA93-25A1236B9739}" type="sibTrans" cxnId="{6E8C764B-EB3F-4B22-8F8F-A793EB0A5F7D}">
      <dgm:prSet/>
      <dgm:spPr/>
      <dgm:t>
        <a:bodyPr/>
        <a:lstStyle/>
        <a:p>
          <a:endParaRPr lang="en-US" sz="1800"/>
        </a:p>
      </dgm:t>
    </dgm:pt>
    <dgm:pt modelId="{0C4A3903-40D1-441C-98CA-9ED01ECF79F6}">
      <dgm:prSet custT="1"/>
      <dgm:spPr/>
      <dgm:t>
        <a:bodyPr/>
        <a:lstStyle/>
        <a:p>
          <a:r>
            <a:rPr lang="en-US" sz="1800" dirty="0"/>
            <a:t>Stimulates students’ </a:t>
          </a:r>
          <a:r>
            <a:rPr lang="en-US" sz="1800" b="1" dirty="0"/>
            <a:t>scientific curiosity</a:t>
          </a:r>
          <a:r>
            <a:rPr lang="en-US" sz="1800" dirty="0"/>
            <a:t> and develops their appreciation and understanding of the </a:t>
          </a:r>
          <a:r>
            <a:rPr lang="en-US" sz="1800" b="1" dirty="0"/>
            <a:t>power and limitations of science</a:t>
          </a:r>
          <a:r>
            <a:rPr lang="en-US" sz="1800" dirty="0"/>
            <a:t> in multidisciplinary contexts; </a:t>
          </a:r>
          <a:r>
            <a:rPr lang="en-US" sz="1800" b="1" dirty="0"/>
            <a:t>widens the pipeline from school to science </a:t>
          </a:r>
          <a:r>
            <a:rPr lang="en-US" sz="1800" dirty="0"/>
            <a:t>and science related careers.</a:t>
          </a:r>
        </a:p>
      </dgm:t>
    </dgm:pt>
    <dgm:pt modelId="{E7A961F0-DBD0-4427-B99A-70EAD7ED14EB}" type="parTrans" cxnId="{CA0ABDA3-023C-4AE1-BFD1-D7B05C2D3AE3}">
      <dgm:prSet/>
      <dgm:spPr/>
      <dgm:t>
        <a:bodyPr/>
        <a:lstStyle/>
        <a:p>
          <a:endParaRPr lang="en-US" sz="1800"/>
        </a:p>
      </dgm:t>
    </dgm:pt>
    <dgm:pt modelId="{E7C872E1-99BE-4E76-868A-14FB2BD0988C}" type="sibTrans" cxnId="{CA0ABDA3-023C-4AE1-BFD1-D7B05C2D3AE3}">
      <dgm:prSet/>
      <dgm:spPr/>
      <dgm:t>
        <a:bodyPr/>
        <a:lstStyle/>
        <a:p>
          <a:endParaRPr lang="en-US" sz="1800"/>
        </a:p>
      </dgm:t>
    </dgm:pt>
    <dgm:pt modelId="{D60777F0-0D70-487E-A300-4CF0E2C34EE5}">
      <dgm:prSet custT="1"/>
      <dgm:spPr/>
      <dgm:t>
        <a:bodyPr/>
        <a:lstStyle/>
        <a:p>
          <a:r>
            <a:rPr lang="en-US" sz="1800" dirty="0"/>
            <a:t>Stimulates teachers’ </a:t>
          </a:r>
          <a:r>
            <a:rPr lang="en-US" sz="1800" b="1" dirty="0"/>
            <a:t>pedagogic curiosity, </a:t>
          </a:r>
          <a:r>
            <a:rPr lang="en-US" sz="1800" dirty="0"/>
            <a:t>develops their understanding of the factors which affect </a:t>
          </a:r>
          <a:r>
            <a:rPr lang="en-US" sz="1800" b="1" dirty="0"/>
            <a:t>students’ developing epistemic insight </a:t>
          </a:r>
          <a:r>
            <a:rPr lang="en-US" sz="1800" dirty="0"/>
            <a:t>in schools; </a:t>
          </a:r>
          <a:r>
            <a:rPr lang="en-US" sz="1800" b="1" dirty="0"/>
            <a:t>enriches </a:t>
          </a:r>
          <a:r>
            <a:rPr lang="en-US" sz="1800" dirty="0"/>
            <a:t>science and RE teachers’ </a:t>
          </a:r>
          <a:r>
            <a:rPr lang="en-US" sz="1800" b="1" dirty="0"/>
            <a:t>expertise and confidence </a:t>
          </a:r>
          <a:r>
            <a:rPr lang="en-US" sz="1800" dirty="0"/>
            <a:t>so that they feel equipped to teach about science and religion.</a:t>
          </a:r>
        </a:p>
      </dgm:t>
    </dgm:pt>
    <dgm:pt modelId="{FFA3673B-8610-4266-BEE5-B4671C02EFE2}" type="parTrans" cxnId="{C05A7672-DF20-4ADE-9435-11148B1C78F8}">
      <dgm:prSet/>
      <dgm:spPr/>
      <dgm:t>
        <a:bodyPr/>
        <a:lstStyle/>
        <a:p>
          <a:endParaRPr lang="en-US" sz="1800"/>
        </a:p>
      </dgm:t>
    </dgm:pt>
    <dgm:pt modelId="{BB6F4C26-83BD-4E77-8E0C-48B66B58B92F}" type="sibTrans" cxnId="{C05A7672-DF20-4ADE-9435-11148B1C78F8}">
      <dgm:prSet/>
      <dgm:spPr/>
      <dgm:t>
        <a:bodyPr/>
        <a:lstStyle/>
        <a:p>
          <a:endParaRPr lang="en-US" sz="1800"/>
        </a:p>
      </dgm:t>
    </dgm:pt>
    <dgm:pt modelId="{706EB619-83E6-499E-A0D0-DC7971A1D555}" type="pres">
      <dgm:prSet presAssocID="{AC747BAF-1E86-4194-ABFB-A5A8DB2D2D35}" presName="root" presStyleCnt="0">
        <dgm:presLayoutVars>
          <dgm:dir/>
          <dgm:resizeHandles val="exact"/>
        </dgm:presLayoutVars>
      </dgm:prSet>
      <dgm:spPr/>
    </dgm:pt>
    <dgm:pt modelId="{670A78B5-7DCD-40A7-8296-CE7956FE8F60}" type="pres">
      <dgm:prSet presAssocID="{89EB7CCA-8468-45B2-97CE-679771DFEFEA}" presName="compNode" presStyleCnt="0"/>
      <dgm:spPr/>
    </dgm:pt>
    <dgm:pt modelId="{18DFBA11-DDE9-4208-912D-C71713D96B52}" type="pres">
      <dgm:prSet presAssocID="{89EB7CCA-8468-45B2-97CE-679771DFEFEA}" presName="bgRect" presStyleLbl="bgShp" presStyleIdx="0" presStyleCnt="4" custScaleY="149783" custLinFactNeighborY="-8223"/>
      <dgm:spPr/>
    </dgm:pt>
    <dgm:pt modelId="{C4655519-B726-481F-910A-E16C27672BA2}" type="pres">
      <dgm:prSet presAssocID="{89EB7CCA-8468-45B2-97CE-679771DFEFEA}" presName="iconRect" presStyleLbl="node1" presStyleIdx="0" presStyleCnt="4" custScaleX="170646" custScaleY="195931"/>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Light Bulb and Gear"/>
        </a:ext>
      </dgm:extLst>
    </dgm:pt>
    <dgm:pt modelId="{F94A6F3E-6157-4D05-AC20-4385AF7311A2}" type="pres">
      <dgm:prSet presAssocID="{89EB7CCA-8468-45B2-97CE-679771DFEFEA}" presName="spaceRect" presStyleCnt="0"/>
      <dgm:spPr/>
    </dgm:pt>
    <dgm:pt modelId="{AD814B44-E5C4-4F86-8618-BADD81AE8812}" type="pres">
      <dgm:prSet presAssocID="{89EB7CCA-8468-45B2-97CE-679771DFEFEA}" presName="parTx" presStyleLbl="revTx" presStyleIdx="0" presStyleCnt="4">
        <dgm:presLayoutVars>
          <dgm:chMax val="0"/>
          <dgm:chPref val="0"/>
        </dgm:presLayoutVars>
      </dgm:prSet>
      <dgm:spPr/>
    </dgm:pt>
    <dgm:pt modelId="{A465B365-F88B-4BF0-83C3-FF74BDC1A751}" type="pres">
      <dgm:prSet presAssocID="{D34EEC8A-7009-49E7-92A7-D8A5945AD6E5}" presName="sibTrans" presStyleCnt="0"/>
      <dgm:spPr/>
    </dgm:pt>
    <dgm:pt modelId="{061F42EF-D01A-4DE8-B6A0-296160653148}" type="pres">
      <dgm:prSet presAssocID="{7F6893EC-20CA-4AB7-8055-CDC7CA4764DD}" presName="compNode" presStyleCnt="0"/>
      <dgm:spPr/>
    </dgm:pt>
    <dgm:pt modelId="{DB679D0D-1D09-45C9-9F80-1EE59FFA4126}" type="pres">
      <dgm:prSet presAssocID="{7F6893EC-20CA-4AB7-8055-CDC7CA4764DD}" presName="bgRect" presStyleLbl="bgShp" presStyleIdx="1" presStyleCnt="4" custScaleY="179805"/>
      <dgm:spPr>
        <a:solidFill>
          <a:schemeClr val="accent1"/>
        </a:solidFill>
      </dgm:spPr>
    </dgm:pt>
    <dgm:pt modelId="{C8A482EC-0A6A-4E62-B62D-4B8145536EB5}" type="pres">
      <dgm:prSet presAssocID="{7F6893EC-20CA-4AB7-8055-CDC7CA4764DD}" presName="iconRect" presStyleLbl="node1" presStyleIdx="1" presStyleCnt="4" custScaleX="196414" custScaleY="17189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erson with Idea"/>
        </a:ext>
      </dgm:extLst>
    </dgm:pt>
    <dgm:pt modelId="{CE49A65A-E11B-4089-A6F1-66B63AE7E6AF}" type="pres">
      <dgm:prSet presAssocID="{7F6893EC-20CA-4AB7-8055-CDC7CA4764DD}" presName="spaceRect" presStyleCnt="0"/>
      <dgm:spPr/>
    </dgm:pt>
    <dgm:pt modelId="{4B7AACF8-C370-4AF7-940C-ACCF81D59BE1}" type="pres">
      <dgm:prSet presAssocID="{7F6893EC-20CA-4AB7-8055-CDC7CA4764DD}" presName="parTx" presStyleLbl="revTx" presStyleIdx="1" presStyleCnt="4">
        <dgm:presLayoutVars>
          <dgm:chMax val="0"/>
          <dgm:chPref val="0"/>
        </dgm:presLayoutVars>
      </dgm:prSet>
      <dgm:spPr/>
    </dgm:pt>
    <dgm:pt modelId="{EB553FDB-B7A8-43BC-B439-56FFCB335B31}" type="pres">
      <dgm:prSet presAssocID="{A43E3AC4-4C51-4CF5-AA93-25A1236B9739}" presName="sibTrans" presStyleCnt="0"/>
      <dgm:spPr/>
    </dgm:pt>
    <dgm:pt modelId="{47B3C6FA-2088-4A1A-A86A-DF722494A079}" type="pres">
      <dgm:prSet presAssocID="{0C4A3903-40D1-441C-98CA-9ED01ECF79F6}" presName="compNode" presStyleCnt="0"/>
      <dgm:spPr/>
    </dgm:pt>
    <dgm:pt modelId="{086DB697-1B32-4DCD-B3B8-6DE0C6109282}" type="pres">
      <dgm:prSet presAssocID="{0C4A3903-40D1-441C-98CA-9ED01ECF79F6}" presName="bgRect" presStyleLbl="bgShp" presStyleIdx="2" presStyleCnt="4" custScaleY="178940"/>
      <dgm:spPr/>
    </dgm:pt>
    <dgm:pt modelId="{C53EAEAC-9FCB-4A31-B1B1-8DFB0CACE516}" type="pres">
      <dgm:prSet presAssocID="{0C4A3903-40D1-441C-98CA-9ED01ECF79F6}" presName="iconRect" presStyleLbl="node1" presStyleIdx="2" presStyleCnt="4" custScaleX="193935" custScaleY="17318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icroscope"/>
        </a:ext>
      </dgm:extLst>
    </dgm:pt>
    <dgm:pt modelId="{16475EE9-1AB3-4E77-A343-C621CF45ABBB}" type="pres">
      <dgm:prSet presAssocID="{0C4A3903-40D1-441C-98CA-9ED01ECF79F6}" presName="spaceRect" presStyleCnt="0"/>
      <dgm:spPr/>
    </dgm:pt>
    <dgm:pt modelId="{617C18D7-63A4-42DC-93FC-E9744DF54E64}" type="pres">
      <dgm:prSet presAssocID="{0C4A3903-40D1-441C-98CA-9ED01ECF79F6}" presName="parTx" presStyleLbl="revTx" presStyleIdx="2" presStyleCnt="4">
        <dgm:presLayoutVars>
          <dgm:chMax val="0"/>
          <dgm:chPref val="0"/>
        </dgm:presLayoutVars>
      </dgm:prSet>
      <dgm:spPr/>
    </dgm:pt>
    <dgm:pt modelId="{A113B303-71F7-4537-80E6-3F2D0C0349D1}" type="pres">
      <dgm:prSet presAssocID="{E7C872E1-99BE-4E76-868A-14FB2BD0988C}" presName="sibTrans" presStyleCnt="0"/>
      <dgm:spPr/>
    </dgm:pt>
    <dgm:pt modelId="{1035CC94-8C82-4466-A33B-473252CC59C2}" type="pres">
      <dgm:prSet presAssocID="{D60777F0-0D70-487E-A300-4CF0E2C34EE5}" presName="compNode" presStyleCnt="0"/>
      <dgm:spPr/>
    </dgm:pt>
    <dgm:pt modelId="{A42C52BC-4023-44C5-A1ED-7E415417A230}" type="pres">
      <dgm:prSet presAssocID="{D60777F0-0D70-487E-A300-4CF0E2C34EE5}" presName="bgRect" presStyleLbl="bgShp" presStyleIdx="3" presStyleCnt="4" custScaleY="162394"/>
      <dgm:spPr/>
    </dgm:pt>
    <dgm:pt modelId="{3E567926-A35B-4F7B-BC78-C8A6776E023C}" type="pres">
      <dgm:prSet presAssocID="{D60777F0-0D70-487E-A300-4CF0E2C34EE5}" presName="iconRect" presStyleLbl="node1" presStyleIdx="3" presStyleCnt="4" custScaleX="155682" custScaleY="15688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lassroom"/>
        </a:ext>
      </dgm:extLst>
    </dgm:pt>
    <dgm:pt modelId="{B6EDA68A-6530-4469-9460-78EB650F1611}" type="pres">
      <dgm:prSet presAssocID="{D60777F0-0D70-487E-A300-4CF0E2C34EE5}" presName="spaceRect" presStyleCnt="0"/>
      <dgm:spPr/>
    </dgm:pt>
    <dgm:pt modelId="{DBF7DEB9-12CB-4A3D-AC91-941E777EEB6E}" type="pres">
      <dgm:prSet presAssocID="{D60777F0-0D70-487E-A300-4CF0E2C34EE5}" presName="parTx" presStyleLbl="revTx" presStyleIdx="3" presStyleCnt="4">
        <dgm:presLayoutVars>
          <dgm:chMax val="0"/>
          <dgm:chPref val="0"/>
        </dgm:presLayoutVars>
      </dgm:prSet>
      <dgm:spPr/>
    </dgm:pt>
  </dgm:ptLst>
  <dgm:cxnLst>
    <dgm:cxn modelId="{0F32670F-4084-49C2-9A1F-C376C556265E}" type="presOf" srcId="{AC747BAF-1E86-4194-ABFB-A5A8DB2D2D35}" destId="{706EB619-83E6-499E-A0D0-DC7971A1D555}" srcOrd="0" destOrd="0" presId="urn:microsoft.com/office/officeart/2018/2/layout/IconVerticalSolidList"/>
    <dgm:cxn modelId="{90977933-0297-4303-B553-6A103068C201}" type="presOf" srcId="{89EB7CCA-8468-45B2-97CE-679771DFEFEA}" destId="{AD814B44-E5C4-4F86-8618-BADD81AE8812}" srcOrd="0" destOrd="0" presId="urn:microsoft.com/office/officeart/2018/2/layout/IconVerticalSolidList"/>
    <dgm:cxn modelId="{6C495C36-D615-4EB5-AB6E-149F558B48ED}" type="presOf" srcId="{0C4A3903-40D1-441C-98CA-9ED01ECF79F6}" destId="{617C18D7-63A4-42DC-93FC-E9744DF54E64}" srcOrd="0" destOrd="0" presId="urn:microsoft.com/office/officeart/2018/2/layout/IconVerticalSolidList"/>
    <dgm:cxn modelId="{6E8C764B-EB3F-4B22-8F8F-A793EB0A5F7D}" srcId="{AC747BAF-1E86-4194-ABFB-A5A8DB2D2D35}" destId="{7F6893EC-20CA-4AB7-8055-CDC7CA4764DD}" srcOrd="1" destOrd="0" parTransId="{301D1426-61F0-40A4-A298-49C228F670E3}" sibTransId="{A43E3AC4-4C51-4CF5-AA93-25A1236B9739}"/>
    <dgm:cxn modelId="{54EB7C4F-564A-463E-95FC-3E4C69C0A268}" type="presOf" srcId="{7F6893EC-20CA-4AB7-8055-CDC7CA4764DD}" destId="{4B7AACF8-C370-4AF7-940C-ACCF81D59BE1}" srcOrd="0" destOrd="0" presId="urn:microsoft.com/office/officeart/2018/2/layout/IconVerticalSolidList"/>
    <dgm:cxn modelId="{C05A7672-DF20-4ADE-9435-11148B1C78F8}" srcId="{AC747BAF-1E86-4194-ABFB-A5A8DB2D2D35}" destId="{D60777F0-0D70-487E-A300-4CF0E2C34EE5}" srcOrd="3" destOrd="0" parTransId="{FFA3673B-8610-4266-BEE5-B4671C02EFE2}" sibTransId="{BB6F4C26-83BD-4E77-8E0C-48B66B58B92F}"/>
    <dgm:cxn modelId="{FA7D049E-FEF9-4F03-9D30-ABC6DEB27371}" type="presOf" srcId="{D60777F0-0D70-487E-A300-4CF0E2C34EE5}" destId="{DBF7DEB9-12CB-4A3D-AC91-941E777EEB6E}" srcOrd="0" destOrd="0" presId="urn:microsoft.com/office/officeart/2018/2/layout/IconVerticalSolidList"/>
    <dgm:cxn modelId="{CA0ABDA3-023C-4AE1-BFD1-D7B05C2D3AE3}" srcId="{AC747BAF-1E86-4194-ABFB-A5A8DB2D2D35}" destId="{0C4A3903-40D1-441C-98CA-9ED01ECF79F6}" srcOrd="2" destOrd="0" parTransId="{E7A961F0-DBD0-4427-B99A-70EAD7ED14EB}" sibTransId="{E7C872E1-99BE-4E76-868A-14FB2BD0988C}"/>
    <dgm:cxn modelId="{5265FEA9-D5FB-44F5-AB5C-DABD5C8EB7FF}" srcId="{AC747BAF-1E86-4194-ABFB-A5A8DB2D2D35}" destId="{89EB7CCA-8468-45B2-97CE-679771DFEFEA}" srcOrd="0" destOrd="0" parTransId="{F1A31156-B40B-4EE7-A2F9-B6FE3FFE04C6}" sibTransId="{D34EEC8A-7009-49E7-92A7-D8A5945AD6E5}"/>
    <dgm:cxn modelId="{C2E711A8-8893-4C2F-8BC7-BFAB28A219EB}" type="presParOf" srcId="{706EB619-83E6-499E-A0D0-DC7971A1D555}" destId="{670A78B5-7DCD-40A7-8296-CE7956FE8F60}" srcOrd="0" destOrd="0" presId="urn:microsoft.com/office/officeart/2018/2/layout/IconVerticalSolidList"/>
    <dgm:cxn modelId="{771EA08E-338B-4CCA-AA57-0B2332A73808}" type="presParOf" srcId="{670A78B5-7DCD-40A7-8296-CE7956FE8F60}" destId="{18DFBA11-DDE9-4208-912D-C71713D96B52}" srcOrd="0" destOrd="0" presId="urn:microsoft.com/office/officeart/2018/2/layout/IconVerticalSolidList"/>
    <dgm:cxn modelId="{E9E2356D-A41C-418E-BE5A-E46E9AECEA08}" type="presParOf" srcId="{670A78B5-7DCD-40A7-8296-CE7956FE8F60}" destId="{C4655519-B726-481F-910A-E16C27672BA2}" srcOrd="1" destOrd="0" presId="urn:microsoft.com/office/officeart/2018/2/layout/IconVerticalSolidList"/>
    <dgm:cxn modelId="{B9B2058A-7B94-4846-8A8B-3DEFD7A39758}" type="presParOf" srcId="{670A78B5-7DCD-40A7-8296-CE7956FE8F60}" destId="{F94A6F3E-6157-4D05-AC20-4385AF7311A2}" srcOrd="2" destOrd="0" presId="urn:microsoft.com/office/officeart/2018/2/layout/IconVerticalSolidList"/>
    <dgm:cxn modelId="{44AE55B2-5834-4F71-A47E-4ECDF7457959}" type="presParOf" srcId="{670A78B5-7DCD-40A7-8296-CE7956FE8F60}" destId="{AD814B44-E5C4-4F86-8618-BADD81AE8812}" srcOrd="3" destOrd="0" presId="urn:microsoft.com/office/officeart/2018/2/layout/IconVerticalSolidList"/>
    <dgm:cxn modelId="{689BAD53-8743-49B0-B10E-FC826992453B}" type="presParOf" srcId="{706EB619-83E6-499E-A0D0-DC7971A1D555}" destId="{A465B365-F88B-4BF0-83C3-FF74BDC1A751}" srcOrd="1" destOrd="0" presId="urn:microsoft.com/office/officeart/2018/2/layout/IconVerticalSolidList"/>
    <dgm:cxn modelId="{9081CDD9-414D-4F10-954E-8304F58A0DE6}" type="presParOf" srcId="{706EB619-83E6-499E-A0D0-DC7971A1D555}" destId="{061F42EF-D01A-4DE8-B6A0-296160653148}" srcOrd="2" destOrd="0" presId="urn:microsoft.com/office/officeart/2018/2/layout/IconVerticalSolidList"/>
    <dgm:cxn modelId="{40DFBB33-D8A9-4071-946B-CB38A538E7DF}" type="presParOf" srcId="{061F42EF-D01A-4DE8-B6A0-296160653148}" destId="{DB679D0D-1D09-45C9-9F80-1EE59FFA4126}" srcOrd="0" destOrd="0" presId="urn:microsoft.com/office/officeart/2018/2/layout/IconVerticalSolidList"/>
    <dgm:cxn modelId="{21E52335-00A4-4F76-8986-5F89AB4772C3}" type="presParOf" srcId="{061F42EF-D01A-4DE8-B6A0-296160653148}" destId="{C8A482EC-0A6A-4E62-B62D-4B8145536EB5}" srcOrd="1" destOrd="0" presId="urn:microsoft.com/office/officeart/2018/2/layout/IconVerticalSolidList"/>
    <dgm:cxn modelId="{1426BBF2-A871-4700-AC28-D84E577BCD98}" type="presParOf" srcId="{061F42EF-D01A-4DE8-B6A0-296160653148}" destId="{CE49A65A-E11B-4089-A6F1-66B63AE7E6AF}" srcOrd="2" destOrd="0" presId="urn:microsoft.com/office/officeart/2018/2/layout/IconVerticalSolidList"/>
    <dgm:cxn modelId="{51A41E34-5A9E-4B48-A144-68A641495019}" type="presParOf" srcId="{061F42EF-D01A-4DE8-B6A0-296160653148}" destId="{4B7AACF8-C370-4AF7-940C-ACCF81D59BE1}" srcOrd="3" destOrd="0" presId="urn:microsoft.com/office/officeart/2018/2/layout/IconVerticalSolidList"/>
    <dgm:cxn modelId="{5D19B13A-6B26-4ED4-957E-54C38738EE07}" type="presParOf" srcId="{706EB619-83E6-499E-A0D0-DC7971A1D555}" destId="{EB553FDB-B7A8-43BC-B439-56FFCB335B31}" srcOrd="3" destOrd="0" presId="urn:microsoft.com/office/officeart/2018/2/layout/IconVerticalSolidList"/>
    <dgm:cxn modelId="{08AB43BE-A57B-465D-B15B-6D09F708AACE}" type="presParOf" srcId="{706EB619-83E6-499E-A0D0-DC7971A1D555}" destId="{47B3C6FA-2088-4A1A-A86A-DF722494A079}" srcOrd="4" destOrd="0" presId="urn:microsoft.com/office/officeart/2018/2/layout/IconVerticalSolidList"/>
    <dgm:cxn modelId="{50D9DEA9-6E26-4E3C-BEA5-1E751AD14DBD}" type="presParOf" srcId="{47B3C6FA-2088-4A1A-A86A-DF722494A079}" destId="{086DB697-1B32-4DCD-B3B8-6DE0C6109282}" srcOrd="0" destOrd="0" presId="urn:microsoft.com/office/officeart/2018/2/layout/IconVerticalSolidList"/>
    <dgm:cxn modelId="{1262C6D5-516D-45B0-AA0A-CAEC183D438E}" type="presParOf" srcId="{47B3C6FA-2088-4A1A-A86A-DF722494A079}" destId="{C53EAEAC-9FCB-4A31-B1B1-8DFB0CACE516}" srcOrd="1" destOrd="0" presId="urn:microsoft.com/office/officeart/2018/2/layout/IconVerticalSolidList"/>
    <dgm:cxn modelId="{BCBB7DFF-8E03-4231-838C-EECBC2E8AB3B}" type="presParOf" srcId="{47B3C6FA-2088-4A1A-A86A-DF722494A079}" destId="{16475EE9-1AB3-4E77-A343-C621CF45ABBB}" srcOrd="2" destOrd="0" presId="urn:microsoft.com/office/officeart/2018/2/layout/IconVerticalSolidList"/>
    <dgm:cxn modelId="{1341305A-E650-4ECF-98B8-05915E4F251B}" type="presParOf" srcId="{47B3C6FA-2088-4A1A-A86A-DF722494A079}" destId="{617C18D7-63A4-42DC-93FC-E9744DF54E64}" srcOrd="3" destOrd="0" presId="urn:microsoft.com/office/officeart/2018/2/layout/IconVerticalSolidList"/>
    <dgm:cxn modelId="{22CBD567-7F7F-4403-8164-236998DCD64B}" type="presParOf" srcId="{706EB619-83E6-499E-A0D0-DC7971A1D555}" destId="{A113B303-71F7-4537-80E6-3F2D0C0349D1}" srcOrd="5" destOrd="0" presId="urn:microsoft.com/office/officeart/2018/2/layout/IconVerticalSolidList"/>
    <dgm:cxn modelId="{28D285D1-4846-474E-A88A-FD03D1BEF0B3}" type="presParOf" srcId="{706EB619-83E6-499E-A0D0-DC7971A1D555}" destId="{1035CC94-8C82-4466-A33B-473252CC59C2}" srcOrd="6" destOrd="0" presId="urn:microsoft.com/office/officeart/2018/2/layout/IconVerticalSolidList"/>
    <dgm:cxn modelId="{263EE70D-DA10-40AD-A7A8-DF0A5F4584B2}" type="presParOf" srcId="{1035CC94-8C82-4466-A33B-473252CC59C2}" destId="{A42C52BC-4023-44C5-A1ED-7E415417A230}" srcOrd="0" destOrd="0" presId="urn:microsoft.com/office/officeart/2018/2/layout/IconVerticalSolidList"/>
    <dgm:cxn modelId="{D535D2B5-D075-4EB8-81D1-181F2A179FF4}" type="presParOf" srcId="{1035CC94-8C82-4466-A33B-473252CC59C2}" destId="{3E567926-A35B-4F7B-BC78-C8A6776E023C}" srcOrd="1" destOrd="0" presId="urn:microsoft.com/office/officeart/2018/2/layout/IconVerticalSolidList"/>
    <dgm:cxn modelId="{A065B051-4FB2-4D89-B3BD-F266B54C2271}" type="presParOf" srcId="{1035CC94-8C82-4466-A33B-473252CC59C2}" destId="{B6EDA68A-6530-4469-9460-78EB650F1611}" srcOrd="2" destOrd="0" presId="urn:microsoft.com/office/officeart/2018/2/layout/IconVerticalSolidList"/>
    <dgm:cxn modelId="{56BDDFFB-C871-468B-93E1-53B1A6EB4424}" type="presParOf" srcId="{1035CC94-8C82-4466-A33B-473252CC59C2}" destId="{DBF7DEB9-12CB-4A3D-AC91-941E777EEB6E}"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CBED970-F710-41F2-9ACD-F207368BB54B}" type="doc">
      <dgm:prSet loTypeId="urn:microsoft.com/office/officeart/2005/8/layout/architecture" loCatId="hierarchy" qsTypeId="urn:microsoft.com/office/officeart/2005/8/quickstyle/3d1" qsCatId="3D" csTypeId="urn:microsoft.com/office/officeart/2005/8/colors/colorful1" csCatId="colorful" phldr="1"/>
      <dgm:spPr/>
      <dgm:t>
        <a:bodyPr/>
        <a:lstStyle/>
        <a:p>
          <a:endParaRPr lang="en-GB"/>
        </a:p>
      </dgm:t>
    </dgm:pt>
    <dgm:pt modelId="{ED199DA2-DA30-42A1-B426-5325E61966A6}">
      <dgm:prSet phldrT="[Text]"/>
      <dgm:spPr/>
      <dgm:t>
        <a:bodyPr/>
        <a:lstStyle/>
        <a:p>
          <a:r>
            <a:rPr lang="en-GB" dirty="0"/>
            <a:t>Raising Awareness of Subject Compartmentalisation </a:t>
          </a:r>
        </a:p>
      </dgm:t>
    </dgm:pt>
    <dgm:pt modelId="{2C4D3C45-ABBD-4B31-83D0-A0FA4D423EB3}" type="parTrans" cxnId="{96BA8361-448F-4295-A12C-86E9857139CB}">
      <dgm:prSet/>
      <dgm:spPr/>
      <dgm:t>
        <a:bodyPr/>
        <a:lstStyle/>
        <a:p>
          <a:endParaRPr lang="en-GB"/>
        </a:p>
      </dgm:t>
    </dgm:pt>
    <dgm:pt modelId="{FD9E7543-4F6E-4AFD-B2B8-F7D0FFFD0757}" type="sibTrans" cxnId="{96BA8361-448F-4295-A12C-86E9857139CB}">
      <dgm:prSet/>
      <dgm:spPr/>
      <dgm:t>
        <a:bodyPr/>
        <a:lstStyle/>
        <a:p>
          <a:endParaRPr lang="en-GB"/>
        </a:p>
      </dgm:t>
    </dgm:pt>
    <dgm:pt modelId="{2F890771-4A8A-415A-BD73-711EE051D0AE}">
      <dgm:prSet phldrT="[Text]"/>
      <dgm:spPr/>
      <dgm:t>
        <a:bodyPr/>
        <a:lstStyle/>
        <a:p>
          <a:r>
            <a:rPr lang="en-GB" dirty="0"/>
            <a:t>Exploration of Big Questions in Multidisciplinary Arenas</a:t>
          </a:r>
        </a:p>
      </dgm:t>
    </dgm:pt>
    <dgm:pt modelId="{332BBF76-196E-493D-87E2-F7CBE2F191B7}" type="parTrans" cxnId="{ACD51E4C-708C-4CA7-893E-C062FB76EC89}">
      <dgm:prSet/>
      <dgm:spPr/>
      <dgm:t>
        <a:bodyPr/>
        <a:lstStyle/>
        <a:p>
          <a:endParaRPr lang="en-GB"/>
        </a:p>
      </dgm:t>
    </dgm:pt>
    <dgm:pt modelId="{88E6C9F1-4738-441D-86BC-F585AE6875B8}" type="sibTrans" cxnId="{ACD51E4C-708C-4CA7-893E-C062FB76EC89}">
      <dgm:prSet/>
      <dgm:spPr/>
      <dgm:t>
        <a:bodyPr/>
        <a:lstStyle/>
        <a:p>
          <a:endParaRPr lang="en-GB"/>
        </a:p>
      </dgm:t>
    </dgm:pt>
    <dgm:pt modelId="{7CBD5798-2BB0-4230-88DA-A965FFA7883F}">
      <dgm:prSet phldrT="[Text]"/>
      <dgm:spPr>
        <a:solidFill>
          <a:schemeClr val="accent4"/>
        </a:solidFill>
      </dgm:spPr>
      <dgm:t>
        <a:bodyPr/>
        <a:lstStyle/>
        <a:p>
          <a:r>
            <a:rPr lang="en-GB" dirty="0"/>
            <a:t>Understanding Science and Religion are Not Necessarily Incompatible</a:t>
          </a:r>
        </a:p>
      </dgm:t>
    </dgm:pt>
    <dgm:pt modelId="{C8F4D68B-A01C-4D2C-A6BF-4EC14B49C8D7}" type="parTrans" cxnId="{50DCE43E-FA08-461F-905A-EB54E7FC0CC6}">
      <dgm:prSet/>
      <dgm:spPr/>
      <dgm:t>
        <a:bodyPr/>
        <a:lstStyle/>
        <a:p>
          <a:endParaRPr lang="en-GB"/>
        </a:p>
      </dgm:t>
    </dgm:pt>
    <dgm:pt modelId="{E83301B6-1B62-4822-9059-AA4A52AD102A}" type="sibTrans" cxnId="{50DCE43E-FA08-461F-905A-EB54E7FC0CC6}">
      <dgm:prSet/>
      <dgm:spPr/>
      <dgm:t>
        <a:bodyPr/>
        <a:lstStyle/>
        <a:p>
          <a:endParaRPr lang="en-GB"/>
        </a:p>
      </dgm:t>
    </dgm:pt>
    <dgm:pt modelId="{81B7F241-EE22-4638-B466-300B122C09D2}" type="pres">
      <dgm:prSet presAssocID="{9CBED970-F710-41F2-9ACD-F207368BB54B}" presName="Name0" presStyleCnt="0">
        <dgm:presLayoutVars>
          <dgm:chPref val="1"/>
          <dgm:dir/>
          <dgm:animOne val="branch"/>
          <dgm:animLvl val="lvl"/>
          <dgm:resizeHandles/>
        </dgm:presLayoutVars>
      </dgm:prSet>
      <dgm:spPr/>
    </dgm:pt>
    <dgm:pt modelId="{F92B40B5-F1C1-4321-8508-5DA4F0BCB0ED}" type="pres">
      <dgm:prSet presAssocID="{ED199DA2-DA30-42A1-B426-5325E61966A6}" presName="vertOne" presStyleCnt="0"/>
      <dgm:spPr/>
    </dgm:pt>
    <dgm:pt modelId="{91EFE302-06C7-4105-B995-8167DC6E95E3}" type="pres">
      <dgm:prSet presAssocID="{ED199DA2-DA30-42A1-B426-5325E61966A6}" presName="txOne" presStyleLbl="node0" presStyleIdx="0" presStyleCnt="1" custScaleY="138093">
        <dgm:presLayoutVars>
          <dgm:chPref val="3"/>
        </dgm:presLayoutVars>
      </dgm:prSet>
      <dgm:spPr>
        <a:prstGeom prst="upArrowCallout">
          <a:avLst/>
        </a:prstGeom>
      </dgm:spPr>
    </dgm:pt>
    <dgm:pt modelId="{81CA4B8E-2CB3-419B-837B-399FD2CA8C65}" type="pres">
      <dgm:prSet presAssocID="{ED199DA2-DA30-42A1-B426-5325E61966A6}" presName="parTransOne" presStyleCnt="0"/>
      <dgm:spPr/>
    </dgm:pt>
    <dgm:pt modelId="{2A08DA90-1719-46C4-9CEC-B3B9E6AE06B1}" type="pres">
      <dgm:prSet presAssocID="{ED199DA2-DA30-42A1-B426-5325E61966A6}" presName="horzOne" presStyleCnt="0"/>
      <dgm:spPr/>
    </dgm:pt>
    <dgm:pt modelId="{7C37E470-BD2B-424B-943F-02926A9ECE96}" type="pres">
      <dgm:prSet presAssocID="{2F890771-4A8A-415A-BD73-711EE051D0AE}" presName="vertTwo" presStyleCnt="0"/>
      <dgm:spPr/>
    </dgm:pt>
    <dgm:pt modelId="{793430A4-268B-4D5B-A3F0-1E74950A89C0}" type="pres">
      <dgm:prSet presAssocID="{2F890771-4A8A-415A-BD73-711EE051D0AE}" presName="txTwo" presStyleLbl="node2" presStyleIdx="0" presStyleCnt="1" custScaleY="151344">
        <dgm:presLayoutVars>
          <dgm:chPref val="3"/>
        </dgm:presLayoutVars>
      </dgm:prSet>
      <dgm:spPr>
        <a:prstGeom prst="upArrowCallout">
          <a:avLst/>
        </a:prstGeom>
      </dgm:spPr>
    </dgm:pt>
    <dgm:pt modelId="{D908EEC7-6C6F-49CA-9B70-F25C1563B0BC}" type="pres">
      <dgm:prSet presAssocID="{2F890771-4A8A-415A-BD73-711EE051D0AE}" presName="parTransTwo" presStyleCnt="0"/>
      <dgm:spPr/>
    </dgm:pt>
    <dgm:pt modelId="{37EE138C-3A60-4B98-86A9-52EB9685FE53}" type="pres">
      <dgm:prSet presAssocID="{2F890771-4A8A-415A-BD73-711EE051D0AE}" presName="horzTwo" presStyleCnt="0"/>
      <dgm:spPr/>
    </dgm:pt>
    <dgm:pt modelId="{4DB4A8D2-0C88-44AA-8690-644CAD451295}" type="pres">
      <dgm:prSet presAssocID="{7CBD5798-2BB0-4230-88DA-A965FFA7883F}" presName="vertThree" presStyleCnt="0"/>
      <dgm:spPr/>
    </dgm:pt>
    <dgm:pt modelId="{9A938B29-3945-4C2B-96F1-5B027A458335}" type="pres">
      <dgm:prSet presAssocID="{7CBD5798-2BB0-4230-88DA-A965FFA7883F}" presName="txThree" presStyleLbl="node3" presStyleIdx="0" presStyleCnt="1" custLinFactNeighborX="-21237" custLinFactNeighborY="-7937">
        <dgm:presLayoutVars>
          <dgm:chPref val="3"/>
        </dgm:presLayoutVars>
      </dgm:prSet>
      <dgm:spPr/>
    </dgm:pt>
    <dgm:pt modelId="{A052BA6A-4428-45CE-9C8E-C2D46D700DB9}" type="pres">
      <dgm:prSet presAssocID="{7CBD5798-2BB0-4230-88DA-A965FFA7883F}" presName="horzThree" presStyleCnt="0"/>
      <dgm:spPr/>
    </dgm:pt>
  </dgm:ptLst>
  <dgm:cxnLst>
    <dgm:cxn modelId="{45D84B28-94FA-4453-A194-A614EE651BEF}" type="presOf" srcId="{2F890771-4A8A-415A-BD73-711EE051D0AE}" destId="{793430A4-268B-4D5B-A3F0-1E74950A89C0}" srcOrd="0" destOrd="0" presId="urn:microsoft.com/office/officeart/2005/8/layout/architecture"/>
    <dgm:cxn modelId="{50DCE43E-FA08-461F-905A-EB54E7FC0CC6}" srcId="{2F890771-4A8A-415A-BD73-711EE051D0AE}" destId="{7CBD5798-2BB0-4230-88DA-A965FFA7883F}" srcOrd="0" destOrd="0" parTransId="{C8F4D68B-A01C-4D2C-A6BF-4EC14B49C8D7}" sibTransId="{E83301B6-1B62-4822-9059-AA4A52AD102A}"/>
    <dgm:cxn modelId="{8CC4A05C-2212-4972-ADDF-035C12DEC3D4}" type="presOf" srcId="{9CBED970-F710-41F2-9ACD-F207368BB54B}" destId="{81B7F241-EE22-4638-B466-300B122C09D2}" srcOrd="0" destOrd="0" presId="urn:microsoft.com/office/officeart/2005/8/layout/architecture"/>
    <dgm:cxn modelId="{96BA8361-448F-4295-A12C-86E9857139CB}" srcId="{9CBED970-F710-41F2-9ACD-F207368BB54B}" destId="{ED199DA2-DA30-42A1-B426-5325E61966A6}" srcOrd="0" destOrd="0" parTransId="{2C4D3C45-ABBD-4B31-83D0-A0FA4D423EB3}" sibTransId="{FD9E7543-4F6E-4AFD-B2B8-F7D0FFFD0757}"/>
    <dgm:cxn modelId="{4771C74A-26B6-4CCE-BF4F-85E654D48D79}" type="presOf" srcId="{ED199DA2-DA30-42A1-B426-5325E61966A6}" destId="{91EFE302-06C7-4105-B995-8167DC6E95E3}" srcOrd="0" destOrd="0" presId="urn:microsoft.com/office/officeart/2005/8/layout/architecture"/>
    <dgm:cxn modelId="{ACD51E4C-708C-4CA7-893E-C062FB76EC89}" srcId="{ED199DA2-DA30-42A1-B426-5325E61966A6}" destId="{2F890771-4A8A-415A-BD73-711EE051D0AE}" srcOrd="0" destOrd="0" parTransId="{332BBF76-196E-493D-87E2-F7CBE2F191B7}" sibTransId="{88E6C9F1-4738-441D-86BC-F585AE6875B8}"/>
    <dgm:cxn modelId="{34BC37EA-AE86-46D3-A27C-5446C3CEE3FC}" type="presOf" srcId="{7CBD5798-2BB0-4230-88DA-A965FFA7883F}" destId="{9A938B29-3945-4C2B-96F1-5B027A458335}" srcOrd="0" destOrd="0" presId="urn:microsoft.com/office/officeart/2005/8/layout/architecture"/>
    <dgm:cxn modelId="{11078559-FAF1-4E18-AE24-83D9812D37D4}" type="presParOf" srcId="{81B7F241-EE22-4638-B466-300B122C09D2}" destId="{F92B40B5-F1C1-4321-8508-5DA4F0BCB0ED}" srcOrd="0" destOrd="0" presId="urn:microsoft.com/office/officeart/2005/8/layout/architecture"/>
    <dgm:cxn modelId="{D5F32541-1AC1-4EB8-9B91-909ACA36C153}" type="presParOf" srcId="{F92B40B5-F1C1-4321-8508-5DA4F0BCB0ED}" destId="{91EFE302-06C7-4105-B995-8167DC6E95E3}" srcOrd="0" destOrd="0" presId="urn:microsoft.com/office/officeart/2005/8/layout/architecture"/>
    <dgm:cxn modelId="{13BA4393-1560-4B40-85B5-90D3059593A6}" type="presParOf" srcId="{F92B40B5-F1C1-4321-8508-5DA4F0BCB0ED}" destId="{81CA4B8E-2CB3-419B-837B-399FD2CA8C65}" srcOrd="1" destOrd="0" presId="urn:microsoft.com/office/officeart/2005/8/layout/architecture"/>
    <dgm:cxn modelId="{204ACBD4-CB03-444E-8A40-FFEC7D36C24B}" type="presParOf" srcId="{F92B40B5-F1C1-4321-8508-5DA4F0BCB0ED}" destId="{2A08DA90-1719-46C4-9CEC-B3B9E6AE06B1}" srcOrd="2" destOrd="0" presId="urn:microsoft.com/office/officeart/2005/8/layout/architecture"/>
    <dgm:cxn modelId="{B5769A51-E778-4149-840B-017D27EC512E}" type="presParOf" srcId="{2A08DA90-1719-46C4-9CEC-B3B9E6AE06B1}" destId="{7C37E470-BD2B-424B-943F-02926A9ECE96}" srcOrd="0" destOrd="0" presId="urn:microsoft.com/office/officeart/2005/8/layout/architecture"/>
    <dgm:cxn modelId="{3C5AE7C7-1057-4DFA-B32B-39CD54A3DBA1}" type="presParOf" srcId="{7C37E470-BD2B-424B-943F-02926A9ECE96}" destId="{793430A4-268B-4D5B-A3F0-1E74950A89C0}" srcOrd="0" destOrd="0" presId="urn:microsoft.com/office/officeart/2005/8/layout/architecture"/>
    <dgm:cxn modelId="{75163E2E-1CAB-481C-BFA6-BD48BDACD27A}" type="presParOf" srcId="{7C37E470-BD2B-424B-943F-02926A9ECE96}" destId="{D908EEC7-6C6F-49CA-9B70-F25C1563B0BC}" srcOrd="1" destOrd="0" presId="urn:microsoft.com/office/officeart/2005/8/layout/architecture"/>
    <dgm:cxn modelId="{C8D4A79F-0D92-42E4-987E-7E727D3B1BB2}" type="presParOf" srcId="{7C37E470-BD2B-424B-943F-02926A9ECE96}" destId="{37EE138C-3A60-4B98-86A9-52EB9685FE53}" srcOrd="2" destOrd="0" presId="urn:microsoft.com/office/officeart/2005/8/layout/architecture"/>
    <dgm:cxn modelId="{F6E1F324-F7BD-46B7-8222-4D9D98365E96}" type="presParOf" srcId="{37EE138C-3A60-4B98-86A9-52EB9685FE53}" destId="{4DB4A8D2-0C88-44AA-8690-644CAD451295}" srcOrd="0" destOrd="0" presId="urn:microsoft.com/office/officeart/2005/8/layout/architecture"/>
    <dgm:cxn modelId="{82B475E8-10CA-4E1F-969F-890DEDA395F2}" type="presParOf" srcId="{4DB4A8D2-0C88-44AA-8690-644CAD451295}" destId="{9A938B29-3945-4C2B-96F1-5B027A458335}" srcOrd="0" destOrd="0" presId="urn:microsoft.com/office/officeart/2005/8/layout/architecture"/>
    <dgm:cxn modelId="{0BBE73C2-961A-494A-B803-F264EBE03987}" type="presParOf" srcId="{4DB4A8D2-0C88-44AA-8690-644CAD451295}" destId="{A052BA6A-4428-45CE-9C8E-C2D46D700DB9}" srcOrd="1" destOrd="0" presId="urn:microsoft.com/office/officeart/2005/8/layout/architectur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63AF557-3239-4BEB-AF3F-8343F42E2DFE}" type="doc">
      <dgm:prSet loTypeId="urn:microsoft.com/office/officeart/2005/8/layout/matrix3" loCatId="matrix" qsTypeId="urn:microsoft.com/office/officeart/2005/8/quickstyle/simple1" qsCatId="simple" csTypeId="urn:microsoft.com/office/officeart/2005/8/colors/colorful1" csCatId="colorful" phldr="1"/>
      <dgm:spPr/>
      <dgm:t>
        <a:bodyPr/>
        <a:lstStyle/>
        <a:p>
          <a:endParaRPr lang="en-US"/>
        </a:p>
      </dgm:t>
    </dgm:pt>
    <dgm:pt modelId="{7D0F726D-7B7C-4CD3-A46F-164DB000C7D2}">
      <dgm:prSet custT="1"/>
      <dgm:spPr/>
      <dgm:t>
        <a:bodyPr/>
        <a:lstStyle/>
        <a:p>
          <a:r>
            <a:rPr lang="en-GB" sz="1800" b="1" dirty="0"/>
            <a:t>Scientism</a:t>
          </a:r>
          <a:r>
            <a:rPr lang="en-GB" sz="1800" dirty="0"/>
            <a:t>: the belief that there are not real limits to the competence of science and science alone will eventually solve all, or almost all, of our real problems (Stenmark,1997). </a:t>
          </a:r>
          <a:endParaRPr lang="en-US" sz="1800" dirty="0"/>
        </a:p>
      </dgm:t>
    </dgm:pt>
    <dgm:pt modelId="{D8864897-557F-44B0-9C4A-D5DD3849F4E8}" type="parTrans" cxnId="{A009F97D-EC82-4CFA-940B-6F7B7ED48CF3}">
      <dgm:prSet/>
      <dgm:spPr/>
      <dgm:t>
        <a:bodyPr/>
        <a:lstStyle/>
        <a:p>
          <a:endParaRPr lang="en-US"/>
        </a:p>
      </dgm:t>
    </dgm:pt>
    <dgm:pt modelId="{31F6DB15-48EF-4C31-93D2-4D478CAF3783}" type="sibTrans" cxnId="{A009F97D-EC82-4CFA-940B-6F7B7ED48CF3}">
      <dgm:prSet/>
      <dgm:spPr/>
      <dgm:t>
        <a:bodyPr/>
        <a:lstStyle/>
        <a:p>
          <a:endParaRPr lang="en-US"/>
        </a:p>
      </dgm:t>
    </dgm:pt>
    <dgm:pt modelId="{04D2D1A6-7A0B-40A4-B3B6-A9146B4576C0}">
      <dgm:prSet custT="1"/>
      <dgm:spPr>
        <a:solidFill>
          <a:schemeClr val="accent1"/>
        </a:solidFill>
      </dgm:spPr>
      <dgm:t>
        <a:bodyPr/>
        <a:lstStyle/>
        <a:p>
          <a:r>
            <a:rPr lang="en-GB" sz="1800" b="1" dirty="0"/>
            <a:t>Reductionism</a:t>
          </a:r>
          <a:r>
            <a:rPr lang="en-GB" sz="1800" dirty="0"/>
            <a:t>: without transparency/criticality and the potential “loss” trivialise rational part of human thinking and cognitions. </a:t>
          </a:r>
          <a:endParaRPr lang="en-US" sz="1800" dirty="0"/>
        </a:p>
      </dgm:t>
    </dgm:pt>
    <dgm:pt modelId="{679CCE5E-6796-46D1-8493-22FC2AC46A5C}" type="parTrans" cxnId="{5002E226-997E-4BFE-BFE6-ABD6D0764580}">
      <dgm:prSet/>
      <dgm:spPr/>
      <dgm:t>
        <a:bodyPr/>
        <a:lstStyle/>
        <a:p>
          <a:endParaRPr lang="en-US"/>
        </a:p>
      </dgm:t>
    </dgm:pt>
    <dgm:pt modelId="{84D93837-498E-483A-B1C3-75D23B945810}" type="sibTrans" cxnId="{5002E226-997E-4BFE-BFE6-ABD6D0764580}">
      <dgm:prSet/>
      <dgm:spPr/>
      <dgm:t>
        <a:bodyPr/>
        <a:lstStyle/>
        <a:p>
          <a:endParaRPr lang="en-US"/>
        </a:p>
      </dgm:t>
    </dgm:pt>
    <dgm:pt modelId="{A0C1FBC5-3E26-4A7B-99F6-785E8983CD92}">
      <dgm:prSet custT="1"/>
      <dgm:spPr/>
      <dgm:t>
        <a:bodyPr/>
        <a:lstStyle/>
        <a:p>
          <a:r>
            <a:rPr lang="en-GB" sz="1800"/>
            <a:t>Other disciplines are of very little help or no have no value at all</a:t>
          </a:r>
          <a:endParaRPr lang="en-US" sz="1800"/>
        </a:p>
      </dgm:t>
    </dgm:pt>
    <dgm:pt modelId="{69CB5929-A847-43F5-854F-070F53DE3CBF}" type="parTrans" cxnId="{BDE04324-4EB3-4C58-AD2C-8852A14CBC9B}">
      <dgm:prSet/>
      <dgm:spPr/>
      <dgm:t>
        <a:bodyPr/>
        <a:lstStyle/>
        <a:p>
          <a:endParaRPr lang="en-US"/>
        </a:p>
      </dgm:t>
    </dgm:pt>
    <dgm:pt modelId="{35D5BC27-9A57-4095-94CF-63040A573C95}" type="sibTrans" cxnId="{BDE04324-4EB3-4C58-AD2C-8852A14CBC9B}">
      <dgm:prSet/>
      <dgm:spPr/>
      <dgm:t>
        <a:bodyPr/>
        <a:lstStyle/>
        <a:p>
          <a:endParaRPr lang="en-US"/>
        </a:p>
      </dgm:t>
    </dgm:pt>
    <dgm:pt modelId="{F9C5C758-2849-4708-9F44-B8DA821E86B3}">
      <dgm:prSet custT="1"/>
      <dgm:spPr/>
      <dgm:t>
        <a:bodyPr/>
        <a:lstStyle/>
        <a:p>
          <a:r>
            <a:rPr lang="en-GB" sz="1800" dirty="0"/>
            <a:t>Science is </a:t>
          </a:r>
          <a:r>
            <a:rPr lang="en-GB" sz="1800" b="1" dirty="0"/>
            <a:t>not</a:t>
          </a:r>
          <a:r>
            <a:rPr lang="en-GB" sz="1800" dirty="0"/>
            <a:t> in conflict with religion, but scientism is </a:t>
          </a:r>
          <a:r>
            <a:rPr lang="en-GB" sz="1800" b="1" dirty="0"/>
            <a:t>necessarily</a:t>
          </a:r>
          <a:r>
            <a:rPr lang="en-GB" sz="1800" dirty="0"/>
            <a:t> in conflict with religion.</a:t>
          </a:r>
          <a:endParaRPr lang="en-US" sz="1800" dirty="0"/>
        </a:p>
      </dgm:t>
    </dgm:pt>
    <dgm:pt modelId="{B21C8F2C-AD23-40C9-8113-AB4C8E4CE67D}" type="parTrans" cxnId="{18486117-4FF5-4656-8ECC-24EE3426E28D}">
      <dgm:prSet/>
      <dgm:spPr/>
      <dgm:t>
        <a:bodyPr/>
        <a:lstStyle/>
        <a:p>
          <a:endParaRPr lang="en-US"/>
        </a:p>
      </dgm:t>
    </dgm:pt>
    <dgm:pt modelId="{A621ADF9-5559-43B0-BBE8-B90B26F31EF4}" type="sibTrans" cxnId="{18486117-4FF5-4656-8ECC-24EE3426E28D}">
      <dgm:prSet/>
      <dgm:spPr/>
      <dgm:t>
        <a:bodyPr/>
        <a:lstStyle/>
        <a:p>
          <a:endParaRPr lang="en-US"/>
        </a:p>
      </dgm:t>
    </dgm:pt>
    <dgm:pt modelId="{EB7A5844-E1B6-4A66-96B5-9B7339C9DBD8}" type="pres">
      <dgm:prSet presAssocID="{B63AF557-3239-4BEB-AF3F-8343F42E2DFE}" presName="matrix" presStyleCnt="0">
        <dgm:presLayoutVars>
          <dgm:chMax val="1"/>
          <dgm:dir/>
          <dgm:resizeHandles val="exact"/>
        </dgm:presLayoutVars>
      </dgm:prSet>
      <dgm:spPr/>
    </dgm:pt>
    <dgm:pt modelId="{A75CD5A8-1EB9-4A17-90E5-BD50C3B9E026}" type="pres">
      <dgm:prSet presAssocID="{B63AF557-3239-4BEB-AF3F-8343F42E2DFE}" presName="diamond" presStyleLbl="bgShp" presStyleIdx="0" presStyleCnt="1"/>
      <dgm:spPr/>
    </dgm:pt>
    <dgm:pt modelId="{AE025EFA-4B61-4D39-8AEF-EF7326A5F03C}" type="pres">
      <dgm:prSet presAssocID="{B63AF557-3239-4BEB-AF3F-8343F42E2DFE}" presName="quad1" presStyleLbl="node1" presStyleIdx="0" presStyleCnt="4" custScaleX="132427" custLinFactNeighborX="-14981" custLinFactNeighborY="374">
        <dgm:presLayoutVars>
          <dgm:chMax val="0"/>
          <dgm:chPref val="0"/>
          <dgm:bulletEnabled val="1"/>
        </dgm:presLayoutVars>
      </dgm:prSet>
      <dgm:spPr/>
    </dgm:pt>
    <dgm:pt modelId="{CA266A7D-2AB3-4B3D-BE36-6EAFA7D695CD}" type="pres">
      <dgm:prSet presAssocID="{B63AF557-3239-4BEB-AF3F-8343F42E2DFE}" presName="quad2" presStyleLbl="node1" presStyleIdx="1" presStyleCnt="4" custScaleX="132427" custLinFactNeighborX="19475" custLinFactNeighborY="374">
        <dgm:presLayoutVars>
          <dgm:chMax val="0"/>
          <dgm:chPref val="0"/>
          <dgm:bulletEnabled val="1"/>
        </dgm:presLayoutVars>
      </dgm:prSet>
      <dgm:spPr/>
    </dgm:pt>
    <dgm:pt modelId="{4E1636DB-882D-4A84-8EF3-FFBB3D61B9DD}" type="pres">
      <dgm:prSet presAssocID="{B63AF557-3239-4BEB-AF3F-8343F42E2DFE}" presName="quad3" presStyleLbl="node1" presStyleIdx="2" presStyleCnt="4" custScaleX="132427" custLinFactNeighborX="-16104" custLinFactNeighborY="7410">
        <dgm:presLayoutVars>
          <dgm:chMax val="0"/>
          <dgm:chPref val="0"/>
          <dgm:bulletEnabled val="1"/>
        </dgm:presLayoutVars>
      </dgm:prSet>
      <dgm:spPr/>
    </dgm:pt>
    <dgm:pt modelId="{A93EC1BA-AE0F-4F33-BC00-F6760C9DA5CB}" type="pres">
      <dgm:prSet presAssocID="{B63AF557-3239-4BEB-AF3F-8343F42E2DFE}" presName="quad4" presStyleLbl="node1" presStyleIdx="3" presStyleCnt="4" custScaleX="132427" custLinFactNeighborX="19101" custLinFactNeighborY="7410">
        <dgm:presLayoutVars>
          <dgm:chMax val="0"/>
          <dgm:chPref val="0"/>
          <dgm:bulletEnabled val="1"/>
        </dgm:presLayoutVars>
      </dgm:prSet>
      <dgm:spPr/>
    </dgm:pt>
  </dgm:ptLst>
  <dgm:cxnLst>
    <dgm:cxn modelId="{18486117-4FF5-4656-8ECC-24EE3426E28D}" srcId="{B63AF557-3239-4BEB-AF3F-8343F42E2DFE}" destId="{F9C5C758-2849-4708-9F44-B8DA821E86B3}" srcOrd="3" destOrd="0" parTransId="{B21C8F2C-AD23-40C9-8113-AB4C8E4CE67D}" sibTransId="{A621ADF9-5559-43B0-BBE8-B90B26F31EF4}"/>
    <dgm:cxn modelId="{BDE04324-4EB3-4C58-AD2C-8852A14CBC9B}" srcId="{B63AF557-3239-4BEB-AF3F-8343F42E2DFE}" destId="{A0C1FBC5-3E26-4A7B-99F6-785E8983CD92}" srcOrd="2" destOrd="0" parTransId="{69CB5929-A847-43F5-854F-070F53DE3CBF}" sibTransId="{35D5BC27-9A57-4095-94CF-63040A573C95}"/>
    <dgm:cxn modelId="{5002E226-997E-4BFE-BFE6-ABD6D0764580}" srcId="{B63AF557-3239-4BEB-AF3F-8343F42E2DFE}" destId="{04D2D1A6-7A0B-40A4-B3B6-A9146B4576C0}" srcOrd="1" destOrd="0" parTransId="{679CCE5E-6796-46D1-8493-22FC2AC46A5C}" sibTransId="{84D93837-498E-483A-B1C3-75D23B945810}"/>
    <dgm:cxn modelId="{92559565-5071-4E4B-82C9-F526F7935D1F}" type="presOf" srcId="{B63AF557-3239-4BEB-AF3F-8343F42E2DFE}" destId="{EB7A5844-E1B6-4A66-96B5-9B7339C9DBD8}" srcOrd="0" destOrd="0" presId="urn:microsoft.com/office/officeart/2005/8/layout/matrix3"/>
    <dgm:cxn modelId="{CD81A546-70FD-49D3-B016-7745F23891CD}" type="presOf" srcId="{7D0F726D-7B7C-4CD3-A46F-164DB000C7D2}" destId="{AE025EFA-4B61-4D39-8AEF-EF7326A5F03C}" srcOrd="0" destOrd="0" presId="urn:microsoft.com/office/officeart/2005/8/layout/matrix3"/>
    <dgm:cxn modelId="{A009F97D-EC82-4CFA-940B-6F7B7ED48CF3}" srcId="{B63AF557-3239-4BEB-AF3F-8343F42E2DFE}" destId="{7D0F726D-7B7C-4CD3-A46F-164DB000C7D2}" srcOrd="0" destOrd="0" parTransId="{D8864897-557F-44B0-9C4A-D5DD3849F4E8}" sibTransId="{31F6DB15-48EF-4C31-93D2-4D478CAF3783}"/>
    <dgm:cxn modelId="{B68FF6BD-8127-4927-85F9-4362A48677D1}" type="presOf" srcId="{A0C1FBC5-3E26-4A7B-99F6-785E8983CD92}" destId="{4E1636DB-882D-4A84-8EF3-FFBB3D61B9DD}" srcOrd="0" destOrd="0" presId="urn:microsoft.com/office/officeart/2005/8/layout/matrix3"/>
    <dgm:cxn modelId="{92B4FCBE-BF3E-481E-83BB-503C75B75CA6}" type="presOf" srcId="{F9C5C758-2849-4708-9F44-B8DA821E86B3}" destId="{A93EC1BA-AE0F-4F33-BC00-F6760C9DA5CB}" srcOrd="0" destOrd="0" presId="urn:microsoft.com/office/officeart/2005/8/layout/matrix3"/>
    <dgm:cxn modelId="{1AB069F5-50A8-42BD-86CA-35F9170D9133}" type="presOf" srcId="{04D2D1A6-7A0B-40A4-B3B6-A9146B4576C0}" destId="{CA266A7D-2AB3-4B3D-BE36-6EAFA7D695CD}" srcOrd="0" destOrd="0" presId="urn:microsoft.com/office/officeart/2005/8/layout/matrix3"/>
    <dgm:cxn modelId="{C6A1BCA7-241E-4687-A28B-8679EE55A7C0}" type="presParOf" srcId="{EB7A5844-E1B6-4A66-96B5-9B7339C9DBD8}" destId="{A75CD5A8-1EB9-4A17-90E5-BD50C3B9E026}" srcOrd="0" destOrd="0" presId="urn:microsoft.com/office/officeart/2005/8/layout/matrix3"/>
    <dgm:cxn modelId="{34FABD75-7E65-4749-A93E-A68533069E6B}" type="presParOf" srcId="{EB7A5844-E1B6-4A66-96B5-9B7339C9DBD8}" destId="{AE025EFA-4B61-4D39-8AEF-EF7326A5F03C}" srcOrd="1" destOrd="0" presId="urn:microsoft.com/office/officeart/2005/8/layout/matrix3"/>
    <dgm:cxn modelId="{300ADE8A-0363-4CC3-AFE7-22F43A059549}" type="presParOf" srcId="{EB7A5844-E1B6-4A66-96B5-9B7339C9DBD8}" destId="{CA266A7D-2AB3-4B3D-BE36-6EAFA7D695CD}" srcOrd="2" destOrd="0" presId="urn:microsoft.com/office/officeart/2005/8/layout/matrix3"/>
    <dgm:cxn modelId="{683071F5-FF0F-4E47-B2B6-31E0C56B5607}" type="presParOf" srcId="{EB7A5844-E1B6-4A66-96B5-9B7339C9DBD8}" destId="{4E1636DB-882D-4A84-8EF3-FFBB3D61B9DD}" srcOrd="3" destOrd="0" presId="urn:microsoft.com/office/officeart/2005/8/layout/matrix3"/>
    <dgm:cxn modelId="{B4B69866-63BE-4A9C-BC75-86CDAED23F48}" type="presParOf" srcId="{EB7A5844-E1B6-4A66-96B5-9B7339C9DBD8}" destId="{A93EC1BA-AE0F-4F33-BC00-F6760C9DA5CB}"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5F0068-110E-4936-AE9E-A2849D957FE2}">
      <dsp:nvSpPr>
        <dsp:cNvPr id="0" name=""/>
        <dsp:cNvSpPr/>
      </dsp:nvSpPr>
      <dsp:spPr>
        <a:xfrm>
          <a:off x="243526" y="409772"/>
          <a:ext cx="1352013" cy="1352013"/>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C39FC61-DD7C-459B-A92A-DC7C05809BA3}">
      <dsp:nvSpPr>
        <dsp:cNvPr id="0" name=""/>
        <dsp:cNvSpPr/>
      </dsp:nvSpPr>
      <dsp:spPr>
        <a:xfrm>
          <a:off x="527448" y="693695"/>
          <a:ext cx="784167" cy="78416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4FC2519-5D08-41BC-A9F0-74AA4A07BD7D}">
      <dsp:nvSpPr>
        <dsp:cNvPr id="0" name=""/>
        <dsp:cNvSpPr/>
      </dsp:nvSpPr>
      <dsp:spPr>
        <a:xfrm>
          <a:off x="1885256" y="409772"/>
          <a:ext cx="3186888" cy="13520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44550">
            <a:lnSpc>
              <a:spcPct val="90000"/>
            </a:lnSpc>
            <a:spcBef>
              <a:spcPct val="0"/>
            </a:spcBef>
            <a:spcAft>
              <a:spcPct val="35000"/>
            </a:spcAft>
            <a:buNone/>
          </a:pPr>
          <a:r>
            <a:rPr lang="en-GB" sz="1900" kern="1200" dirty="0"/>
            <a:t>Scholarly thinking has moved beyond conflict models of the relationship</a:t>
          </a:r>
          <a:endParaRPr lang="en-US" sz="1900" kern="1200" dirty="0"/>
        </a:p>
      </dsp:txBody>
      <dsp:txXfrm>
        <a:off x="1885256" y="409772"/>
        <a:ext cx="3186888" cy="1352013"/>
      </dsp:txXfrm>
    </dsp:sp>
    <dsp:sp modelId="{8505D055-73DA-4915-BA4A-0E8EC307B2AB}">
      <dsp:nvSpPr>
        <dsp:cNvPr id="0" name=""/>
        <dsp:cNvSpPr/>
      </dsp:nvSpPr>
      <dsp:spPr>
        <a:xfrm>
          <a:off x="5627436" y="409772"/>
          <a:ext cx="1352013" cy="1352013"/>
        </a:xfrm>
        <a:prstGeom prst="ellipse">
          <a:avLst/>
        </a:prstGeom>
        <a:solidFill>
          <a:schemeClr val="tx2"/>
        </a:solidFill>
        <a:ln>
          <a:noFill/>
        </a:ln>
        <a:effectLst/>
      </dsp:spPr>
      <dsp:style>
        <a:lnRef idx="0">
          <a:scrgbClr r="0" g="0" b="0"/>
        </a:lnRef>
        <a:fillRef idx="1">
          <a:scrgbClr r="0" g="0" b="0"/>
        </a:fillRef>
        <a:effectRef idx="0">
          <a:scrgbClr r="0" g="0" b="0"/>
        </a:effectRef>
        <a:fontRef idx="minor"/>
      </dsp:style>
    </dsp:sp>
    <dsp:sp modelId="{DCC0FAA6-6C75-4C1E-9FAB-26F39F951EF3}">
      <dsp:nvSpPr>
        <dsp:cNvPr id="0" name=""/>
        <dsp:cNvSpPr/>
      </dsp:nvSpPr>
      <dsp:spPr>
        <a:xfrm>
          <a:off x="5911359" y="693695"/>
          <a:ext cx="784167" cy="78416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E329B94-79F2-4F94-989C-19CBC34BE855}">
      <dsp:nvSpPr>
        <dsp:cNvPr id="0" name=""/>
        <dsp:cNvSpPr/>
      </dsp:nvSpPr>
      <dsp:spPr>
        <a:xfrm>
          <a:off x="7269167" y="409772"/>
          <a:ext cx="3186888" cy="13520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44550">
            <a:lnSpc>
              <a:spcPct val="90000"/>
            </a:lnSpc>
            <a:spcBef>
              <a:spcPct val="0"/>
            </a:spcBef>
            <a:spcAft>
              <a:spcPct val="35000"/>
            </a:spcAft>
            <a:buNone/>
          </a:pPr>
          <a:r>
            <a:rPr lang="en-GB" sz="1900" kern="1200"/>
            <a:t>Increase of AI, robotics &amp; technology in everyday life brings Big Questions to the fore</a:t>
          </a:r>
          <a:endParaRPr lang="en-US" sz="1900" kern="1200" dirty="0"/>
        </a:p>
      </dsp:txBody>
      <dsp:txXfrm>
        <a:off x="7269167" y="409772"/>
        <a:ext cx="3186888" cy="1352013"/>
      </dsp:txXfrm>
    </dsp:sp>
    <dsp:sp modelId="{9B0AFE94-CEF8-467C-BA27-5E153853E1A3}">
      <dsp:nvSpPr>
        <dsp:cNvPr id="0" name=""/>
        <dsp:cNvSpPr/>
      </dsp:nvSpPr>
      <dsp:spPr>
        <a:xfrm>
          <a:off x="243526" y="2483481"/>
          <a:ext cx="1352013" cy="1352013"/>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FDE4AD0-4E3D-4ABD-96CE-7B0F1422BD8C}">
      <dsp:nvSpPr>
        <dsp:cNvPr id="0" name=""/>
        <dsp:cNvSpPr/>
      </dsp:nvSpPr>
      <dsp:spPr>
        <a:xfrm>
          <a:off x="527448" y="2767404"/>
          <a:ext cx="784167" cy="78416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9E2AC4E-4D42-4D68-89DC-1120C36B13F6}">
      <dsp:nvSpPr>
        <dsp:cNvPr id="0" name=""/>
        <dsp:cNvSpPr/>
      </dsp:nvSpPr>
      <dsp:spPr>
        <a:xfrm>
          <a:off x="1885256" y="2483481"/>
          <a:ext cx="3186888" cy="13520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44550">
            <a:lnSpc>
              <a:spcPct val="90000"/>
            </a:lnSpc>
            <a:spcBef>
              <a:spcPct val="0"/>
            </a:spcBef>
            <a:spcAft>
              <a:spcPct val="35000"/>
            </a:spcAft>
            <a:buNone/>
          </a:pPr>
          <a:r>
            <a:rPr lang="en-GB" sz="1900" kern="1200"/>
            <a:t>Technology in the classroom provides new opportunities to develop students epistemic insight and challenge their misperceptions</a:t>
          </a:r>
          <a:endParaRPr lang="en-US" sz="1900" kern="1200"/>
        </a:p>
      </dsp:txBody>
      <dsp:txXfrm>
        <a:off x="1885256" y="2483481"/>
        <a:ext cx="3186888" cy="1352013"/>
      </dsp:txXfrm>
    </dsp:sp>
    <dsp:sp modelId="{CB87427C-B63F-4800-959F-3C5076EBEFBE}">
      <dsp:nvSpPr>
        <dsp:cNvPr id="0" name=""/>
        <dsp:cNvSpPr/>
      </dsp:nvSpPr>
      <dsp:spPr>
        <a:xfrm>
          <a:off x="5627436" y="2483481"/>
          <a:ext cx="1352013" cy="1352013"/>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796A80-55AF-4732-9FA8-3C8224B17449}">
      <dsp:nvSpPr>
        <dsp:cNvPr id="0" name=""/>
        <dsp:cNvSpPr/>
      </dsp:nvSpPr>
      <dsp:spPr>
        <a:xfrm>
          <a:off x="5911359" y="2767404"/>
          <a:ext cx="784167" cy="78416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F20CF87-1012-483C-8051-01522AF3AAC9}">
      <dsp:nvSpPr>
        <dsp:cNvPr id="0" name=""/>
        <dsp:cNvSpPr/>
      </dsp:nvSpPr>
      <dsp:spPr>
        <a:xfrm>
          <a:off x="7269167" y="2483481"/>
          <a:ext cx="3186888" cy="13520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en-GB" sz="1800" kern="1200" dirty="0"/>
            <a:t>Ofsted’s requirement for considered curriculum &amp; RE Commission report provide challenge and opportunity to explore the place of RE in the wider curriculum.</a:t>
          </a:r>
          <a:endParaRPr lang="en-US" sz="1800" kern="1200" dirty="0"/>
        </a:p>
      </dsp:txBody>
      <dsp:txXfrm>
        <a:off x="7269167" y="2483481"/>
        <a:ext cx="3186888" cy="135201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DDAD23-C46D-4E98-B92D-6B9D0A0B1B8B}">
      <dsp:nvSpPr>
        <dsp:cNvPr id="0" name=""/>
        <dsp:cNvSpPr/>
      </dsp:nvSpPr>
      <dsp:spPr>
        <a:xfrm rot="5400000">
          <a:off x="6301587" y="-2303662"/>
          <a:ext cx="1698041" cy="6729984"/>
        </a:xfrm>
        <a:prstGeom prst="round2Same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5730" tIns="62865" rIns="125730" bIns="62865" numCol="1" spcCol="1270" anchor="ctr" anchorCtr="0">
          <a:noAutofit/>
        </a:bodyPr>
        <a:lstStyle/>
        <a:p>
          <a:pPr marL="285750" lvl="1" indent="-285750" algn="l" defTabSz="1466850">
            <a:lnSpc>
              <a:spcPct val="90000"/>
            </a:lnSpc>
            <a:spcBef>
              <a:spcPct val="0"/>
            </a:spcBef>
            <a:spcAft>
              <a:spcPct val="15000"/>
            </a:spcAft>
            <a:buNone/>
          </a:pPr>
          <a:r>
            <a:rPr lang="en-GB" sz="3300" kern="1200" dirty="0"/>
            <a:t>  Emphasising boundaries without explaining links/ powers &amp; limitations</a:t>
          </a:r>
          <a:endParaRPr lang="en-US" sz="3300" kern="1200" dirty="0"/>
        </a:p>
      </dsp:txBody>
      <dsp:txXfrm rot="-5400000">
        <a:off x="3785616" y="295201"/>
        <a:ext cx="6647092" cy="1532257"/>
      </dsp:txXfrm>
    </dsp:sp>
    <dsp:sp modelId="{6DD250F2-B591-4D21-B964-B8668E8C9256}">
      <dsp:nvSpPr>
        <dsp:cNvPr id="0" name=""/>
        <dsp:cNvSpPr/>
      </dsp:nvSpPr>
      <dsp:spPr>
        <a:xfrm>
          <a:off x="0" y="53"/>
          <a:ext cx="3785616" cy="2122552"/>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marL="0" lvl="0" indent="0" algn="ctr" defTabSz="1111250">
            <a:lnSpc>
              <a:spcPct val="90000"/>
            </a:lnSpc>
            <a:spcBef>
              <a:spcPct val="0"/>
            </a:spcBef>
            <a:spcAft>
              <a:spcPct val="35000"/>
            </a:spcAft>
            <a:buNone/>
          </a:pPr>
          <a:r>
            <a:rPr lang="en-GB" sz="2500" kern="1200"/>
            <a:t>School compartmentalisation/ subject fragmentation</a:t>
          </a:r>
          <a:endParaRPr lang="en-US" sz="2500" kern="1200" dirty="0"/>
        </a:p>
      </dsp:txBody>
      <dsp:txXfrm>
        <a:off x="103614" y="103667"/>
        <a:ext cx="3578388" cy="1915324"/>
      </dsp:txXfrm>
    </dsp:sp>
    <dsp:sp modelId="{FEF8E1C8-091D-4DDE-959F-B47F06CAE68F}">
      <dsp:nvSpPr>
        <dsp:cNvPr id="0" name=""/>
        <dsp:cNvSpPr/>
      </dsp:nvSpPr>
      <dsp:spPr>
        <a:xfrm rot="5400000">
          <a:off x="6301587" y="-74983"/>
          <a:ext cx="1698041" cy="6729984"/>
        </a:xfrm>
        <a:prstGeom prst="round2SameRect">
          <a:avLst/>
        </a:prstGeom>
        <a:solidFill>
          <a:schemeClr val="accent1">
            <a:lumMod val="20000"/>
            <a:lumOff val="80000"/>
            <a:alpha val="9000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5730" tIns="62865" rIns="125730" bIns="62865" numCol="1" spcCol="1270" anchor="ctr" anchorCtr="0">
          <a:noAutofit/>
        </a:bodyPr>
        <a:lstStyle/>
        <a:p>
          <a:pPr marL="285750" lvl="1" indent="-285750" algn="l" defTabSz="1466850">
            <a:lnSpc>
              <a:spcPct val="90000"/>
            </a:lnSpc>
            <a:spcBef>
              <a:spcPct val="0"/>
            </a:spcBef>
            <a:spcAft>
              <a:spcPct val="15000"/>
            </a:spcAft>
            <a:buNone/>
          </a:pPr>
          <a:r>
            <a:rPr lang="en-GB" sz="3300" kern="1200" dirty="0"/>
            <a:t>  “knowledge” or evidence is removed from context in the way search results are presented </a:t>
          </a:r>
          <a:endParaRPr lang="en-US" sz="3300" kern="1200" dirty="0"/>
        </a:p>
      </dsp:txBody>
      <dsp:txXfrm rot="-5400000">
        <a:off x="3785616" y="2523880"/>
        <a:ext cx="6647092" cy="1532257"/>
      </dsp:txXfrm>
    </dsp:sp>
    <dsp:sp modelId="{FCF0C682-71D5-4544-97A2-D47E32F58C19}">
      <dsp:nvSpPr>
        <dsp:cNvPr id="0" name=""/>
        <dsp:cNvSpPr/>
      </dsp:nvSpPr>
      <dsp:spPr>
        <a:xfrm>
          <a:off x="0" y="2228732"/>
          <a:ext cx="3785616" cy="2122552"/>
        </a:xfrm>
        <a:prstGeom prst="round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marL="0" lvl="0" indent="0" algn="ctr" defTabSz="1111250">
            <a:lnSpc>
              <a:spcPct val="90000"/>
            </a:lnSpc>
            <a:spcBef>
              <a:spcPct val="0"/>
            </a:spcBef>
            <a:spcAft>
              <a:spcPct val="35000"/>
            </a:spcAft>
            <a:buNone/>
          </a:pPr>
          <a:r>
            <a:rPr lang="en-GB" sz="2500" kern="1200" dirty="0"/>
            <a:t>Digital “collapse” of boundaries</a:t>
          </a:r>
          <a:endParaRPr lang="en-US" sz="2500" kern="1200" dirty="0"/>
        </a:p>
      </dsp:txBody>
      <dsp:txXfrm>
        <a:off x="103614" y="2332346"/>
        <a:ext cx="3578388" cy="191532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DFBA11-DDE9-4208-912D-C71713D96B52}">
      <dsp:nvSpPr>
        <dsp:cNvPr id="0" name=""/>
        <dsp:cNvSpPr/>
      </dsp:nvSpPr>
      <dsp:spPr>
        <a:xfrm>
          <a:off x="0" y="471150"/>
          <a:ext cx="11423560" cy="926788"/>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4655519-B726-481F-910A-E16C27672BA2}">
      <dsp:nvSpPr>
        <dsp:cNvPr id="0" name=""/>
        <dsp:cNvSpPr/>
      </dsp:nvSpPr>
      <dsp:spPr>
        <a:xfrm>
          <a:off x="66846" y="652033"/>
          <a:ext cx="581301" cy="66678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D814B44-E5C4-4F86-8618-BADD81AE8812}">
      <dsp:nvSpPr>
        <dsp:cNvPr id="0" name=""/>
        <dsp:cNvSpPr/>
      </dsp:nvSpPr>
      <dsp:spPr>
        <a:xfrm>
          <a:off x="714994" y="676047"/>
          <a:ext cx="10623038" cy="7734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856" tIns="81856" rIns="81856" bIns="81856" numCol="1" spcCol="1270" anchor="ctr" anchorCtr="0">
          <a:noAutofit/>
        </a:bodyPr>
        <a:lstStyle/>
        <a:p>
          <a:pPr marL="0" lvl="0" indent="0" algn="l" defTabSz="800100">
            <a:lnSpc>
              <a:spcPct val="90000"/>
            </a:lnSpc>
            <a:spcBef>
              <a:spcPct val="0"/>
            </a:spcBef>
            <a:spcAft>
              <a:spcPct val="35000"/>
            </a:spcAft>
            <a:buNone/>
          </a:pPr>
          <a:r>
            <a:rPr lang="en-US" sz="1800" kern="1200" dirty="0"/>
            <a:t>The Epistemic Insight initiative aims to create an education system which more effectively:</a:t>
          </a:r>
        </a:p>
      </dsp:txBody>
      <dsp:txXfrm>
        <a:off x="714994" y="676047"/>
        <a:ext cx="10623038" cy="773443"/>
      </dsp:txXfrm>
    </dsp:sp>
    <dsp:sp modelId="{DB679D0D-1D09-45C9-9F80-1EE59FFA4126}">
      <dsp:nvSpPr>
        <dsp:cNvPr id="0" name=""/>
        <dsp:cNvSpPr/>
      </dsp:nvSpPr>
      <dsp:spPr>
        <a:xfrm>
          <a:off x="0" y="1642851"/>
          <a:ext cx="11423560" cy="1112551"/>
        </a:xfrm>
        <a:prstGeom prst="roundRect">
          <a:avLst>
            <a:gd name="adj" fmla="val 10000"/>
          </a:avLst>
        </a:prstGeom>
        <a:solidFill>
          <a:schemeClr val="accent1"/>
        </a:solidFill>
        <a:ln>
          <a:noFill/>
        </a:ln>
        <a:effectLst/>
      </dsp:spPr>
      <dsp:style>
        <a:lnRef idx="0">
          <a:scrgbClr r="0" g="0" b="0"/>
        </a:lnRef>
        <a:fillRef idx="1">
          <a:scrgbClr r="0" g="0" b="0"/>
        </a:fillRef>
        <a:effectRef idx="0">
          <a:scrgbClr r="0" g="0" b="0"/>
        </a:effectRef>
        <a:fontRef idx="minor"/>
      </dsp:style>
    </dsp:sp>
    <dsp:sp modelId="{C8A482EC-0A6A-4E62-B62D-4B8145536EB5}">
      <dsp:nvSpPr>
        <dsp:cNvPr id="0" name=""/>
        <dsp:cNvSpPr/>
      </dsp:nvSpPr>
      <dsp:spPr>
        <a:xfrm>
          <a:off x="22957" y="1906638"/>
          <a:ext cx="669079" cy="58497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B7AACF8-C370-4AF7-940C-ACCF81D59BE1}">
      <dsp:nvSpPr>
        <dsp:cNvPr id="0" name=""/>
        <dsp:cNvSpPr/>
      </dsp:nvSpPr>
      <dsp:spPr>
        <a:xfrm>
          <a:off x="714994" y="1889749"/>
          <a:ext cx="10623038" cy="7734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856" tIns="81856" rIns="81856" bIns="81856" numCol="1" spcCol="1270" anchor="ctr" anchorCtr="0">
          <a:noAutofit/>
        </a:bodyPr>
        <a:lstStyle/>
        <a:p>
          <a:pPr marL="0" lvl="0" indent="0" algn="l" defTabSz="800100">
            <a:lnSpc>
              <a:spcPct val="90000"/>
            </a:lnSpc>
            <a:spcBef>
              <a:spcPct val="0"/>
            </a:spcBef>
            <a:spcAft>
              <a:spcPct val="35000"/>
            </a:spcAft>
            <a:buNone/>
          </a:pPr>
          <a:r>
            <a:rPr lang="en-US" sz="1800" kern="1200" dirty="0"/>
            <a:t>Stimulates students' </a:t>
          </a:r>
          <a:r>
            <a:rPr lang="en-US" sz="1800" b="1" kern="1200" dirty="0"/>
            <a:t>intellectual curiosity </a:t>
          </a:r>
          <a:r>
            <a:rPr lang="en-US" sz="1800" kern="1200" dirty="0"/>
            <a:t>in Big Questions and ensures they have access to the idea that science and religion are </a:t>
          </a:r>
          <a:r>
            <a:rPr lang="en-US" sz="1800" b="1" kern="1200" dirty="0"/>
            <a:t>not necessarily incompatible</a:t>
          </a:r>
          <a:r>
            <a:rPr lang="en-US" sz="1800" kern="1200" dirty="0"/>
            <a:t>; positively influences students’ attitudes to their subjects and to </a:t>
          </a:r>
          <a:r>
            <a:rPr lang="en-US" sz="1800" b="1" kern="1200" dirty="0"/>
            <a:t>asking questions which bridge subject boundaries</a:t>
          </a:r>
          <a:r>
            <a:rPr lang="en-US" sz="1800" kern="1200" dirty="0"/>
            <a:t>.</a:t>
          </a:r>
        </a:p>
      </dsp:txBody>
      <dsp:txXfrm>
        <a:off x="714994" y="1889749"/>
        <a:ext cx="10623038" cy="773443"/>
      </dsp:txXfrm>
    </dsp:sp>
    <dsp:sp modelId="{086DB697-1B32-4DCD-B3B8-6DE0C6109282}">
      <dsp:nvSpPr>
        <dsp:cNvPr id="0" name=""/>
        <dsp:cNvSpPr/>
      </dsp:nvSpPr>
      <dsp:spPr>
        <a:xfrm>
          <a:off x="0" y="2948763"/>
          <a:ext cx="11423560" cy="1107199"/>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53EAEAC-9FCB-4A31-B1B1-8DFB0CACE516}">
      <dsp:nvSpPr>
        <dsp:cNvPr id="0" name=""/>
        <dsp:cNvSpPr/>
      </dsp:nvSpPr>
      <dsp:spPr>
        <a:xfrm>
          <a:off x="27179" y="3207677"/>
          <a:ext cx="660634" cy="58937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17C18D7-63A4-42DC-93FC-E9744DF54E64}">
      <dsp:nvSpPr>
        <dsp:cNvPr id="0" name=""/>
        <dsp:cNvSpPr/>
      </dsp:nvSpPr>
      <dsp:spPr>
        <a:xfrm>
          <a:off x="714994" y="3192985"/>
          <a:ext cx="10623038" cy="7734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856" tIns="81856" rIns="81856" bIns="81856" numCol="1" spcCol="1270" anchor="ctr" anchorCtr="0">
          <a:noAutofit/>
        </a:bodyPr>
        <a:lstStyle/>
        <a:p>
          <a:pPr marL="0" lvl="0" indent="0" algn="l" defTabSz="800100">
            <a:lnSpc>
              <a:spcPct val="90000"/>
            </a:lnSpc>
            <a:spcBef>
              <a:spcPct val="0"/>
            </a:spcBef>
            <a:spcAft>
              <a:spcPct val="35000"/>
            </a:spcAft>
            <a:buNone/>
          </a:pPr>
          <a:r>
            <a:rPr lang="en-US" sz="1800" kern="1200" dirty="0"/>
            <a:t>Stimulates students’ </a:t>
          </a:r>
          <a:r>
            <a:rPr lang="en-US" sz="1800" b="1" kern="1200" dirty="0"/>
            <a:t>scientific curiosity</a:t>
          </a:r>
          <a:r>
            <a:rPr lang="en-US" sz="1800" kern="1200" dirty="0"/>
            <a:t> and develops their appreciation and understanding of the </a:t>
          </a:r>
          <a:r>
            <a:rPr lang="en-US" sz="1800" b="1" kern="1200" dirty="0"/>
            <a:t>power and limitations of science</a:t>
          </a:r>
          <a:r>
            <a:rPr lang="en-US" sz="1800" kern="1200" dirty="0"/>
            <a:t> in multidisciplinary contexts; </a:t>
          </a:r>
          <a:r>
            <a:rPr lang="en-US" sz="1800" b="1" kern="1200" dirty="0"/>
            <a:t>widens the pipeline from school to science </a:t>
          </a:r>
          <a:r>
            <a:rPr lang="en-US" sz="1800" kern="1200" dirty="0"/>
            <a:t>and science related careers.</a:t>
          </a:r>
        </a:p>
      </dsp:txBody>
      <dsp:txXfrm>
        <a:off x="714994" y="3192985"/>
        <a:ext cx="10623038" cy="773443"/>
      </dsp:txXfrm>
    </dsp:sp>
    <dsp:sp modelId="{A42C52BC-4023-44C5-A1ED-7E415417A230}">
      <dsp:nvSpPr>
        <dsp:cNvPr id="0" name=""/>
        <dsp:cNvSpPr/>
      </dsp:nvSpPr>
      <dsp:spPr>
        <a:xfrm>
          <a:off x="0" y="4249323"/>
          <a:ext cx="11423560" cy="1004820"/>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E567926-A35B-4F7B-BC78-C8A6776E023C}">
      <dsp:nvSpPr>
        <dsp:cNvPr id="0" name=""/>
        <dsp:cNvSpPr/>
      </dsp:nvSpPr>
      <dsp:spPr>
        <a:xfrm>
          <a:off x="92333" y="4484778"/>
          <a:ext cx="530327" cy="53390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BF7DEB9-12CB-4A3D-AC91-941E777EEB6E}">
      <dsp:nvSpPr>
        <dsp:cNvPr id="0" name=""/>
        <dsp:cNvSpPr/>
      </dsp:nvSpPr>
      <dsp:spPr>
        <a:xfrm>
          <a:off x="714994" y="4442356"/>
          <a:ext cx="10623038" cy="7734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856" tIns="81856" rIns="81856" bIns="81856" numCol="1" spcCol="1270" anchor="ctr" anchorCtr="0">
          <a:noAutofit/>
        </a:bodyPr>
        <a:lstStyle/>
        <a:p>
          <a:pPr marL="0" lvl="0" indent="0" algn="l" defTabSz="800100">
            <a:lnSpc>
              <a:spcPct val="90000"/>
            </a:lnSpc>
            <a:spcBef>
              <a:spcPct val="0"/>
            </a:spcBef>
            <a:spcAft>
              <a:spcPct val="35000"/>
            </a:spcAft>
            <a:buNone/>
          </a:pPr>
          <a:r>
            <a:rPr lang="en-US" sz="1800" kern="1200" dirty="0"/>
            <a:t>Stimulates teachers’ </a:t>
          </a:r>
          <a:r>
            <a:rPr lang="en-US" sz="1800" b="1" kern="1200" dirty="0"/>
            <a:t>pedagogic curiosity, </a:t>
          </a:r>
          <a:r>
            <a:rPr lang="en-US" sz="1800" kern="1200" dirty="0"/>
            <a:t>develops their understanding of the factors which affect </a:t>
          </a:r>
          <a:r>
            <a:rPr lang="en-US" sz="1800" b="1" kern="1200" dirty="0"/>
            <a:t>students’ developing epistemic insight </a:t>
          </a:r>
          <a:r>
            <a:rPr lang="en-US" sz="1800" kern="1200" dirty="0"/>
            <a:t>in schools; </a:t>
          </a:r>
          <a:r>
            <a:rPr lang="en-US" sz="1800" b="1" kern="1200" dirty="0"/>
            <a:t>enriches </a:t>
          </a:r>
          <a:r>
            <a:rPr lang="en-US" sz="1800" kern="1200" dirty="0"/>
            <a:t>science and RE teachers’ </a:t>
          </a:r>
          <a:r>
            <a:rPr lang="en-US" sz="1800" b="1" kern="1200" dirty="0"/>
            <a:t>expertise and confidence </a:t>
          </a:r>
          <a:r>
            <a:rPr lang="en-US" sz="1800" kern="1200" dirty="0"/>
            <a:t>so that they feel equipped to teach about science and religion.</a:t>
          </a:r>
        </a:p>
      </dsp:txBody>
      <dsp:txXfrm>
        <a:off x="714994" y="4442356"/>
        <a:ext cx="10623038" cy="77344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EFE302-06C7-4105-B995-8167DC6E95E3}">
      <dsp:nvSpPr>
        <dsp:cNvPr id="0" name=""/>
        <dsp:cNvSpPr/>
      </dsp:nvSpPr>
      <dsp:spPr>
        <a:xfrm>
          <a:off x="3417" y="2876395"/>
          <a:ext cx="6991878" cy="1474350"/>
        </a:xfrm>
        <a:prstGeom prst="upArrowCallou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GB" sz="2700" kern="1200" dirty="0"/>
            <a:t>Raising Awareness of Subject Compartmentalisation </a:t>
          </a:r>
        </a:p>
      </dsp:txBody>
      <dsp:txXfrm>
        <a:off x="3417" y="3392757"/>
        <a:ext cx="6991878" cy="957988"/>
      </dsp:txXfrm>
    </dsp:sp>
    <dsp:sp modelId="{793430A4-268B-4D5B-A3F0-1E74950A89C0}">
      <dsp:nvSpPr>
        <dsp:cNvPr id="0" name=""/>
        <dsp:cNvSpPr/>
      </dsp:nvSpPr>
      <dsp:spPr>
        <a:xfrm>
          <a:off x="10242" y="1164406"/>
          <a:ext cx="6978228" cy="1615824"/>
        </a:xfrm>
        <a:prstGeom prst="upArrowCallou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GB" sz="2700" kern="1200" dirty="0"/>
            <a:t>Exploration of Big Questions in Multidisciplinary Arenas</a:t>
          </a:r>
        </a:p>
      </dsp:txBody>
      <dsp:txXfrm>
        <a:off x="10242" y="1730316"/>
        <a:ext cx="6978228" cy="1049914"/>
      </dsp:txXfrm>
    </dsp:sp>
    <dsp:sp modelId="{9A938B29-3945-4C2B-96F1-5B027A458335}">
      <dsp:nvSpPr>
        <dsp:cNvPr id="0" name=""/>
        <dsp:cNvSpPr/>
      </dsp:nvSpPr>
      <dsp:spPr>
        <a:xfrm>
          <a:off x="0" y="0"/>
          <a:ext cx="6978228" cy="1067650"/>
        </a:xfrm>
        <a:prstGeom prst="roundRect">
          <a:avLst>
            <a:gd name="adj" fmla="val 10000"/>
          </a:avLst>
        </a:prstGeom>
        <a:solidFill>
          <a:schemeClr val="accent4"/>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GB" sz="2700" kern="1200" dirty="0"/>
            <a:t>Understanding Science and Religion are Not Necessarily Incompatible</a:t>
          </a:r>
        </a:p>
      </dsp:txBody>
      <dsp:txXfrm>
        <a:off x="31270" y="31270"/>
        <a:ext cx="6915688" cy="100511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5CD5A8-1EB9-4A17-90E5-BD50C3B9E026}">
      <dsp:nvSpPr>
        <dsp:cNvPr id="0" name=""/>
        <dsp:cNvSpPr/>
      </dsp:nvSpPr>
      <dsp:spPr>
        <a:xfrm>
          <a:off x="693450" y="0"/>
          <a:ext cx="6077982" cy="6077982"/>
        </a:xfrm>
        <a:prstGeom prst="diamond">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E025EFA-4B61-4D39-8AEF-EF7326A5F03C}">
      <dsp:nvSpPr>
        <dsp:cNvPr id="0" name=""/>
        <dsp:cNvSpPr/>
      </dsp:nvSpPr>
      <dsp:spPr>
        <a:xfrm>
          <a:off x="531419" y="586273"/>
          <a:ext cx="3139067" cy="2370413"/>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b="1" kern="1200" dirty="0"/>
            <a:t>Scientism</a:t>
          </a:r>
          <a:r>
            <a:rPr lang="en-GB" sz="1800" kern="1200" dirty="0"/>
            <a:t>: the belief that there are not real limits to the competence of science and science alone will eventually solve all, or almost all, of our real problems (Stenmark,1997). </a:t>
          </a:r>
          <a:endParaRPr lang="en-US" sz="1800" kern="1200" dirty="0"/>
        </a:p>
      </dsp:txBody>
      <dsp:txXfrm>
        <a:off x="647133" y="701987"/>
        <a:ext cx="2907639" cy="2138985"/>
      </dsp:txXfrm>
    </dsp:sp>
    <dsp:sp modelId="{CA266A7D-2AB3-4B3D-BE36-6EAFA7D695CD}">
      <dsp:nvSpPr>
        <dsp:cNvPr id="0" name=""/>
        <dsp:cNvSpPr/>
      </dsp:nvSpPr>
      <dsp:spPr>
        <a:xfrm>
          <a:off x="3900922" y="586273"/>
          <a:ext cx="3139067" cy="2370413"/>
        </a:xfrm>
        <a:prstGeom prst="round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b="1" kern="1200" dirty="0"/>
            <a:t>Reductionism</a:t>
          </a:r>
          <a:r>
            <a:rPr lang="en-GB" sz="1800" kern="1200" dirty="0"/>
            <a:t>: without transparency/criticality and the potential “loss” trivialise rational part of human thinking and cognitions. </a:t>
          </a:r>
          <a:endParaRPr lang="en-US" sz="1800" kern="1200" dirty="0"/>
        </a:p>
      </dsp:txBody>
      <dsp:txXfrm>
        <a:off x="4016636" y="701987"/>
        <a:ext cx="2907639" cy="2138985"/>
      </dsp:txXfrm>
    </dsp:sp>
    <dsp:sp modelId="{4E1636DB-882D-4A84-8EF3-FFBB3D61B9DD}">
      <dsp:nvSpPr>
        <dsp:cNvPr id="0" name=""/>
        <dsp:cNvSpPr/>
      </dsp:nvSpPr>
      <dsp:spPr>
        <a:xfrm>
          <a:off x="504800" y="3305808"/>
          <a:ext cx="3139067" cy="2370413"/>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a:t>Other disciplines are of very little help or no have no value at all</a:t>
          </a:r>
          <a:endParaRPr lang="en-US" sz="1800" kern="1200"/>
        </a:p>
      </dsp:txBody>
      <dsp:txXfrm>
        <a:off x="620514" y="3421522"/>
        <a:ext cx="2907639" cy="2138985"/>
      </dsp:txXfrm>
    </dsp:sp>
    <dsp:sp modelId="{A93EC1BA-AE0F-4F33-BC00-F6760C9DA5CB}">
      <dsp:nvSpPr>
        <dsp:cNvPr id="0" name=""/>
        <dsp:cNvSpPr/>
      </dsp:nvSpPr>
      <dsp:spPr>
        <a:xfrm>
          <a:off x="3892056" y="3305808"/>
          <a:ext cx="3139067" cy="2370413"/>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Science is </a:t>
          </a:r>
          <a:r>
            <a:rPr lang="en-GB" sz="1800" b="1" kern="1200" dirty="0"/>
            <a:t>not</a:t>
          </a:r>
          <a:r>
            <a:rPr lang="en-GB" sz="1800" kern="1200" dirty="0"/>
            <a:t> in conflict with religion, but scientism is </a:t>
          </a:r>
          <a:r>
            <a:rPr lang="en-GB" sz="1800" b="1" kern="1200" dirty="0"/>
            <a:t>necessarily</a:t>
          </a:r>
          <a:r>
            <a:rPr lang="en-GB" sz="1800" kern="1200" dirty="0"/>
            <a:t> in conflict with religion.</a:t>
          </a:r>
          <a:endParaRPr lang="en-US" sz="1800" kern="1200" dirty="0"/>
        </a:p>
      </dsp:txBody>
      <dsp:txXfrm>
        <a:off x="4007770" y="3421522"/>
        <a:ext cx="2907639" cy="2138985"/>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architecture">
  <dgm:title val="Architecture Layout"/>
  <dgm:desc val="Use to show hierarchical relationships that build from the bottom up. This layout works well for showing architectural components or objects that build on other objects."/>
  <dgm:catLst>
    <dgm:cat type="hierarchy" pri="4500"/>
    <dgm:cat type="list" pri="24500"/>
    <dgm:cat type="relationship" pri="10500"/>
    <dgm:cat type="officeonline" pri="7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b"/>
        </dgm:alg>
      </dgm:if>
      <dgm:else name="Name3">
        <dgm:alg type="lin">
          <dgm:param type="linDir" val="fromR"/>
          <dgm:param type="nodeVertAlign" val="b"/>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B"/>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b"/>
              </dgm:alg>
            </dgm:if>
            <dgm:else name="Name1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B"/>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b"/>
                    </dgm:alg>
                  </dgm:if>
                  <dgm:else name="Name17">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B"/>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b"/>
                          </dgm:alg>
                        </dgm:if>
                        <dgm:else name="Name24">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B"/>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b"/>
                                </dgm:alg>
                              </dgm:if>
                              <dgm:else name="Name3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9048" tIns="49524" rIns="99048" bIns="49524" rtlCol="0"/>
          <a:lstStyle>
            <a:lvl1pPr algn="l">
              <a:defRPr sz="1300"/>
            </a:lvl1pPr>
          </a:lstStyle>
          <a:p>
            <a:endParaRPr lang="en-GB"/>
          </a:p>
        </p:txBody>
      </p:sp>
      <p:sp>
        <p:nvSpPr>
          <p:cNvPr id="3" name="Date Placeholder 2"/>
          <p:cNvSpPr>
            <a:spLocks noGrp="1"/>
          </p:cNvSpPr>
          <p:nvPr>
            <p:ph type="dt" idx="1"/>
          </p:nvPr>
        </p:nvSpPr>
        <p:spPr>
          <a:xfrm>
            <a:off x="4143588" y="0"/>
            <a:ext cx="3169920" cy="481727"/>
          </a:xfrm>
          <a:prstGeom prst="rect">
            <a:avLst/>
          </a:prstGeom>
        </p:spPr>
        <p:txBody>
          <a:bodyPr vert="horz" lIns="99048" tIns="49524" rIns="99048" bIns="49524" rtlCol="0"/>
          <a:lstStyle>
            <a:lvl1pPr algn="r">
              <a:defRPr sz="1300"/>
            </a:lvl1pPr>
          </a:lstStyle>
          <a:p>
            <a:fld id="{8AD0CDD4-5A04-447C-ABCD-37881A8A1FE8}" type="datetimeFigureOut">
              <a:rPr lang="en-GB" smtClean="0"/>
              <a:t>17/07/2022</a:t>
            </a:fld>
            <a:endParaRPr lang="en-GB"/>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9048" tIns="49524" rIns="99048" bIns="49524" rtlCol="0" anchor="ctr"/>
          <a:lstStyle/>
          <a:p>
            <a:endParaRPr lang="en-GB"/>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9048" tIns="49524" rIns="99048" bIns="4952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119475"/>
            <a:ext cx="3169920" cy="481726"/>
          </a:xfrm>
          <a:prstGeom prst="rect">
            <a:avLst/>
          </a:prstGeom>
        </p:spPr>
        <p:txBody>
          <a:bodyPr vert="horz" lIns="99048" tIns="49524" rIns="99048" bIns="49524" rtlCol="0" anchor="b"/>
          <a:lstStyle>
            <a:lvl1pPr algn="l">
              <a:defRPr sz="1300"/>
            </a:lvl1pPr>
          </a:lstStyle>
          <a:p>
            <a:endParaRPr lang="en-GB"/>
          </a:p>
        </p:txBody>
      </p:sp>
      <p:sp>
        <p:nvSpPr>
          <p:cNvPr id="7" name="Slide Number Placeholder 6"/>
          <p:cNvSpPr>
            <a:spLocks noGrp="1"/>
          </p:cNvSpPr>
          <p:nvPr>
            <p:ph type="sldNum" sz="quarter" idx="5"/>
          </p:nvPr>
        </p:nvSpPr>
        <p:spPr>
          <a:xfrm>
            <a:off x="4143588" y="9119475"/>
            <a:ext cx="3169920" cy="481726"/>
          </a:xfrm>
          <a:prstGeom prst="rect">
            <a:avLst/>
          </a:prstGeom>
        </p:spPr>
        <p:txBody>
          <a:bodyPr vert="horz" lIns="99048" tIns="49524" rIns="99048" bIns="49524" rtlCol="0" anchor="b"/>
          <a:lstStyle>
            <a:lvl1pPr algn="r">
              <a:defRPr sz="1300"/>
            </a:lvl1pPr>
          </a:lstStyle>
          <a:p>
            <a:fld id="{9A7836D3-BB8B-4A31-8508-7EAAAD99CFEE}" type="slidenum">
              <a:rPr lang="en-GB" smtClean="0"/>
              <a:t>‹#›</a:t>
            </a:fld>
            <a:endParaRPr lang="en-GB"/>
          </a:p>
        </p:txBody>
      </p:sp>
    </p:spTree>
    <p:extLst>
      <p:ext uri="{BB962C8B-B14F-4D97-AF65-F5344CB8AC3E}">
        <p14:creationId xmlns:p14="http://schemas.microsoft.com/office/powerpoint/2010/main" val="10617446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A7836D3-BB8B-4A31-8508-7EAAAD99CFEE}" type="slidenum">
              <a:rPr lang="en-GB" smtClean="0"/>
              <a:t>1</a:t>
            </a:fld>
            <a:endParaRPr lang="en-GB"/>
          </a:p>
        </p:txBody>
      </p:sp>
    </p:spTree>
    <p:extLst>
      <p:ext uri="{BB962C8B-B14F-4D97-AF65-F5344CB8AC3E}">
        <p14:creationId xmlns:p14="http://schemas.microsoft.com/office/powerpoint/2010/main" val="173963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t>We’ve heard a lot about scientism yesterday and also pointing towards reductionism/materialism</a:t>
            </a:r>
          </a:p>
          <a:p>
            <a:r>
              <a:rPr lang="en-GB" sz="1800" dirty="0"/>
              <a:t>We are not advocating that students all have to discard scientism or that they have to see sci &amp; </a:t>
            </a:r>
            <a:r>
              <a:rPr lang="en-GB" sz="1800" dirty="0" err="1"/>
              <a:t>rel</a:t>
            </a:r>
            <a:r>
              <a:rPr lang="en-GB" sz="1800" dirty="0"/>
              <a:t> as compatible but their scientism needs to be critical and they need to see sci &amp; </a:t>
            </a:r>
            <a:r>
              <a:rPr lang="en-GB" sz="1800" dirty="0" err="1"/>
              <a:t>rel</a:t>
            </a:r>
            <a:r>
              <a:rPr lang="en-GB" sz="1800" dirty="0"/>
              <a:t> are not necessarily incompatible. </a:t>
            </a:r>
          </a:p>
        </p:txBody>
      </p:sp>
      <p:sp>
        <p:nvSpPr>
          <p:cNvPr id="4" name="Slide Number Placeholder 3"/>
          <p:cNvSpPr>
            <a:spLocks noGrp="1"/>
          </p:cNvSpPr>
          <p:nvPr>
            <p:ph type="sldNum" sz="quarter" idx="5"/>
          </p:nvPr>
        </p:nvSpPr>
        <p:spPr/>
        <p:txBody>
          <a:bodyPr/>
          <a:lstStyle/>
          <a:p>
            <a:fld id="{9A7836D3-BB8B-4A31-8508-7EAAAD99CFEE}" type="slidenum">
              <a:rPr lang="en-GB" smtClean="0"/>
              <a:t>10</a:t>
            </a:fld>
            <a:endParaRPr lang="en-GB"/>
          </a:p>
        </p:txBody>
      </p:sp>
    </p:spTree>
    <p:extLst>
      <p:ext uri="{BB962C8B-B14F-4D97-AF65-F5344CB8AC3E}">
        <p14:creationId xmlns:p14="http://schemas.microsoft.com/office/powerpoint/2010/main" val="17516797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A7836D3-BB8B-4A31-8508-7EAAAD99CFEE}" type="slidenum">
              <a:rPr lang="en-GB" smtClean="0"/>
              <a:t>11</a:t>
            </a:fld>
            <a:endParaRPr lang="en-GB"/>
          </a:p>
        </p:txBody>
      </p:sp>
    </p:spTree>
    <p:extLst>
      <p:ext uri="{BB962C8B-B14F-4D97-AF65-F5344CB8AC3E}">
        <p14:creationId xmlns:p14="http://schemas.microsoft.com/office/powerpoint/2010/main" val="1148207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A7836D3-BB8B-4A31-8508-7EAAAD99CFEE}" type="slidenum">
              <a:rPr lang="en-GB" smtClean="0"/>
              <a:t>12</a:t>
            </a:fld>
            <a:endParaRPr lang="en-GB"/>
          </a:p>
        </p:txBody>
      </p:sp>
    </p:spTree>
    <p:extLst>
      <p:ext uri="{BB962C8B-B14F-4D97-AF65-F5344CB8AC3E}">
        <p14:creationId xmlns:p14="http://schemas.microsoft.com/office/powerpoint/2010/main" val="18753240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t>Uncritical scientism can lead students to expecting crick, but as we’ve discussed during this conference sci reaches in to much broader areas and it can e argues a purely reductionism approach looses some of what it is to be human in the way it is explained in schools. </a:t>
            </a:r>
          </a:p>
        </p:txBody>
      </p:sp>
      <p:sp>
        <p:nvSpPr>
          <p:cNvPr id="4" name="Slide Number Placeholder 3"/>
          <p:cNvSpPr>
            <a:spLocks noGrp="1"/>
          </p:cNvSpPr>
          <p:nvPr>
            <p:ph type="sldNum" sz="quarter" idx="5"/>
          </p:nvPr>
        </p:nvSpPr>
        <p:spPr/>
        <p:txBody>
          <a:bodyPr/>
          <a:lstStyle/>
          <a:p>
            <a:fld id="{9A7836D3-BB8B-4A31-8508-7EAAAD99CFEE}" type="slidenum">
              <a:rPr lang="en-GB" smtClean="0"/>
              <a:t>13</a:t>
            </a:fld>
            <a:endParaRPr lang="en-GB"/>
          </a:p>
        </p:txBody>
      </p:sp>
    </p:spTree>
    <p:extLst>
      <p:ext uri="{BB962C8B-B14F-4D97-AF65-F5344CB8AC3E}">
        <p14:creationId xmlns:p14="http://schemas.microsoft.com/office/powerpoint/2010/main" val="39965543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What is it like to be a bat?</a:t>
            </a:r>
          </a:p>
        </p:txBody>
      </p:sp>
      <p:sp>
        <p:nvSpPr>
          <p:cNvPr id="4" name="Slide Number Placeholder 3"/>
          <p:cNvSpPr>
            <a:spLocks noGrp="1"/>
          </p:cNvSpPr>
          <p:nvPr>
            <p:ph type="sldNum" sz="quarter" idx="5"/>
          </p:nvPr>
        </p:nvSpPr>
        <p:spPr/>
        <p:txBody>
          <a:bodyPr/>
          <a:lstStyle/>
          <a:p>
            <a:fld id="{9A7836D3-BB8B-4A31-8508-7EAAAD99CFEE}" type="slidenum">
              <a:rPr lang="en-GB" smtClean="0"/>
              <a:t>14</a:t>
            </a:fld>
            <a:endParaRPr lang="en-GB"/>
          </a:p>
        </p:txBody>
      </p:sp>
    </p:spTree>
    <p:extLst>
      <p:ext uri="{BB962C8B-B14F-4D97-AF65-F5344CB8AC3E}">
        <p14:creationId xmlns:p14="http://schemas.microsoft.com/office/powerpoint/2010/main" val="33611007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t>Looking at how we pose the questions can change which discipline we go to for answers…</a:t>
            </a:r>
          </a:p>
          <a:p>
            <a:r>
              <a:rPr lang="en-GB" sz="1800" dirty="0"/>
              <a:t>Question  1:</a:t>
            </a:r>
          </a:p>
          <a:p>
            <a:endParaRPr lang="en-GB" sz="1800" dirty="0"/>
          </a:p>
          <a:p>
            <a:r>
              <a:rPr lang="en-GB" sz="1800" dirty="0"/>
              <a:t>Is it alive?</a:t>
            </a:r>
          </a:p>
          <a:p>
            <a:r>
              <a:rPr lang="en-GB" sz="1800" dirty="0"/>
              <a:t>What is life?</a:t>
            </a:r>
          </a:p>
          <a:p>
            <a:endParaRPr lang="en-GB" sz="1800" dirty="0"/>
          </a:p>
          <a:p>
            <a:r>
              <a:rPr lang="en-GB" sz="1800" dirty="0"/>
              <a:t>Question 2 :</a:t>
            </a:r>
          </a:p>
          <a:p>
            <a:endParaRPr lang="en-GB" sz="1800" dirty="0"/>
          </a:p>
          <a:p>
            <a:r>
              <a:rPr lang="en-GB" sz="1800" dirty="0"/>
              <a:t>Consider what disciplines would support – </a:t>
            </a:r>
            <a:r>
              <a:rPr lang="en-GB" sz="1800" dirty="0" err="1"/>
              <a:t>eg</a:t>
            </a:r>
            <a:r>
              <a:rPr lang="en-GB" sz="1800" dirty="0"/>
              <a:t> </a:t>
            </a:r>
          </a:p>
        </p:txBody>
      </p:sp>
      <p:sp>
        <p:nvSpPr>
          <p:cNvPr id="4" name="Slide Number Placeholder 3"/>
          <p:cNvSpPr>
            <a:spLocks noGrp="1"/>
          </p:cNvSpPr>
          <p:nvPr>
            <p:ph type="sldNum" sz="quarter" idx="5"/>
          </p:nvPr>
        </p:nvSpPr>
        <p:spPr/>
        <p:txBody>
          <a:bodyPr/>
          <a:lstStyle/>
          <a:p>
            <a:fld id="{9A7836D3-BB8B-4A31-8508-7EAAAD99CFEE}" type="slidenum">
              <a:rPr lang="en-GB" smtClean="0"/>
              <a:t>15</a:t>
            </a:fld>
            <a:endParaRPr lang="en-GB"/>
          </a:p>
        </p:txBody>
      </p:sp>
    </p:spTree>
    <p:extLst>
      <p:ext uri="{BB962C8B-B14F-4D97-AF65-F5344CB8AC3E}">
        <p14:creationId xmlns:p14="http://schemas.microsoft.com/office/powerpoint/2010/main" val="36051036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A7836D3-BB8B-4A31-8508-7EAAAD99CFEE}" type="slidenum">
              <a:rPr lang="en-GB" smtClean="0"/>
              <a:t>16</a:t>
            </a:fld>
            <a:endParaRPr lang="en-GB"/>
          </a:p>
        </p:txBody>
      </p:sp>
    </p:spTree>
    <p:extLst>
      <p:ext uri="{BB962C8B-B14F-4D97-AF65-F5344CB8AC3E}">
        <p14:creationId xmlns:p14="http://schemas.microsoft.com/office/powerpoint/2010/main" val="33524569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kern="1200" dirty="0">
                <a:solidFill>
                  <a:schemeClr val="tx1"/>
                </a:solidFill>
                <a:effectLst/>
                <a:latin typeface="+mn-lt"/>
                <a:ea typeface="+mn-ea"/>
                <a:cs typeface="+mn-cs"/>
              </a:rPr>
              <a:t>No single subject alone can answer the universe’s big questions, particularly those that bear on the </a:t>
            </a:r>
            <a:r>
              <a:rPr lang="en-US" sz="1800" b="1" i="0" kern="1200" dirty="0">
                <a:solidFill>
                  <a:schemeClr val="tx1"/>
                </a:solidFill>
                <a:effectLst/>
                <a:latin typeface="+mn-lt"/>
                <a:ea typeface="+mn-ea"/>
                <a:cs typeface="+mn-cs"/>
              </a:rPr>
              <a:t>human search for meaning, purpose, and truth</a:t>
            </a:r>
          </a:p>
          <a:p>
            <a:endParaRPr lang="en-US" sz="1800" b="1" i="0" kern="1200" dirty="0">
              <a:solidFill>
                <a:schemeClr val="tx1"/>
              </a:solidFill>
              <a:effectLst/>
              <a:latin typeface="+mn-lt"/>
              <a:ea typeface="+mn-ea"/>
              <a:cs typeface="+mn-cs"/>
            </a:endParaRPr>
          </a:p>
          <a:p>
            <a:endParaRPr lang="en-US" sz="1800" dirty="0"/>
          </a:p>
          <a:p>
            <a:r>
              <a:rPr lang="en-US" sz="1800" dirty="0"/>
              <a:t>Multidisc questions &amp; big questions that touch on the understanding the universe and humanity’s place within it</a:t>
            </a:r>
            <a:endParaRPr lang="en-GB" sz="1800" dirty="0"/>
          </a:p>
        </p:txBody>
      </p:sp>
      <p:sp>
        <p:nvSpPr>
          <p:cNvPr id="4" name="Slide Number Placeholder 3"/>
          <p:cNvSpPr>
            <a:spLocks noGrp="1"/>
          </p:cNvSpPr>
          <p:nvPr>
            <p:ph type="sldNum" sz="quarter" idx="5"/>
          </p:nvPr>
        </p:nvSpPr>
        <p:spPr/>
        <p:txBody>
          <a:bodyPr/>
          <a:lstStyle/>
          <a:p>
            <a:fld id="{9A7836D3-BB8B-4A31-8508-7EAAAD99CFEE}" type="slidenum">
              <a:rPr lang="en-GB" smtClean="0"/>
              <a:t>17</a:t>
            </a:fld>
            <a:endParaRPr lang="en-GB"/>
          </a:p>
        </p:txBody>
      </p:sp>
    </p:spTree>
    <p:extLst>
      <p:ext uri="{BB962C8B-B14F-4D97-AF65-F5344CB8AC3E}">
        <p14:creationId xmlns:p14="http://schemas.microsoft.com/office/powerpoint/2010/main" val="13853229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A7836D3-BB8B-4A31-8508-7EAAAD99CFEE}" type="slidenum">
              <a:rPr lang="en-GB" smtClean="0"/>
              <a:t>18</a:t>
            </a:fld>
            <a:endParaRPr lang="en-GB"/>
          </a:p>
        </p:txBody>
      </p:sp>
    </p:spTree>
    <p:extLst>
      <p:ext uri="{BB962C8B-B14F-4D97-AF65-F5344CB8AC3E}">
        <p14:creationId xmlns:p14="http://schemas.microsoft.com/office/powerpoint/2010/main" val="20753676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A7836D3-BB8B-4A31-8508-7EAAAD99CFEE}" type="slidenum">
              <a:rPr lang="en-GB" smtClean="0"/>
              <a:t>19</a:t>
            </a:fld>
            <a:endParaRPr lang="en-GB"/>
          </a:p>
        </p:txBody>
      </p:sp>
    </p:spTree>
    <p:extLst>
      <p:ext uri="{BB962C8B-B14F-4D97-AF65-F5344CB8AC3E}">
        <p14:creationId xmlns:p14="http://schemas.microsoft.com/office/powerpoint/2010/main" val="9892610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A7836D3-BB8B-4A31-8508-7EAAAD99CFEE}" type="slidenum">
              <a:rPr lang="en-GB" smtClean="0"/>
              <a:t>2</a:t>
            </a:fld>
            <a:endParaRPr lang="en-GB"/>
          </a:p>
        </p:txBody>
      </p:sp>
    </p:spTree>
    <p:extLst>
      <p:ext uri="{BB962C8B-B14F-4D97-AF65-F5344CB8AC3E}">
        <p14:creationId xmlns:p14="http://schemas.microsoft.com/office/powerpoint/2010/main" val="38307329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A7836D3-BB8B-4A31-8508-7EAAAD99CFEE}" type="slidenum">
              <a:rPr lang="en-GB" smtClean="0"/>
              <a:t>20</a:t>
            </a:fld>
            <a:endParaRPr lang="en-GB"/>
          </a:p>
        </p:txBody>
      </p:sp>
    </p:spTree>
    <p:extLst>
      <p:ext uri="{BB962C8B-B14F-4D97-AF65-F5344CB8AC3E}">
        <p14:creationId xmlns:p14="http://schemas.microsoft.com/office/powerpoint/2010/main" val="6605642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t>R: Reluctant to say 1 after Mark’s talk yesterday – but perhaps it is safe to safe the conversation has moved beyond a simplistic model of conflict</a:t>
            </a:r>
          </a:p>
          <a:p>
            <a:r>
              <a:rPr lang="en-GB" sz="1800" dirty="0"/>
              <a:t>B: AI, robotics etc make us ask questions about ethics, personhood and challenge the idea that science can sit in isolation – driverless =good example</a:t>
            </a:r>
          </a:p>
          <a:p>
            <a:r>
              <a:rPr lang="en-GB" sz="1800" dirty="0"/>
              <a:t>O: we’ll look at some of these later – provides opportunities to help students catch themselves being inconsistent and analyse worldview/ </a:t>
            </a:r>
            <a:r>
              <a:rPr lang="en-GB" sz="1800" dirty="0" err="1"/>
              <a:t>metpajhysics</a:t>
            </a:r>
            <a:r>
              <a:rPr lang="en-GB" sz="1800" dirty="0"/>
              <a:t> stance</a:t>
            </a:r>
          </a:p>
          <a:p>
            <a:r>
              <a:rPr lang="en-GB" sz="1800" dirty="0"/>
              <a:t>G: (apologies for those of you teaching here, </a:t>
            </a:r>
          </a:p>
        </p:txBody>
      </p:sp>
      <p:sp>
        <p:nvSpPr>
          <p:cNvPr id="4" name="Slide Number Placeholder 3"/>
          <p:cNvSpPr>
            <a:spLocks noGrp="1"/>
          </p:cNvSpPr>
          <p:nvPr>
            <p:ph type="sldNum" sz="quarter" idx="5"/>
          </p:nvPr>
        </p:nvSpPr>
        <p:spPr/>
        <p:txBody>
          <a:bodyPr/>
          <a:lstStyle/>
          <a:p>
            <a:fld id="{9A7836D3-BB8B-4A31-8508-7EAAAD99CFEE}" type="slidenum">
              <a:rPr lang="en-GB" smtClean="0"/>
              <a:t>3</a:t>
            </a:fld>
            <a:endParaRPr lang="en-GB"/>
          </a:p>
        </p:txBody>
      </p:sp>
    </p:spTree>
    <p:extLst>
      <p:ext uri="{BB962C8B-B14F-4D97-AF65-F5344CB8AC3E}">
        <p14:creationId xmlns:p14="http://schemas.microsoft.com/office/powerpoint/2010/main" val="24009949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A7836D3-BB8B-4A31-8508-7EAAAD99CFEE}" type="slidenum">
              <a:rPr lang="en-GB" smtClean="0"/>
              <a:t>4</a:t>
            </a:fld>
            <a:endParaRPr lang="en-GB"/>
          </a:p>
        </p:txBody>
      </p:sp>
    </p:spTree>
    <p:extLst>
      <p:ext uri="{BB962C8B-B14F-4D97-AF65-F5344CB8AC3E}">
        <p14:creationId xmlns:p14="http://schemas.microsoft.com/office/powerpoint/2010/main" val="38748167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i="0" baseline="0" dirty="0"/>
              <a:t>epistemic insight lies at the heart of developing and supporting students’ to make sense of the world around by enabling them to recognise the pedagogical engineering that goes in to their learning and supporting them to bridge the subject or module boundaries that are an inherent part of the compartmentalised curriculum.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i="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i="0" baseline="0" dirty="0"/>
              <a:t>Whilst pedagogical engineering and compartmentalisation have been long standing issues in education, in equipping students’ to deal with the digital age it has become increasingly important to actively work to build their understanding of school/university as a multidisciplinary arena because the challenges and issues they will be addressing in their working lives will not be able to be tackled by one discipline in isolation.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i="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i="0" baseline="0" dirty="0"/>
              <a:t>EI is about equipping students to be able to address the boundaries – why are they there? What information can or should cross those boundaries and how does crossing the boundary change what that information/knowledge/vocabulary looks like? Equipping students to be critical of those boundaries – have they been engineered? Are there limitations etc.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i="0"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i="0" dirty="0"/>
          </a:p>
          <a:p>
            <a:endParaRPr lang="en-GB" sz="2000" i="0" dirty="0"/>
          </a:p>
        </p:txBody>
      </p:sp>
      <p:sp>
        <p:nvSpPr>
          <p:cNvPr id="4" name="Slide Number Placeholder 3"/>
          <p:cNvSpPr>
            <a:spLocks noGrp="1"/>
          </p:cNvSpPr>
          <p:nvPr>
            <p:ph type="sldNum" sz="quarter" idx="10"/>
          </p:nvPr>
        </p:nvSpPr>
        <p:spPr/>
        <p:txBody>
          <a:bodyPr/>
          <a:lstStyle/>
          <a:p>
            <a:fld id="{53698B2E-6C47-47E6-9D54-F7D83BF9D4E1}" type="slidenum">
              <a:rPr lang="en-GB" smtClean="0"/>
              <a:t>5</a:t>
            </a:fld>
            <a:endParaRPr lang="en-GB"/>
          </a:p>
        </p:txBody>
      </p:sp>
    </p:spTree>
    <p:extLst>
      <p:ext uri="{BB962C8B-B14F-4D97-AF65-F5344CB8AC3E}">
        <p14:creationId xmlns:p14="http://schemas.microsoft.com/office/powerpoint/2010/main" val="39549641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A7836D3-BB8B-4A31-8508-7EAAAD99CFEE}" type="slidenum">
              <a:rPr lang="en-GB" smtClean="0"/>
              <a:t>6</a:t>
            </a:fld>
            <a:endParaRPr lang="en-GB"/>
          </a:p>
        </p:txBody>
      </p:sp>
    </p:spTree>
    <p:extLst>
      <p:ext uri="{BB962C8B-B14F-4D97-AF65-F5344CB8AC3E}">
        <p14:creationId xmlns:p14="http://schemas.microsoft.com/office/powerpoint/2010/main" val="21119822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A7836D3-BB8B-4A31-8508-7EAAAD99CFEE}" type="slidenum">
              <a:rPr lang="en-GB" smtClean="0"/>
              <a:t>7</a:t>
            </a:fld>
            <a:endParaRPr lang="en-GB"/>
          </a:p>
        </p:txBody>
      </p:sp>
    </p:spTree>
    <p:extLst>
      <p:ext uri="{BB962C8B-B14F-4D97-AF65-F5344CB8AC3E}">
        <p14:creationId xmlns:p14="http://schemas.microsoft.com/office/powerpoint/2010/main" val="26505776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t>A way to understand where the current system struggles to develop student’s EI is to look at the science </a:t>
            </a:r>
            <a:r>
              <a:rPr lang="en-GB" sz="1800" dirty="0" err="1"/>
              <a:t>curriuc</a:t>
            </a:r>
            <a:r>
              <a:rPr lang="en-GB" sz="1800" dirty="0"/>
              <a:t> in England &amp; wales: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t>In KS1 </a:t>
            </a:r>
            <a:r>
              <a:rPr lang="en-US" sz="1800" b="1" dirty="0"/>
              <a:t>(age 5-7)</a:t>
            </a:r>
            <a:r>
              <a:rPr lang="en-GB" sz="1800" dirty="0"/>
              <a:t> : </a:t>
            </a:r>
            <a:r>
              <a:rPr lang="en-US" sz="1800" b="1" dirty="0"/>
              <a:t>asking simple questions </a:t>
            </a:r>
            <a:r>
              <a:rPr lang="en-US" sz="1800" dirty="0"/>
              <a:t>and </a:t>
            </a:r>
            <a:r>
              <a:rPr lang="en-US" sz="1800" dirty="0" err="1"/>
              <a:t>recognising</a:t>
            </a:r>
            <a:r>
              <a:rPr lang="en-US" sz="1800" dirty="0"/>
              <a:t> that they can be </a:t>
            </a:r>
            <a:r>
              <a:rPr lang="en-US" sz="1800" b="1" dirty="0"/>
              <a:t>answered in different ways</a:t>
            </a:r>
            <a:endParaRPr lang="en-US" sz="18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In LKS2 (</a:t>
            </a:r>
            <a:r>
              <a:rPr lang="en-US" sz="1800" b="1" dirty="0"/>
              <a:t>age 7-9)</a:t>
            </a:r>
            <a:r>
              <a:rPr lang="en-US" sz="1800" dirty="0"/>
              <a:t>: </a:t>
            </a:r>
            <a:r>
              <a:rPr lang="en-US" sz="1800" b="1" dirty="0"/>
              <a:t>asking relevant questions </a:t>
            </a:r>
            <a:r>
              <a:rPr lang="en-US" sz="1800" dirty="0"/>
              <a:t>and using </a:t>
            </a:r>
            <a:r>
              <a:rPr lang="en-US" sz="1800" b="1" dirty="0"/>
              <a:t>different types of scientific enquiries </a:t>
            </a:r>
            <a:r>
              <a:rPr lang="en-US" sz="1800" dirty="0"/>
              <a:t>to answer them</a:t>
            </a:r>
          </a:p>
          <a:p>
            <a:endParaRPr lang="en-US" sz="1800" dirty="0"/>
          </a:p>
          <a:p>
            <a:r>
              <a:rPr lang="en-GB" sz="1800" dirty="0"/>
              <a:t>In UKS2 </a:t>
            </a:r>
            <a:r>
              <a:rPr lang="en-GB" sz="1800" b="1" dirty="0"/>
              <a:t>(age 9-11)</a:t>
            </a:r>
            <a:r>
              <a:rPr lang="en-GB" sz="1800" dirty="0"/>
              <a:t>: </a:t>
            </a:r>
            <a:r>
              <a:rPr lang="en-US" sz="1800" b="1" dirty="0"/>
              <a:t>asking their own questions </a:t>
            </a:r>
            <a:r>
              <a:rPr lang="en-US" sz="1800" dirty="0"/>
              <a:t>about scientific phenomena</a:t>
            </a:r>
          </a:p>
          <a:p>
            <a:endParaRPr lang="en-US" sz="1800" dirty="0"/>
          </a:p>
          <a:p>
            <a:r>
              <a:rPr lang="en-US" sz="1800" dirty="0"/>
              <a:t>In KS3 </a:t>
            </a:r>
            <a:r>
              <a:rPr lang="en-US" sz="1800" b="1" dirty="0"/>
              <a:t>(age 11-13/14)</a:t>
            </a:r>
            <a:r>
              <a:rPr lang="en-US" sz="1800" dirty="0"/>
              <a:t>: become </a:t>
            </a:r>
            <a:r>
              <a:rPr lang="en-US" sz="1800" b="1" dirty="0"/>
              <a:t>aware of some of the big ideas underpinning scientific knowledge </a:t>
            </a:r>
            <a:r>
              <a:rPr lang="en-US" sz="1800" dirty="0"/>
              <a:t>and understanding.</a:t>
            </a:r>
          </a:p>
          <a:p>
            <a:endParaRPr lang="en-US" sz="1800" dirty="0"/>
          </a:p>
          <a:p>
            <a:r>
              <a:rPr lang="en-GB" sz="1800" dirty="0"/>
              <a:t>In KS4 </a:t>
            </a:r>
            <a:r>
              <a:rPr lang="en-GB" sz="1800" b="1" dirty="0"/>
              <a:t>(age 13/14-16)</a:t>
            </a:r>
            <a:r>
              <a:rPr lang="en-GB" sz="1800" dirty="0"/>
              <a:t>: </a:t>
            </a:r>
            <a:r>
              <a:rPr lang="en-US" sz="1800" dirty="0"/>
              <a:t>develop </a:t>
            </a:r>
            <a:r>
              <a:rPr lang="en-US" sz="1800" b="1" dirty="0"/>
              <a:t>understanding of the nature, processes and methods </a:t>
            </a:r>
            <a:r>
              <a:rPr lang="en-US" sz="1800" dirty="0"/>
              <a:t>of science through </a:t>
            </a:r>
            <a:r>
              <a:rPr lang="en-US" sz="1800" b="1" dirty="0"/>
              <a:t>different types of science enquiries </a:t>
            </a:r>
            <a:r>
              <a:rPr lang="en-US" sz="1800" dirty="0"/>
              <a:t>that help them to answer </a:t>
            </a:r>
            <a:r>
              <a:rPr lang="en-US" sz="1800" b="1" dirty="0"/>
              <a:t>scientific questions</a:t>
            </a:r>
            <a:r>
              <a:rPr lang="en-US" sz="1800" dirty="0"/>
              <a:t> about the world around them</a:t>
            </a:r>
          </a:p>
          <a:p>
            <a:endParaRPr lang="en-US" sz="1800" dirty="0"/>
          </a:p>
          <a:p>
            <a:endParaRPr lang="en-GB" dirty="0"/>
          </a:p>
        </p:txBody>
      </p:sp>
      <p:sp>
        <p:nvSpPr>
          <p:cNvPr id="4" name="Slide Number Placeholder 3"/>
          <p:cNvSpPr>
            <a:spLocks noGrp="1"/>
          </p:cNvSpPr>
          <p:nvPr>
            <p:ph type="sldNum" sz="quarter" idx="5"/>
          </p:nvPr>
        </p:nvSpPr>
        <p:spPr/>
        <p:txBody>
          <a:bodyPr/>
          <a:lstStyle/>
          <a:p>
            <a:fld id="{9A7836D3-BB8B-4A31-8508-7EAAAD99CFEE}" type="slidenum">
              <a:rPr lang="en-GB" smtClean="0"/>
              <a:t>8</a:t>
            </a:fld>
            <a:endParaRPr lang="en-GB"/>
          </a:p>
        </p:txBody>
      </p:sp>
    </p:spTree>
    <p:extLst>
      <p:ext uri="{BB962C8B-B14F-4D97-AF65-F5344CB8AC3E}">
        <p14:creationId xmlns:p14="http://schemas.microsoft.com/office/powerpoint/2010/main" val="12476528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A7836D3-BB8B-4A31-8508-7EAAAD99CFEE}" type="slidenum">
              <a:rPr lang="en-GB" smtClean="0"/>
              <a:t>9</a:t>
            </a:fld>
            <a:endParaRPr lang="en-GB"/>
          </a:p>
        </p:txBody>
      </p:sp>
    </p:spTree>
    <p:extLst>
      <p:ext uri="{BB962C8B-B14F-4D97-AF65-F5344CB8AC3E}">
        <p14:creationId xmlns:p14="http://schemas.microsoft.com/office/powerpoint/2010/main" val="42400231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alphaModFix amt="34000"/>
            <a:lum/>
          </a:blip>
          <a:srcRect/>
          <a:stretch>
            <a:fillRect t="-7000" b="-7000"/>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73A8E5CB-51A4-4513-9AE6-D356B03A820C}"/>
              </a:ext>
            </a:extLst>
          </p:cNvPr>
          <p:cNvSpPr>
            <a:spLocks noGrp="1"/>
          </p:cNvSpPr>
          <p:nvPr>
            <p:ph type="subTitle" idx="1"/>
          </p:nvPr>
        </p:nvSpPr>
        <p:spPr>
          <a:xfrm>
            <a:off x="1524000" y="4103611"/>
            <a:ext cx="9144000" cy="1575829"/>
          </a:xfrm>
          <a:solidFill>
            <a:schemeClr val="bg1">
              <a:alpha val="44000"/>
            </a:schemeClr>
          </a:solidFill>
        </p:spPr>
        <p:txBody>
          <a:bodyPr/>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2" name="Title 1">
            <a:extLst>
              <a:ext uri="{FF2B5EF4-FFF2-40B4-BE49-F238E27FC236}">
                <a16:creationId xmlns:a16="http://schemas.microsoft.com/office/drawing/2014/main" id="{6B1C46CB-C9B8-42D8-8657-F3AF4BD9EE73}"/>
              </a:ext>
            </a:extLst>
          </p:cNvPr>
          <p:cNvSpPr>
            <a:spLocks noGrp="1"/>
          </p:cNvSpPr>
          <p:nvPr>
            <p:ph type="ctrTitle"/>
          </p:nvPr>
        </p:nvSpPr>
        <p:spPr>
          <a:xfrm>
            <a:off x="1524000" y="1716011"/>
            <a:ext cx="9144000" cy="2387600"/>
          </a:xfrm>
          <a:solidFill>
            <a:schemeClr val="bg1">
              <a:alpha val="43000"/>
            </a:schemeClr>
          </a:solidFill>
        </p:spPr>
        <p:txBody>
          <a:bodyPr anchor="b"/>
          <a:lstStyle>
            <a:lvl1pPr algn="ctr">
              <a:defRPr sz="6000">
                <a:solidFill>
                  <a:schemeClr val="tx1"/>
                </a:solidFill>
              </a:defRPr>
            </a:lvl1pPr>
          </a:lstStyle>
          <a:p>
            <a:r>
              <a:rPr lang="en-US" dirty="0"/>
              <a:t>Click to edit Master title style</a:t>
            </a:r>
            <a:endParaRPr lang="en-GB" dirty="0"/>
          </a:p>
        </p:txBody>
      </p:sp>
      <p:sp>
        <p:nvSpPr>
          <p:cNvPr id="5" name="Footer Placeholder 4">
            <a:extLst>
              <a:ext uri="{FF2B5EF4-FFF2-40B4-BE49-F238E27FC236}">
                <a16:creationId xmlns:a16="http://schemas.microsoft.com/office/drawing/2014/main" id="{2C0951F2-1796-46BA-8564-28D2893E4D2A}"/>
              </a:ext>
            </a:extLst>
          </p:cNvPr>
          <p:cNvSpPr>
            <a:spLocks noGrp="1"/>
          </p:cNvSpPr>
          <p:nvPr>
            <p:ph type="ftr" sz="quarter" idx="11"/>
          </p:nvPr>
        </p:nvSpPr>
        <p:spPr>
          <a:xfrm>
            <a:off x="9602288" y="6227297"/>
            <a:ext cx="2506543" cy="539424"/>
          </a:xfrm>
          <a:prstGeom prst="rect">
            <a:avLst/>
          </a:prstGeom>
        </p:spPr>
        <p:txBody>
          <a:bodyPr/>
          <a:lstStyle/>
          <a:p>
            <a:r>
              <a:rPr lang="es-ES"/>
              <a:t>canterbury.ac.uk/lasar                                                                       @LASARCentre</a:t>
            </a:r>
            <a:endParaRPr lang="en-GB"/>
          </a:p>
        </p:txBody>
      </p:sp>
    </p:spTree>
    <p:extLst>
      <p:ext uri="{BB962C8B-B14F-4D97-AF65-F5344CB8AC3E}">
        <p14:creationId xmlns:p14="http://schemas.microsoft.com/office/powerpoint/2010/main" val="15959972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F9BC6-B8ED-44AD-8210-EB0698E82F34}"/>
              </a:ext>
            </a:extLst>
          </p:cNvPr>
          <p:cNvSpPr>
            <a:spLocks noGrp="1"/>
          </p:cNvSpPr>
          <p:nvPr>
            <p:ph type="title"/>
          </p:nvPr>
        </p:nvSpPr>
        <p:spPr>
          <a:xfrm>
            <a:off x="3847299" y="504058"/>
            <a:ext cx="8344701" cy="680015"/>
          </a:xfrm>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B6A0462-EC07-4925-B62C-7E3F967E596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1631796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D2CD7E3-2F34-4167-B0B4-83912ED6A51D}"/>
              </a:ext>
            </a:extLst>
          </p:cNvPr>
          <p:cNvSpPr>
            <a:spLocks noGrp="1"/>
          </p:cNvSpPr>
          <p:nvPr>
            <p:ph type="title" orient="vert"/>
          </p:nvPr>
        </p:nvSpPr>
        <p:spPr>
          <a:xfrm>
            <a:off x="8724900" y="365125"/>
            <a:ext cx="2480511" cy="5450138"/>
          </a:xfrm>
        </p:spPr>
        <p:txBody>
          <a:bodyPr vert="eaVert"/>
          <a:lstStyle/>
          <a:p>
            <a:r>
              <a:rPr lang="en-US" dirty="0"/>
              <a:t>Click to edit Master title style</a:t>
            </a:r>
            <a:endParaRPr lang="en-GB" dirty="0"/>
          </a:p>
        </p:txBody>
      </p:sp>
      <p:sp>
        <p:nvSpPr>
          <p:cNvPr id="3" name="Vertical Text Placeholder 2">
            <a:extLst>
              <a:ext uri="{FF2B5EF4-FFF2-40B4-BE49-F238E27FC236}">
                <a16:creationId xmlns:a16="http://schemas.microsoft.com/office/drawing/2014/main" id="{93ACA4FE-8963-42C2-BDD3-14EB836AEDA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2754563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E2ECD37-D413-42B4-9386-F2DB15DF2E3A}"/>
              </a:ext>
            </a:extLst>
          </p:cNvPr>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Title Placeholder 1">
            <a:extLst>
              <a:ext uri="{FF2B5EF4-FFF2-40B4-BE49-F238E27FC236}">
                <a16:creationId xmlns:a16="http://schemas.microsoft.com/office/drawing/2014/main" id="{5C798C75-7CA4-4370-A663-4E6489EB3F3C}"/>
              </a:ext>
            </a:extLst>
          </p:cNvPr>
          <p:cNvSpPr>
            <a:spLocks noGrp="1"/>
          </p:cNvSpPr>
          <p:nvPr>
            <p:ph type="title"/>
          </p:nvPr>
        </p:nvSpPr>
        <p:spPr>
          <a:xfrm>
            <a:off x="3847299" y="504058"/>
            <a:ext cx="8344701" cy="680015"/>
          </a:xfrm>
          <a:prstGeom prst="rect">
            <a:avLst/>
          </a:prstGeom>
          <a:solidFill>
            <a:srgbClr val="D81E05"/>
          </a:solidFill>
        </p:spPr>
        <p:txBody>
          <a:bodyPr vert="horz" lIns="91440" tIns="45720" rIns="91440" bIns="45720" rtlCol="0" anchor="ctr">
            <a:normAutofit/>
          </a:bodyPr>
          <a:lstStyle/>
          <a:p>
            <a:r>
              <a:rPr lang="en-US" dirty="0"/>
              <a:t>Click to edit Master title style</a:t>
            </a:r>
            <a:endParaRPr lang="en-GB" dirty="0"/>
          </a:p>
        </p:txBody>
      </p:sp>
    </p:spTree>
    <p:extLst>
      <p:ext uri="{BB962C8B-B14F-4D97-AF65-F5344CB8AC3E}">
        <p14:creationId xmlns:p14="http://schemas.microsoft.com/office/powerpoint/2010/main" val="2485508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F72180-15E1-4790-85EE-D0F2FA6DA900}"/>
              </a:ext>
            </a:extLst>
          </p:cNvPr>
          <p:cNvSpPr>
            <a:spLocks noGrp="1"/>
          </p:cNvSpPr>
          <p:nvPr>
            <p:ph type="title"/>
          </p:nvPr>
        </p:nvSpPr>
        <p:spPr>
          <a:xfrm>
            <a:off x="1394460" y="1745463"/>
            <a:ext cx="9403080" cy="2852737"/>
          </a:xfrm>
        </p:spPr>
        <p:txBody>
          <a:bodyPr anchor="b"/>
          <a:lstStyle>
            <a:lvl1pPr algn="ctr">
              <a:defRPr sz="6000">
                <a:solidFill>
                  <a:schemeClr val="bg1"/>
                </a:solidFill>
              </a:defRPr>
            </a:lvl1p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F945DDFB-234E-402B-A2E6-8302A25F6209}"/>
              </a:ext>
            </a:extLst>
          </p:cNvPr>
          <p:cNvSpPr>
            <a:spLocks noGrp="1"/>
          </p:cNvSpPr>
          <p:nvPr>
            <p:ph type="body" idx="1"/>
          </p:nvPr>
        </p:nvSpPr>
        <p:spPr>
          <a:xfrm>
            <a:off x="1394460" y="4598200"/>
            <a:ext cx="940308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12549963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F1BFDAB-7364-48E5-9158-91C584D8791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9D20C87-BE3F-47BB-B9D7-1643FE4848F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Placeholder 1">
            <a:extLst>
              <a:ext uri="{FF2B5EF4-FFF2-40B4-BE49-F238E27FC236}">
                <a16:creationId xmlns:a16="http://schemas.microsoft.com/office/drawing/2014/main" id="{EBC8DEC4-BEA5-4A1F-AC91-F5EF800BDF3C}"/>
              </a:ext>
            </a:extLst>
          </p:cNvPr>
          <p:cNvSpPr>
            <a:spLocks noGrp="1"/>
          </p:cNvSpPr>
          <p:nvPr>
            <p:ph type="title"/>
          </p:nvPr>
        </p:nvSpPr>
        <p:spPr>
          <a:xfrm>
            <a:off x="3847299" y="504058"/>
            <a:ext cx="8344701" cy="680015"/>
          </a:xfrm>
          <a:prstGeom prst="rect">
            <a:avLst/>
          </a:prstGeom>
          <a:solidFill>
            <a:srgbClr val="D81E05"/>
          </a:solidFill>
        </p:spPr>
        <p:txBody>
          <a:bodyPr vert="horz" lIns="91440" tIns="45720" rIns="91440" bIns="45720" rtlCol="0" anchor="ctr">
            <a:normAutofit/>
          </a:bodyPr>
          <a:lstStyle/>
          <a:p>
            <a:r>
              <a:rPr lang="en-US" dirty="0"/>
              <a:t>Click to edit Master title style</a:t>
            </a:r>
            <a:endParaRPr lang="en-GB" dirty="0"/>
          </a:p>
        </p:txBody>
      </p:sp>
    </p:spTree>
    <p:extLst>
      <p:ext uri="{BB962C8B-B14F-4D97-AF65-F5344CB8AC3E}">
        <p14:creationId xmlns:p14="http://schemas.microsoft.com/office/powerpoint/2010/main" val="16662861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F7EEA95-AB06-4DD4-B08F-06E26C3CC14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5715ABF-3A3E-485D-9C22-D470820958B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208DBA2-710B-4D20-8BF2-D7EEE0E99DD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9B2640B-A2A7-42BA-A3B1-568F77256CD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itle Placeholder 1">
            <a:extLst>
              <a:ext uri="{FF2B5EF4-FFF2-40B4-BE49-F238E27FC236}">
                <a16:creationId xmlns:a16="http://schemas.microsoft.com/office/drawing/2014/main" id="{BB311CDD-4C59-4379-8BBF-2E134CEC177A}"/>
              </a:ext>
            </a:extLst>
          </p:cNvPr>
          <p:cNvSpPr>
            <a:spLocks noGrp="1"/>
          </p:cNvSpPr>
          <p:nvPr>
            <p:ph type="title"/>
          </p:nvPr>
        </p:nvSpPr>
        <p:spPr>
          <a:xfrm>
            <a:off x="3847299" y="504058"/>
            <a:ext cx="8344701" cy="680015"/>
          </a:xfrm>
          <a:prstGeom prst="rect">
            <a:avLst/>
          </a:prstGeom>
          <a:solidFill>
            <a:srgbClr val="D81E05"/>
          </a:solidFill>
        </p:spPr>
        <p:txBody>
          <a:bodyPr vert="horz" lIns="91440" tIns="45720" rIns="91440" bIns="45720" rtlCol="0" anchor="ctr">
            <a:normAutofit/>
          </a:bodyPr>
          <a:lstStyle/>
          <a:p>
            <a:r>
              <a:rPr lang="en-US" dirty="0"/>
              <a:t>Click to edit Master title style</a:t>
            </a:r>
            <a:endParaRPr lang="en-GB" dirty="0"/>
          </a:p>
        </p:txBody>
      </p:sp>
    </p:spTree>
    <p:extLst>
      <p:ext uri="{BB962C8B-B14F-4D97-AF65-F5344CB8AC3E}">
        <p14:creationId xmlns:p14="http://schemas.microsoft.com/office/powerpoint/2010/main" val="415699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4FA9EF-D039-4FBB-8603-04FCFF2B5A01}"/>
              </a:ext>
            </a:extLst>
          </p:cNvPr>
          <p:cNvSpPr>
            <a:spLocks noGrp="1"/>
          </p:cNvSpPr>
          <p:nvPr>
            <p:ph type="title"/>
          </p:nvPr>
        </p:nvSpPr>
        <p:spPr>
          <a:xfrm>
            <a:off x="3847299" y="504058"/>
            <a:ext cx="8344701" cy="680015"/>
          </a:xfrm>
        </p:spPr>
        <p:txBody>
          <a:bodyPr/>
          <a:lstStyle/>
          <a:p>
            <a:r>
              <a:rPr lang="en-US"/>
              <a:t>Click to edit Master title style</a:t>
            </a:r>
            <a:endParaRPr lang="en-GB"/>
          </a:p>
        </p:txBody>
      </p:sp>
    </p:spTree>
    <p:extLst>
      <p:ext uri="{BB962C8B-B14F-4D97-AF65-F5344CB8AC3E}">
        <p14:creationId xmlns:p14="http://schemas.microsoft.com/office/powerpoint/2010/main" val="6748801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41526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26EA5-32D7-4A16-A84A-32145F53883A}"/>
              </a:ext>
            </a:extLst>
          </p:cNvPr>
          <p:cNvSpPr>
            <a:spLocks noGrp="1"/>
          </p:cNvSpPr>
          <p:nvPr>
            <p:ph type="title"/>
          </p:nvPr>
        </p:nvSpPr>
        <p:spPr>
          <a:xfrm>
            <a:off x="839788" y="987425"/>
            <a:ext cx="3932237" cy="978568"/>
          </a:xfrm>
        </p:spPr>
        <p:txBody>
          <a:bodyPr anchor="b"/>
          <a:lstStyle>
            <a:lvl1pPr>
              <a:defRPr sz="3200"/>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1FFF1A50-23B3-4818-90BD-AE4E2A24674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3">
            <a:extLst>
              <a:ext uri="{FF2B5EF4-FFF2-40B4-BE49-F238E27FC236}">
                <a16:creationId xmlns:a16="http://schemas.microsoft.com/office/drawing/2014/main" id="{0A371A0B-FF6D-49D2-9414-FC5AA5280C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15490302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F9B72-5670-4AFC-AE36-FBEF0691506B}"/>
              </a:ext>
            </a:extLst>
          </p:cNvPr>
          <p:cNvSpPr>
            <a:spLocks noGrp="1"/>
          </p:cNvSpPr>
          <p:nvPr>
            <p:ph type="title"/>
          </p:nvPr>
        </p:nvSpPr>
        <p:spPr>
          <a:xfrm>
            <a:off x="839788" y="987424"/>
            <a:ext cx="3932237" cy="1069975"/>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C6C8338-02E0-4A11-B4DE-96611C4383C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A756922-A86A-4E1F-9685-7400D74E1A66}"/>
              </a:ext>
            </a:extLst>
          </p:cNvPr>
          <p:cNvSpPr>
            <a:spLocks noGrp="1"/>
          </p:cNvSpPr>
          <p:nvPr>
            <p:ph type="body" sz="half" idx="2"/>
          </p:nvPr>
        </p:nvSpPr>
        <p:spPr>
          <a:xfrm>
            <a:off x="839788" y="2239545"/>
            <a:ext cx="3932237" cy="362150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9988657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tiff"/><Relationship Id="rId18" Type="http://schemas.openxmlformats.org/officeDocument/2006/relationships/image" Target="../media/image6.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19" Type="http://schemas.openxmlformats.org/officeDocument/2006/relationships/image" Target="../media/image7.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582C948C-B841-4EC5-A98C-75DD596CCA4D}"/>
              </a:ext>
            </a:extLst>
          </p:cNvPr>
          <p:cNvSpPr txBox="1">
            <a:spLocks/>
          </p:cNvSpPr>
          <p:nvPr userDrawn="1"/>
        </p:nvSpPr>
        <p:spPr>
          <a:xfrm>
            <a:off x="0" y="6099973"/>
            <a:ext cx="12267344" cy="751146"/>
          </a:xfrm>
          <a:prstGeom prst="rect">
            <a:avLst/>
          </a:prstGeom>
          <a:solidFill>
            <a:schemeClr val="bg1">
              <a:alpha val="43000"/>
            </a:schemeClr>
          </a:solidFill>
        </p:spPr>
        <p:txBody>
          <a:bodyPr vert="horz" lIns="91440" tIns="45720" rIns="91440" bIns="45720" rtlCol="0" anchor="b">
            <a:normAutofit fontScale="90000" lnSpcReduction="10000"/>
          </a:bodyPr>
          <a:lstStyle>
            <a:lvl1pPr algn="ctr" defTabSz="914400" rtl="0" eaLnBrk="1" latinLnBrk="0" hangingPunct="1">
              <a:lnSpc>
                <a:spcPct val="90000"/>
              </a:lnSpc>
              <a:spcBef>
                <a:spcPct val="0"/>
              </a:spcBef>
              <a:buNone/>
              <a:defRPr sz="6000" b="0" kern="1200">
                <a:solidFill>
                  <a:schemeClr val="tx1"/>
                </a:solidFill>
                <a:latin typeface="+mj-lt"/>
                <a:ea typeface="+mj-ea"/>
                <a:cs typeface="+mj-cs"/>
              </a:defRPr>
            </a:lvl1pPr>
          </a:lstStyle>
          <a:p>
            <a:endParaRPr lang="en-GB" b="1" dirty="0"/>
          </a:p>
        </p:txBody>
      </p:sp>
      <p:sp>
        <p:nvSpPr>
          <p:cNvPr id="7" name="Isosceles Triangle 6">
            <a:extLst>
              <a:ext uri="{FF2B5EF4-FFF2-40B4-BE49-F238E27FC236}">
                <a16:creationId xmlns:a16="http://schemas.microsoft.com/office/drawing/2014/main" id="{CF922865-584B-4D8C-8456-554AE4B09145}"/>
              </a:ext>
            </a:extLst>
          </p:cNvPr>
          <p:cNvSpPr/>
          <p:nvPr userDrawn="1"/>
        </p:nvSpPr>
        <p:spPr>
          <a:xfrm rot="5400000">
            <a:off x="2323434" y="-2323436"/>
            <a:ext cx="1325563" cy="5972433"/>
          </a:xfrm>
          <a:prstGeom prst="triangle">
            <a:avLst>
              <a:gd name="adj" fmla="val 0"/>
            </a:avLst>
          </a:prstGeom>
          <a:solidFill>
            <a:srgbClr val="D81E05"/>
          </a:solidFill>
          <a:ln>
            <a:solidFill>
              <a:srgbClr val="D81E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laceholder 1">
            <a:extLst>
              <a:ext uri="{FF2B5EF4-FFF2-40B4-BE49-F238E27FC236}">
                <a16:creationId xmlns:a16="http://schemas.microsoft.com/office/drawing/2014/main" id="{99888E32-1510-41B0-83EF-1337C425C670}"/>
              </a:ext>
            </a:extLst>
          </p:cNvPr>
          <p:cNvSpPr>
            <a:spLocks noGrp="1"/>
          </p:cNvSpPr>
          <p:nvPr>
            <p:ph type="title"/>
          </p:nvPr>
        </p:nvSpPr>
        <p:spPr>
          <a:xfrm>
            <a:off x="3847299" y="504058"/>
            <a:ext cx="8344701" cy="680015"/>
          </a:xfrm>
          <a:prstGeom prst="rect">
            <a:avLst/>
          </a:prstGeom>
          <a:solidFill>
            <a:srgbClr val="D81E05"/>
          </a:solidFill>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4F8875FB-EF7A-4FD0-8567-97058F5B655D}"/>
              </a:ext>
            </a:extLst>
          </p:cNvPr>
          <p:cNvSpPr>
            <a:spLocks noGrp="1"/>
          </p:cNvSpPr>
          <p:nvPr>
            <p:ph type="body" idx="1"/>
          </p:nvPr>
        </p:nvSpPr>
        <p:spPr>
          <a:xfrm>
            <a:off x="838200" y="174863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10" name="Picture 9">
            <a:extLst>
              <a:ext uri="{FF2B5EF4-FFF2-40B4-BE49-F238E27FC236}">
                <a16:creationId xmlns:a16="http://schemas.microsoft.com/office/drawing/2014/main" id="{090CC13F-8424-4251-AD1E-A341A1CC0344}"/>
              </a:ext>
            </a:extLst>
          </p:cNvPr>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0" y="49888"/>
            <a:ext cx="2310580" cy="939020"/>
          </a:xfrm>
          <a:prstGeom prst="rect">
            <a:avLst/>
          </a:prstGeom>
        </p:spPr>
      </p:pic>
      <p:pic>
        <p:nvPicPr>
          <p:cNvPr id="13" name="Picture 4" descr="Image result for twitter">
            <a:extLst>
              <a:ext uri="{FF2B5EF4-FFF2-40B4-BE49-F238E27FC236}">
                <a16:creationId xmlns:a16="http://schemas.microsoft.com/office/drawing/2014/main" id="{2C93A043-EF0E-48B8-8BD4-4BAA36B7C928}"/>
              </a:ext>
            </a:extLst>
          </p:cNvPr>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9273047" y="6497009"/>
            <a:ext cx="329241" cy="329241"/>
          </a:xfrm>
          <a:prstGeom prst="rect">
            <a:avLst/>
          </a:prstGeom>
          <a:noFill/>
          <a:extLst>
            <a:ext uri="{909E8E84-426E-40DD-AFC4-6F175D3DCCD1}">
              <a14:hiddenFill xmlns:a14="http://schemas.microsoft.com/office/drawing/2010/main">
                <a:solidFill>
                  <a:srgbClr val="FFFFFF"/>
                </a:solidFill>
              </a14:hiddenFill>
            </a:ext>
          </a:extLst>
        </p:spPr>
      </p:pic>
      <p:sp>
        <p:nvSpPr>
          <p:cNvPr id="14" name="Slide Number Placeholder 5">
            <a:extLst>
              <a:ext uri="{FF2B5EF4-FFF2-40B4-BE49-F238E27FC236}">
                <a16:creationId xmlns:a16="http://schemas.microsoft.com/office/drawing/2014/main" id="{97B16012-4095-4CF0-A5FF-98757D8F512A}"/>
              </a:ext>
            </a:extLst>
          </p:cNvPr>
          <p:cNvSpPr txBox="1">
            <a:spLocks/>
          </p:cNvSpPr>
          <p:nvPr userDrawn="1"/>
        </p:nvSpPr>
        <p:spPr>
          <a:xfrm>
            <a:off x="11714948" y="6534903"/>
            <a:ext cx="605917" cy="3858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0C048A4-1C0F-49B6-BDCB-D6FA315DB6A5}" type="slidenum">
              <a:rPr lang="en-GB" smtClean="0">
                <a:solidFill>
                  <a:schemeClr val="bg1"/>
                </a:solidFill>
              </a:rPr>
              <a:pPr/>
              <a:t>‹#›</a:t>
            </a:fld>
            <a:endParaRPr lang="en-GB" dirty="0">
              <a:solidFill>
                <a:schemeClr val="bg1"/>
              </a:solidFill>
            </a:endParaRPr>
          </a:p>
        </p:txBody>
      </p:sp>
      <p:pic>
        <p:nvPicPr>
          <p:cNvPr id="12" name="Picture 11">
            <a:extLst>
              <a:ext uri="{FF2B5EF4-FFF2-40B4-BE49-F238E27FC236}">
                <a16:creationId xmlns:a16="http://schemas.microsoft.com/office/drawing/2014/main" id="{8AF6741E-C398-404D-B139-DB127E039AD6}"/>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3089844" y="-1"/>
            <a:ext cx="2882588" cy="539424"/>
          </a:xfrm>
          <a:prstGeom prst="rect">
            <a:avLst/>
          </a:prstGeom>
        </p:spPr>
      </p:pic>
      <p:pic>
        <p:nvPicPr>
          <p:cNvPr id="20" name="Picture 19" descr="https://static1.squarespace.com/static/5706dc167da24f76a6ed2ed3/t/5a0a4f42085229359dd1a741/1513047769178/Templeton_Logo.png">
            <a:extLst>
              <a:ext uri="{FF2B5EF4-FFF2-40B4-BE49-F238E27FC236}">
                <a16:creationId xmlns:a16="http://schemas.microsoft.com/office/drawing/2014/main" id="{52BBA5E5-BBF2-47BD-B011-7FACA8CC7B97}"/>
              </a:ext>
            </a:extLst>
          </p:cNvP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42863" y="6135027"/>
            <a:ext cx="1279823" cy="68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3" descr="All Saints Educational Trust">
            <a:extLst>
              <a:ext uri="{FF2B5EF4-FFF2-40B4-BE49-F238E27FC236}">
                <a16:creationId xmlns:a16="http://schemas.microsoft.com/office/drawing/2014/main" id="{E90B3112-3965-419D-BD3F-616178D2D2A9}"/>
              </a:ext>
            </a:extLst>
          </p:cNvPr>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5433928" y="6248132"/>
            <a:ext cx="841689" cy="518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5" descr="https://d3jj9mxhp7ha1z.cloudfront.net/media/RAENG_Magenta_RGB.jpg">
            <a:extLst>
              <a:ext uri="{FF2B5EF4-FFF2-40B4-BE49-F238E27FC236}">
                <a16:creationId xmlns:a16="http://schemas.microsoft.com/office/drawing/2014/main" id="{EBD7E9A5-5517-4C41-8898-5105A6765B40}"/>
              </a:ext>
            </a:extLst>
          </p:cNvPr>
          <p:cNvPicPr>
            <a:picLocks noChangeAspect="1" noChangeArrowheads="1"/>
          </p:cNvPicPr>
          <p:nvPr userDrawn="1"/>
        </p:nvPicPr>
        <p:blipFill rotWithShape="1">
          <a:blip r:embed="rId18">
            <a:clrChange>
              <a:clrFrom>
                <a:srgbClr val="FFFFFF"/>
              </a:clrFrom>
              <a:clrTo>
                <a:srgbClr val="FFFFFF">
                  <a:alpha val="0"/>
                </a:srgbClr>
              </a:clrTo>
            </a:clrChange>
            <a:extLst>
              <a:ext uri="{28A0092B-C50C-407E-A947-70E740481C1C}">
                <a14:useLocalDpi xmlns:a14="http://schemas.microsoft.com/office/drawing/2010/main" val="0"/>
              </a:ext>
            </a:extLst>
          </a:blip>
          <a:srcRect l="13472" r="14638" b="2084"/>
          <a:stretch/>
        </p:blipFill>
        <p:spPr bwMode="auto">
          <a:xfrm>
            <a:off x="3718680" y="6191266"/>
            <a:ext cx="1337734" cy="564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4" descr="http://force-higher.co.uk/uploads/images/NCOP_logo_Part_of_RGB.jpg">
            <a:extLst>
              <a:ext uri="{FF2B5EF4-FFF2-40B4-BE49-F238E27FC236}">
                <a16:creationId xmlns:a16="http://schemas.microsoft.com/office/drawing/2014/main" id="{904AEDA0-225D-4F43-9426-3717DBB298AD}"/>
              </a:ext>
            </a:extLst>
          </p:cNvPr>
          <p:cNvPicPr>
            <a:picLocks noChangeAspect="1" noChangeArrowheads="1"/>
          </p:cNvPicPr>
          <p:nvPr userDrawn="1"/>
        </p:nvPicPr>
        <p:blipFill>
          <a:blip r:embed="rId1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51561" y="6272381"/>
            <a:ext cx="2056642" cy="42204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CBC6AE22-A6A9-4FCA-B134-A5E3CA054229}"/>
              </a:ext>
            </a:extLst>
          </p:cNvPr>
          <p:cNvSpPr/>
          <p:nvPr userDrawn="1"/>
        </p:nvSpPr>
        <p:spPr>
          <a:xfrm>
            <a:off x="9791700" y="6191266"/>
            <a:ext cx="2307771" cy="5754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243CCBCB-74C8-4F9C-BD10-0054C484FA0D}"/>
              </a:ext>
            </a:extLst>
          </p:cNvPr>
          <p:cNvSpPr/>
          <p:nvPr userDrawn="1"/>
        </p:nvSpPr>
        <p:spPr>
          <a:xfrm>
            <a:off x="9648193" y="6004224"/>
            <a:ext cx="3233057" cy="10613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GB" dirty="0">
                <a:solidFill>
                  <a:schemeClr val="accent1"/>
                </a:solidFill>
              </a:rPr>
              <a:t>canterbury.ac.uk/</a:t>
            </a:r>
            <a:r>
              <a:rPr lang="en-GB" dirty="0" err="1">
                <a:solidFill>
                  <a:schemeClr val="accent1"/>
                </a:solidFill>
              </a:rPr>
              <a:t>lasar</a:t>
            </a:r>
            <a:endParaRPr lang="en-GB" dirty="0">
              <a:solidFill>
                <a:schemeClr val="accent1"/>
              </a:solidFill>
            </a:endParaRPr>
          </a:p>
          <a:p>
            <a:pPr algn="l"/>
            <a:r>
              <a:rPr lang="en-GB" dirty="0">
                <a:solidFill>
                  <a:schemeClr val="accent1"/>
                </a:solidFill>
              </a:rPr>
              <a:t>@</a:t>
            </a:r>
            <a:r>
              <a:rPr lang="en-GB" dirty="0" err="1">
                <a:solidFill>
                  <a:schemeClr val="accent1"/>
                </a:solidFill>
              </a:rPr>
              <a:t>LASARcentre</a:t>
            </a:r>
            <a:endParaRPr lang="en-GB" dirty="0">
              <a:solidFill>
                <a:schemeClr val="accent1"/>
              </a:solidFill>
            </a:endParaRPr>
          </a:p>
        </p:txBody>
      </p:sp>
    </p:spTree>
    <p:extLst>
      <p:ext uri="{BB962C8B-B14F-4D97-AF65-F5344CB8AC3E}">
        <p14:creationId xmlns:p14="http://schemas.microsoft.com/office/powerpoint/2010/main" val="33683398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lnSpc>
          <a:spcPct val="90000"/>
        </a:lnSpc>
        <a:spcBef>
          <a:spcPct val="0"/>
        </a:spcBef>
        <a:buNone/>
        <a:defRPr sz="4400" b="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ideo" Target="https://www.youtube.com/embed/mGYmiQkah4o" TargetMode="External"/><Relationship Id="rId4" Type="http://schemas.openxmlformats.org/officeDocument/2006/relationships/image" Target="../media/image26.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ideo" Target="https://www.youtube.com/embed/HqmBa8FPMx8?feature=oembed" TargetMode="External"/><Relationship Id="rId4" Type="http://schemas.openxmlformats.org/officeDocument/2006/relationships/image" Target="../media/image27.jpeg"/></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1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7.sv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25.pn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192E8EC-65DF-4EAD-B306-D70FC1DA3C08}"/>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2391571" y="850182"/>
            <a:ext cx="7408859" cy="3204331"/>
          </a:xfrm>
          <a:prstGeom prst="rect">
            <a:avLst/>
          </a:prstGeom>
        </p:spPr>
      </p:pic>
      <p:sp>
        <p:nvSpPr>
          <p:cNvPr id="12" name="Rectangle 8">
            <a:extLst>
              <a:ext uri="{FF2B5EF4-FFF2-40B4-BE49-F238E27FC236}">
                <a16:creationId xmlns:a16="http://schemas.microsoft.com/office/drawing/2014/main" id="{72257994-BD97-4691-8B89-198A6D2BAB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918509"/>
            <a:ext cx="12192000" cy="1939491"/>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C65A9DA-87E1-44BB-8582-21DFF2588741}"/>
              </a:ext>
            </a:extLst>
          </p:cNvPr>
          <p:cNvSpPr>
            <a:spLocks noGrp="1"/>
          </p:cNvSpPr>
          <p:nvPr>
            <p:ph type="ctrTitle"/>
          </p:nvPr>
        </p:nvSpPr>
        <p:spPr>
          <a:xfrm>
            <a:off x="828261" y="4323654"/>
            <a:ext cx="10535479" cy="1264762"/>
          </a:xfrm>
          <a:solidFill>
            <a:srgbClr val="FFFFFF"/>
          </a:solidFill>
          <a:ln w="38100">
            <a:solidFill>
              <a:srgbClr val="404040"/>
            </a:solidFill>
            <a:miter lim="800000"/>
          </a:ln>
        </p:spPr>
        <p:txBody>
          <a:bodyPr anchor="ctr">
            <a:normAutofit fontScale="90000"/>
          </a:bodyPr>
          <a:lstStyle/>
          <a:p>
            <a:r>
              <a:rPr lang="en-GB" sz="4000" b="1" dirty="0">
                <a:solidFill>
                  <a:srgbClr val="404040"/>
                </a:solidFill>
              </a:rPr>
              <a:t>Finley Lawson, Research Fellow</a:t>
            </a:r>
            <a:br>
              <a:rPr lang="en-GB" sz="4000" b="1" dirty="0">
                <a:solidFill>
                  <a:srgbClr val="404040"/>
                </a:solidFill>
              </a:rPr>
            </a:br>
            <a:r>
              <a:rPr lang="en-GB" sz="4000" b="1" dirty="0">
                <a:solidFill>
                  <a:srgbClr val="404040"/>
                </a:solidFill>
              </a:rPr>
              <a:t> LASAR: Canterbury Christ Church University</a:t>
            </a:r>
          </a:p>
        </p:txBody>
      </p:sp>
      <p:sp>
        <p:nvSpPr>
          <p:cNvPr id="4" name="Footer Placeholder 3">
            <a:extLst>
              <a:ext uri="{FF2B5EF4-FFF2-40B4-BE49-F238E27FC236}">
                <a16:creationId xmlns:a16="http://schemas.microsoft.com/office/drawing/2014/main" id="{7214BA4B-D380-47F9-82E3-A60676A9BA1D}"/>
              </a:ext>
            </a:extLst>
          </p:cNvPr>
          <p:cNvSpPr>
            <a:spLocks noGrp="1"/>
          </p:cNvSpPr>
          <p:nvPr>
            <p:ph type="ftr" sz="quarter" idx="11"/>
          </p:nvPr>
        </p:nvSpPr>
        <p:spPr>
          <a:xfrm>
            <a:off x="4038600" y="5724940"/>
            <a:ext cx="4114800" cy="996536"/>
          </a:xfrm>
        </p:spPr>
        <p:txBody>
          <a:bodyPr>
            <a:normAutofit/>
          </a:bodyPr>
          <a:lstStyle/>
          <a:p>
            <a:pPr algn="ctr">
              <a:lnSpc>
                <a:spcPct val="90000"/>
              </a:lnSpc>
              <a:spcAft>
                <a:spcPts val="600"/>
              </a:spcAft>
            </a:pPr>
            <a:r>
              <a:rPr lang="es-ES" sz="2000" dirty="0">
                <a:solidFill>
                  <a:prstClr val="white">
                    <a:tint val="75000"/>
                    <a:alpha val="80000"/>
                  </a:prstClr>
                </a:solidFill>
              </a:rPr>
              <a:t>canterbury.ac.uk/lasar </a:t>
            </a:r>
          </a:p>
          <a:p>
            <a:pPr algn="ctr">
              <a:lnSpc>
                <a:spcPct val="90000"/>
              </a:lnSpc>
              <a:spcAft>
                <a:spcPts val="600"/>
              </a:spcAft>
            </a:pPr>
            <a:r>
              <a:rPr lang="es-ES" sz="2000" dirty="0">
                <a:solidFill>
                  <a:prstClr val="white">
                    <a:tint val="75000"/>
                    <a:alpha val="80000"/>
                  </a:prstClr>
                </a:solidFill>
              </a:rPr>
              <a:t>@</a:t>
            </a:r>
            <a:r>
              <a:rPr lang="es-ES" sz="2000" dirty="0" err="1">
                <a:solidFill>
                  <a:prstClr val="white">
                    <a:tint val="75000"/>
                    <a:alpha val="80000"/>
                  </a:prstClr>
                </a:solidFill>
              </a:rPr>
              <a:t>LASARCentre</a:t>
            </a:r>
            <a:endParaRPr lang="en-GB" sz="2000" dirty="0">
              <a:solidFill>
                <a:prstClr val="white">
                  <a:tint val="75000"/>
                  <a:alpha val="80000"/>
                </a:prstClr>
              </a:solidFill>
            </a:endParaRPr>
          </a:p>
        </p:txBody>
      </p:sp>
    </p:spTree>
    <p:extLst>
      <p:ext uri="{BB962C8B-B14F-4D97-AF65-F5344CB8AC3E}">
        <p14:creationId xmlns:p14="http://schemas.microsoft.com/office/powerpoint/2010/main" val="37611230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8488" y="2030204"/>
            <a:ext cx="4652757" cy="2309976"/>
          </a:xfrm>
        </p:spPr>
        <p:txBody>
          <a:bodyPr>
            <a:normAutofit/>
          </a:bodyPr>
          <a:lstStyle/>
          <a:p>
            <a:pPr algn="ctr"/>
            <a:r>
              <a:rPr lang="en-GB" dirty="0"/>
              <a:t>What is the concern?</a:t>
            </a:r>
          </a:p>
        </p:txBody>
      </p:sp>
      <p:graphicFrame>
        <p:nvGraphicFramePr>
          <p:cNvPr id="8" name="Content Placeholder 2">
            <a:extLst>
              <a:ext uri="{FF2B5EF4-FFF2-40B4-BE49-F238E27FC236}">
                <a16:creationId xmlns:a16="http://schemas.microsoft.com/office/drawing/2014/main" id="{7168EEFB-8E61-4D24-BAB3-705B753AE6A8}"/>
              </a:ext>
            </a:extLst>
          </p:cNvPr>
          <p:cNvGraphicFramePr>
            <a:graphicFrameLocks noGrp="1"/>
          </p:cNvGraphicFramePr>
          <p:nvPr>
            <p:ph idx="1"/>
            <p:extLst>
              <p:ext uri="{D42A27DB-BD31-4B8C-83A1-F6EECF244321}">
                <p14:modId xmlns:p14="http://schemas.microsoft.com/office/powerpoint/2010/main" val="4034408393"/>
              </p:ext>
            </p:extLst>
          </p:nvPr>
        </p:nvGraphicFramePr>
        <p:xfrm>
          <a:off x="5052631" y="123193"/>
          <a:ext cx="7464883" cy="60779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41633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graphicEl>
                                              <a:dgm id="{A75CD5A8-1EB9-4A17-90E5-BD50C3B9E026}"/>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graphicEl>
                                              <a:dgm id="{AE025EFA-4B61-4D39-8AEF-EF7326A5F03C}"/>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graphicEl>
                                              <a:dgm id="{CA266A7D-2AB3-4B3D-BE36-6EAFA7D695CD}"/>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graphicEl>
                                              <a:dgm id="{4E1636DB-882D-4A84-8EF3-FFBB3D61B9DD}"/>
                                            </p:graphic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graphicEl>
                                              <a:dgm id="{A93EC1BA-AE0F-4F33-BC00-F6760C9DA5CB}"/>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uiExpand="1">
        <p:bldSub>
          <a:bldDgm bld="one"/>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0BBF3A7-163E-4543-A728-2C15847D3C91}"/>
              </a:ext>
            </a:extLst>
          </p:cNvPr>
          <p:cNvSpPr>
            <a:spLocks noGrp="1"/>
          </p:cNvSpPr>
          <p:nvPr>
            <p:ph type="title"/>
          </p:nvPr>
        </p:nvSpPr>
        <p:spPr>
          <a:xfrm>
            <a:off x="3522429" y="504058"/>
            <a:ext cx="8669572" cy="1046446"/>
          </a:xfrm>
        </p:spPr>
        <p:txBody>
          <a:bodyPr>
            <a:normAutofit fontScale="90000"/>
          </a:bodyPr>
          <a:lstStyle/>
          <a:p>
            <a:r>
              <a:rPr lang="en-GB" dirty="0"/>
              <a:t>Frank Jackson’s Mary’s Room Experiment</a:t>
            </a:r>
          </a:p>
        </p:txBody>
      </p:sp>
      <p:pic>
        <p:nvPicPr>
          <p:cNvPr id="5" name="Online Media 4" title="Mary&amp;#39;s Room: A philosophical thought experiment - Eleanor Nelsen">
            <a:hlinkClick r:id="" action="ppaction://media"/>
            <a:extLst>
              <a:ext uri="{FF2B5EF4-FFF2-40B4-BE49-F238E27FC236}">
                <a16:creationId xmlns:a16="http://schemas.microsoft.com/office/drawing/2014/main" id="{4975BF8F-1694-454C-BF8D-DC85884E7EC1}"/>
              </a:ext>
            </a:extLst>
          </p:cNvPr>
          <p:cNvPicPr>
            <a:picLocks noGrp="1" noRot="1" noChangeAspect="1"/>
          </p:cNvPicPr>
          <p:nvPr>
            <p:ph idx="1"/>
            <a:videoFile r:link="rId1"/>
          </p:nvPr>
        </p:nvPicPr>
        <p:blipFill>
          <a:blip r:embed="rId4"/>
          <a:stretch>
            <a:fillRect/>
          </a:stretch>
        </p:blipFill>
        <p:spPr>
          <a:xfrm>
            <a:off x="0" y="1550504"/>
            <a:ext cx="9640388" cy="5422718"/>
          </a:xfrm>
          <a:prstGeom prst="rect">
            <a:avLst/>
          </a:prstGeom>
        </p:spPr>
      </p:pic>
    </p:spTree>
    <p:extLst>
      <p:ext uri="{BB962C8B-B14F-4D97-AF65-F5344CB8AC3E}">
        <p14:creationId xmlns:p14="http://schemas.microsoft.com/office/powerpoint/2010/main" val="36052970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C799FF-5FEF-4CC0-929F-8229CC5B0092}"/>
              </a:ext>
            </a:extLst>
          </p:cNvPr>
          <p:cNvSpPr>
            <a:spLocks noGrp="1"/>
          </p:cNvSpPr>
          <p:nvPr>
            <p:ph type="title"/>
          </p:nvPr>
        </p:nvSpPr>
        <p:spPr/>
        <p:txBody>
          <a:bodyPr>
            <a:noAutofit/>
          </a:bodyPr>
          <a:lstStyle/>
          <a:p>
            <a:r>
              <a:rPr lang="en-GB" sz="3800" dirty="0"/>
              <a:t>Helping Students Search for “Truth”?</a:t>
            </a:r>
          </a:p>
        </p:txBody>
      </p:sp>
      <p:sp>
        <p:nvSpPr>
          <p:cNvPr id="8" name="Freeform: Shape 7">
            <a:extLst>
              <a:ext uri="{FF2B5EF4-FFF2-40B4-BE49-F238E27FC236}">
                <a16:creationId xmlns:a16="http://schemas.microsoft.com/office/drawing/2014/main" id="{31C1057C-0857-4DC0-80A8-FCA4DD1D5024}"/>
              </a:ext>
            </a:extLst>
          </p:cNvPr>
          <p:cNvSpPr/>
          <p:nvPr/>
        </p:nvSpPr>
        <p:spPr>
          <a:xfrm>
            <a:off x="8125196" y="2843667"/>
            <a:ext cx="3697320" cy="3299556"/>
          </a:xfrm>
          <a:custGeom>
            <a:avLst/>
            <a:gdLst>
              <a:gd name="connsiteX0" fmla="*/ 0 w 2628013"/>
              <a:gd name="connsiteY0" fmla="*/ 1198517 h 2397033"/>
              <a:gd name="connsiteX1" fmla="*/ 599258 w 2628013"/>
              <a:gd name="connsiteY1" fmla="*/ 1 h 2397033"/>
              <a:gd name="connsiteX2" fmla="*/ 2028755 w 2628013"/>
              <a:gd name="connsiteY2" fmla="*/ 1 h 2397033"/>
              <a:gd name="connsiteX3" fmla="*/ 2628013 w 2628013"/>
              <a:gd name="connsiteY3" fmla="*/ 1198517 h 2397033"/>
              <a:gd name="connsiteX4" fmla="*/ 2028755 w 2628013"/>
              <a:gd name="connsiteY4" fmla="*/ 2397032 h 2397033"/>
              <a:gd name="connsiteX5" fmla="*/ 599258 w 2628013"/>
              <a:gd name="connsiteY5" fmla="*/ 2397032 h 2397033"/>
              <a:gd name="connsiteX6" fmla="*/ 0 w 2628013"/>
              <a:gd name="connsiteY6" fmla="*/ 1198517 h 2397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28013" h="2397033">
                <a:moveTo>
                  <a:pt x="1314006" y="0"/>
                </a:moveTo>
                <a:lnTo>
                  <a:pt x="2628012" y="546588"/>
                </a:lnTo>
                <a:lnTo>
                  <a:pt x="2628012" y="1850445"/>
                </a:lnTo>
                <a:lnTo>
                  <a:pt x="1314006" y="2397033"/>
                </a:lnTo>
                <a:lnTo>
                  <a:pt x="1" y="1850445"/>
                </a:lnTo>
                <a:lnTo>
                  <a:pt x="1" y="546588"/>
                </a:lnTo>
                <a:lnTo>
                  <a:pt x="1314006" y="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412429" tIns="449234" rIns="412429" bIns="449234" numCol="1" spcCol="1270" anchor="ctr" anchorCtr="0">
            <a:noAutofit/>
          </a:bodyPr>
          <a:lstStyle/>
          <a:p>
            <a:pPr algn="ctr"/>
            <a:r>
              <a:rPr lang="en-GB" sz="2800" dirty="0"/>
              <a:t>What roles do </a:t>
            </a:r>
            <a:r>
              <a:rPr lang="en-GB" sz="2800" b="1" dirty="0"/>
              <a:t>objectivity</a:t>
            </a:r>
            <a:r>
              <a:rPr lang="en-GB" sz="2800" dirty="0"/>
              <a:t> and </a:t>
            </a:r>
            <a:r>
              <a:rPr lang="en-GB" sz="2800" b="1" dirty="0"/>
              <a:t>subjectivity</a:t>
            </a:r>
            <a:r>
              <a:rPr lang="en-GB" sz="2800" dirty="0"/>
              <a:t> play in your answers?</a:t>
            </a:r>
          </a:p>
        </p:txBody>
      </p:sp>
      <p:sp>
        <p:nvSpPr>
          <p:cNvPr id="9" name="Rectangle 8">
            <a:extLst>
              <a:ext uri="{FF2B5EF4-FFF2-40B4-BE49-F238E27FC236}">
                <a16:creationId xmlns:a16="http://schemas.microsoft.com/office/drawing/2014/main" id="{9B22958C-6B22-458B-8EFA-724B655AC700}"/>
              </a:ext>
            </a:extLst>
          </p:cNvPr>
          <p:cNvSpPr/>
          <p:nvPr/>
        </p:nvSpPr>
        <p:spPr>
          <a:xfrm>
            <a:off x="5840005" y="2270297"/>
            <a:ext cx="1830705" cy="98425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1" name="Freeform: Shape 10">
            <a:extLst>
              <a:ext uri="{FF2B5EF4-FFF2-40B4-BE49-F238E27FC236}">
                <a16:creationId xmlns:a16="http://schemas.microsoft.com/office/drawing/2014/main" id="{D8B30C25-0CBB-4BBC-80E7-47A9FE8FB02D}"/>
              </a:ext>
            </a:extLst>
          </p:cNvPr>
          <p:cNvSpPr/>
          <p:nvPr/>
        </p:nvSpPr>
        <p:spPr>
          <a:xfrm>
            <a:off x="1" y="946597"/>
            <a:ext cx="3480630" cy="3209884"/>
          </a:xfrm>
          <a:custGeom>
            <a:avLst/>
            <a:gdLst>
              <a:gd name="connsiteX0" fmla="*/ 0 w 1640416"/>
              <a:gd name="connsiteY0" fmla="*/ 713581 h 1427162"/>
              <a:gd name="connsiteX1" fmla="*/ 356791 w 1640416"/>
              <a:gd name="connsiteY1" fmla="*/ 0 h 1427162"/>
              <a:gd name="connsiteX2" fmla="*/ 1283626 w 1640416"/>
              <a:gd name="connsiteY2" fmla="*/ 0 h 1427162"/>
              <a:gd name="connsiteX3" fmla="*/ 1640416 w 1640416"/>
              <a:gd name="connsiteY3" fmla="*/ 713581 h 1427162"/>
              <a:gd name="connsiteX4" fmla="*/ 1283626 w 1640416"/>
              <a:gd name="connsiteY4" fmla="*/ 1427162 h 1427162"/>
              <a:gd name="connsiteX5" fmla="*/ 356791 w 1640416"/>
              <a:gd name="connsiteY5" fmla="*/ 1427162 h 1427162"/>
              <a:gd name="connsiteX6" fmla="*/ 0 w 1640416"/>
              <a:gd name="connsiteY6" fmla="*/ 713581 h 1427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0416" h="1427162">
                <a:moveTo>
                  <a:pt x="820208" y="0"/>
                </a:moveTo>
                <a:lnTo>
                  <a:pt x="1640416" y="310408"/>
                </a:lnTo>
                <a:lnTo>
                  <a:pt x="1640416" y="1116755"/>
                </a:lnTo>
                <a:lnTo>
                  <a:pt x="820208" y="1427162"/>
                </a:lnTo>
                <a:lnTo>
                  <a:pt x="0" y="1116755"/>
                </a:lnTo>
                <a:lnTo>
                  <a:pt x="0" y="310408"/>
                </a:lnTo>
                <a:lnTo>
                  <a:pt x="820208" y="0"/>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252879" tIns="286113" rIns="252879" bIns="286110" numCol="1" spcCol="1270" anchor="ctr" anchorCtr="0">
            <a:noAutofit/>
          </a:bodyPr>
          <a:lstStyle/>
          <a:p>
            <a:pPr algn="ctr"/>
            <a:r>
              <a:rPr lang="en-GB" sz="2800" dirty="0"/>
              <a:t>Which experience provided Mary with “</a:t>
            </a:r>
            <a:r>
              <a:rPr lang="en-GB" sz="2800" b="1" dirty="0"/>
              <a:t>truth</a:t>
            </a:r>
            <a:r>
              <a:rPr lang="en-GB" sz="2800" dirty="0"/>
              <a:t>” about colour?</a:t>
            </a:r>
          </a:p>
          <a:p>
            <a:pPr marL="0" lvl="0" indent="0" algn="ctr" defTabSz="355600">
              <a:lnSpc>
                <a:spcPct val="90000"/>
              </a:lnSpc>
              <a:spcBef>
                <a:spcPct val="0"/>
              </a:spcBef>
              <a:spcAft>
                <a:spcPct val="35000"/>
              </a:spcAft>
              <a:buNone/>
            </a:pPr>
            <a:endParaRPr lang="en-GB" sz="800" kern="1200" dirty="0"/>
          </a:p>
        </p:txBody>
      </p:sp>
      <p:sp>
        <p:nvSpPr>
          <p:cNvPr id="12" name="Rectangle 11">
            <a:extLst>
              <a:ext uri="{FF2B5EF4-FFF2-40B4-BE49-F238E27FC236}">
                <a16:creationId xmlns:a16="http://schemas.microsoft.com/office/drawing/2014/main" id="{843607AF-3232-4D7D-BBD4-C6E2D5540B36}"/>
              </a:ext>
            </a:extLst>
          </p:cNvPr>
          <p:cNvSpPr/>
          <p:nvPr/>
        </p:nvSpPr>
        <p:spPr>
          <a:xfrm>
            <a:off x="1765209" y="4156481"/>
            <a:ext cx="1771650" cy="98425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4" name="Freeform: Shape 13">
            <a:extLst>
              <a:ext uri="{FF2B5EF4-FFF2-40B4-BE49-F238E27FC236}">
                <a16:creationId xmlns:a16="http://schemas.microsoft.com/office/drawing/2014/main" id="{708F5B47-B450-4E44-8B96-FF4B1AAEEAC2}"/>
              </a:ext>
            </a:extLst>
          </p:cNvPr>
          <p:cNvSpPr/>
          <p:nvPr/>
        </p:nvSpPr>
        <p:spPr>
          <a:xfrm>
            <a:off x="3624027" y="1532633"/>
            <a:ext cx="4301543" cy="3667674"/>
          </a:xfrm>
          <a:custGeom>
            <a:avLst/>
            <a:gdLst>
              <a:gd name="connsiteX0" fmla="*/ 0 w 1640416"/>
              <a:gd name="connsiteY0" fmla="*/ 713581 h 1427162"/>
              <a:gd name="connsiteX1" fmla="*/ 356791 w 1640416"/>
              <a:gd name="connsiteY1" fmla="*/ 0 h 1427162"/>
              <a:gd name="connsiteX2" fmla="*/ 1283626 w 1640416"/>
              <a:gd name="connsiteY2" fmla="*/ 0 h 1427162"/>
              <a:gd name="connsiteX3" fmla="*/ 1640416 w 1640416"/>
              <a:gd name="connsiteY3" fmla="*/ 713581 h 1427162"/>
              <a:gd name="connsiteX4" fmla="*/ 1283626 w 1640416"/>
              <a:gd name="connsiteY4" fmla="*/ 1427162 h 1427162"/>
              <a:gd name="connsiteX5" fmla="*/ 356791 w 1640416"/>
              <a:gd name="connsiteY5" fmla="*/ 1427162 h 1427162"/>
              <a:gd name="connsiteX6" fmla="*/ 0 w 1640416"/>
              <a:gd name="connsiteY6" fmla="*/ 713581 h 1427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0416" h="1427162">
                <a:moveTo>
                  <a:pt x="820208" y="0"/>
                </a:moveTo>
                <a:lnTo>
                  <a:pt x="1640416" y="310408"/>
                </a:lnTo>
                <a:lnTo>
                  <a:pt x="1640416" y="1116755"/>
                </a:lnTo>
                <a:lnTo>
                  <a:pt x="820208" y="1427162"/>
                </a:lnTo>
                <a:lnTo>
                  <a:pt x="0" y="1116755"/>
                </a:lnTo>
                <a:lnTo>
                  <a:pt x="0" y="310408"/>
                </a:lnTo>
                <a:lnTo>
                  <a:pt x="820208" y="0"/>
                </a:lnTo>
                <a:close/>
              </a:path>
            </a:pathLst>
          </a:custGeom>
          <a:solidFill>
            <a:schemeClr val="accent1"/>
          </a:solid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252879" tIns="286113" rIns="252879" bIns="286110" numCol="1" spcCol="1270" anchor="ctr" anchorCtr="0">
            <a:noAutofit/>
          </a:bodyPr>
          <a:lstStyle/>
          <a:p>
            <a:pPr algn="ctr"/>
            <a:r>
              <a:rPr lang="en-GB" sz="2800" dirty="0"/>
              <a:t>Do they provide </a:t>
            </a:r>
            <a:r>
              <a:rPr lang="en-GB" sz="2800" b="1" dirty="0"/>
              <a:t>different</a:t>
            </a:r>
            <a:r>
              <a:rPr lang="en-GB" sz="2800" dirty="0"/>
              <a:t> kinds of truth?</a:t>
            </a:r>
          </a:p>
        </p:txBody>
      </p:sp>
      <p:sp>
        <p:nvSpPr>
          <p:cNvPr id="15" name="Rectangle 14">
            <a:extLst>
              <a:ext uri="{FF2B5EF4-FFF2-40B4-BE49-F238E27FC236}">
                <a16:creationId xmlns:a16="http://schemas.microsoft.com/office/drawing/2014/main" id="{A63D1E17-13C9-48AD-8EA0-97442A24C4BA}"/>
              </a:ext>
            </a:extLst>
          </p:cNvPr>
          <p:cNvSpPr/>
          <p:nvPr/>
        </p:nvSpPr>
        <p:spPr>
          <a:xfrm>
            <a:off x="5840005" y="5548867"/>
            <a:ext cx="1830705" cy="98425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Tree>
    <p:extLst>
      <p:ext uri="{BB962C8B-B14F-4D97-AF65-F5344CB8AC3E}">
        <p14:creationId xmlns:p14="http://schemas.microsoft.com/office/powerpoint/2010/main" val="475953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C799FF-5FEF-4CC0-929F-8229CC5B0092}"/>
              </a:ext>
            </a:extLst>
          </p:cNvPr>
          <p:cNvSpPr>
            <a:spLocks noGrp="1"/>
          </p:cNvSpPr>
          <p:nvPr>
            <p:ph type="title"/>
          </p:nvPr>
        </p:nvSpPr>
        <p:spPr/>
        <p:txBody>
          <a:bodyPr>
            <a:normAutofit fontScale="90000"/>
          </a:bodyPr>
          <a:lstStyle/>
          <a:p>
            <a:r>
              <a:rPr lang="en-GB" dirty="0"/>
              <a:t>Science, Reality &amp; Experience</a:t>
            </a:r>
          </a:p>
        </p:txBody>
      </p:sp>
      <p:sp>
        <p:nvSpPr>
          <p:cNvPr id="9" name="Rectangle 8">
            <a:extLst>
              <a:ext uri="{FF2B5EF4-FFF2-40B4-BE49-F238E27FC236}">
                <a16:creationId xmlns:a16="http://schemas.microsoft.com/office/drawing/2014/main" id="{9B22958C-6B22-458B-8EFA-724B655AC700}"/>
              </a:ext>
            </a:extLst>
          </p:cNvPr>
          <p:cNvSpPr/>
          <p:nvPr/>
        </p:nvSpPr>
        <p:spPr>
          <a:xfrm>
            <a:off x="5840005" y="2270297"/>
            <a:ext cx="1830705" cy="98425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2" name="Rectangle 11">
            <a:extLst>
              <a:ext uri="{FF2B5EF4-FFF2-40B4-BE49-F238E27FC236}">
                <a16:creationId xmlns:a16="http://schemas.microsoft.com/office/drawing/2014/main" id="{843607AF-3232-4D7D-BBD4-C6E2D5540B36}"/>
              </a:ext>
            </a:extLst>
          </p:cNvPr>
          <p:cNvSpPr/>
          <p:nvPr/>
        </p:nvSpPr>
        <p:spPr>
          <a:xfrm>
            <a:off x="1765209" y="4156481"/>
            <a:ext cx="1771650" cy="98425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1" name="Freeform: Shape 10">
            <a:extLst>
              <a:ext uri="{FF2B5EF4-FFF2-40B4-BE49-F238E27FC236}">
                <a16:creationId xmlns:a16="http://schemas.microsoft.com/office/drawing/2014/main" id="{D8B30C25-0CBB-4BBC-80E7-47A9FE8FB02D}"/>
              </a:ext>
            </a:extLst>
          </p:cNvPr>
          <p:cNvSpPr/>
          <p:nvPr/>
        </p:nvSpPr>
        <p:spPr>
          <a:xfrm>
            <a:off x="6268799" y="1403320"/>
            <a:ext cx="4301543" cy="3737636"/>
          </a:xfrm>
          <a:custGeom>
            <a:avLst/>
            <a:gdLst>
              <a:gd name="connsiteX0" fmla="*/ 0 w 1640416"/>
              <a:gd name="connsiteY0" fmla="*/ 713581 h 1427162"/>
              <a:gd name="connsiteX1" fmla="*/ 356791 w 1640416"/>
              <a:gd name="connsiteY1" fmla="*/ 0 h 1427162"/>
              <a:gd name="connsiteX2" fmla="*/ 1283626 w 1640416"/>
              <a:gd name="connsiteY2" fmla="*/ 0 h 1427162"/>
              <a:gd name="connsiteX3" fmla="*/ 1640416 w 1640416"/>
              <a:gd name="connsiteY3" fmla="*/ 713581 h 1427162"/>
              <a:gd name="connsiteX4" fmla="*/ 1283626 w 1640416"/>
              <a:gd name="connsiteY4" fmla="*/ 1427162 h 1427162"/>
              <a:gd name="connsiteX5" fmla="*/ 356791 w 1640416"/>
              <a:gd name="connsiteY5" fmla="*/ 1427162 h 1427162"/>
              <a:gd name="connsiteX6" fmla="*/ 0 w 1640416"/>
              <a:gd name="connsiteY6" fmla="*/ 713581 h 1427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0416" h="1427162">
                <a:moveTo>
                  <a:pt x="820208" y="0"/>
                </a:moveTo>
                <a:lnTo>
                  <a:pt x="1640416" y="310408"/>
                </a:lnTo>
                <a:lnTo>
                  <a:pt x="1640416" y="1116755"/>
                </a:lnTo>
                <a:lnTo>
                  <a:pt x="820208" y="1427162"/>
                </a:lnTo>
                <a:lnTo>
                  <a:pt x="0" y="1116755"/>
                </a:lnTo>
                <a:lnTo>
                  <a:pt x="0" y="310408"/>
                </a:lnTo>
                <a:lnTo>
                  <a:pt x="820208" y="0"/>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252879" tIns="286113" rIns="252879" bIns="286110" numCol="1" spcCol="1270" anchor="ctr" anchorCtr="0">
            <a:noAutofit/>
          </a:bodyPr>
          <a:lstStyle/>
          <a:p>
            <a:pPr marL="0" lvl="0" indent="0" algn="ctr" defTabSz="355600">
              <a:lnSpc>
                <a:spcPct val="90000"/>
              </a:lnSpc>
              <a:spcBef>
                <a:spcPct val="0"/>
              </a:spcBef>
              <a:buNone/>
            </a:pPr>
            <a:r>
              <a:rPr lang="en-GB" sz="2400" kern="1200" dirty="0"/>
              <a:t>Capturing the </a:t>
            </a:r>
            <a:r>
              <a:rPr lang="en-GB" sz="2400" b="1" kern="1200" dirty="0"/>
              <a:t>full authenticity of actual human experience, lived in the world </a:t>
            </a:r>
          </a:p>
          <a:p>
            <a:pPr marL="0" lvl="0" indent="0" algn="ctr" defTabSz="355600">
              <a:lnSpc>
                <a:spcPct val="90000"/>
              </a:lnSpc>
              <a:spcBef>
                <a:spcPct val="0"/>
              </a:spcBef>
              <a:spcAft>
                <a:spcPct val="35000"/>
              </a:spcAft>
              <a:buNone/>
            </a:pPr>
            <a:r>
              <a:rPr lang="en-GB" sz="2000" kern="1200" dirty="0">
                <a:solidFill>
                  <a:schemeClr val="bg1"/>
                </a:solidFill>
              </a:rPr>
              <a:t>(John Polkinghorne)</a:t>
            </a:r>
          </a:p>
          <a:p>
            <a:pPr marL="0" lvl="0" indent="0" algn="ctr" defTabSz="355600">
              <a:lnSpc>
                <a:spcPct val="90000"/>
              </a:lnSpc>
              <a:spcBef>
                <a:spcPct val="0"/>
              </a:spcBef>
              <a:spcAft>
                <a:spcPct val="35000"/>
              </a:spcAft>
              <a:buNone/>
            </a:pPr>
            <a:endParaRPr lang="en-GB" sz="800" kern="1200" dirty="0"/>
          </a:p>
        </p:txBody>
      </p:sp>
      <p:sp>
        <p:nvSpPr>
          <p:cNvPr id="14" name="Freeform: Shape 13">
            <a:extLst>
              <a:ext uri="{FF2B5EF4-FFF2-40B4-BE49-F238E27FC236}">
                <a16:creationId xmlns:a16="http://schemas.microsoft.com/office/drawing/2014/main" id="{708F5B47-B450-4E44-8B96-FF4B1AAEEAC2}"/>
              </a:ext>
            </a:extLst>
          </p:cNvPr>
          <p:cNvSpPr/>
          <p:nvPr/>
        </p:nvSpPr>
        <p:spPr>
          <a:xfrm>
            <a:off x="1794457" y="1473057"/>
            <a:ext cx="4301543" cy="3667674"/>
          </a:xfrm>
          <a:custGeom>
            <a:avLst/>
            <a:gdLst>
              <a:gd name="connsiteX0" fmla="*/ 0 w 1640416"/>
              <a:gd name="connsiteY0" fmla="*/ 713581 h 1427162"/>
              <a:gd name="connsiteX1" fmla="*/ 356791 w 1640416"/>
              <a:gd name="connsiteY1" fmla="*/ 0 h 1427162"/>
              <a:gd name="connsiteX2" fmla="*/ 1283626 w 1640416"/>
              <a:gd name="connsiteY2" fmla="*/ 0 h 1427162"/>
              <a:gd name="connsiteX3" fmla="*/ 1640416 w 1640416"/>
              <a:gd name="connsiteY3" fmla="*/ 713581 h 1427162"/>
              <a:gd name="connsiteX4" fmla="*/ 1283626 w 1640416"/>
              <a:gd name="connsiteY4" fmla="*/ 1427162 h 1427162"/>
              <a:gd name="connsiteX5" fmla="*/ 356791 w 1640416"/>
              <a:gd name="connsiteY5" fmla="*/ 1427162 h 1427162"/>
              <a:gd name="connsiteX6" fmla="*/ 0 w 1640416"/>
              <a:gd name="connsiteY6" fmla="*/ 713581 h 1427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0416" h="1427162">
                <a:moveTo>
                  <a:pt x="820208" y="0"/>
                </a:moveTo>
                <a:lnTo>
                  <a:pt x="1640416" y="310408"/>
                </a:lnTo>
                <a:lnTo>
                  <a:pt x="1640416" y="1116755"/>
                </a:lnTo>
                <a:lnTo>
                  <a:pt x="820208" y="1427162"/>
                </a:lnTo>
                <a:lnTo>
                  <a:pt x="0" y="1116755"/>
                </a:lnTo>
                <a:lnTo>
                  <a:pt x="0" y="310408"/>
                </a:lnTo>
                <a:lnTo>
                  <a:pt x="820208" y="0"/>
                </a:lnTo>
                <a:close/>
              </a:path>
            </a:pathLst>
          </a:custGeom>
          <a:solidFill>
            <a:schemeClr val="accent1"/>
          </a:solid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252879" tIns="286113" rIns="252879" bIns="286110" numCol="1" spcCol="1270" anchor="ctr" anchorCtr="0">
            <a:noAutofit/>
          </a:bodyPr>
          <a:lstStyle/>
          <a:p>
            <a:pPr marL="0" lvl="0" indent="0" algn="ctr" defTabSz="355600">
              <a:lnSpc>
                <a:spcPct val="90000"/>
              </a:lnSpc>
              <a:spcBef>
                <a:spcPct val="0"/>
              </a:spcBef>
              <a:spcAft>
                <a:spcPct val="35000"/>
              </a:spcAft>
              <a:buNone/>
            </a:pPr>
            <a:r>
              <a:rPr lang="en-GB" sz="2400" kern="1200" dirty="0">
                <a:solidFill>
                  <a:schemeClr val="bg1"/>
                </a:solidFill>
              </a:rPr>
              <a:t>The </a:t>
            </a:r>
            <a:r>
              <a:rPr lang="en-GB" sz="2400" b="1" kern="1200" dirty="0">
                <a:solidFill>
                  <a:schemeClr val="bg1"/>
                </a:solidFill>
              </a:rPr>
              <a:t>ultimate aim </a:t>
            </a:r>
            <a:r>
              <a:rPr lang="en-GB" sz="2400" kern="1200" dirty="0">
                <a:solidFill>
                  <a:schemeClr val="bg1"/>
                </a:solidFill>
              </a:rPr>
              <a:t>of the modern movement in biology is in fact to </a:t>
            </a:r>
            <a:r>
              <a:rPr lang="en-GB" sz="2400" b="1" kern="1200" dirty="0">
                <a:solidFill>
                  <a:schemeClr val="bg1"/>
                </a:solidFill>
              </a:rPr>
              <a:t>explain </a:t>
            </a:r>
            <a:r>
              <a:rPr lang="en-GB" sz="2400" b="1" i="1" kern="1200" dirty="0">
                <a:solidFill>
                  <a:schemeClr val="bg1"/>
                </a:solidFill>
              </a:rPr>
              <a:t>all</a:t>
            </a:r>
            <a:r>
              <a:rPr lang="en-GB" sz="2400" b="1" kern="1200" dirty="0">
                <a:solidFill>
                  <a:schemeClr val="bg1"/>
                </a:solidFill>
              </a:rPr>
              <a:t> biology in terms of physics and chemistry</a:t>
            </a:r>
            <a:r>
              <a:rPr lang="en-GB" sz="2400" kern="1200" dirty="0">
                <a:solidFill>
                  <a:schemeClr val="bg1"/>
                </a:solidFill>
              </a:rPr>
              <a:t>” </a:t>
            </a:r>
            <a:r>
              <a:rPr lang="en-GB" kern="1200" dirty="0">
                <a:solidFill>
                  <a:schemeClr val="bg1"/>
                </a:solidFill>
              </a:rPr>
              <a:t>(Francis Crick)</a:t>
            </a:r>
            <a:endParaRPr lang="en-GB" sz="2400" kern="1200" dirty="0">
              <a:solidFill>
                <a:schemeClr val="bg1"/>
              </a:solidFill>
            </a:endParaRPr>
          </a:p>
        </p:txBody>
      </p:sp>
      <p:sp>
        <p:nvSpPr>
          <p:cNvPr id="15" name="Rectangle 14">
            <a:extLst>
              <a:ext uri="{FF2B5EF4-FFF2-40B4-BE49-F238E27FC236}">
                <a16:creationId xmlns:a16="http://schemas.microsoft.com/office/drawing/2014/main" id="{A63D1E17-13C9-48AD-8EA0-97442A24C4BA}"/>
              </a:ext>
            </a:extLst>
          </p:cNvPr>
          <p:cNvSpPr/>
          <p:nvPr/>
        </p:nvSpPr>
        <p:spPr>
          <a:xfrm>
            <a:off x="5840005" y="5548867"/>
            <a:ext cx="1830705" cy="98425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Tree>
    <p:extLst>
      <p:ext uri="{BB962C8B-B14F-4D97-AF65-F5344CB8AC3E}">
        <p14:creationId xmlns:p14="http://schemas.microsoft.com/office/powerpoint/2010/main" val="1970180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A14A9AE-F422-4740-97E6-EEA3939B19F4}"/>
              </a:ext>
            </a:extLst>
          </p:cNvPr>
          <p:cNvSpPr>
            <a:spLocks noGrp="1"/>
          </p:cNvSpPr>
          <p:nvPr>
            <p:ph type="title"/>
          </p:nvPr>
        </p:nvSpPr>
        <p:spPr/>
        <p:txBody>
          <a:bodyPr>
            <a:normAutofit fontScale="90000"/>
          </a:bodyPr>
          <a:lstStyle/>
          <a:p>
            <a:r>
              <a:rPr lang="en-GB" dirty="0"/>
              <a:t>Bringing VR to Nagel’s Question</a:t>
            </a:r>
          </a:p>
        </p:txBody>
      </p:sp>
      <p:pic>
        <p:nvPicPr>
          <p:cNvPr id="5" name="Online Media 4" title="How Animals See The World (360ￂﾰ Video)">
            <a:hlinkClick r:id="" action="ppaction://media"/>
            <a:extLst>
              <a:ext uri="{FF2B5EF4-FFF2-40B4-BE49-F238E27FC236}">
                <a16:creationId xmlns:a16="http://schemas.microsoft.com/office/drawing/2014/main" id="{626BBAA0-AF31-4874-AF5F-8B6BC64872EE}"/>
              </a:ext>
            </a:extLst>
          </p:cNvPr>
          <p:cNvPicPr>
            <a:picLocks noRot="1" noChangeAspect="1"/>
          </p:cNvPicPr>
          <p:nvPr>
            <a:videoFile r:link="rId1"/>
          </p:nvPr>
        </p:nvPicPr>
        <p:blipFill>
          <a:blip r:embed="rId4"/>
          <a:stretch>
            <a:fillRect/>
          </a:stretch>
        </p:blipFill>
        <p:spPr>
          <a:xfrm>
            <a:off x="2828428" y="1184073"/>
            <a:ext cx="6535144" cy="4897799"/>
          </a:xfrm>
          <a:prstGeom prst="rect">
            <a:avLst/>
          </a:prstGeom>
        </p:spPr>
      </p:pic>
    </p:spTree>
    <p:extLst>
      <p:ext uri="{BB962C8B-B14F-4D97-AF65-F5344CB8AC3E}">
        <p14:creationId xmlns:p14="http://schemas.microsoft.com/office/powerpoint/2010/main" val="40332516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41C42D6-B6C1-4056-B0EE-164226AA65CB}"/>
              </a:ext>
            </a:extLst>
          </p:cNvPr>
          <p:cNvSpPr>
            <a:spLocks noGrp="1"/>
          </p:cNvSpPr>
          <p:nvPr>
            <p:ph type="title"/>
          </p:nvPr>
        </p:nvSpPr>
        <p:spPr>
          <a:xfrm>
            <a:off x="3847299" y="504058"/>
            <a:ext cx="8344701" cy="1080043"/>
          </a:xfrm>
        </p:spPr>
        <p:txBody>
          <a:bodyPr>
            <a:normAutofit fontScale="90000"/>
          </a:bodyPr>
          <a:lstStyle/>
          <a:p>
            <a:r>
              <a:rPr lang="en-GB" dirty="0"/>
              <a:t>Helping Students Navigate Different Ways of Knowing</a:t>
            </a:r>
          </a:p>
        </p:txBody>
      </p:sp>
      <p:pic>
        <p:nvPicPr>
          <p:cNvPr id="5" name="Picture 4">
            <a:extLst>
              <a:ext uri="{FF2B5EF4-FFF2-40B4-BE49-F238E27FC236}">
                <a16:creationId xmlns:a16="http://schemas.microsoft.com/office/drawing/2014/main" id="{66AD54BE-36C4-44F3-B511-516A95949D35}"/>
              </a:ext>
            </a:extLst>
          </p:cNvPr>
          <p:cNvPicPr/>
          <p:nvPr/>
        </p:nvPicPr>
        <p:blipFill rotWithShape="1">
          <a:blip r:embed="rId3" cstate="print">
            <a:extLst>
              <a:ext uri="{28A0092B-C50C-407E-A947-70E740481C1C}">
                <a14:useLocalDpi xmlns:a14="http://schemas.microsoft.com/office/drawing/2010/main" val="0"/>
              </a:ext>
            </a:extLst>
          </a:blip>
          <a:srcRect t="10391" b="13051"/>
          <a:stretch/>
        </p:blipFill>
        <p:spPr>
          <a:xfrm>
            <a:off x="1533849" y="1697660"/>
            <a:ext cx="4158613" cy="4217831"/>
          </a:xfrm>
          <a:prstGeom prst="rect">
            <a:avLst/>
          </a:prstGeom>
        </p:spPr>
      </p:pic>
      <p:pic>
        <p:nvPicPr>
          <p:cNvPr id="6" name="Picture 5">
            <a:extLst>
              <a:ext uri="{FF2B5EF4-FFF2-40B4-BE49-F238E27FC236}">
                <a16:creationId xmlns:a16="http://schemas.microsoft.com/office/drawing/2014/main" id="{123DBDE6-22FC-4833-AF8F-F042E62D0372}"/>
              </a:ext>
            </a:extLst>
          </p:cNvPr>
          <p:cNvPicPr/>
          <p:nvPr/>
        </p:nvPicPr>
        <p:blipFill rotWithShape="1">
          <a:blip r:embed="rId4" cstate="print">
            <a:extLst>
              <a:ext uri="{28A0092B-C50C-407E-A947-70E740481C1C}">
                <a14:useLocalDpi xmlns:a14="http://schemas.microsoft.com/office/drawing/2010/main" val="0"/>
              </a:ext>
            </a:extLst>
          </a:blip>
          <a:srcRect t="12992" b="12498"/>
          <a:stretch/>
        </p:blipFill>
        <p:spPr>
          <a:xfrm>
            <a:off x="6671256" y="1697660"/>
            <a:ext cx="4467110" cy="4271082"/>
          </a:xfrm>
          <a:prstGeom prst="rect">
            <a:avLst/>
          </a:prstGeom>
        </p:spPr>
      </p:pic>
    </p:spTree>
    <p:extLst>
      <p:ext uri="{BB962C8B-B14F-4D97-AF65-F5344CB8AC3E}">
        <p14:creationId xmlns:p14="http://schemas.microsoft.com/office/powerpoint/2010/main" val="340866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80E854E-2EB1-4BBA-8E5F-5F18F78AA12E}"/>
              </a:ext>
            </a:extLst>
          </p:cNvPr>
          <p:cNvSpPr>
            <a:spLocks noGrp="1"/>
          </p:cNvSpPr>
          <p:nvPr>
            <p:ph idx="1"/>
          </p:nvPr>
        </p:nvSpPr>
        <p:spPr>
          <a:xfrm>
            <a:off x="625699" y="1894633"/>
            <a:ext cx="11021804" cy="3786776"/>
          </a:xfrm>
        </p:spPr>
        <p:txBody>
          <a:bodyPr>
            <a:normAutofit lnSpcReduction="10000"/>
          </a:bodyPr>
          <a:lstStyle/>
          <a:p>
            <a:r>
              <a:rPr lang="en-GB" dirty="0"/>
              <a:t>Inspiring Minds brings students to science through questions of human identity, nature of reality &amp; technology </a:t>
            </a:r>
          </a:p>
          <a:p>
            <a:r>
              <a:rPr lang="en-GB" dirty="0"/>
              <a:t>Questions we may expect to explore in the RE classroom but can and do cross over into science </a:t>
            </a:r>
          </a:p>
          <a:p>
            <a:r>
              <a:rPr lang="en-GB" dirty="0"/>
              <a:t>Co-planning &amp; development of a ‘considered curriculum’  can enable students to navigate discipline boundaries and make links across subjects</a:t>
            </a:r>
          </a:p>
          <a:p>
            <a:r>
              <a:rPr lang="en-GB" dirty="0"/>
              <a:t>In ISL this has helped students appreciate relevance &amp; re-engage w/ subjects</a:t>
            </a:r>
          </a:p>
        </p:txBody>
      </p:sp>
      <p:sp>
        <p:nvSpPr>
          <p:cNvPr id="4" name="Title 3">
            <a:extLst>
              <a:ext uri="{FF2B5EF4-FFF2-40B4-BE49-F238E27FC236}">
                <a16:creationId xmlns:a16="http://schemas.microsoft.com/office/drawing/2014/main" id="{BEBF1E87-B053-47B9-BE80-4E850732C008}"/>
              </a:ext>
            </a:extLst>
          </p:cNvPr>
          <p:cNvSpPr>
            <a:spLocks noGrp="1"/>
          </p:cNvSpPr>
          <p:nvPr>
            <p:ph type="title"/>
          </p:nvPr>
        </p:nvSpPr>
        <p:spPr>
          <a:xfrm>
            <a:off x="3847299" y="504058"/>
            <a:ext cx="8344701" cy="1228150"/>
          </a:xfrm>
        </p:spPr>
        <p:txBody>
          <a:bodyPr>
            <a:normAutofit fontScale="90000"/>
          </a:bodyPr>
          <a:lstStyle/>
          <a:p>
            <a:r>
              <a:rPr lang="en-GB" dirty="0"/>
              <a:t>Re-Engaging with Science via Philosophical Big Questions</a:t>
            </a:r>
          </a:p>
        </p:txBody>
      </p:sp>
      <p:pic>
        <p:nvPicPr>
          <p:cNvPr id="5" name="Picture 4">
            <a:extLst>
              <a:ext uri="{FF2B5EF4-FFF2-40B4-BE49-F238E27FC236}">
                <a16:creationId xmlns:a16="http://schemas.microsoft.com/office/drawing/2014/main" id="{2F5ED39A-73F8-44B8-8ABB-ABA582F7C1AD}"/>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t="26280" b="34394"/>
          <a:stretch/>
        </p:blipFill>
        <p:spPr>
          <a:xfrm>
            <a:off x="7944741" y="5125793"/>
            <a:ext cx="4155948" cy="880142"/>
          </a:xfrm>
          <a:prstGeom prst="rect">
            <a:avLst/>
          </a:prstGeom>
        </p:spPr>
      </p:pic>
    </p:spTree>
    <p:extLst>
      <p:ext uri="{BB962C8B-B14F-4D97-AF65-F5344CB8AC3E}">
        <p14:creationId xmlns:p14="http://schemas.microsoft.com/office/powerpoint/2010/main" val="2623434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close up of a map&#10;&#10;Description automatically generated">
            <a:extLst>
              <a:ext uri="{FF2B5EF4-FFF2-40B4-BE49-F238E27FC236}">
                <a16:creationId xmlns:a16="http://schemas.microsoft.com/office/drawing/2014/main" id="{37F390B1-E8DB-4FC7-A737-EE32884782AB}"/>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2340"/>
          <a:stretch/>
        </p:blipFill>
        <p:spPr>
          <a:xfrm rot="5400000">
            <a:off x="1423171" y="133553"/>
            <a:ext cx="5685953" cy="7762941"/>
          </a:xfrm>
        </p:spPr>
      </p:pic>
      <p:sp>
        <p:nvSpPr>
          <p:cNvPr id="3" name="Title 2">
            <a:extLst>
              <a:ext uri="{FF2B5EF4-FFF2-40B4-BE49-F238E27FC236}">
                <a16:creationId xmlns:a16="http://schemas.microsoft.com/office/drawing/2014/main" id="{B03588EE-663D-4A5A-9C4E-0ABB41DD5CA5}"/>
              </a:ext>
            </a:extLst>
          </p:cNvPr>
          <p:cNvSpPr>
            <a:spLocks noGrp="1"/>
          </p:cNvSpPr>
          <p:nvPr>
            <p:ph type="title"/>
          </p:nvPr>
        </p:nvSpPr>
        <p:spPr>
          <a:xfrm>
            <a:off x="3728621" y="504058"/>
            <a:ext cx="8463379" cy="680015"/>
          </a:xfrm>
        </p:spPr>
        <p:txBody>
          <a:bodyPr>
            <a:normAutofit fontScale="90000"/>
          </a:bodyPr>
          <a:lstStyle/>
          <a:p>
            <a:r>
              <a:rPr lang="en-GB" dirty="0"/>
              <a:t>Co-Planning &amp; Co-Teaching</a:t>
            </a:r>
          </a:p>
        </p:txBody>
      </p:sp>
      <p:sp>
        <p:nvSpPr>
          <p:cNvPr id="2" name="TextBox 1">
            <a:extLst>
              <a:ext uri="{FF2B5EF4-FFF2-40B4-BE49-F238E27FC236}">
                <a16:creationId xmlns:a16="http://schemas.microsoft.com/office/drawing/2014/main" id="{225EF7B2-912C-4250-9C19-2CF42A7EB89E}"/>
              </a:ext>
            </a:extLst>
          </p:cNvPr>
          <p:cNvSpPr txBox="1"/>
          <p:nvPr/>
        </p:nvSpPr>
        <p:spPr>
          <a:xfrm>
            <a:off x="8677341" y="2345909"/>
            <a:ext cx="2881936" cy="2062103"/>
          </a:xfrm>
          <a:prstGeom prst="rect">
            <a:avLst/>
          </a:prstGeom>
          <a:noFill/>
        </p:spPr>
        <p:txBody>
          <a:bodyPr wrap="square" rtlCol="0">
            <a:spAutoFit/>
          </a:bodyPr>
          <a:lstStyle/>
          <a:p>
            <a:pPr algn="ctr"/>
            <a:r>
              <a:rPr lang="en-GB" sz="3200" dirty="0"/>
              <a:t>Creating a joined up curriculum – over to you!</a:t>
            </a:r>
          </a:p>
        </p:txBody>
      </p:sp>
    </p:spTree>
    <p:extLst>
      <p:ext uri="{BB962C8B-B14F-4D97-AF65-F5344CB8AC3E}">
        <p14:creationId xmlns:p14="http://schemas.microsoft.com/office/powerpoint/2010/main" val="2256337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1F706D6-60DD-4318-8BCB-11E6F723809C}"/>
              </a:ext>
            </a:extLst>
          </p:cNvPr>
          <p:cNvSpPr>
            <a:spLocks noGrp="1"/>
          </p:cNvSpPr>
          <p:nvPr>
            <p:ph idx="1"/>
          </p:nvPr>
        </p:nvSpPr>
        <p:spPr>
          <a:xfrm>
            <a:off x="1300766" y="1448873"/>
            <a:ext cx="10053034" cy="4905070"/>
          </a:xfrm>
        </p:spPr>
        <p:txBody>
          <a:bodyPr>
            <a:normAutofit/>
          </a:bodyPr>
          <a:lstStyle/>
          <a:p>
            <a:pPr marL="0" indent="0">
              <a:buNone/>
            </a:pPr>
            <a:r>
              <a:rPr lang="en-AU" dirty="0"/>
              <a:t>Research, outreach and curriculum innovation to address a gap in the way that schools currently develop students’ capacities to ask and explore different types of questions, including Big Questions. </a:t>
            </a:r>
          </a:p>
          <a:p>
            <a:pPr marL="0" indent="0">
              <a:buNone/>
            </a:pPr>
            <a:endParaRPr lang="en-AU" dirty="0"/>
          </a:p>
          <a:p>
            <a:pPr marL="0" indent="0">
              <a:buNone/>
            </a:pPr>
            <a:r>
              <a:rPr lang="en-AU" dirty="0"/>
              <a:t>Seeking a research-based solution to the following question: </a:t>
            </a:r>
            <a:endParaRPr lang="en-GB" dirty="0"/>
          </a:p>
          <a:p>
            <a:pPr marL="0" indent="0" algn="ctr">
              <a:buNone/>
            </a:pPr>
            <a:r>
              <a:rPr lang="en-GB" i="1" dirty="0"/>
              <a:t>How can the education system in England open its classrooms to Big Questions, systematically counter uncritical scientism and equip young people with the epistemic insight (EI) they need to access a range of ways to think about how science and religion relate, including positive views of the relationship.</a:t>
            </a:r>
          </a:p>
          <a:p>
            <a:endParaRPr lang="en-GB" dirty="0"/>
          </a:p>
        </p:txBody>
      </p:sp>
      <p:sp>
        <p:nvSpPr>
          <p:cNvPr id="4" name="Title 3">
            <a:extLst>
              <a:ext uri="{FF2B5EF4-FFF2-40B4-BE49-F238E27FC236}">
                <a16:creationId xmlns:a16="http://schemas.microsoft.com/office/drawing/2014/main" id="{49DBFB7D-BB54-4B2F-9B93-E35492A2EB95}"/>
              </a:ext>
            </a:extLst>
          </p:cNvPr>
          <p:cNvSpPr>
            <a:spLocks noGrp="1"/>
          </p:cNvSpPr>
          <p:nvPr>
            <p:ph type="title"/>
          </p:nvPr>
        </p:nvSpPr>
        <p:spPr>
          <a:xfrm>
            <a:off x="3847299" y="504058"/>
            <a:ext cx="8344701" cy="680015"/>
          </a:xfrm>
        </p:spPr>
        <p:txBody>
          <a:bodyPr>
            <a:normAutofit fontScale="90000"/>
          </a:bodyPr>
          <a:lstStyle/>
          <a:p>
            <a:r>
              <a:rPr lang="en-GB"/>
              <a:t>Epistemic Insight Initiaitive </a:t>
            </a:r>
            <a:endParaRPr lang="en-GB" dirty="0"/>
          </a:p>
        </p:txBody>
      </p:sp>
      <p:sp>
        <p:nvSpPr>
          <p:cNvPr id="5" name="Oval 4">
            <a:extLst>
              <a:ext uri="{FF2B5EF4-FFF2-40B4-BE49-F238E27FC236}">
                <a16:creationId xmlns:a16="http://schemas.microsoft.com/office/drawing/2014/main" id="{67DECBD7-F4A0-4BD7-A605-EE1AD1D0082E}"/>
              </a:ext>
            </a:extLst>
          </p:cNvPr>
          <p:cNvSpPr/>
          <p:nvPr/>
        </p:nvSpPr>
        <p:spPr>
          <a:xfrm>
            <a:off x="102875" y="1748635"/>
            <a:ext cx="1139936" cy="1160883"/>
          </a:xfrm>
          <a:prstGeom prst="ellipse">
            <a:avLst/>
          </a:prstGeom>
        </p:spPr>
        <p:style>
          <a:lnRef idx="0">
            <a:schemeClr val="lt1">
              <a:alpha val="0"/>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p:style>
      </p:sp>
      <p:sp>
        <p:nvSpPr>
          <p:cNvPr id="6" name="Rectangle 5" descr="Classroom">
            <a:extLst>
              <a:ext uri="{FF2B5EF4-FFF2-40B4-BE49-F238E27FC236}">
                <a16:creationId xmlns:a16="http://schemas.microsoft.com/office/drawing/2014/main" id="{13762C6C-0848-400F-96E0-158AF8F47466}"/>
              </a:ext>
            </a:extLst>
          </p:cNvPr>
          <p:cNvSpPr/>
          <p:nvPr/>
        </p:nvSpPr>
        <p:spPr>
          <a:xfrm>
            <a:off x="325666" y="2000537"/>
            <a:ext cx="661162" cy="673311"/>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
        <p:nvSpPr>
          <p:cNvPr id="9" name="Oval 8">
            <a:extLst>
              <a:ext uri="{FF2B5EF4-FFF2-40B4-BE49-F238E27FC236}">
                <a16:creationId xmlns:a16="http://schemas.microsoft.com/office/drawing/2014/main" id="{C40F18E1-02D7-4C73-879E-CCE5B9B30A77}"/>
              </a:ext>
            </a:extLst>
          </p:cNvPr>
          <p:cNvSpPr/>
          <p:nvPr/>
        </p:nvSpPr>
        <p:spPr>
          <a:xfrm>
            <a:off x="86279" y="4330849"/>
            <a:ext cx="1139936" cy="1160883"/>
          </a:xfrm>
          <a:prstGeom prst="ellipse">
            <a:avLst/>
          </a:prstGeom>
        </p:spPr>
        <p:style>
          <a:lnRef idx="0">
            <a:schemeClr val="lt1">
              <a:alpha val="0"/>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p:style>
      </p:sp>
      <p:sp>
        <p:nvSpPr>
          <p:cNvPr id="10" name="Rectangle 9" descr="Group Brainstorm">
            <a:extLst>
              <a:ext uri="{FF2B5EF4-FFF2-40B4-BE49-F238E27FC236}">
                <a16:creationId xmlns:a16="http://schemas.microsoft.com/office/drawing/2014/main" id="{D281AD17-E9D4-4E15-AD3A-C8F79F6B2AB5}"/>
              </a:ext>
            </a:extLst>
          </p:cNvPr>
          <p:cNvSpPr/>
          <p:nvPr/>
        </p:nvSpPr>
        <p:spPr>
          <a:xfrm>
            <a:off x="246467" y="4398597"/>
            <a:ext cx="852751" cy="894620"/>
          </a:xfrm>
          <a:prstGeom prst="rect">
            <a:avLst/>
          </a:prstGeom>
          <a: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Tree>
    <p:extLst>
      <p:ext uri="{BB962C8B-B14F-4D97-AF65-F5344CB8AC3E}">
        <p14:creationId xmlns:p14="http://schemas.microsoft.com/office/powerpoint/2010/main" val="4244138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AF2FD47E-B2DC-439D-8DBC-0B50AB8594A5}"/>
              </a:ext>
            </a:extLst>
          </p:cNvPr>
          <p:cNvSpPr>
            <a:spLocks noGrp="1"/>
          </p:cNvSpPr>
          <p:nvPr>
            <p:ph type="title"/>
          </p:nvPr>
        </p:nvSpPr>
        <p:spPr/>
        <p:txBody>
          <a:bodyPr>
            <a:normAutofit fontScale="90000"/>
          </a:bodyPr>
          <a:lstStyle/>
          <a:p>
            <a:r>
              <a:rPr lang="en-GB" dirty="0"/>
              <a:t>The Initiative is funded by:</a:t>
            </a:r>
          </a:p>
        </p:txBody>
      </p:sp>
      <p:pic>
        <p:nvPicPr>
          <p:cNvPr id="37" name="Picture 4" descr="https://static1.squarespace.com/static/5706dc167da24f76a6ed2ed3/t/5a0a4f42085229359dd1a741/1513047769178/Templeton_Logo.png">
            <a:extLst>
              <a:ext uri="{FF2B5EF4-FFF2-40B4-BE49-F238E27FC236}">
                <a16:creationId xmlns:a16="http://schemas.microsoft.com/office/drawing/2014/main" id="{42CAA5C4-9C31-4F45-AD0B-C2BD11732D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090" y="1317228"/>
            <a:ext cx="4609324" cy="2452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3" descr="All Saints Educational Trust">
            <a:extLst>
              <a:ext uri="{FF2B5EF4-FFF2-40B4-BE49-F238E27FC236}">
                <a16:creationId xmlns:a16="http://schemas.microsoft.com/office/drawing/2014/main" id="{0935CB2D-89CC-4F3E-950F-BF6B46CB1F2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28226" y="3749530"/>
            <a:ext cx="3031370" cy="1867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5" descr="https://d3jj9mxhp7ha1z.cloudfront.net/media/RAENG_Magenta_RGB.jpg">
            <a:extLst>
              <a:ext uri="{FF2B5EF4-FFF2-40B4-BE49-F238E27FC236}">
                <a16:creationId xmlns:a16="http://schemas.microsoft.com/office/drawing/2014/main" id="{43FDFFE9-CAA4-403A-9128-D04742E8E01F}"/>
              </a:ext>
            </a:extLst>
          </p:cNvPr>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13472" r="14638" b="2084"/>
          <a:stretch/>
        </p:blipFill>
        <p:spPr bwMode="auto">
          <a:xfrm>
            <a:off x="682774" y="4035029"/>
            <a:ext cx="3571006" cy="1505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4" descr="http://force-higher.co.uk/uploads/images/NCOP_logo_Part_of_RGB.jpg">
            <a:extLst>
              <a:ext uri="{FF2B5EF4-FFF2-40B4-BE49-F238E27FC236}">
                <a16:creationId xmlns:a16="http://schemas.microsoft.com/office/drawing/2014/main" id="{B994977F-5A32-460F-933A-7A7C25256DE0}"/>
              </a:ext>
            </a:extLst>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867864" y="1851061"/>
            <a:ext cx="5345953" cy="10970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09554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662E2-B91E-49E4-9A94-52114E8F7C05}"/>
              </a:ext>
            </a:extLst>
          </p:cNvPr>
          <p:cNvSpPr>
            <a:spLocks noGrp="1"/>
          </p:cNvSpPr>
          <p:nvPr>
            <p:ph type="title"/>
          </p:nvPr>
        </p:nvSpPr>
        <p:spPr>
          <a:xfrm>
            <a:off x="1394460" y="1399431"/>
            <a:ext cx="9403080" cy="3198770"/>
          </a:xfrm>
        </p:spPr>
        <p:txBody>
          <a:bodyPr anchor="ctr">
            <a:normAutofit fontScale="90000"/>
          </a:bodyPr>
          <a:lstStyle/>
          <a:p>
            <a:r>
              <a:rPr lang="en-GB" dirty="0"/>
              <a:t>Opportunities and Possibilities Raised by Teaching Science and Religion in the Digital Age</a:t>
            </a:r>
          </a:p>
        </p:txBody>
      </p:sp>
      <p:sp>
        <p:nvSpPr>
          <p:cNvPr id="3" name="Text Placeholder 2">
            <a:extLst>
              <a:ext uri="{FF2B5EF4-FFF2-40B4-BE49-F238E27FC236}">
                <a16:creationId xmlns:a16="http://schemas.microsoft.com/office/drawing/2014/main" id="{AE795357-DD02-4FA3-858A-C0DDF4B62189}"/>
              </a:ext>
            </a:extLst>
          </p:cNvPr>
          <p:cNvSpPr>
            <a:spLocks noGrp="1"/>
          </p:cNvSpPr>
          <p:nvPr>
            <p:ph type="body" idx="1"/>
          </p:nvPr>
        </p:nvSpPr>
        <p:spPr>
          <a:xfrm>
            <a:off x="3378145" y="4852642"/>
            <a:ext cx="5547029" cy="999518"/>
          </a:xfrm>
        </p:spPr>
        <p:txBody>
          <a:bodyPr/>
          <a:lstStyle/>
          <a:p>
            <a:pPr algn="ctr"/>
            <a:r>
              <a:rPr lang="en-GB" i="1" dirty="0"/>
              <a:t>The Epistemic Insight Initiative: Bridging Discipline Boundaries</a:t>
            </a:r>
            <a:endParaRPr lang="en-GB" dirty="0"/>
          </a:p>
          <a:p>
            <a:pPr algn="ctr"/>
            <a:endParaRPr lang="en-GB" dirty="0"/>
          </a:p>
        </p:txBody>
      </p:sp>
    </p:spTree>
    <p:extLst>
      <p:ext uri="{BB962C8B-B14F-4D97-AF65-F5344CB8AC3E}">
        <p14:creationId xmlns:p14="http://schemas.microsoft.com/office/powerpoint/2010/main" val="4387166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BBD0E387-B73A-45D1-880A-A44DF9B028A7}"/>
              </a:ext>
            </a:extLst>
          </p:cNvPr>
          <p:cNvGraphicFramePr>
            <a:graphicFrameLocks noGrp="1"/>
          </p:cNvGraphicFramePr>
          <p:nvPr>
            <p:ph idx="1"/>
            <p:extLst>
              <p:ext uri="{D42A27DB-BD31-4B8C-83A1-F6EECF244321}">
                <p14:modId xmlns:p14="http://schemas.microsoft.com/office/powerpoint/2010/main" val="3790521753"/>
              </p:ext>
            </p:extLst>
          </p:nvPr>
        </p:nvGraphicFramePr>
        <p:xfrm>
          <a:off x="1077897" y="1178781"/>
          <a:ext cx="10515600" cy="4500438"/>
        </p:xfrm>
        <a:graphic>
          <a:graphicData uri="http://schemas.openxmlformats.org/drawingml/2006/table">
            <a:tbl>
              <a:tblPr firstRow="1" firstCol="1" bandRow="1">
                <a:tableStyleId>{5C22544A-7EE6-4342-B048-85BDC9FD1C3A}</a:tableStyleId>
              </a:tblPr>
              <a:tblGrid>
                <a:gridCol w="2246132">
                  <a:extLst>
                    <a:ext uri="{9D8B030D-6E8A-4147-A177-3AD203B41FA5}">
                      <a16:colId xmlns:a16="http://schemas.microsoft.com/office/drawing/2014/main" val="2048237835"/>
                    </a:ext>
                  </a:extLst>
                </a:gridCol>
                <a:gridCol w="2387041">
                  <a:extLst>
                    <a:ext uri="{9D8B030D-6E8A-4147-A177-3AD203B41FA5}">
                      <a16:colId xmlns:a16="http://schemas.microsoft.com/office/drawing/2014/main" val="2659652729"/>
                    </a:ext>
                  </a:extLst>
                </a:gridCol>
                <a:gridCol w="3158886">
                  <a:extLst>
                    <a:ext uri="{9D8B030D-6E8A-4147-A177-3AD203B41FA5}">
                      <a16:colId xmlns:a16="http://schemas.microsoft.com/office/drawing/2014/main" val="59672109"/>
                    </a:ext>
                  </a:extLst>
                </a:gridCol>
                <a:gridCol w="2723541">
                  <a:extLst>
                    <a:ext uri="{9D8B030D-6E8A-4147-A177-3AD203B41FA5}">
                      <a16:colId xmlns:a16="http://schemas.microsoft.com/office/drawing/2014/main" val="1185650953"/>
                    </a:ext>
                  </a:extLst>
                </a:gridCol>
              </a:tblGrid>
              <a:tr h="1099343">
                <a:tc>
                  <a:txBody>
                    <a:bodyPr/>
                    <a:lstStyle/>
                    <a:p>
                      <a:pPr>
                        <a:spcAft>
                          <a:spcPts val="1200"/>
                        </a:spcAft>
                      </a:pPr>
                      <a:r>
                        <a:rPr lang="en-AU" sz="1600" dirty="0">
                          <a:effectLst/>
                        </a:rPr>
                        <a:t> </a:t>
                      </a:r>
                      <a:endParaRPr lang="en-GB" sz="1600" dirty="0">
                        <a:effectLst/>
                      </a:endParaRPr>
                    </a:p>
                    <a:p>
                      <a:pPr>
                        <a:spcAft>
                          <a:spcPts val="1200"/>
                        </a:spcAft>
                      </a:pPr>
                      <a:r>
                        <a:rPr lang="en-AU" sz="1600" dirty="0">
                          <a:effectLst/>
                        </a:rPr>
                        <a:t>Year Level</a:t>
                      </a:r>
                      <a:endParaRPr lang="en-GB" sz="1600" b="1" dirty="0">
                        <a:effectLst/>
                        <a:latin typeface="Arial" panose="020B0604020202020204" pitchFamily="34" charset="0"/>
                        <a:ea typeface="DengXian" panose="02010600030101010101" pitchFamily="2" charset="-122"/>
                        <a:cs typeface="Arial" panose="020B0604020202020204" pitchFamily="34" charset="0"/>
                      </a:endParaRPr>
                    </a:p>
                  </a:txBody>
                  <a:tcPr marL="68539" marR="68539" marT="0" marB="0" anchor="ctr"/>
                </a:tc>
                <a:tc>
                  <a:txBody>
                    <a:bodyPr/>
                    <a:lstStyle/>
                    <a:p>
                      <a:pPr>
                        <a:spcAft>
                          <a:spcPts val="1200"/>
                        </a:spcAft>
                      </a:pPr>
                      <a:r>
                        <a:rPr lang="en-AU" sz="1600" dirty="0">
                          <a:effectLst/>
                        </a:rPr>
                        <a:t>Relationships between science and religion</a:t>
                      </a:r>
                      <a:endParaRPr lang="en-GB" sz="1600" b="1" dirty="0">
                        <a:effectLst/>
                        <a:latin typeface="Arial" panose="020B0604020202020204" pitchFamily="34" charset="0"/>
                        <a:ea typeface="DengXian" panose="02010600030101010101" pitchFamily="2" charset="-122"/>
                        <a:cs typeface="Arial" panose="020B0604020202020204" pitchFamily="34" charset="0"/>
                      </a:endParaRPr>
                    </a:p>
                  </a:txBody>
                  <a:tcPr marL="68539" marR="68539" marT="0" marB="0" anchor="ctr"/>
                </a:tc>
                <a:tc>
                  <a:txBody>
                    <a:bodyPr/>
                    <a:lstStyle/>
                    <a:p>
                      <a:pPr>
                        <a:spcAft>
                          <a:spcPts val="1200"/>
                        </a:spcAft>
                      </a:pPr>
                      <a:r>
                        <a:rPr lang="en-AU" sz="1600" dirty="0">
                          <a:effectLst/>
                        </a:rPr>
                        <a:t>The nature of science in real world contexts and multidisciplinary arenas</a:t>
                      </a:r>
                      <a:endParaRPr lang="en-GB" sz="1600" b="1" dirty="0">
                        <a:effectLst/>
                        <a:latin typeface="Arial" panose="020B0604020202020204" pitchFamily="34" charset="0"/>
                        <a:ea typeface="DengXian" panose="02010600030101010101" pitchFamily="2" charset="-122"/>
                        <a:cs typeface="Arial" panose="020B0604020202020204" pitchFamily="34" charset="0"/>
                      </a:endParaRPr>
                    </a:p>
                  </a:txBody>
                  <a:tcPr marL="68539" marR="68539" marT="0" marB="0" anchor="ctr"/>
                </a:tc>
                <a:tc>
                  <a:txBody>
                    <a:bodyPr/>
                    <a:lstStyle/>
                    <a:p>
                      <a:pPr>
                        <a:spcAft>
                          <a:spcPts val="1200"/>
                        </a:spcAft>
                      </a:pPr>
                      <a:r>
                        <a:rPr lang="en-AU" sz="1600">
                          <a:effectLst/>
                        </a:rPr>
                        <a:t>Ways of knowing and how they interact</a:t>
                      </a:r>
                      <a:endParaRPr lang="en-GB" sz="1600" b="1">
                        <a:effectLst/>
                        <a:latin typeface="Arial" panose="020B0604020202020204" pitchFamily="34" charset="0"/>
                        <a:ea typeface="DengXian" panose="02010600030101010101" pitchFamily="2" charset="-122"/>
                        <a:cs typeface="Arial" panose="020B0604020202020204" pitchFamily="34" charset="0"/>
                      </a:endParaRPr>
                    </a:p>
                  </a:txBody>
                  <a:tcPr marL="68539" marR="68539" marT="0" marB="0" anchor="ctr"/>
                </a:tc>
                <a:extLst>
                  <a:ext uri="{0D108BD9-81ED-4DB2-BD59-A6C34878D82A}">
                    <a16:rowId xmlns:a16="http://schemas.microsoft.com/office/drawing/2014/main" val="3073401874"/>
                  </a:ext>
                </a:extLst>
              </a:tr>
              <a:tr h="1511598">
                <a:tc>
                  <a:txBody>
                    <a:bodyPr/>
                    <a:lstStyle/>
                    <a:p>
                      <a:pPr>
                        <a:spcAft>
                          <a:spcPts val="1200"/>
                        </a:spcAft>
                      </a:pPr>
                      <a:r>
                        <a:rPr lang="en-AU" sz="1600">
                          <a:effectLst/>
                        </a:rPr>
                        <a:t>Primary Learning Outcomes</a:t>
                      </a:r>
                      <a:endParaRPr lang="en-GB" sz="1600" b="1">
                        <a:effectLst/>
                        <a:latin typeface="Arial" panose="020B0604020202020204" pitchFamily="34" charset="0"/>
                        <a:ea typeface="DengXian" panose="02010600030101010101" pitchFamily="2" charset="-122"/>
                        <a:cs typeface="Arial" panose="020B0604020202020204" pitchFamily="34" charset="0"/>
                      </a:endParaRPr>
                    </a:p>
                  </a:txBody>
                  <a:tcPr marL="68539" marR="68539" marT="0" marB="0" anchor="ctr"/>
                </a:tc>
                <a:tc>
                  <a:txBody>
                    <a:bodyPr/>
                    <a:lstStyle/>
                    <a:p>
                      <a:pPr>
                        <a:spcAft>
                          <a:spcPts val="600"/>
                        </a:spcAft>
                      </a:pPr>
                      <a:r>
                        <a:rPr lang="en-AU" sz="1600">
                          <a:effectLst/>
                        </a:rPr>
                        <a:t>Science and religion are mostly concerned with different types of questions, including different types of why question.</a:t>
                      </a:r>
                      <a:endParaRPr lang="en-GB" sz="1600">
                        <a:effectLst/>
                        <a:latin typeface="Arial" panose="020B0604020202020204" pitchFamily="34" charset="0"/>
                        <a:ea typeface="DengXian" panose="02010600030101010101" pitchFamily="2" charset="-122"/>
                        <a:cs typeface="Arial" panose="020B0604020202020204" pitchFamily="34" charset="0"/>
                      </a:endParaRPr>
                    </a:p>
                  </a:txBody>
                  <a:tcPr marL="68539" marR="68539" marT="0" marB="0" anchor="ctr"/>
                </a:tc>
                <a:tc>
                  <a:txBody>
                    <a:bodyPr/>
                    <a:lstStyle/>
                    <a:p>
                      <a:pPr>
                        <a:spcAft>
                          <a:spcPts val="600"/>
                        </a:spcAft>
                      </a:pPr>
                      <a:r>
                        <a:rPr lang="en-AU" sz="1600" dirty="0">
                          <a:effectLst/>
                        </a:rPr>
                        <a:t>Science begins with observations of the natural world and constructing ways to explain our observations.</a:t>
                      </a:r>
                      <a:endParaRPr lang="en-GB" sz="1600" dirty="0">
                        <a:effectLst/>
                        <a:latin typeface="Arial" panose="020B0604020202020204" pitchFamily="34" charset="0"/>
                        <a:ea typeface="DengXian" panose="02010600030101010101" pitchFamily="2" charset="-122"/>
                        <a:cs typeface="Arial" panose="020B0604020202020204" pitchFamily="34" charset="0"/>
                      </a:endParaRPr>
                    </a:p>
                  </a:txBody>
                  <a:tcPr marL="68539" marR="68539" marT="0" marB="0" anchor="ctr"/>
                </a:tc>
                <a:tc>
                  <a:txBody>
                    <a:bodyPr/>
                    <a:lstStyle/>
                    <a:p>
                      <a:pPr>
                        <a:spcAft>
                          <a:spcPts val="600"/>
                        </a:spcAft>
                      </a:pPr>
                      <a:r>
                        <a:rPr lang="en-AU" sz="1600" dirty="0">
                          <a:effectLst/>
                        </a:rPr>
                        <a:t>Science has some similarities and some differences with other ways of knowing that we learn about in school.</a:t>
                      </a:r>
                      <a:endParaRPr lang="en-GB" sz="1600" dirty="0">
                        <a:effectLst/>
                        <a:latin typeface="Arial" panose="020B0604020202020204" pitchFamily="34" charset="0"/>
                        <a:ea typeface="DengXian" panose="02010600030101010101" pitchFamily="2" charset="-122"/>
                        <a:cs typeface="Arial" panose="020B0604020202020204" pitchFamily="34" charset="0"/>
                      </a:endParaRPr>
                    </a:p>
                  </a:txBody>
                  <a:tcPr marL="68539" marR="68539" marT="0" marB="0" anchor="ctr"/>
                </a:tc>
                <a:extLst>
                  <a:ext uri="{0D108BD9-81ED-4DB2-BD59-A6C34878D82A}">
                    <a16:rowId xmlns:a16="http://schemas.microsoft.com/office/drawing/2014/main" val="786373746"/>
                  </a:ext>
                </a:extLst>
              </a:tr>
              <a:tr h="1133698">
                <a:tc>
                  <a:txBody>
                    <a:bodyPr/>
                    <a:lstStyle/>
                    <a:p>
                      <a:pPr>
                        <a:spcAft>
                          <a:spcPts val="1200"/>
                        </a:spcAft>
                      </a:pPr>
                      <a:r>
                        <a:rPr lang="en-AU" sz="1600">
                          <a:effectLst/>
                        </a:rPr>
                        <a:t>Lower secondary Learning Outcomes</a:t>
                      </a:r>
                      <a:endParaRPr lang="en-GB" sz="1600" b="1">
                        <a:effectLst/>
                        <a:latin typeface="Arial" panose="020B0604020202020204" pitchFamily="34" charset="0"/>
                        <a:ea typeface="DengXian" panose="02010600030101010101" pitchFamily="2" charset="-122"/>
                        <a:cs typeface="Arial" panose="020B0604020202020204" pitchFamily="34" charset="0"/>
                      </a:endParaRPr>
                    </a:p>
                  </a:txBody>
                  <a:tcPr marL="68539" marR="68539" marT="0" marB="0" anchor="ctr"/>
                </a:tc>
                <a:tc>
                  <a:txBody>
                    <a:bodyPr/>
                    <a:lstStyle/>
                    <a:p>
                      <a:pPr>
                        <a:spcAft>
                          <a:spcPts val="600"/>
                        </a:spcAft>
                      </a:pPr>
                      <a:r>
                        <a:rPr lang="en-AU" sz="1600">
                          <a:effectLst/>
                        </a:rPr>
                        <a:t>Some people say that science and religion are compatible and some people say they are not.</a:t>
                      </a:r>
                      <a:endParaRPr lang="en-GB" sz="1600">
                        <a:effectLst/>
                        <a:latin typeface="Arial" panose="020B0604020202020204" pitchFamily="34" charset="0"/>
                        <a:ea typeface="DengXian" panose="02010600030101010101" pitchFamily="2" charset="-122"/>
                        <a:cs typeface="Arial" panose="020B0604020202020204" pitchFamily="34" charset="0"/>
                      </a:endParaRPr>
                    </a:p>
                  </a:txBody>
                  <a:tcPr marL="68539" marR="68539" marT="0" marB="0" anchor="ctr"/>
                </a:tc>
                <a:tc>
                  <a:txBody>
                    <a:bodyPr/>
                    <a:lstStyle/>
                    <a:p>
                      <a:pPr>
                        <a:spcAft>
                          <a:spcPts val="600"/>
                        </a:spcAft>
                      </a:pPr>
                      <a:r>
                        <a:rPr lang="en-AU" sz="1600">
                          <a:effectLst/>
                        </a:rPr>
                        <a:t>Some questions are more amenable to science than others.</a:t>
                      </a:r>
                      <a:endParaRPr lang="en-GB" sz="1600">
                        <a:effectLst/>
                        <a:latin typeface="Arial" panose="020B0604020202020204" pitchFamily="34" charset="0"/>
                        <a:ea typeface="DengXian" panose="02010600030101010101" pitchFamily="2" charset="-122"/>
                        <a:cs typeface="Arial" panose="020B0604020202020204" pitchFamily="34" charset="0"/>
                      </a:endParaRPr>
                    </a:p>
                  </a:txBody>
                  <a:tcPr marL="68539" marR="68539" marT="0" marB="0" anchor="ctr"/>
                </a:tc>
                <a:tc>
                  <a:txBody>
                    <a:bodyPr/>
                    <a:lstStyle/>
                    <a:p>
                      <a:pPr>
                        <a:spcAft>
                          <a:spcPts val="600"/>
                        </a:spcAft>
                      </a:pPr>
                      <a:r>
                        <a:rPr lang="en-AU" sz="1600" dirty="0">
                          <a:effectLst/>
                        </a:rPr>
                        <a:t>Different disciplines have different preferred questions, methods and norms of thought.</a:t>
                      </a:r>
                      <a:endParaRPr lang="en-GB" sz="1600" dirty="0">
                        <a:effectLst/>
                        <a:latin typeface="Arial" panose="020B0604020202020204" pitchFamily="34" charset="0"/>
                        <a:ea typeface="DengXian" panose="02010600030101010101" pitchFamily="2" charset="-122"/>
                        <a:cs typeface="Arial" panose="020B0604020202020204" pitchFamily="34" charset="0"/>
                      </a:endParaRPr>
                    </a:p>
                  </a:txBody>
                  <a:tcPr marL="68539" marR="68539" marT="0" marB="0" anchor="ctr"/>
                </a:tc>
                <a:extLst>
                  <a:ext uri="{0D108BD9-81ED-4DB2-BD59-A6C34878D82A}">
                    <a16:rowId xmlns:a16="http://schemas.microsoft.com/office/drawing/2014/main" val="2795366254"/>
                  </a:ext>
                </a:extLst>
              </a:tr>
              <a:tr h="755799">
                <a:tc>
                  <a:txBody>
                    <a:bodyPr/>
                    <a:lstStyle/>
                    <a:p>
                      <a:pPr>
                        <a:spcAft>
                          <a:spcPts val="1200"/>
                        </a:spcAft>
                      </a:pPr>
                      <a:r>
                        <a:rPr lang="en-AU" sz="1600">
                          <a:effectLst/>
                        </a:rPr>
                        <a:t>Upper secondary Learning Outcomes</a:t>
                      </a:r>
                      <a:endParaRPr lang="en-GB" sz="1600" b="1">
                        <a:effectLst/>
                        <a:latin typeface="Arial" panose="020B0604020202020204" pitchFamily="34" charset="0"/>
                        <a:ea typeface="DengXian" panose="02010600030101010101" pitchFamily="2" charset="-122"/>
                        <a:cs typeface="Arial" panose="020B0604020202020204" pitchFamily="34" charset="0"/>
                      </a:endParaRPr>
                    </a:p>
                  </a:txBody>
                  <a:tcPr marL="68539" marR="68539" marT="0" marB="0" anchor="ctr"/>
                </a:tc>
                <a:tc>
                  <a:txBody>
                    <a:bodyPr/>
                    <a:lstStyle/>
                    <a:p>
                      <a:pPr>
                        <a:spcAft>
                          <a:spcPts val="600"/>
                        </a:spcAft>
                      </a:pPr>
                      <a:r>
                        <a:rPr lang="en-AU" sz="1600">
                          <a:effectLst/>
                        </a:rPr>
                        <a:t>Science and religion are not necessarily incompatible.</a:t>
                      </a:r>
                      <a:endParaRPr lang="en-GB" sz="1600">
                        <a:effectLst/>
                        <a:latin typeface="Arial" panose="020B0604020202020204" pitchFamily="34" charset="0"/>
                        <a:ea typeface="DengXian" panose="02010600030101010101" pitchFamily="2" charset="-122"/>
                        <a:cs typeface="Arial" panose="020B0604020202020204" pitchFamily="34" charset="0"/>
                      </a:endParaRPr>
                    </a:p>
                  </a:txBody>
                  <a:tcPr marL="68539" marR="68539" marT="0" marB="0" anchor="ctr"/>
                </a:tc>
                <a:tc>
                  <a:txBody>
                    <a:bodyPr/>
                    <a:lstStyle/>
                    <a:p>
                      <a:pPr>
                        <a:spcAft>
                          <a:spcPts val="600"/>
                        </a:spcAft>
                      </a:pPr>
                      <a:r>
                        <a:rPr lang="en-AU" sz="1600">
                          <a:effectLst/>
                        </a:rPr>
                        <a:t>Scientism is not a necessary presupposition of science.</a:t>
                      </a:r>
                      <a:endParaRPr lang="en-GB" sz="1600">
                        <a:effectLst/>
                        <a:latin typeface="Arial" panose="020B0604020202020204" pitchFamily="34" charset="0"/>
                        <a:ea typeface="DengXian" panose="02010600030101010101" pitchFamily="2" charset="-122"/>
                        <a:cs typeface="Arial" panose="020B0604020202020204" pitchFamily="34" charset="0"/>
                      </a:endParaRPr>
                    </a:p>
                  </a:txBody>
                  <a:tcPr marL="68539" marR="68539" marT="0" marB="0" anchor="ctr"/>
                </a:tc>
                <a:tc>
                  <a:txBody>
                    <a:bodyPr/>
                    <a:lstStyle/>
                    <a:p>
                      <a:pPr>
                        <a:spcAft>
                          <a:spcPts val="600"/>
                        </a:spcAft>
                      </a:pPr>
                      <a:r>
                        <a:rPr lang="en-AU" sz="1600" dirty="0">
                          <a:effectLst/>
                        </a:rPr>
                        <a:t>Some questions are more metaphysically sensitive than others.</a:t>
                      </a:r>
                      <a:endParaRPr lang="en-GB" sz="1600" dirty="0">
                        <a:effectLst/>
                        <a:latin typeface="Arial" panose="020B0604020202020204" pitchFamily="34" charset="0"/>
                        <a:ea typeface="DengXian" panose="02010600030101010101" pitchFamily="2" charset="-122"/>
                        <a:cs typeface="Arial" panose="020B0604020202020204" pitchFamily="34" charset="0"/>
                      </a:endParaRPr>
                    </a:p>
                  </a:txBody>
                  <a:tcPr marL="68539" marR="68539" marT="0" marB="0" anchor="ctr"/>
                </a:tc>
                <a:extLst>
                  <a:ext uri="{0D108BD9-81ED-4DB2-BD59-A6C34878D82A}">
                    <a16:rowId xmlns:a16="http://schemas.microsoft.com/office/drawing/2014/main" val="566065937"/>
                  </a:ext>
                </a:extLst>
              </a:tr>
            </a:tbl>
          </a:graphicData>
        </a:graphic>
      </p:graphicFrame>
    </p:spTree>
    <p:extLst>
      <p:ext uri="{BB962C8B-B14F-4D97-AF65-F5344CB8AC3E}">
        <p14:creationId xmlns:p14="http://schemas.microsoft.com/office/powerpoint/2010/main" val="35631966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6F49A94-8BD1-4894-9BE6-7AE78CE768C1}"/>
              </a:ext>
            </a:extLst>
          </p:cNvPr>
          <p:cNvSpPr>
            <a:spLocks noGrp="1"/>
          </p:cNvSpPr>
          <p:nvPr>
            <p:ph type="title"/>
          </p:nvPr>
        </p:nvSpPr>
        <p:spPr/>
        <p:txBody>
          <a:bodyPr>
            <a:normAutofit fontScale="90000"/>
          </a:bodyPr>
          <a:lstStyle/>
          <a:p>
            <a:r>
              <a:rPr lang="en-GB" dirty="0"/>
              <a:t>Opportunities and Possibilities</a:t>
            </a:r>
          </a:p>
        </p:txBody>
      </p:sp>
      <p:graphicFrame>
        <p:nvGraphicFramePr>
          <p:cNvPr id="4" name="Content Placeholder 4">
            <a:extLst>
              <a:ext uri="{FF2B5EF4-FFF2-40B4-BE49-F238E27FC236}">
                <a16:creationId xmlns:a16="http://schemas.microsoft.com/office/drawing/2014/main" id="{D0A79014-2106-4CCC-8877-CF3C4A96E5A6}"/>
              </a:ext>
            </a:extLst>
          </p:cNvPr>
          <p:cNvGraphicFramePr>
            <a:graphicFrameLocks noGrp="1"/>
          </p:cNvGraphicFramePr>
          <p:nvPr>
            <p:ph idx="1"/>
            <p:extLst>
              <p:ext uri="{D42A27DB-BD31-4B8C-83A1-F6EECF244321}">
                <p14:modId xmlns:p14="http://schemas.microsoft.com/office/powerpoint/2010/main" val="4112903291"/>
              </p:ext>
            </p:extLst>
          </p:nvPr>
        </p:nvGraphicFramePr>
        <p:xfrm>
          <a:off x="453522" y="1757968"/>
          <a:ext cx="10699582" cy="42452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81672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7F5F0068-110E-4936-AE9E-A2849D957FE2}"/>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graphicEl>
                                              <a:dgm id="{4C39FC61-DD7C-459B-A92A-DC7C05809BA3}"/>
                                            </p:graphic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graphicEl>
                                              <a:dgm id="{D4FC2519-5D08-41BC-A9F0-74AA4A07BD7D}"/>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graphicEl>
                                              <a:dgm id="{8505D055-73DA-4915-BA4A-0E8EC307B2AB}"/>
                                            </p:graphic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graphicEl>
                                              <a:dgm id="{DCC0FAA6-6C75-4C1E-9FAB-26F39F951EF3}"/>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graphicEl>
                                              <a:dgm id="{DE329B94-79F2-4F94-989C-19CBC34BE855}"/>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graphicEl>
                                              <a:dgm id="{8FDE4AD0-4E3D-4ABD-96CE-7B0F1422BD8C}"/>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graphicEl>
                                              <a:dgm id="{9B0AFE94-CEF8-467C-BA27-5E153853E1A3}"/>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
                                            <p:graphicEl>
                                              <a:dgm id="{69E2AC4E-4D42-4D68-89DC-1120C36B13F6}"/>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graphicEl>
                                              <a:dgm id="{CB87427C-B63F-4800-959F-3C5076EBEFBE}"/>
                                            </p:graphic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
                                            <p:graphicEl>
                                              <a:dgm id="{2F796A80-55AF-4732-9FA8-3C8224B17449}"/>
                                            </p:graphic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
                                            <p:graphicEl>
                                              <a:dgm id="{CF20CF87-1012-483C-8051-01522AF3AAC9}"/>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C5A8C5F-3F80-4C23-A7A7-5184D0B7FB10}"/>
              </a:ext>
            </a:extLst>
          </p:cNvPr>
          <p:cNvSpPr>
            <a:spLocks noGrp="1"/>
          </p:cNvSpPr>
          <p:nvPr>
            <p:ph idx="1"/>
          </p:nvPr>
        </p:nvSpPr>
        <p:spPr>
          <a:xfrm>
            <a:off x="427973" y="1621237"/>
            <a:ext cx="10786050" cy="4459802"/>
          </a:xfrm>
        </p:spPr>
        <p:txBody>
          <a:bodyPr>
            <a:normAutofit lnSpcReduction="10000"/>
          </a:bodyPr>
          <a:lstStyle/>
          <a:p>
            <a:pPr marL="685783" lvl="1" indent="-228594" defTabSz="914377">
              <a:lnSpc>
                <a:spcPct val="100000"/>
              </a:lnSpc>
              <a:spcAft>
                <a:spcPts val="700"/>
              </a:spcAft>
            </a:pPr>
            <a:r>
              <a:rPr lang="en-GB" sz="3600">
                <a:solidFill>
                  <a:prstClr val="black"/>
                </a:solidFill>
                <a:cs typeface="Arial" panose="020B0604020202020204" pitchFamily="34" charset="0"/>
              </a:rPr>
              <a:t>Knowledge about knowledge – particularly methods and norms of though within disciplines and interaction between disciplines		</a:t>
            </a:r>
            <a:r>
              <a:rPr lang="en-GB">
                <a:solidFill>
                  <a:prstClr val="black"/>
                </a:solidFill>
                <a:cs typeface="Arial" panose="020B0604020202020204" pitchFamily="34" charset="0"/>
              </a:rPr>
              <a:t>(intellectual virtue –teachable &amp; assessable)</a:t>
            </a:r>
          </a:p>
          <a:p>
            <a:pPr marL="685783" lvl="1" indent="-228594" defTabSz="914377">
              <a:lnSpc>
                <a:spcPct val="100000"/>
              </a:lnSpc>
              <a:spcAft>
                <a:spcPts val="700"/>
              </a:spcAft>
            </a:pPr>
            <a:r>
              <a:rPr lang="en-GB" sz="3600">
                <a:solidFill>
                  <a:prstClr val="black"/>
                </a:solidFill>
                <a:cs typeface="Arial" panose="020B0604020202020204" pitchFamily="34" charset="0"/>
              </a:rPr>
              <a:t>Moving beyond topic work through recognising the distinctiveness of and interaction between the disciplines							</a:t>
            </a:r>
            <a:r>
              <a:rPr lang="en-GB">
                <a:solidFill>
                  <a:prstClr val="black"/>
                </a:solidFill>
                <a:cs typeface="Arial" panose="020B0604020202020204" pitchFamily="34" charset="0"/>
              </a:rPr>
              <a:t>(pedagogical approach)</a:t>
            </a:r>
            <a:endParaRPr lang="en-GB" dirty="0">
              <a:solidFill>
                <a:prstClr val="black"/>
              </a:solidFill>
              <a:cs typeface="Arial" panose="020B0604020202020204" pitchFamily="34" charset="0"/>
            </a:endParaRPr>
          </a:p>
        </p:txBody>
      </p:sp>
      <p:sp>
        <p:nvSpPr>
          <p:cNvPr id="4" name="Title 3">
            <a:extLst>
              <a:ext uri="{FF2B5EF4-FFF2-40B4-BE49-F238E27FC236}">
                <a16:creationId xmlns:a16="http://schemas.microsoft.com/office/drawing/2014/main" id="{9510DF2F-336A-4C67-A7AD-6BE51C81D383}"/>
              </a:ext>
            </a:extLst>
          </p:cNvPr>
          <p:cNvSpPr>
            <a:spLocks noGrp="1"/>
          </p:cNvSpPr>
          <p:nvPr>
            <p:ph type="title"/>
          </p:nvPr>
        </p:nvSpPr>
        <p:spPr>
          <a:xfrm>
            <a:off x="3847299" y="504058"/>
            <a:ext cx="8344701" cy="680015"/>
          </a:xfrm>
        </p:spPr>
        <p:txBody>
          <a:bodyPr>
            <a:normAutofit fontScale="90000"/>
          </a:bodyPr>
          <a:lstStyle/>
          <a:p>
            <a:r>
              <a:rPr lang="en-GB"/>
              <a:t>What is Epistemic Insight?</a:t>
            </a:r>
            <a:endParaRPr lang="en-GB" dirty="0"/>
          </a:p>
        </p:txBody>
      </p:sp>
    </p:spTree>
    <p:extLst>
      <p:ext uri="{BB962C8B-B14F-4D97-AF65-F5344CB8AC3E}">
        <p14:creationId xmlns:p14="http://schemas.microsoft.com/office/powerpoint/2010/main" val="1792058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47299" y="504058"/>
            <a:ext cx="8344701" cy="680015"/>
          </a:xfrm>
        </p:spPr>
        <p:txBody>
          <a:bodyPr>
            <a:normAutofit fontScale="90000"/>
          </a:bodyPr>
          <a:lstStyle/>
          <a:p>
            <a:pPr algn="ctr"/>
            <a:r>
              <a:rPr lang="en-GB"/>
              <a:t>Framing the “Problem”</a:t>
            </a:r>
            <a:endParaRPr lang="en-GB" dirty="0"/>
          </a:p>
        </p:txBody>
      </p:sp>
      <p:graphicFrame>
        <p:nvGraphicFramePr>
          <p:cNvPr id="7" name="Text Placeholder 5">
            <a:extLst>
              <a:ext uri="{FF2B5EF4-FFF2-40B4-BE49-F238E27FC236}">
                <a16:creationId xmlns:a16="http://schemas.microsoft.com/office/drawing/2014/main" id="{07E94DFE-3F4C-470F-BBB0-658674CB123C}"/>
              </a:ext>
            </a:extLst>
          </p:cNvPr>
          <p:cNvGraphicFramePr>
            <a:graphicFrameLocks noGrp="1"/>
          </p:cNvGraphicFramePr>
          <p:nvPr>
            <p:ph idx="1"/>
            <p:extLst>
              <p:ext uri="{D42A27DB-BD31-4B8C-83A1-F6EECF244321}">
                <p14:modId xmlns:p14="http://schemas.microsoft.com/office/powerpoint/2010/main" val="959946135"/>
              </p:ext>
            </p:extLst>
          </p:nvPr>
        </p:nvGraphicFramePr>
        <p:xfrm>
          <a:off x="979867" y="148433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59226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graphicEl>
                                              <a:dgm id="{6DD250F2-B591-4D21-B964-B8668E8C9256}"/>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graphicEl>
                                              <a:dgm id="{40DDAD23-C46D-4E98-B92D-6B9D0A0B1B8B}"/>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graphicEl>
                                              <a:dgm id="{FCF0C682-71D5-4544-97A2-D47E32F58C19}"/>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graphicEl>
                                              <a:dgm id="{FEF8E1C8-091D-4DDE-959F-B47F06CAE68F}"/>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1">
            <a:extLst>
              <a:ext uri="{FF2B5EF4-FFF2-40B4-BE49-F238E27FC236}">
                <a16:creationId xmlns:a16="http://schemas.microsoft.com/office/drawing/2014/main" id="{69CC562B-48F7-4B76-BE0F-37520F6562D9}"/>
              </a:ext>
            </a:extLst>
          </p:cNvPr>
          <p:cNvGraphicFramePr>
            <a:graphicFrameLocks noGrp="1"/>
          </p:cNvGraphicFramePr>
          <p:nvPr>
            <p:ph idx="1"/>
            <p:extLst>
              <p:ext uri="{D42A27DB-BD31-4B8C-83A1-F6EECF244321}">
                <p14:modId xmlns:p14="http://schemas.microsoft.com/office/powerpoint/2010/main" val="1255355196"/>
              </p:ext>
            </p:extLst>
          </p:nvPr>
        </p:nvGraphicFramePr>
        <p:xfrm>
          <a:off x="605308" y="804930"/>
          <a:ext cx="11423560" cy="57761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17242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graphicEl>
                                              <a:dgm id="{18DFBA11-DDE9-4208-912D-C71713D96B52}"/>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graphicEl>
                                              <a:dgm id="{C4655519-B726-481F-910A-E16C27672BA2}"/>
                                            </p:graphic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graphicEl>
                                              <a:dgm id="{AD814B44-E5C4-4F86-8618-BADD81AE8812}"/>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graphicEl>
                                              <a:dgm id="{C8A482EC-0A6A-4E62-B62D-4B8145536EB5}"/>
                                            </p:graphic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graphicEl>
                                              <a:dgm id="{DB679D0D-1D09-45C9-9F80-1EE59FFA4126}"/>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graphicEl>
                                              <a:dgm id="{4B7AACF8-C370-4AF7-940C-ACCF81D59BE1}"/>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graphicEl>
                                              <a:dgm id="{C53EAEAC-9FCB-4A31-B1B1-8DFB0CACE516}"/>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graphicEl>
                                              <a:dgm id="{086DB697-1B32-4DCD-B3B8-6DE0C6109282}"/>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
                                            <p:graphicEl>
                                              <a:dgm id="{617C18D7-63A4-42DC-93FC-E9744DF54E64}"/>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graphicEl>
                                              <a:dgm id="{3E567926-A35B-4F7B-BC78-C8A6776E023C}"/>
                                            </p:graphic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
                                            <p:graphicEl>
                                              <a:dgm id="{A42C52BC-4023-44C5-A1ED-7E415417A230}"/>
                                            </p:graphic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
                                            <p:graphicEl>
                                              <a:dgm id="{DBF7DEB9-12CB-4A3D-AC91-941E777EEB6E}"/>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1BDA4AD-3350-45D4-8FA5-E98D55C30F33}"/>
              </a:ext>
            </a:extLst>
          </p:cNvPr>
          <p:cNvSpPr>
            <a:spLocks noGrp="1"/>
          </p:cNvSpPr>
          <p:nvPr>
            <p:ph idx="1"/>
          </p:nvPr>
        </p:nvSpPr>
        <p:spPr>
          <a:xfrm>
            <a:off x="376517" y="1670941"/>
            <a:ext cx="11624235" cy="1837247"/>
          </a:xfrm>
        </p:spPr>
        <p:txBody>
          <a:bodyPr>
            <a:normAutofit lnSpcReduction="10000"/>
          </a:bodyPr>
          <a:lstStyle/>
          <a:p>
            <a:pPr marL="0" indent="0">
              <a:buNone/>
            </a:pPr>
            <a:r>
              <a:rPr lang="en-AU" sz="2400" dirty="0"/>
              <a:t>Epistemology is taught in a fragmented way, making it difficult to appreciate how different ways of knowing interact</a:t>
            </a:r>
          </a:p>
          <a:p>
            <a:pPr marL="0" indent="0">
              <a:buNone/>
            </a:pPr>
            <a:r>
              <a:rPr lang="en-AU" sz="2400" dirty="0"/>
              <a:t>Pressure on covering subject content in science means conceptual understanding is often developed through recipe investigations &amp; lack of time for explorations of methodological questions.</a:t>
            </a:r>
          </a:p>
          <a:p>
            <a:endParaRPr lang="en-GB" dirty="0"/>
          </a:p>
        </p:txBody>
      </p:sp>
      <p:sp>
        <p:nvSpPr>
          <p:cNvPr id="4" name="Title 3">
            <a:extLst>
              <a:ext uri="{FF2B5EF4-FFF2-40B4-BE49-F238E27FC236}">
                <a16:creationId xmlns:a16="http://schemas.microsoft.com/office/drawing/2014/main" id="{7BF0E4FF-E1DA-4F32-B76B-C7556BD5F6E9}"/>
              </a:ext>
            </a:extLst>
          </p:cNvPr>
          <p:cNvSpPr>
            <a:spLocks noGrp="1"/>
          </p:cNvSpPr>
          <p:nvPr>
            <p:ph type="title"/>
          </p:nvPr>
        </p:nvSpPr>
        <p:spPr>
          <a:xfrm>
            <a:off x="3847299" y="504058"/>
            <a:ext cx="8344701" cy="1038641"/>
          </a:xfrm>
        </p:spPr>
        <p:txBody>
          <a:bodyPr>
            <a:normAutofit fontScale="90000"/>
          </a:bodyPr>
          <a:lstStyle/>
          <a:p>
            <a:r>
              <a:rPr lang="en-GB" dirty="0"/>
              <a:t>Challenge of Entrenched Subject Compartmentalisation</a:t>
            </a:r>
          </a:p>
        </p:txBody>
      </p:sp>
      <p:pic>
        <p:nvPicPr>
          <p:cNvPr id="9" name="Picture 8">
            <a:extLst>
              <a:ext uri="{FF2B5EF4-FFF2-40B4-BE49-F238E27FC236}">
                <a16:creationId xmlns:a16="http://schemas.microsoft.com/office/drawing/2014/main" id="{4F8288A4-3102-40DE-B7F6-B47CD858A13C}"/>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16037" b="81410" l="9935" r="89848">
                        <a14:foregroundMark x1="21827" y1="20020" x2="20812" y2="23596"/>
                        <a14:foregroundMark x1="47861" y1="25741" x2="46265" y2="27375"/>
                        <a14:foregroundMark x1="71139" y1="20020" x2="76650" y2="24208"/>
                        <a14:foregroundMark x1="70921" y1="44331" x2="77230" y2="55669"/>
                        <a14:foregroundMark x1="43437" y1="70276" x2="43582" y2="76915"/>
                        <a14:foregroundMark x1="29224" y1="77324" x2="16389" y2="72932"/>
                        <a14:foregroundMark x1="14866" y1="51890" x2="24075" y2="49642"/>
                        <a14:foregroundMark x1="24075" y1="49642" x2="26468" y2="47804"/>
                        <a14:foregroundMark x1="14141" y1="32482" x2="29369" y2="21757"/>
                        <a14:foregroundMark x1="22770" y1="15832" x2="13851" y2="18999"/>
                        <a14:foregroundMark x1="13851" y1="18999" x2="10950" y2="29213"/>
                        <a14:foregroundMark x1="69978" y1="28498" x2="79188" y2="30644"/>
                        <a14:foregroundMark x1="79188" y1="30644" x2="87407" y2="23507"/>
                        <a14:foregroundMark x1="66933" y1="43922" x2="80987" y2="40521"/>
                        <a14:foregroundMark x1="85417" y1="43483" x2="89050" y2="49847"/>
                        <a14:foregroundMark x1="89050" y1="49847" x2="83791" y2="58756"/>
                        <a14:foregroundMark x1="75224" y1="58938" x2="74982" y2="58938"/>
                        <a14:foregroundMark x1="74982" y1="58938" x2="68165" y2="51073"/>
                        <a14:foregroundMark x1="68165" y1="51073" x2="67223" y2="43514"/>
                        <a14:foregroundMark x1="88832" y1="17058" x2="71284" y2="16650"/>
                        <a14:foregroundMark x1="71284" y1="16650" x2="66798" y2="24954"/>
                        <a14:foregroundMark x1="66816" y1="26864" x2="71630" y2="33321"/>
                        <a14:foregroundMark x1="66435" y1="26353" x2="66816" y2="26864"/>
                        <a14:foregroundMark x1="77951" y1="33511" x2="87313" y2="32337"/>
                        <a14:foregroundMark x1="89527" y1="19093" x2="88978" y2="17365"/>
                        <a14:foregroundMark x1="60841" y1="42492" x2="52284" y2="40552"/>
                        <a14:foregroundMark x1="50789" y1="40770" x2="43872" y2="41777"/>
                        <a14:foregroundMark x1="43872" y1="41777" x2="38282" y2="48927"/>
                        <a14:foregroundMark x1="39984" y1="53013" x2="43655" y2="57814"/>
                        <a14:foregroundMark x1="43655" y1="57814" x2="60914" y2="55158"/>
                        <a14:foregroundMark x1="60914" y1="55158" x2="61131" y2="42288"/>
                        <a14:foregroundMark x1="32560" y1="42390" x2="16489" y2="40707"/>
                        <a14:foregroundMark x1="15011" y1="40552" x2="10633" y2="49399"/>
                        <a14:foregroundMark x1="11573" y1="51973" x2="18564" y2="57814"/>
                        <a14:foregroundMark x1="18564" y1="57814" x2="27846" y2="52196"/>
                        <a14:foregroundMark x1="27846" y1="52196" x2="32705" y2="41267"/>
                        <a14:foregroundMark x1="32415" y1="32482" x2="15083" y2="33095"/>
                        <a14:foregroundMark x1="15083" y1="33095" x2="10515" y2="22268"/>
                        <a14:foregroundMark x1="10515" y1="22268" x2="17766" y2="16343"/>
                        <a14:foregroundMark x1="17766" y1="16343" x2="27629" y2="16139"/>
                        <a14:foregroundMark x1="27629" y1="16139" x2="32995" y2="25536"/>
                        <a14:foregroundMark x1="32995" y1="25536" x2="32270" y2="32176"/>
                        <a14:foregroundMark x1="60914" y1="16752" x2="60986" y2="28703"/>
                        <a14:foregroundMark x1="60986" y1="28703" x2="53707" y2="33260"/>
                        <a14:foregroundMark x1="44369" y1="33414" x2="38071" y2="25638"/>
                        <a14:foregroundMark x1="38411" y1="24967" x2="42930" y2="16037"/>
                        <a14:foregroundMark x1="38071" y1="25638" x2="37980" y2="25818"/>
                        <a14:foregroundMark x1="42930" y1="16037" x2="52067" y2="17263"/>
                        <a14:foregroundMark x1="52067" y1="17263" x2="60624" y2="16037"/>
                        <a14:foregroundMark x1="81146" y1="41369" x2="72806" y2="41573"/>
                        <a14:foregroundMark x1="72806" y1="41573" x2="66933" y2="49847"/>
                        <a14:foregroundMark x1="66933" y1="49847" x2="73822" y2="57712"/>
                        <a14:foregroundMark x1="73822" y1="57712" x2="83176" y2="57916"/>
                        <a14:foregroundMark x1="83176" y1="57916" x2="88832" y2="48723"/>
                        <a14:foregroundMark x1="88832" y1="48723" x2="81871" y2="41573"/>
                        <a14:foregroundMark x1="81871" y1="41573" x2="81291" y2="41573"/>
                        <a14:foregroundMark x1="66860" y1="23085" x2="71211" y2="33197"/>
                        <a14:foregroundMark x1="71211" y1="33197" x2="79695" y2="33299"/>
                        <a14:foregroundMark x1="79695" y1="33299" x2="88180" y2="32584"/>
                        <a14:foregroundMark x1="88180" y1="32584" x2="89268" y2="20429"/>
                        <a14:foregroundMark x1="89268" y1="20429" x2="71501" y2="16445"/>
                        <a14:foregroundMark x1="71501" y1="16445" x2="67005" y2="23698"/>
                        <a14:foregroundMark x1="81581" y1="40756" x2="73241" y2="40552"/>
                        <a14:foregroundMark x1="73241" y1="40552" x2="66715" y2="47906"/>
                        <a14:foregroundMark x1="66715" y1="47906" x2="69906" y2="58836"/>
                        <a14:foregroundMark x1="69906" y1="58836" x2="79115" y2="58121"/>
                        <a14:foregroundMark x1="79115" y1="58121" x2="87455" y2="58223"/>
                        <a14:foregroundMark x1="87455" y1="58223" x2="89195" y2="46374"/>
                        <a14:foregroundMark x1="89195" y1="46374" x2="81726" y2="41164"/>
                        <a14:foregroundMark x1="81726" y1="41164" x2="81146" y2="41062"/>
                        <a14:foregroundMark x1="60986" y1="56895" x2="43437" y2="58018"/>
                        <a14:foregroundMark x1="43437" y1="58018" x2="39159" y2="47497"/>
                        <a14:foregroundMark x1="39159" y1="47497" x2="46338" y2="40245"/>
                        <a14:foregroundMark x1="46338" y1="40245" x2="54822" y2="40756"/>
                        <a14:foregroundMark x1="54822" y1="40756" x2="60841" y2="48825"/>
                        <a14:foregroundMark x1="60841" y1="48825" x2="60334" y2="57303"/>
                        <a14:foregroundMark x1="61131" y1="57406" x2="40029" y2="58529"/>
                        <a14:foregroundMark x1="88978" y1="42492" x2="89268" y2="52298"/>
                        <a14:foregroundMark x1="89268" y1="52298" x2="87817" y2="58631"/>
                        <a14:backgroundMark x1="8484" y1="22063" x2="8484" y2="22063"/>
                        <a14:backgroundMark x1="9590" y1="28484" x2="9645" y2="28805"/>
                        <a14:backgroundMark x1="8484" y1="22063" x2="9179" y2="26098"/>
                        <a14:backgroundMark x1="89876" y1="23296" x2="89775" y2="32789"/>
                        <a14:backgroundMark x1="89920" y1="19101" x2="89890" y2="21944"/>
                        <a14:backgroundMark x1="60914" y1="16037" x2="60624" y2="16037"/>
                        <a14:backgroundMark x1="43872" y1="34525" x2="52212" y2="34321"/>
                        <a14:backgroundMark x1="52212" y1="34321" x2="53227" y2="34321"/>
                        <a14:backgroundMark x1="10225" y1="51583" x2="10080" y2="50460"/>
                        <a14:backgroundMark x1="14866" y1="40654" x2="15301" y2="40552"/>
                        <a14:backgroundMark x1="10442" y1="49336" x2="10080" y2="51481"/>
                        <a14:backgroundMark x1="14793" y1="40654" x2="16679" y2="40245"/>
                        <a14:backgroundMark x1="33140" y1="41573" x2="32632" y2="40858"/>
                        <a14:backgroundMark x1="38216" y1="26864" x2="38216" y2="24106"/>
                        <a14:backgroundMark x1="37926" y1="51277" x2="37636" y2="46782"/>
                        <a14:backgroundMark x1="38071" y1="48927" x2="38071" y2="53013"/>
                        <a14:backgroundMark x1="38199" y1="50461" x2="38361" y2="47497"/>
                        <a14:backgroundMark x1="38071" y1="52809" x2="38191" y2="50602"/>
                      </a14:backgroundRemoval>
                    </a14:imgEffect>
                  </a14:imgLayer>
                </a14:imgProps>
              </a:ext>
              <a:ext uri="{28A0092B-C50C-407E-A947-70E740481C1C}">
                <a14:useLocalDpi xmlns:a14="http://schemas.microsoft.com/office/drawing/2010/main" val="0"/>
              </a:ext>
            </a:extLst>
          </a:blip>
          <a:srcRect l="5988" t="10705" r="7097" b="10681"/>
          <a:stretch/>
        </p:blipFill>
        <p:spPr>
          <a:xfrm>
            <a:off x="788910" y="3150189"/>
            <a:ext cx="4452455" cy="2857995"/>
          </a:xfrm>
          <a:prstGeom prst="rect">
            <a:avLst/>
          </a:prstGeom>
        </p:spPr>
      </p:pic>
      <p:pic>
        <p:nvPicPr>
          <p:cNvPr id="13" name="Picture 12">
            <a:extLst>
              <a:ext uri="{FF2B5EF4-FFF2-40B4-BE49-F238E27FC236}">
                <a16:creationId xmlns:a16="http://schemas.microsoft.com/office/drawing/2014/main" id="{9C1F2488-6868-4232-95C2-42E2D433D442}"/>
              </a:ext>
            </a:extLst>
          </p:cNvPr>
          <p:cNvPicPr>
            <a:picLocks noChangeAspect="1"/>
          </p:cNvPicPr>
          <p:nvPr/>
        </p:nvPicPr>
        <p:blipFill>
          <a:blip r:embed="rId5" cstate="print">
            <a:extLst>
              <a:ext uri="{BEBA8EAE-BF5A-486C-A8C5-ECC9F3942E4B}">
                <a14:imgProps xmlns:a14="http://schemas.microsoft.com/office/drawing/2010/main">
                  <a14:imgLayer r:embed="rId6">
                    <a14:imgEffect>
                      <a14:backgroundRemoval t="9806" b="90092" l="9935" r="93328">
                        <a14:foregroundMark x1="63132" y1="12192" x2="60841" y2="9295"/>
                        <a14:foregroundMark x1="67223" y1="17365" x2="64960" y2="14504"/>
                        <a14:foregroundMark x1="60841" y1="9295" x2="43510" y2="7661"/>
                        <a14:foregroundMark x1="43510" y1="7661" x2="29877" y2="22983"/>
                        <a14:foregroundMark x1="29877" y1="22983" x2="21247" y2="24106"/>
                        <a14:foregroundMark x1="21247" y1="24106" x2="14648" y2="31256"/>
                        <a14:foregroundMark x1="14648" y1="31256" x2="19579" y2="40756"/>
                        <a14:foregroundMark x1="19579" y1="40756" x2="19399" y2="40949"/>
                        <a14:foregroundMark x1="12835" y1="48008" x2="11530" y2="59653"/>
                        <a14:foregroundMark x1="11530" y1="59653" x2="20033" y2="64070"/>
                        <a14:foregroundMark x1="25096" y1="73005" x2="26323" y2="75281"/>
                        <a14:foregroundMark x1="26323" y1="75281" x2="27121" y2="88151"/>
                        <a14:foregroundMark x1="39528" y1="90895" x2="53445" y2="93973"/>
                        <a14:foregroundMark x1="34232" y1="89724" x2="34956" y2="89884"/>
                        <a14:foregroundMark x1="27121" y1="88151" x2="33429" y2="89546"/>
                        <a14:foregroundMark x1="53445" y1="93973" x2="79840" y2="81716"/>
                        <a14:foregroundMark x1="79840" y1="81716" x2="79043" y2="69254"/>
                        <a14:foregroundMark x1="85198" y1="64399" x2="86294" y2="63534"/>
                        <a14:foregroundMark x1="79043" y1="69254" x2="80194" y2="68346"/>
                        <a14:foregroundMark x1="86294" y1="63534" x2="92386" y2="53422"/>
                        <a14:foregroundMark x1="92386" y1="53422" x2="84482" y2="47089"/>
                        <a14:foregroundMark x1="85657" y1="40800" x2="87020" y2="33504"/>
                        <a14:foregroundMark x1="84482" y1="47089" x2="84586" y2="46534"/>
                        <a14:foregroundMark x1="87020" y1="33504" x2="82161" y2="23187"/>
                        <a14:foregroundMark x1="82161" y1="23187" x2="73749" y2="23698"/>
                        <a14:foregroundMark x1="73749" y1="23698" x2="66497" y2="17160"/>
                        <a14:foregroundMark x1="66497" y1="17160" x2="66497" y2="17160"/>
                        <a14:foregroundMark x1="55547" y1="22472" x2="54025" y2="17875"/>
                        <a14:foregroundMark x1="40827" y1="10725" x2="75707" y2="28805"/>
                        <a14:foregroundMark x1="75707" y1="28805" x2="79695" y2="39837"/>
                        <a14:foregroundMark x1="79695" y1="39837" x2="79115" y2="52809"/>
                        <a14:foregroundMark x1="79115" y1="52809" x2="72081" y2="74464"/>
                        <a14:foregroundMark x1="72081" y1="74464" x2="64322" y2="80899"/>
                        <a14:foregroundMark x1="50082" y1="79109" x2="36693" y2="77426"/>
                        <a14:foregroundMark x1="64322" y1="80899" x2="56553" y2="79922"/>
                        <a14:foregroundMark x1="32154" y1="65616" x2="23423" y2="42901"/>
                        <a14:foregroundMark x1="36693" y1="77426" x2="34733" y2="72325"/>
                        <a14:foregroundMark x1="23423" y1="42901" x2="28209" y2="32993"/>
                        <a14:foregroundMark x1="28209" y1="32993" x2="35243" y2="26456"/>
                        <a14:foregroundMark x1="35243" y1="26456" x2="39159" y2="14607"/>
                        <a14:foregroundMark x1="39159" y1="14607" x2="41262" y2="11542"/>
                        <a14:foregroundMark x1="31762" y1="26047" x2="23278" y2="28907"/>
                        <a14:foregroundMark x1="23278" y1="28907" x2="31617" y2="30439"/>
                        <a14:foregroundMark x1="31617" y1="30439" x2="36186" y2="37487"/>
                        <a14:foregroundMark x1="36186" y1="38509" x2="26323" y2="38509"/>
                        <a14:foregroundMark x1="26323" y1="38509" x2="19942" y2="30133"/>
                        <a14:foregroundMark x1="19942" y1="30133" x2="24656" y2="40245"/>
                        <a14:foregroundMark x1="24656" y1="40245" x2="24656" y2="40245"/>
                        <a14:foregroundMark x1="24148" y1="48008" x2="22988" y2="60163"/>
                        <a14:foregroundMark x1="22988" y1="60163" x2="32270" y2="56997"/>
                        <a14:foregroundMark x1="32270" y1="56997" x2="23423" y2="54750"/>
                        <a14:foregroundMark x1="23423" y1="54750" x2="14431" y2="57099"/>
                        <a14:foregroundMark x1="14431" y1="57099" x2="15809" y2="60061"/>
                        <a14:foregroundMark x1="13633" y1="59959" x2="20450" y2="52809"/>
                        <a14:foregroundMark x1="20450" y1="52809" x2="28281" y2="48825"/>
                        <a14:foregroundMark x1="28281" y1="48825" x2="32705" y2="59857"/>
                        <a14:foregroundMark x1="32705" y1="59857" x2="23350" y2="64351"/>
                        <a14:foregroundMark x1="23350" y1="64351" x2="17331" y2="55056"/>
                        <a14:foregroundMark x1="17331" y1="55056" x2="22915" y2="50664"/>
                        <a14:foregroundMark x1="27846" y1="49438" x2="19579" y2="47804"/>
                        <a14:foregroundMark x1="19579" y1="47804" x2="13851" y2="57201"/>
                        <a14:foregroundMark x1="13851" y1="57201" x2="21392" y2="51685"/>
                        <a14:foregroundMark x1="21392" y1="51685" x2="22045" y2="50460"/>
                        <a14:foregroundMark x1="27556" y1="49642" x2="29877" y2="49030"/>
                        <a14:foregroundMark x1="29877" y1="49030" x2="33793" y2="57508"/>
                        <a14:foregroundMark x1="43147" y1="48315" x2="51342" y2="54443"/>
                        <a14:foregroundMark x1="51342" y1="54443" x2="59971" y2="55056"/>
                        <a14:foregroundMark x1="59971" y1="55056" x2="54025" y2="46578"/>
                        <a14:foregroundMark x1="54025" y1="46578" x2="41407" y2="50051"/>
                        <a14:foregroundMark x1="41044" y1="44127" x2="40029" y2="56282"/>
                        <a14:foregroundMark x1="40029" y1="56282" x2="47716" y2="63432"/>
                        <a14:foregroundMark x1="55134" y1="62878" x2="57288" y2="62717"/>
                        <a14:foregroundMark x1="47716" y1="63432" x2="50174" y2="63248"/>
                        <a14:foregroundMark x1="57288" y1="62717" x2="63959" y2="54239"/>
                        <a14:foregroundMark x1="63959" y1="54239" x2="60624" y2="43309"/>
                        <a14:foregroundMark x1="60624" y1="43309" x2="40319" y2="44637"/>
                        <a14:foregroundMark x1="43220" y1="49949" x2="47861" y2="60470"/>
                        <a14:foregroundMark x1="47861" y1="60470" x2="56563" y2="61593"/>
                        <a14:foregroundMark x1="56563" y1="61593" x2="59971" y2="49949"/>
                        <a14:foregroundMark x1="59971" y1="49949" x2="54532" y2="45455"/>
                        <a14:foregroundMark x1="48223" y1="58427" x2="57723" y2="59142"/>
                        <a14:foregroundMark x1="28571" y1="73238" x2="28499" y2="86006"/>
                        <a14:foregroundMark x1="34025" y1="89384" x2="34932" y2="89938"/>
                        <a14:foregroundMark x1="28499" y1="86006" x2="32918" y2="88707"/>
                        <a14:foregroundMark x1="39868" y1="90466" x2="45613" y2="90092"/>
                        <a14:foregroundMark x1="45613" y1="90092" x2="48658" y2="78243"/>
                        <a14:foregroundMark x1="48658" y1="78243" x2="41334" y2="72421"/>
                        <a14:foregroundMark x1="33657" y1="71292" x2="32995" y2="71195"/>
                        <a14:foregroundMark x1="41334" y1="72421" x2="35542" y2="71569"/>
                        <a14:foregroundMark x1="32245" y1="71732" x2="28571" y2="74362"/>
                        <a14:foregroundMark x1="30529" y1="78039" x2="37708" y2="84576"/>
                        <a14:foregroundMark x1="37708" y1="84576" x2="32342" y2="73647"/>
                        <a14:foregroundMark x1="32342" y1="73647" x2="31907" y2="86619"/>
                        <a14:foregroundMark x1="31907" y1="86619" x2="40972" y2="84576"/>
                        <a14:foregroundMark x1="40972" y1="84576" x2="44090" y2="79673"/>
                        <a14:foregroundMark x1="49891" y1="54648" x2="57723" y2="48927"/>
                        <a14:foregroundMark x1="57723" y1="48927" x2="50254" y2="48825"/>
                        <a14:foregroundMark x1="69190" y1="70459" x2="58231" y2="70582"/>
                        <a14:foregroundMark x1="76432" y1="70378" x2="69390" y2="70457"/>
                        <a14:foregroundMark x1="58231" y1="70582" x2="57215" y2="83248"/>
                        <a14:foregroundMark x1="57215" y1="83248" x2="65337" y2="88560"/>
                        <a14:foregroundMark x1="65337" y1="88560" x2="74039" y2="87743"/>
                        <a14:foregroundMark x1="74039" y1="87743" x2="79768" y2="78141"/>
                        <a14:foregroundMark x1="79768" y1="78141" x2="75635" y2="69459"/>
                        <a14:foregroundMark x1="75272" y1="78958" x2="67223" y2="82227"/>
                        <a14:foregroundMark x1="67223" y1="82227" x2="60624" y2="74668"/>
                        <a14:foregroundMark x1="60624" y1="74668" x2="69108" y2="72421"/>
                        <a14:foregroundMark x1="69108" y1="72421" x2="72806" y2="73544"/>
                        <a14:foregroundMark x1="91516" y1="47395" x2="73604" y2="48212"/>
                        <a14:foregroundMark x1="73604" y1="48212" x2="69326" y2="59551"/>
                        <a14:foregroundMark x1="69326" y1="59551" x2="76432" y2="65577"/>
                        <a14:foregroundMark x1="85071" y1="64786" x2="85352" y2="64760"/>
                        <a14:foregroundMark x1="76432" y1="65577" x2="79952" y2="65255"/>
                        <a14:foregroundMark x1="85352" y1="64760" x2="93328" y2="60163"/>
                        <a14:foregroundMark x1="92847" y1="57430" x2="91008" y2="46987"/>
                        <a14:foregroundMark x1="93328" y1="60163" x2="93323" y2="60133"/>
                        <a14:foregroundMark x1="91008" y1="46987" x2="90718" y2="46680"/>
                        <a14:backgroundMark x1="32342" y1="46680" x2="32342" y2="46680"/>
                        <a14:backgroundMark x1="38651" y1="66905" x2="38651" y2="66905"/>
                        <a14:backgroundMark x1="52792" y1="69561" x2="52792" y2="69561"/>
                        <a14:backgroundMark x1="52792" y1="67926" x2="52792" y2="75179"/>
                        <a14:backgroundMark x1="65047" y1="62513" x2="71066" y2="68131"/>
                        <a14:backgroundMark x1="66933" y1="46374" x2="71646" y2="43003"/>
                        <a14:backgroundMark x1="40102" y1="63228" x2="32777" y2="70072"/>
                        <a14:backgroundMark x1="32777" y1="70072" x2="33648" y2="69152"/>
                        <a14:backgroundMark x1="33212" y1="71399" x2="33212" y2="71399"/>
                        <a14:backgroundMark x1="32270" y1="66088" x2="32270" y2="66088"/>
                        <a14:backgroundMark x1="32270" y1="66088" x2="32270" y2="66088"/>
                        <a14:backgroundMark x1="31762" y1="66599" x2="33793" y2="65986"/>
                        <a14:backgroundMark x1="31980" y1="65577" x2="31980" y2="65577"/>
                        <a14:backgroundMark x1="52719" y1="61593" x2="52574" y2="64862"/>
                        <a14:backgroundMark x1="52574" y1="79367" x2="52284" y2="84780"/>
                        <a14:backgroundMark x1="54025" y1="79673" x2="54532" y2="84065"/>
                        <a14:backgroundMark x1="53009" y1="78039" x2="52864" y2="79980"/>
                        <a14:backgroundMark x1="49746" y1="79877" x2="51124" y2="79775"/>
                        <a14:backgroundMark x1="81871" y1="67211" x2="82161" y2="65066"/>
                        <a14:backgroundMark x1="81291" y1="44331" x2="86004" y2="43514"/>
                        <a14:backgroundMark x1="14938" y1="43105" x2="21320" y2="44535"/>
                        <a14:backgroundMark x1="14938" y1="46782" x2="13851" y2="46476"/>
                        <a14:backgroundMark x1="12980" y1="47497" x2="13851" y2="47395"/>
                        <a14:backgroundMark x1="21972" y1="66394" x2="22988" y2="69254"/>
                        <a14:backgroundMark x1="22988" y1="69254" x2="24946" y2="73136"/>
                        <a14:backgroundMark x1="21900" y1="67109" x2="20667" y2="65986"/>
                        <a14:backgroundMark x1="34518" y1="90194" x2="34010" y2="90501"/>
                        <a14:backgroundMark x1="34300" y1="91318" x2="38071" y2="91420"/>
                        <a14:backgroundMark x1="38144" y1="90909" x2="38869" y2="91726"/>
                        <a14:backgroundMark x1="80493" y1="69561" x2="84844" y2="65475"/>
                        <a14:backgroundMark x1="83394" y1="65475" x2="80711" y2="68948"/>
                        <a14:backgroundMark x1="92893" y1="62002" x2="93111" y2="56282"/>
                        <a14:backgroundMark x1="63162" y1="12155" x2="65120" y2="14300"/>
                      </a14:backgroundRemoval>
                    </a14:imgEffect>
                  </a14:imgLayer>
                </a14:imgProps>
              </a:ext>
              <a:ext uri="{28A0092B-C50C-407E-A947-70E740481C1C}">
                <a14:useLocalDpi xmlns:a14="http://schemas.microsoft.com/office/drawing/2010/main" val="0"/>
              </a:ext>
            </a:extLst>
          </a:blip>
          <a:stretch>
            <a:fillRect/>
          </a:stretch>
        </p:blipFill>
        <p:spPr>
          <a:xfrm>
            <a:off x="6225236" y="3019024"/>
            <a:ext cx="4702959" cy="3337819"/>
          </a:xfrm>
          <a:prstGeom prst="rect">
            <a:avLst/>
          </a:prstGeom>
        </p:spPr>
      </p:pic>
    </p:spTree>
    <p:extLst>
      <p:ext uri="{BB962C8B-B14F-4D97-AF65-F5344CB8AC3E}">
        <p14:creationId xmlns:p14="http://schemas.microsoft.com/office/powerpoint/2010/main" val="3812264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a:extLst>
              <a:ext uri="{FF2B5EF4-FFF2-40B4-BE49-F238E27FC236}">
                <a16:creationId xmlns:a16="http://schemas.microsoft.com/office/drawing/2014/main" id="{99099507-D2E6-4FA5-9E49-C690CF6C6966}"/>
              </a:ext>
            </a:extLst>
          </p:cNvPr>
          <p:cNvGraphicFramePr>
            <a:graphicFrameLocks noGrp="1"/>
          </p:cNvGraphicFramePr>
          <p:nvPr>
            <p:ph idx="1"/>
            <p:extLst>
              <p:ext uri="{D42A27DB-BD31-4B8C-83A1-F6EECF244321}">
                <p14:modId xmlns:p14="http://schemas.microsoft.com/office/powerpoint/2010/main" val="1732516075"/>
              </p:ext>
            </p:extLst>
          </p:nvPr>
        </p:nvGraphicFramePr>
        <p:xfrm>
          <a:off x="4520292" y="1626009"/>
          <a:ext cx="6998713"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3">
            <a:extLst>
              <a:ext uri="{FF2B5EF4-FFF2-40B4-BE49-F238E27FC236}">
                <a16:creationId xmlns:a16="http://schemas.microsoft.com/office/drawing/2014/main" id="{CCFEF43A-8692-4834-802A-568EF8F21369}"/>
              </a:ext>
            </a:extLst>
          </p:cNvPr>
          <p:cNvSpPr>
            <a:spLocks noGrp="1"/>
          </p:cNvSpPr>
          <p:nvPr>
            <p:ph type="title"/>
          </p:nvPr>
        </p:nvSpPr>
        <p:spPr>
          <a:xfrm>
            <a:off x="3847299" y="504058"/>
            <a:ext cx="8344701" cy="976933"/>
          </a:xfrm>
        </p:spPr>
        <p:txBody>
          <a:bodyPr>
            <a:noAutofit/>
          </a:bodyPr>
          <a:lstStyle/>
          <a:p>
            <a:r>
              <a:rPr lang="en-GB" sz="3600" dirty="0"/>
              <a:t>Framework for Developing Students’ Epistemic Insight</a:t>
            </a:r>
          </a:p>
        </p:txBody>
      </p:sp>
      <p:sp>
        <p:nvSpPr>
          <p:cNvPr id="5" name="Content Placeholder 1">
            <a:extLst>
              <a:ext uri="{FF2B5EF4-FFF2-40B4-BE49-F238E27FC236}">
                <a16:creationId xmlns:a16="http://schemas.microsoft.com/office/drawing/2014/main" id="{AD0C327C-22C5-44D3-97D0-5C165A1A0AEA}"/>
              </a:ext>
            </a:extLst>
          </p:cNvPr>
          <p:cNvSpPr txBox="1">
            <a:spLocks/>
          </p:cNvSpPr>
          <p:nvPr/>
        </p:nvSpPr>
        <p:spPr>
          <a:xfrm>
            <a:off x="69655" y="1724268"/>
            <a:ext cx="4339660" cy="4429699"/>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AU" dirty="0"/>
              <a:t>Develop students’ interest in Big Questions and understanding of  the relationships between science and religion. </a:t>
            </a:r>
            <a:endParaRPr lang="en-GB" dirty="0"/>
          </a:p>
          <a:p>
            <a:pPr marL="0" indent="0">
              <a:buNone/>
            </a:pPr>
            <a:endParaRPr lang="en-AU" dirty="0"/>
          </a:p>
          <a:p>
            <a:pPr marL="0" indent="0">
              <a:buNone/>
            </a:pPr>
            <a:endParaRPr lang="en-AU" dirty="0"/>
          </a:p>
          <a:p>
            <a:pPr marL="0" indent="0">
              <a:buNone/>
            </a:pPr>
            <a:r>
              <a:rPr lang="en-AU" dirty="0"/>
              <a:t>Develop students’ understanding of cross-discipline relationships and the power and limitations of science. </a:t>
            </a:r>
            <a:endParaRPr lang="en-GB" dirty="0"/>
          </a:p>
          <a:p>
            <a:pPr marL="0" indent="0">
              <a:buNone/>
            </a:pPr>
            <a:endParaRPr lang="en-AU" dirty="0"/>
          </a:p>
          <a:p>
            <a:pPr marL="0" indent="0">
              <a:buNone/>
            </a:pPr>
            <a:endParaRPr lang="en-AU" dirty="0"/>
          </a:p>
          <a:p>
            <a:pPr marL="0" indent="0">
              <a:buNone/>
            </a:pPr>
            <a:r>
              <a:rPr lang="en-AU" dirty="0"/>
              <a:t>Develop students’ understanding of different ways of knowing and how they interact. </a:t>
            </a:r>
            <a:endParaRPr lang="en-GB" dirty="0"/>
          </a:p>
        </p:txBody>
      </p:sp>
    </p:spTree>
    <p:extLst>
      <p:ext uri="{BB962C8B-B14F-4D97-AF65-F5344CB8AC3E}">
        <p14:creationId xmlns:p14="http://schemas.microsoft.com/office/powerpoint/2010/main" val="3530405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graphicEl>
                                              <a:dgm id="{91EFE302-06C7-4105-B995-8167DC6E95E3}"/>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graphicEl>
                                              <a:dgm id="{793430A4-268B-4D5B-A3F0-1E74950A89C0}"/>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graphicEl>
                                              <a:dgm id="{9A938B29-3945-4C2B-96F1-5B027A458335}"/>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P spid="5" grpId="0" build="p" rev="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662E2-B91E-49E4-9A94-52114E8F7C05}"/>
              </a:ext>
            </a:extLst>
          </p:cNvPr>
          <p:cNvSpPr>
            <a:spLocks noGrp="1"/>
          </p:cNvSpPr>
          <p:nvPr>
            <p:ph type="title"/>
          </p:nvPr>
        </p:nvSpPr>
        <p:spPr>
          <a:xfrm>
            <a:off x="1394460" y="1399431"/>
            <a:ext cx="9403080" cy="3198770"/>
          </a:xfrm>
        </p:spPr>
        <p:txBody>
          <a:bodyPr anchor="ctr">
            <a:normAutofit/>
          </a:bodyPr>
          <a:lstStyle/>
          <a:p>
            <a:r>
              <a:rPr lang="en-GB" dirty="0"/>
              <a:t>Opportunities for Bridging Science and Religion in the Classroom</a:t>
            </a:r>
          </a:p>
        </p:txBody>
      </p:sp>
    </p:spTree>
    <p:extLst>
      <p:ext uri="{BB962C8B-B14F-4D97-AF65-F5344CB8AC3E}">
        <p14:creationId xmlns:p14="http://schemas.microsoft.com/office/powerpoint/2010/main" val="3563033392"/>
      </p:ext>
    </p:extLst>
  </p:cSld>
  <p:clrMapOvr>
    <a:masterClrMapping/>
  </p:clrMapOvr>
</p:sld>
</file>

<file path=ppt/theme/theme1.xml><?xml version="1.0" encoding="utf-8"?>
<a:theme xmlns:a="http://schemas.openxmlformats.org/drawingml/2006/main" name="Office Theme">
  <a:themeElements>
    <a:clrScheme name="Custom 4">
      <a:dk1>
        <a:sysClr val="windowText" lastClr="000000"/>
      </a:dk1>
      <a:lt1>
        <a:srgbClr val="FFFFFF"/>
      </a:lt1>
      <a:dk2>
        <a:srgbClr val="233289"/>
      </a:dk2>
      <a:lt2>
        <a:srgbClr val="E7E6E6"/>
      </a:lt2>
      <a:accent1>
        <a:srgbClr val="233289"/>
      </a:accent1>
      <a:accent2>
        <a:srgbClr val="D81E05"/>
      </a:accent2>
      <a:accent3>
        <a:srgbClr val="09A3DF"/>
      </a:accent3>
      <a:accent4>
        <a:srgbClr val="F58426"/>
      </a:accent4>
      <a:accent5>
        <a:srgbClr val="78B442"/>
      </a:accent5>
      <a:accent6>
        <a:srgbClr val="DE3D9A"/>
      </a:accent6>
      <a:hlink>
        <a:srgbClr val="09A3DF"/>
      </a:hlink>
      <a:folHlink>
        <a:srgbClr val="233289"/>
      </a:folHlink>
    </a:clrScheme>
    <a:fontScheme name="Custom 1">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131</TotalTime>
  <Words>1647</Words>
  <Application>Microsoft Office PowerPoint</Application>
  <PresentationFormat>Widescreen</PresentationFormat>
  <Paragraphs>141</Paragraphs>
  <Slides>20</Slides>
  <Notes>20</Notes>
  <HiddenSlides>0</HiddenSlides>
  <MMClips>2</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Tahoma</vt:lpstr>
      <vt:lpstr>Office Theme</vt:lpstr>
      <vt:lpstr>Finley Lawson, Research Fellow  LASAR: Canterbury Christ Church University</vt:lpstr>
      <vt:lpstr>Opportunities and Possibilities Raised by Teaching Science and Religion in the Digital Age</vt:lpstr>
      <vt:lpstr>Opportunities and Possibilities</vt:lpstr>
      <vt:lpstr>What is Epistemic Insight?</vt:lpstr>
      <vt:lpstr>Framing the “Problem”</vt:lpstr>
      <vt:lpstr>PowerPoint Presentation</vt:lpstr>
      <vt:lpstr>Challenge of Entrenched Subject Compartmentalisation</vt:lpstr>
      <vt:lpstr>Framework for Developing Students’ Epistemic Insight</vt:lpstr>
      <vt:lpstr>Opportunities for Bridging Science and Religion in the Classroom</vt:lpstr>
      <vt:lpstr>What is the concern?</vt:lpstr>
      <vt:lpstr>Frank Jackson’s Mary’s Room Experiment</vt:lpstr>
      <vt:lpstr>Helping Students Search for “Truth”?</vt:lpstr>
      <vt:lpstr>Science, Reality &amp; Experience</vt:lpstr>
      <vt:lpstr>Bringing VR to Nagel’s Question</vt:lpstr>
      <vt:lpstr>Helping Students Navigate Different Ways of Knowing</vt:lpstr>
      <vt:lpstr>Re-Engaging with Science via Philosophical Big Questions</vt:lpstr>
      <vt:lpstr>Co-Planning &amp; Co-Teaching</vt:lpstr>
      <vt:lpstr>Epistemic Insight Initiaitive </vt:lpstr>
      <vt:lpstr>The Initiative is funded by: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Finley Lawson, Research Fellow  LASAR: Canterbury Christ Church University</dc:title>
  <dc:creator>Lawson, Finley (finley.lawson@canterbury.ac.uk)</dc:creator>
  <cp:lastModifiedBy>Finley Lawson</cp:lastModifiedBy>
  <cp:revision>2</cp:revision>
  <dcterms:created xsi:type="dcterms:W3CDTF">2019-06-06T16:19:12Z</dcterms:created>
  <dcterms:modified xsi:type="dcterms:W3CDTF">2022-07-17T11:22:33Z</dcterms:modified>
</cp:coreProperties>
</file>