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83" r:id="rId3"/>
    <p:sldId id="258" r:id="rId4"/>
    <p:sldId id="25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12" r:id="rId18"/>
    <p:sldId id="296" r:id="rId19"/>
    <p:sldId id="313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279" r:id="rId35"/>
  </p:sldIdLst>
  <p:sldSz cx="9144000" cy="5143500" type="screen16x9"/>
  <p:notesSz cx="6858000" cy="9144000"/>
  <p:embeddedFontLst>
    <p:embeddedFont>
      <p:font typeface="Dosis" panose="020B0604020202020204" charset="0"/>
      <p:regular r:id="rId37"/>
      <p:bold r:id="rId38"/>
    </p:embeddedFont>
    <p:embeddedFont>
      <p:font typeface="Sniglet" panose="020B0604020202020204" charset="0"/>
      <p:regular r:id="rId39"/>
    </p:embeddedFont>
    <p:embeddedFont>
      <p:font typeface="Wingdings 2" panose="05020102010507070707" pitchFamily="18" charset="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7"/>
    <a:srgbClr val="3D4965"/>
    <a:srgbClr val="3C7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B5683B8-58F0-477B-920E-7B6435E08E8A}">
  <a:tblStyle styleId="{0B5683B8-58F0-477B-920E-7B6435E08E8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90" y="-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6721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04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65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90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2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</p:sldLayoutIdLst>
  <p:transition spd="slow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venir Heavy"/>
          <a:ea typeface="Arial"/>
          <a:cs typeface="Avenir Heavy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venir Heavy"/>
          <a:ea typeface="Arial"/>
          <a:cs typeface="Avenir Heavy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423344" y="1122566"/>
            <a:ext cx="8034756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CA" sz="4400" b="1" dirty="0" smtClean="0">
                <a:latin typeface="Avenir Heavy"/>
                <a:cs typeface="Avenir Heavy"/>
              </a:rPr>
              <a:t/>
            </a:r>
            <a:br>
              <a:rPr lang="en-CA" sz="4400" b="1" dirty="0" smtClean="0">
                <a:latin typeface="Avenir Heavy"/>
                <a:cs typeface="Avenir Heavy"/>
              </a:rPr>
            </a:br>
            <a:r>
              <a:rPr lang="en-CA" sz="4400" b="1" dirty="0">
                <a:latin typeface="Avenir Heavy"/>
                <a:cs typeface="Avenir Heavy"/>
              </a:rPr>
              <a:t/>
            </a:r>
            <a:br>
              <a:rPr lang="en-CA" sz="4400" b="1" dirty="0">
                <a:latin typeface="Avenir Heavy"/>
                <a:cs typeface="Avenir Heavy"/>
              </a:rPr>
            </a:br>
            <a:r>
              <a:rPr lang="en-CA" sz="4400" b="1" dirty="0" smtClean="0">
                <a:latin typeface="Avenir Heavy"/>
                <a:cs typeface="Avenir Heavy"/>
              </a:rPr>
              <a:t>The </a:t>
            </a:r>
            <a:r>
              <a:rPr lang="en-CA" sz="4400" b="1" dirty="0" smtClean="0">
                <a:latin typeface="Avenir Heavy"/>
                <a:cs typeface="Avenir Heavy"/>
              </a:rPr>
              <a:t>Comquol Study: - </a:t>
            </a:r>
            <a:r>
              <a:rPr lang="en-CA" sz="4400" b="1" dirty="0" smtClean="0">
                <a:latin typeface="Avenir Heavy"/>
                <a:cs typeface="Avenir Heavy"/>
              </a:rPr>
              <a:t/>
            </a:r>
            <a:br>
              <a:rPr lang="en-CA" sz="4400" b="1" dirty="0" smtClean="0">
                <a:latin typeface="Avenir Heavy"/>
                <a:cs typeface="Avenir Heavy"/>
              </a:rPr>
            </a:br>
            <a:r>
              <a:rPr lang="en-GB" sz="4400" b="1" dirty="0" smtClean="0">
                <a:latin typeface="Avenir Heavy"/>
                <a:cs typeface="Avenir Heavy"/>
              </a:rPr>
              <a:t>A pilot trial </a:t>
            </a:r>
            <a:r>
              <a:rPr lang="en-GB" sz="4400" b="1" dirty="0" smtClean="0">
                <a:latin typeface="Avenir Heavy"/>
                <a:cs typeface="Avenir Heavy"/>
              </a:rPr>
              <a:t>looking at a </a:t>
            </a:r>
            <a:r>
              <a:rPr lang="en-GB" sz="4400" b="1" dirty="0">
                <a:latin typeface="Avenir Heavy"/>
                <a:cs typeface="Avenir Heavy"/>
              </a:rPr>
              <a:t>structured communication </a:t>
            </a:r>
            <a:r>
              <a:rPr lang="en-GB" sz="4400" b="1" dirty="0" smtClean="0">
                <a:latin typeface="Avenir Heavy"/>
                <a:cs typeface="Avenir Heavy"/>
              </a:rPr>
              <a:t>intervention in </a:t>
            </a:r>
            <a:r>
              <a:rPr lang="en-GB" sz="4400" b="1" dirty="0">
                <a:latin typeface="Avenir Heavy"/>
                <a:cs typeface="Avenir Heavy"/>
              </a:rPr>
              <a:t>secure mental health settings</a:t>
            </a:r>
            <a:r>
              <a:rPr lang="en-GB" sz="4400" b="1" dirty="0" smtClean="0">
                <a:latin typeface="Avenir Heavy"/>
                <a:cs typeface="Avenir Heavy"/>
              </a:rPr>
              <a:t>:</a:t>
            </a:r>
            <a:r>
              <a:rPr lang="en-CA" sz="4400" b="1" dirty="0" smtClean="0">
                <a:latin typeface="Avenir Heavy"/>
                <a:cs typeface="Avenir Heavy"/>
              </a:rPr>
              <a:t> </a:t>
            </a:r>
            <a:r>
              <a:rPr lang="en-CA" sz="4400" b="1" dirty="0" smtClean="0">
                <a:latin typeface="Avenir Heavy"/>
                <a:cs typeface="Avenir Heavy"/>
              </a:rPr>
              <a:t/>
            </a:r>
            <a:br>
              <a:rPr lang="en-CA" sz="4400" b="1" dirty="0" smtClean="0">
                <a:latin typeface="Avenir Heavy"/>
                <a:cs typeface="Avenir Heavy"/>
              </a:rPr>
            </a:br>
            <a:r>
              <a:rPr lang="en-CA" sz="4400" b="1" dirty="0" smtClean="0">
                <a:latin typeface="Avenir Heavy"/>
                <a:cs typeface="Avenir Heavy"/>
              </a:rPr>
              <a:t>Outcomes and Challenges</a:t>
            </a:r>
            <a:endParaRPr lang="en" sz="4400" b="1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Outcomes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venir Heavy"/>
                <a:cs typeface="Avenir Heavy"/>
              </a:rPr>
              <a:t>Primary outcome:</a:t>
            </a:r>
          </a:p>
          <a:p>
            <a:pPr marL="270000" indent="277200"/>
            <a:r>
              <a:rPr lang="en-GB" sz="2000" dirty="0" smtClean="0">
                <a:latin typeface="Avenir Heavy"/>
                <a:cs typeface="Avenir Heavy"/>
              </a:rPr>
              <a:t>Quality of Life (MANSA, </a:t>
            </a:r>
            <a:r>
              <a:rPr lang="en-GB" sz="2000" dirty="0" err="1" smtClean="0">
                <a:latin typeface="Avenir Heavy"/>
                <a:cs typeface="Avenir Heavy"/>
              </a:rPr>
              <a:t>Priebe</a:t>
            </a:r>
            <a:r>
              <a:rPr lang="en-GB" sz="2000" dirty="0" smtClean="0">
                <a:latin typeface="Avenir Heavy"/>
                <a:cs typeface="Avenir Heavy"/>
              </a:rPr>
              <a:t> et al, 1999)</a:t>
            </a:r>
          </a:p>
          <a:p>
            <a:r>
              <a:rPr lang="en-GB" dirty="0" smtClean="0">
                <a:latin typeface="Avenir Heavy"/>
                <a:cs typeface="Avenir Heavy"/>
              </a:rPr>
              <a:t>Secondary outcomes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Disturbance (disturbance monitoring form)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Therapeutic Relationships (HAS, </a:t>
            </a:r>
            <a:r>
              <a:rPr lang="en-GB" dirty="0" err="1" smtClean="0">
                <a:latin typeface="Avenir Heavy"/>
                <a:cs typeface="Avenir Heavy"/>
              </a:rPr>
              <a:t>Priebe</a:t>
            </a:r>
            <a:r>
              <a:rPr lang="en-GB" dirty="0" smtClean="0">
                <a:latin typeface="Avenir Heavy"/>
                <a:cs typeface="Avenir Heavy"/>
              </a:rPr>
              <a:t> &amp; </a:t>
            </a:r>
            <a:r>
              <a:rPr lang="en-GB" dirty="0" err="1" smtClean="0">
                <a:latin typeface="Avenir Heavy"/>
                <a:cs typeface="Avenir Heavy"/>
              </a:rPr>
              <a:t>Gruyters</a:t>
            </a:r>
            <a:r>
              <a:rPr lang="en-GB" dirty="0" smtClean="0">
                <a:latin typeface="Avenir Heavy"/>
                <a:cs typeface="Avenir Heavy"/>
              </a:rPr>
              <a:t>, 1993)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Ward Climate (</a:t>
            </a:r>
            <a:r>
              <a:rPr lang="en-GB" dirty="0" err="1" smtClean="0">
                <a:latin typeface="Avenir Heavy"/>
                <a:cs typeface="Avenir Heavy"/>
              </a:rPr>
              <a:t>EssenCES</a:t>
            </a:r>
            <a:r>
              <a:rPr lang="en-GB" dirty="0" smtClean="0">
                <a:latin typeface="Avenir Heavy"/>
                <a:cs typeface="Avenir Heavy"/>
              </a:rPr>
              <a:t>, </a:t>
            </a:r>
            <a:r>
              <a:rPr lang="en-GB" dirty="0" err="1" smtClean="0">
                <a:latin typeface="Avenir Heavy"/>
                <a:cs typeface="Avenir Heavy"/>
              </a:rPr>
              <a:t>Schlast</a:t>
            </a:r>
            <a:r>
              <a:rPr lang="en-GB" dirty="0" smtClean="0">
                <a:latin typeface="Avenir Heavy"/>
                <a:cs typeface="Avenir Heavy"/>
              </a:rPr>
              <a:t> et al, 2008)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User Satisfaction (FSS, </a:t>
            </a:r>
            <a:r>
              <a:rPr lang="en-GB" dirty="0" err="1" smtClean="0">
                <a:latin typeface="Avenir Heavy"/>
                <a:cs typeface="Avenir Heavy"/>
              </a:rPr>
              <a:t>MacInnes</a:t>
            </a:r>
            <a:r>
              <a:rPr lang="en-GB" dirty="0" smtClean="0">
                <a:latin typeface="Avenir Heavy"/>
                <a:cs typeface="Avenir Heavy"/>
              </a:rPr>
              <a:t> et al, 2010)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Recovery (QPR, Neil et al, 2009)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Nurse Stress (MBI, </a:t>
            </a:r>
            <a:r>
              <a:rPr lang="en-GB" dirty="0" err="1" smtClean="0">
                <a:latin typeface="Avenir Heavy"/>
                <a:cs typeface="Avenir Heavy"/>
              </a:rPr>
              <a:t>Maslach</a:t>
            </a:r>
            <a:r>
              <a:rPr lang="en-GB" dirty="0" smtClean="0">
                <a:latin typeface="Avenir Heavy"/>
                <a:cs typeface="Avenir Heavy"/>
              </a:rPr>
              <a:t> et al, 1996)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Health economic data (self developed form)</a:t>
            </a:r>
          </a:p>
          <a:p>
            <a:endParaRPr lang="en-GB" dirty="0" smtClean="0">
              <a:latin typeface="Avenir Heavy"/>
              <a:cs typeface="Avenir Heavy"/>
            </a:endParaRPr>
          </a:p>
          <a:p>
            <a:endParaRPr lang="en-US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DIALOG +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77200">
              <a:spcAft>
                <a:spcPts val="1200"/>
              </a:spcAft>
            </a:pPr>
            <a:r>
              <a:rPr lang="en-US" dirty="0" smtClean="0">
                <a:latin typeface="Avenir Heavy"/>
                <a:cs typeface="Avenir Heavy"/>
              </a:rPr>
              <a:t>A computer-mediated intervention developed to rate a patient’s level of satisfaction and needs for care on 8 life domains and 3 treatment aspects within the routine 1:1 session with their primary nurse</a:t>
            </a:r>
          </a:p>
          <a:p>
            <a:pPr indent="277200">
              <a:spcAft>
                <a:spcPts val="1200"/>
              </a:spcAft>
            </a:pPr>
            <a:r>
              <a:rPr lang="en-US" dirty="0" smtClean="0">
                <a:latin typeface="Avenir Heavy"/>
                <a:cs typeface="Avenir Heavy"/>
              </a:rPr>
              <a:t>Provided a structure and patient-</a:t>
            </a:r>
            <a:r>
              <a:rPr lang="en-US" dirty="0" err="1" smtClean="0">
                <a:latin typeface="Avenir Heavy"/>
                <a:cs typeface="Avenir Heavy"/>
              </a:rPr>
              <a:t>centred</a:t>
            </a:r>
            <a:r>
              <a:rPr lang="en-US" dirty="0" smtClean="0">
                <a:latin typeface="Avenir Heavy"/>
                <a:cs typeface="Avenir Heavy"/>
              </a:rPr>
              <a:t> meeting focused on change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452182"/>
            <a:ext cx="6583631" cy="4486290"/>
          </a:xfrm>
        </p:spPr>
        <p:txBody>
          <a:bodyPr/>
          <a:lstStyle/>
          <a:p>
            <a:pPr indent="277200">
              <a:lnSpc>
                <a:spcPct val="80000"/>
              </a:lnSpc>
              <a:spcAft>
                <a:spcPts val="600"/>
              </a:spcAft>
            </a:pPr>
            <a:r>
              <a:rPr lang="en-GB" dirty="0" smtClean="0">
                <a:latin typeface="Avenir Heavy"/>
                <a:cs typeface="Avenir Heavy"/>
              </a:rPr>
              <a:t>Rated on a 1 (totally dissatisfied) to 7 (totally satisfied) </a:t>
            </a:r>
            <a:r>
              <a:rPr lang="en-GB" dirty="0" err="1" smtClean="0">
                <a:latin typeface="Avenir Heavy"/>
                <a:cs typeface="Avenir Heavy"/>
              </a:rPr>
              <a:t>Likert</a:t>
            </a:r>
            <a:r>
              <a:rPr lang="en-GB" dirty="0" smtClean="0">
                <a:latin typeface="Avenir Heavy"/>
                <a:cs typeface="Avenir Heavy"/>
              </a:rPr>
              <a:t> scale across these domains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GB" dirty="0" smtClean="0">
              <a:latin typeface="Avenir Heavy"/>
              <a:cs typeface="Avenir Heavy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GB" dirty="0" smtClean="0">
              <a:latin typeface="Avenir Heavy"/>
              <a:cs typeface="Avenir Heavy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dirty="0" smtClean="0">
              <a:latin typeface="Avenir Heavy"/>
              <a:cs typeface="Avenir Heavy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dirty="0" smtClean="0">
              <a:latin typeface="Avenir Heavy"/>
              <a:cs typeface="Avenir Heavy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dirty="0" smtClean="0">
              <a:latin typeface="Avenir Heavy"/>
              <a:cs typeface="Avenir Heavy"/>
            </a:endParaRPr>
          </a:p>
          <a:p>
            <a:pPr>
              <a:lnSpc>
                <a:spcPct val="80000"/>
              </a:lnSpc>
              <a:buNone/>
            </a:pPr>
            <a:endParaRPr lang="en-GB" dirty="0" smtClean="0">
              <a:latin typeface="Avenir Heavy"/>
              <a:cs typeface="Avenir Heavy"/>
            </a:endParaRPr>
          </a:p>
          <a:p>
            <a:pPr>
              <a:lnSpc>
                <a:spcPct val="80000"/>
              </a:lnSpc>
              <a:buNone/>
            </a:pPr>
            <a:endParaRPr lang="en-GB" dirty="0" smtClean="0">
              <a:latin typeface="Avenir Heavy"/>
              <a:cs typeface="Avenir Heavy"/>
            </a:endParaRPr>
          </a:p>
          <a:p>
            <a:pPr>
              <a:lnSpc>
                <a:spcPct val="80000"/>
              </a:lnSpc>
            </a:pPr>
            <a:r>
              <a:rPr lang="en-GB" dirty="0" smtClean="0">
                <a:latin typeface="Avenir Heavy"/>
                <a:cs typeface="Avenir Heavy"/>
              </a:rPr>
              <a:t>Patient’s view on their situation and needs are the central point of discussion; their views are explicit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Avenir Heavy"/>
              <a:cs typeface="Avenir Heavy"/>
            </a:endParaRPr>
          </a:p>
          <a:p>
            <a:endParaRPr lang="en-US" dirty="0">
              <a:latin typeface="Avenir Heavy"/>
              <a:cs typeface="Avenir Heavy"/>
            </a:endParaRPr>
          </a:p>
        </p:txBody>
      </p:sp>
      <p:graphicFrame>
        <p:nvGraphicFramePr>
          <p:cNvPr id="4" name="Group 17"/>
          <p:cNvGraphicFramePr>
            <a:graphicFrameLocks noGrp="1"/>
          </p:cNvGraphicFramePr>
          <p:nvPr/>
        </p:nvGraphicFramePr>
        <p:xfrm>
          <a:off x="1411774" y="1525629"/>
          <a:ext cx="6248400" cy="3742944"/>
        </p:xfrm>
        <a:graphic>
          <a:graphicData uri="http://schemas.openxmlformats.org/drawingml/2006/table">
            <a:tbl>
              <a:tblPr/>
              <a:tblGrid>
                <a:gridCol w="2667000"/>
                <a:gridCol w="3581400"/>
              </a:tblGrid>
              <a:tr h="2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Mental health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Physical health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Accommodation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Job situation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Leisure activities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Friendships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Medication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Personal safety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Relationship with family &amp; friends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Practical help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78D8"/>
                          </a:solidFill>
                          <a:effectLst/>
                          <a:latin typeface="Avenir Heavy"/>
                          <a:cs typeface="Avenir Heavy"/>
                        </a:rPr>
                        <a:t> Consultations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78D8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78D8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78D8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78D8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899461"/>
            <a:ext cx="8686800" cy="3581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447" y="256023"/>
            <a:ext cx="82296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Activity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venir Heavy"/>
                <a:cs typeface="Avenir Heavy"/>
              </a:rPr>
              <a:t>Practice undertaking an initial assessment using the DIALOG+ software</a:t>
            </a:r>
          </a:p>
          <a:p>
            <a:pPr marL="270000" indent="277200"/>
            <a:r>
              <a:rPr lang="en-US" sz="2200" dirty="0" smtClean="0">
                <a:latin typeface="Avenir Heavy"/>
                <a:cs typeface="Avenir Heavy"/>
              </a:rPr>
              <a:t>Work in pairs or a small group (2-4)</a:t>
            </a:r>
          </a:p>
          <a:p>
            <a:pPr marL="270000" indent="277200"/>
            <a:r>
              <a:rPr lang="en-US" sz="2200" dirty="0" smtClean="0">
                <a:latin typeface="Avenir Heavy"/>
                <a:cs typeface="Avenir Heavy"/>
              </a:rPr>
              <a:t>Rate all the domains (ensure to answer the question </a:t>
            </a:r>
            <a:r>
              <a:rPr lang="en-US" sz="2200" i="1" dirty="0" smtClean="0">
                <a:latin typeface="Avenir Heavy"/>
                <a:cs typeface="Avenir Heavy"/>
              </a:rPr>
              <a:t>“Do you need additional help?”</a:t>
            </a:r>
          </a:p>
          <a:p>
            <a:pPr marL="270000" indent="277200"/>
            <a:r>
              <a:rPr lang="en-US" sz="2200" dirty="0" smtClean="0">
                <a:latin typeface="Avenir Heavy"/>
                <a:cs typeface="Avenir Heavy"/>
              </a:rPr>
              <a:t>Select one of the domains, and enter a couple ‘Next Steps’</a:t>
            </a:r>
          </a:p>
          <a:p>
            <a:pPr marL="270000" indent="277200">
              <a:buNone/>
            </a:pPr>
            <a:endParaRPr lang="en-US" sz="2200" dirty="0" smtClean="0">
              <a:latin typeface="Avenir Heavy"/>
              <a:cs typeface="Avenir Heavy"/>
            </a:endParaRPr>
          </a:p>
          <a:p>
            <a:pPr indent="277200"/>
            <a:endParaRPr lang="en-US" dirty="0" smtClean="0">
              <a:latin typeface="Avenir Heavy"/>
              <a:cs typeface="Avenir Heavy"/>
            </a:endParaRPr>
          </a:p>
          <a:p>
            <a:pPr indent="277200">
              <a:buNone/>
            </a:pPr>
            <a:endParaRPr lang="en-US" dirty="0" smtClean="0">
              <a:latin typeface="Avenir Heavy"/>
              <a:cs typeface="Avenir Heavy"/>
            </a:endParaRPr>
          </a:p>
          <a:p>
            <a:pPr indent="277200"/>
            <a:endParaRPr lang="en-US" dirty="0" smtClean="0">
              <a:latin typeface="Avenir Heavy"/>
              <a:cs typeface="Avenir Heavy"/>
            </a:endParaRPr>
          </a:p>
          <a:p>
            <a:pPr indent="277200"/>
            <a:endParaRPr lang="en-US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Training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994964"/>
            <a:ext cx="6699089" cy="3610800"/>
          </a:xfrm>
        </p:spPr>
        <p:txBody>
          <a:bodyPr/>
          <a:lstStyle/>
          <a:p>
            <a:pPr indent="277200"/>
            <a:r>
              <a:rPr lang="en-GB" sz="2000" dirty="0" smtClean="0"/>
              <a:t>Three day training programme offered to all nurses in the intervention group – ensure DIALOG+ approach was consistently administered. </a:t>
            </a:r>
            <a:endParaRPr lang="en-US" sz="2000" dirty="0" smtClean="0"/>
          </a:p>
          <a:p>
            <a:pPr marL="270000" indent="277200">
              <a:buFont typeface="+mj-lt"/>
              <a:buAutoNum type="alphaUcPeriod"/>
            </a:pPr>
            <a:r>
              <a:rPr lang="en-GB" sz="1800" dirty="0" smtClean="0"/>
              <a:t>Each nurse was individually trained to use the software</a:t>
            </a:r>
            <a:endParaRPr lang="en-US" sz="1800" dirty="0" smtClean="0"/>
          </a:p>
          <a:p>
            <a:pPr marL="270000" indent="277200">
              <a:buFont typeface="+mj-lt"/>
              <a:buAutoNum type="alphaUcPeriod"/>
            </a:pPr>
            <a:r>
              <a:rPr lang="en-GB" sz="1800" dirty="0" smtClean="0"/>
              <a:t>Solution Focused Brief Therapy training delivered by an experienced solution-focused therapist</a:t>
            </a:r>
            <a:endParaRPr lang="en-US" sz="1800" dirty="0" smtClean="0"/>
          </a:p>
          <a:p>
            <a:pPr indent="277200"/>
            <a:r>
              <a:rPr lang="en-GB" sz="2000" dirty="0" smtClean="0"/>
              <a:t>Each nurse also received a practical handbook explaining how to conduct the solution focused approach</a:t>
            </a:r>
          </a:p>
          <a:p>
            <a:pPr indent="277200"/>
            <a:r>
              <a:rPr lang="en-GB" sz="2000" dirty="0" smtClean="0"/>
              <a:t>After first training day, nurses encouraged to complete their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session before the Day2 of training</a:t>
            </a:r>
          </a:p>
          <a:p>
            <a:pPr marL="270000" indent="277200"/>
            <a:r>
              <a:rPr lang="en-GB" sz="2000" dirty="0" smtClean="0"/>
              <a:t>Nurses brought their notes and thoughts from the initial sessions to the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and 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training days for review by the SFBT trainer. </a:t>
            </a:r>
          </a:p>
          <a:p>
            <a:pPr indent="277200"/>
            <a:endParaRPr lang="en-US" sz="22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Ensuring </a:t>
            </a:r>
            <a:r>
              <a:rPr lang="en-US" sz="3200" dirty="0" err="1" smtClean="0"/>
              <a:t>Consistancy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994964"/>
            <a:ext cx="6545146" cy="3610800"/>
          </a:xfrm>
        </p:spPr>
        <p:txBody>
          <a:bodyPr/>
          <a:lstStyle/>
          <a:p>
            <a:pPr indent="277200">
              <a:spcAft>
                <a:spcPts val="600"/>
              </a:spcAft>
            </a:pPr>
            <a:r>
              <a:rPr lang="en-GB" sz="2200" dirty="0" smtClean="0"/>
              <a:t>Fidelity of the intervention assessed through a number of procedures</a:t>
            </a:r>
            <a:r>
              <a:rPr lang="en-US" sz="2200" dirty="0" smtClean="0"/>
              <a:t> </a:t>
            </a:r>
            <a:endParaRPr lang="en-GB" sz="2200" dirty="0" smtClean="0"/>
          </a:p>
          <a:p>
            <a:pPr marL="270000" indent="277200">
              <a:spcAft>
                <a:spcPts val="600"/>
              </a:spcAft>
            </a:pPr>
            <a:r>
              <a:rPr lang="en-GB" sz="2000" dirty="0" smtClean="0"/>
              <a:t>Nurse facilitating session recorded the main </a:t>
            </a:r>
            <a:r>
              <a:rPr lang="en-GB" sz="2000" dirty="0" err="1" smtClean="0"/>
              <a:t>topic(s</a:t>
            </a:r>
            <a:r>
              <a:rPr lang="en-GB" sz="2000" dirty="0" smtClean="0"/>
              <a:t>) on a record sheet </a:t>
            </a:r>
          </a:p>
          <a:p>
            <a:pPr marL="270000" indent="277200">
              <a:spcAft>
                <a:spcPts val="600"/>
              </a:spcAft>
            </a:pPr>
            <a:r>
              <a:rPr lang="en-GB" sz="2000" dirty="0" smtClean="0"/>
              <a:t>Up to two sessions, out of the six session, were audio recorded. </a:t>
            </a:r>
          </a:p>
          <a:p>
            <a:pPr marL="270000" indent="277200">
              <a:spcAft>
                <a:spcPts val="600"/>
              </a:spcAft>
            </a:pPr>
            <a:r>
              <a:rPr lang="en-GB" sz="2000" dirty="0" smtClean="0"/>
              <a:t>The record sheets and recordings were reviewed</a:t>
            </a:r>
          </a:p>
          <a:p>
            <a:pPr marL="270000" indent="277200">
              <a:spcAft>
                <a:spcPts val="600"/>
              </a:spcAft>
            </a:pPr>
            <a:r>
              <a:rPr lang="en-GB" sz="2000" dirty="0" smtClean="0"/>
              <a:t>Monthly meetings held between the Research Assistant and each nurse to examine the intervention</a:t>
            </a:r>
            <a:endParaRPr lang="en-US" sz="2000" dirty="0" smtClean="0">
              <a:latin typeface="Avenir Heavy"/>
              <a:cs typeface="Avenir Heavy"/>
            </a:endParaRPr>
          </a:p>
          <a:p>
            <a:pPr indent="277200"/>
            <a:endParaRPr lang="en-US" sz="2000" dirty="0" smtClean="0">
              <a:latin typeface="Avenir Heavy"/>
              <a:cs typeface="Avenir Heavy"/>
            </a:endParaRPr>
          </a:p>
          <a:p>
            <a:pPr indent="277200"/>
            <a:endParaRPr lang="en-US" sz="2000" dirty="0" smtClean="0">
              <a:latin typeface="Avenir Heavy"/>
              <a:cs typeface="Avenir Heavy"/>
            </a:endParaRPr>
          </a:p>
          <a:p>
            <a:pPr indent="277200"/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Solution Focused Brief Therapy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1302836"/>
            <a:ext cx="6535524" cy="3610800"/>
          </a:xfrm>
        </p:spPr>
        <p:txBody>
          <a:bodyPr/>
          <a:lstStyle/>
          <a:p>
            <a:pPr indent="277200">
              <a:spcAft>
                <a:spcPts val="1200"/>
              </a:spcAft>
            </a:pPr>
            <a:r>
              <a:rPr lang="en-GB" sz="2400" dirty="0" smtClean="0">
                <a:latin typeface="Avenir Heavy"/>
                <a:cs typeface="Avenir Heavy"/>
              </a:rPr>
              <a:t>Counselling approach </a:t>
            </a:r>
          </a:p>
          <a:p>
            <a:pPr indent="277200">
              <a:spcAft>
                <a:spcPts val="1200"/>
              </a:spcAft>
            </a:pPr>
            <a:r>
              <a:rPr lang="en-GB" sz="2400" dirty="0" smtClean="0">
                <a:latin typeface="Avenir Heavy"/>
                <a:cs typeface="Avenir Heavy"/>
              </a:rPr>
              <a:t>Structured conversational approach that promotes movement towards positive change in individuals, families, and other systems</a:t>
            </a:r>
          </a:p>
          <a:p>
            <a:pPr indent="277200">
              <a:spcAft>
                <a:spcPts val="1200"/>
              </a:spcAft>
            </a:pPr>
            <a:r>
              <a:rPr lang="en-GB" sz="2400" dirty="0" smtClean="0">
                <a:latin typeface="Avenir Heavy"/>
                <a:cs typeface="Avenir Heavy"/>
              </a:rPr>
              <a:t>Characterised by a focus on the future, more specifically, exploring what will be different when things are better</a:t>
            </a:r>
            <a:endParaRPr lang="en-US" sz="2400" dirty="0" smtClean="0">
              <a:latin typeface="Avenir Heavy"/>
              <a:cs typeface="Avenir Heavy"/>
            </a:endParaRPr>
          </a:p>
          <a:p>
            <a:pPr indent="277200">
              <a:spcAft>
                <a:spcPts val="1200"/>
              </a:spcAft>
            </a:pPr>
            <a:endParaRPr lang="en-US" sz="2400" dirty="0" smtClean="0">
              <a:latin typeface="Avenir Heavy"/>
              <a:cs typeface="Avenir Heavy"/>
            </a:endParaRPr>
          </a:p>
          <a:p>
            <a:pPr indent="277200">
              <a:spcAft>
                <a:spcPts val="1200"/>
              </a:spcAft>
            </a:pPr>
            <a:endParaRPr lang="en-US" sz="24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925" y="225025"/>
            <a:ext cx="6535524" cy="857400"/>
          </a:xfrm>
        </p:spPr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Solution Focus vs. Problem Focus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1302836"/>
            <a:ext cx="6535524" cy="3610800"/>
          </a:xfrm>
        </p:spPr>
        <p:txBody>
          <a:bodyPr/>
          <a:lstStyle/>
          <a:p>
            <a:pPr indent="277200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Solution Focus is very different to a problem focus</a:t>
            </a:r>
          </a:p>
          <a:p>
            <a:pPr indent="277200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When you are problem focused you start with a problem (you engage in problem-solving)</a:t>
            </a:r>
          </a:p>
          <a:p>
            <a:pPr indent="277200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You try to find out as much as possible about the problem and its component parts</a:t>
            </a:r>
          </a:p>
          <a:p>
            <a:pPr indent="277200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You try to find out ‘what’s wrong’ and fix it</a:t>
            </a:r>
          </a:p>
          <a:p>
            <a:pPr indent="277200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Most medical and psychological approaches are problem focused.</a:t>
            </a:r>
          </a:p>
          <a:p>
            <a:pPr indent="277200">
              <a:spcAft>
                <a:spcPts val="600"/>
              </a:spcAft>
            </a:pPr>
            <a:endParaRPr lang="en-GB" sz="2200" dirty="0" smtClean="0">
              <a:latin typeface="Avenir Heavy"/>
              <a:cs typeface="Avenir Heavy"/>
            </a:endParaRPr>
          </a:p>
          <a:p>
            <a:pPr indent="277200">
              <a:spcAft>
                <a:spcPts val="600"/>
              </a:spcAft>
            </a:pPr>
            <a:endParaRPr lang="en-US" sz="2200" dirty="0" smtClean="0">
              <a:latin typeface="Avenir Heavy"/>
              <a:cs typeface="Avenir Heavy"/>
            </a:endParaRPr>
          </a:p>
          <a:p>
            <a:pPr indent="277200">
              <a:spcAft>
                <a:spcPts val="600"/>
              </a:spcAft>
            </a:pPr>
            <a:endParaRPr lang="en-US" sz="22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5278" y="2371800"/>
            <a:ext cx="7866247" cy="819899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GB" sz="2800" b="0" dirty="0" smtClean="0">
                <a:solidFill>
                  <a:srgbClr val="3C78D8"/>
                </a:solidFill>
                <a:latin typeface="Avenir Heavy"/>
                <a:cs typeface="Avenir Heavy"/>
              </a:rPr>
              <a:t>The research was funded by the National Institute for Health Research (NIHR) under its Research for Patient Benefit (</a:t>
            </a:r>
            <a:r>
              <a:rPr lang="en-GB" sz="2800" b="0" dirty="0" err="1" smtClean="0">
                <a:solidFill>
                  <a:srgbClr val="3C78D8"/>
                </a:solidFill>
                <a:latin typeface="Avenir Heavy"/>
                <a:cs typeface="Avenir Heavy"/>
              </a:rPr>
              <a:t>RfPB</a:t>
            </a:r>
            <a:r>
              <a:rPr lang="en-GB" sz="2800" b="0" dirty="0" smtClean="0">
                <a:solidFill>
                  <a:srgbClr val="3C78D8"/>
                </a:solidFill>
                <a:latin typeface="Avenir Heavy"/>
                <a:cs typeface="Avenir Heavy"/>
              </a:rPr>
              <a:t>) Programme </a:t>
            </a:r>
          </a:p>
          <a:p>
            <a:pPr>
              <a:spcAft>
                <a:spcPts val="600"/>
              </a:spcAft>
              <a:buNone/>
            </a:pPr>
            <a:r>
              <a:rPr lang="en-GB" sz="2800" b="0" dirty="0" smtClean="0">
                <a:solidFill>
                  <a:srgbClr val="3C78D8"/>
                </a:solidFill>
                <a:latin typeface="Avenir Heavy"/>
                <a:cs typeface="Avenir Heavy"/>
              </a:rPr>
              <a:t>(Grant Reference Number </a:t>
            </a:r>
          </a:p>
          <a:p>
            <a:pPr>
              <a:spcAft>
                <a:spcPts val="600"/>
              </a:spcAft>
              <a:buNone/>
            </a:pPr>
            <a:r>
              <a:rPr lang="en-GB" sz="2800" b="0" dirty="0" smtClean="0">
                <a:solidFill>
                  <a:srgbClr val="3C78D8"/>
                </a:solidFill>
                <a:latin typeface="Avenir Heavy"/>
                <a:cs typeface="Avenir Heavy"/>
              </a:rPr>
              <a:t>PB-PG-0609-19107)</a:t>
            </a:r>
          </a:p>
          <a:p>
            <a:pPr>
              <a:spcAft>
                <a:spcPts val="600"/>
              </a:spcAft>
              <a:buNone/>
            </a:pPr>
            <a:r>
              <a:rPr lang="en-GB" sz="2800" b="0" dirty="0" smtClean="0">
                <a:solidFill>
                  <a:srgbClr val="3C78D8"/>
                </a:solidFill>
                <a:latin typeface="Avenir Heavy"/>
                <a:cs typeface="Avenir Heavy"/>
              </a:rPr>
              <a:t>The views expressed are those of the authors and not necessarily those of the NHS, the NIHR or the Department of Health</a:t>
            </a:r>
          </a:p>
          <a:p>
            <a:pPr>
              <a:buNone/>
            </a:pPr>
            <a:endParaRPr lang="en-US" sz="2800" b="0" dirty="0">
              <a:solidFill>
                <a:srgbClr val="3C78D8"/>
              </a:solidFill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1232" y="2161800"/>
            <a:ext cx="7620200" cy="2552373"/>
          </a:xfrm>
        </p:spPr>
        <p:txBody>
          <a:bodyPr/>
          <a:lstStyle/>
          <a:p>
            <a:pPr indent="277200"/>
            <a:r>
              <a:rPr lang="en-GB" sz="2400" dirty="0" smtClean="0">
                <a:latin typeface="Avenir Heavy"/>
                <a:cs typeface="Avenir Heavy"/>
              </a:rPr>
              <a:t>Humans are very good at problem-solving – the problem-solving process is very effective and we are taught it from an early age.  </a:t>
            </a:r>
          </a:p>
          <a:p>
            <a:pPr indent="277200"/>
            <a:endParaRPr lang="en-GB" sz="2400" dirty="0" smtClean="0">
              <a:latin typeface="Avenir Heavy"/>
              <a:cs typeface="Avenir Heavy"/>
            </a:endParaRPr>
          </a:p>
          <a:p>
            <a:pPr indent="277200"/>
            <a:r>
              <a:rPr lang="en-GB" sz="2400" dirty="0" smtClean="0">
                <a:latin typeface="Avenir Heavy"/>
                <a:cs typeface="Avenir Heavy"/>
              </a:rPr>
              <a:t>Although some people might argue that solution focus is actually ‘creative problem-solving’ in order to utilise it effectively it is helpful to see it as a different type of strategy from what we normally think about as ‘problem-solving’.  Solution focus is more similar to puzzle-solving strategies.</a:t>
            </a:r>
          </a:p>
          <a:p>
            <a:pPr indent="277200"/>
            <a:endParaRPr lang="en-GB" sz="2400" dirty="0" smtClean="0">
              <a:latin typeface="Avenir Heavy"/>
              <a:cs typeface="Avenir Heavy"/>
            </a:endParaRPr>
          </a:p>
          <a:p>
            <a:pPr indent="277200"/>
            <a:endParaRPr lang="en-GB" sz="2400" dirty="0" smtClean="0">
              <a:latin typeface="Avenir Heavy"/>
              <a:cs typeface="Avenir Heavy"/>
            </a:endParaRPr>
          </a:p>
          <a:p>
            <a:pPr indent="277200"/>
            <a:endParaRPr lang="en-GB" sz="2400" dirty="0" smtClean="0">
              <a:latin typeface="Avenir Heavy"/>
              <a:cs typeface="Avenir Heavy"/>
            </a:endParaRPr>
          </a:p>
          <a:p>
            <a:pPr indent="277200"/>
            <a:endParaRPr lang="en-US" sz="2400" dirty="0" smtClean="0">
              <a:latin typeface="Avenir Heavy"/>
              <a:cs typeface="Avenir Heavy"/>
            </a:endParaRPr>
          </a:p>
          <a:p>
            <a:pPr indent="277200"/>
            <a:endParaRPr lang="en-US" sz="24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Solution Focus Focuses On: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7925" y="1129658"/>
            <a:ext cx="6140399" cy="3610800"/>
          </a:xfrm>
        </p:spPr>
        <p:txBody>
          <a:bodyPr/>
          <a:lstStyle/>
          <a:p>
            <a:pPr indent="277200" eaLnBrk="1" hangingPunct="1">
              <a:spcAft>
                <a:spcPts val="1200"/>
              </a:spcAft>
            </a:pPr>
            <a:r>
              <a:rPr lang="en-GB" sz="2400" dirty="0" smtClean="0">
                <a:latin typeface="Avenir Heavy"/>
                <a:cs typeface="Avenir Heavy"/>
              </a:rPr>
              <a:t>What </a:t>
            </a:r>
            <a:r>
              <a:rPr lang="en-GB" sz="2400" i="1" dirty="0" smtClean="0">
                <a:latin typeface="Avenir Heavy"/>
                <a:cs typeface="Avenir Heavy"/>
              </a:rPr>
              <a:t>difference</a:t>
            </a:r>
            <a:r>
              <a:rPr lang="en-GB" sz="2400" dirty="0" smtClean="0">
                <a:latin typeface="Avenir Heavy"/>
                <a:cs typeface="Avenir Heavy"/>
              </a:rPr>
              <a:t> a person wants to see in their life – their ‘preferred future’.  </a:t>
            </a:r>
          </a:p>
          <a:p>
            <a:pPr indent="277200" eaLnBrk="1" hangingPunct="1">
              <a:spcAft>
                <a:spcPts val="1200"/>
              </a:spcAft>
            </a:pPr>
            <a:r>
              <a:rPr lang="en-GB" sz="2400" dirty="0" smtClean="0">
                <a:latin typeface="Avenir Heavy"/>
                <a:cs typeface="Avenir Heavy"/>
              </a:rPr>
              <a:t>What is working or going well right now</a:t>
            </a:r>
          </a:p>
          <a:p>
            <a:pPr indent="277200" eaLnBrk="1" hangingPunct="1">
              <a:spcAft>
                <a:spcPts val="1200"/>
              </a:spcAft>
            </a:pPr>
            <a:r>
              <a:rPr lang="en-GB" sz="2400" dirty="0" smtClean="0">
                <a:latin typeface="Avenir Heavy"/>
                <a:cs typeface="Avenir Heavy"/>
              </a:rPr>
              <a:t>Finding out strengths and resources in the person and their wider context</a:t>
            </a:r>
          </a:p>
          <a:p>
            <a:pPr indent="277200" eaLnBrk="1" hangingPunct="1">
              <a:spcAft>
                <a:spcPts val="1200"/>
              </a:spcAft>
            </a:pPr>
            <a:r>
              <a:rPr lang="en-GB" sz="2400" dirty="0" smtClean="0">
                <a:latin typeface="Avenir Heavy"/>
                <a:cs typeface="Avenir Heavy"/>
              </a:rPr>
              <a:t>Working out what small steps will bring about changes towards that desired difference</a:t>
            </a:r>
          </a:p>
          <a:p>
            <a:pPr indent="277200">
              <a:spcAft>
                <a:spcPts val="1200"/>
              </a:spcAft>
            </a:pPr>
            <a:endParaRPr lang="en-US" sz="24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Activity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dirty="0" smtClean="0">
                <a:latin typeface="Avenir Heavy"/>
                <a:cs typeface="Avenir Heavy"/>
              </a:rPr>
              <a:t>Working with Complaints</a:t>
            </a:r>
          </a:p>
          <a:p>
            <a:pPr marL="270000" indent="277200" eaLnBrk="1" hangingPunct="1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Sometimes when people are meeting with you they feel the need to complain</a:t>
            </a:r>
          </a:p>
          <a:p>
            <a:pPr marL="270000" indent="277200" eaLnBrk="1" hangingPunct="1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The listener generally wants to either avoid getting involved or to get stuck in to solving the problem</a:t>
            </a:r>
          </a:p>
          <a:p>
            <a:pPr marL="270000" indent="277200" eaLnBrk="1" hangingPunct="1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Instead SFT sees everything as an opportunity to learn about something that can help to build a solution</a:t>
            </a:r>
          </a:p>
          <a:p>
            <a:endParaRPr lang="en-US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Activity – Moan Moan Moan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47925" y="976594"/>
            <a:ext cx="6641360" cy="3610800"/>
          </a:xfrm>
        </p:spPr>
        <p:txBody>
          <a:bodyPr/>
          <a:lstStyle/>
          <a:p>
            <a:pPr marL="180000" indent="277200"/>
            <a:r>
              <a:rPr lang="en-GB" sz="1600" dirty="0" smtClean="0">
                <a:latin typeface="Avenir Heavy"/>
                <a:cs typeface="Avenir Heavy"/>
              </a:rPr>
              <a:t>People in pairs – A &amp; B   A = moaner  B = listener</a:t>
            </a:r>
          </a:p>
          <a:p>
            <a:pPr marL="360000" indent="277200"/>
            <a:r>
              <a:rPr lang="en-GB" sz="1600" dirty="0" smtClean="0">
                <a:latin typeface="Avenir Heavy"/>
                <a:cs typeface="Avenir Heavy"/>
              </a:rPr>
              <a:t>Instruction for A:  You have to moan to B about something that really annoys you.  </a:t>
            </a:r>
            <a:r>
              <a:rPr lang="en-GB" sz="1600" dirty="0" smtClean="0">
                <a:solidFill>
                  <a:srgbClr val="FF0000"/>
                </a:solidFill>
                <a:latin typeface="Avenir Heavy"/>
                <a:cs typeface="Avenir Heavy"/>
              </a:rPr>
              <a:t>You have to keep moaning for 3 minutes, don’t stop, just keep going</a:t>
            </a:r>
          </a:p>
          <a:p>
            <a:pPr marL="360000" indent="277200"/>
            <a:r>
              <a:rPr lang="en-GB" sz="1600" dirty="0" smtClean="0">
                <a:latin typeface="Avenir Heavy"/>
                <a:cs typeface="Avenir Heavy"/>
              </a:rPr>
              <a:t>Instruction for B: You have to listen to A </a:t>
            </a:r>
            <a:r>
              <a:rPr lang="en-GB" sz="1600" dirty="0" smtClean="0">
                <a:solidFill>
                  <a:srgbClr val="FF0000"/>
                </a:solidFill>
                <a:latin typeface="Avenir Heavy"/>
                <a:cs typeface="Avenir Heavy"/>
              </a:rPr>
              <a:t>without saying anything</a:t>
            </a:r>
            <a:r>
              <a:rPr lang="en-GB" sz="1600" dirty="0" smtClean="0">
                <a:latin typeface="Avenir Heavy"/>
                <a:cs typeface="Avenir Heavy"/>
              </a:rPr>
              <a:t>.  You may only nod your head.  As you are listening to A think about what qualities and strengths A has simply from listening to them moaning.</a:t>
            </a:r>
          </a:p>
          <a:p>
            <a:pPr marL="540000" indent="277200"/>
            <a:r>
              <a:rPr lang="en-GB" sz="1600" dirty="0" smtClean="0">
                <a:latin typeface="Avenir Heavy"/>
                <a:cs typeface="Avenir Heavy"/>
              </a:rPr>
              <a:t>Ask yourself, what sort of person would complain about this thing? </a:t>
            </a:r>
          </a:p>
          <a:p>
            <a:pPr marL="720000" indent="277200"/>
            <a:r>
              <a:rPr lang="en-GB" sz="1600" dirty="0" smtClean="0">
                <a:latin typeface="Avenir Heavy"/>
                <a:cs typeface="Avenir Heavy"/>
              </a:rPr>
              <a:t>For example, if someone is moaning about there never being enough tills open at the supermarket, the person has probably got good organisational skills</a:t>
            </a:r>
          </a:p>
          <a:p>
            <a:pPr marL="180000" indent="277200"/>
            <a:r>
              <a:rPr lang="en-GB" sz="1600" dirty="0" smtClean="0">
                <a:latin typeface="Avenir Heavy"/>
                <a:cs typeface="Avenir Heavy"/>
              </a:rPr>
              <a:t>At the end of the 3 minutes B formulates some compliments for A based on what they have heard and delivers these to A.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504539"/>
              </a:buClr>
              <a:buFont typeface="Wingdings 2" pitchFamily="18" charset="2"/>
              <a:buChar char=""/>
            </a:pPr>
            <a:endParaRPr lang="en-GB" sz="1600" dirty="0" smtClean="0">
              <a:latin typeface="Avenir Heavy"/>
              <a:cs typeface="Avenir Heavy"/>
            </a:endParaRPr>
          </a:p>
          <a:p>
            <a:endParaRPr lang="en-US" sz="16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Nurses’ Experiences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77200">
              <a:spcAft>
                <a:spcPts val="1200"/>
              </a:spcAft>
            </a:pPr>
            <a:r>
              <a:rPr lang="en-GB" dirty="0" smtClean="0">
                <a:latin typeface="Avenir Heavy"/>
                <a:cs typeface="Avenir Heavy"/>
              </a:rPr>
              <a:t>Overall experience positive </a:t>
            </a:r>
          </a:p>
          <a:p>
            <a:pPr indent="277200">
              <a:spcAft>
                <a:spcPts val="1200"/>
              </a:spcAft>
            </a:pPr>
            <a:r>
              <a:rPr lang="en-GB" dirty="0" smtClean="0">
                <a:latin typeface="Avenir Heavy"/>
                <a:cs typeface="Avenir Heavy"/>
              </a:rPr>
              <a:t>Arranging Sessions</a:t>
            </a:r>
          </a:p>
          <a:p>
            <a:pPr indent="277200">
              <a:spcAft>
                <a:spcPts val="1200"/>
              </a:spcAft>
            </a:pPr>
            <a:r>
              <a:rPr lang="en-GB" dirty="0" smtClean="0">
                <a:latin typeface="Avenir Heavy"/>
                <a:cs typeface="Avenir Heavy"/>
              </a:rPr>
              <a:t>Working with Intervention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Software (DIALOG+)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Solution Focused Therapy</a:t>
            </a:r>
          </a:p>
          <a:p>
            <a:pPr marL="270000" lvl="1" indent="277200"/>
            <a:r>
              <a:rPr lang="en-GB" dirty="0" smtClean="0">
                <a:latin typeface="Avenir Heavy"/>
                <a:cs typeface="Avenir Heavy"/>
              </a:rPr>
              <a:t>Helpfulness of sessions</a:t>
            </a:r>
          </a:p>
          <a:p>
            <a:endParaRPr lang="en-GB" dirty="0" smtClean="0">
              <a:latin typeface="Avenir Heavy"/>
              <a:cs typeface="Avenir Heavy"/>
            </a:endParaRPr>
          </a:p>
          <a:p>
            <a:endParaRPr lang="en-US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Focus Group Themes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1023827"/>
            <a:ext cx="6652277" cy="3610800"/>
          </a:xfrm>
        </p:spPr>
        <p:txBody>
          <a:bodyPr/>
          <a:lstStyle/>
          <a:p>
            <a:pPr indent="277200"/>
            <a:r>
              <a:rPr lang="en-GB" sz="2400" dirty="0" smtClean="0">
                <a:latin typeface="Avenir Heavy"/>
                <a:cs typeface="Avenir Heavy"/>
              </a:rPr>
              <a:t>Service User Involvement</a:t>
            </a:r>
          </a:p>
          <a:p>
            <a:pPr marL="270000" lvl="1" indent="277200"/>
            <a:r>
              <a:rPr lang="en-GB" sz="1800" dirty="0" smtClean="0">
                <a:latin typeface="Avenir Heavy"/>
                <a:cs typeface="Avenir Heavy"/>
              </a:rPr>
              <a:t>Nature &amp; benefits</a:t>
            </a:r>
          </a:p>
          <a:p>
            <a:pPr indent="277200"/>
            <a:r>
              <a:rPr lang="en-GB" sz="2400" dirty="0" smtClean="0">
                <a:latin typeface="Avenir Heavy"/>
                <a:cs typeface="Avenir Heavy"/>
              </a:rPr>
              <a:t>Relationship between quality of life and perceptions of:</a:t>
            </a:r>
          </a:p>
          <a:p>
            <a:pPr marL="270000" lvl="1" indent="277200"/>
            <a:r>
              <a:rPr lang="en-GB" sz="1800" dirty="0" smtClean="0">
                <a:latin typeface="Avenir Heavy"/>
                <a:cs typeface="Avenir Heavy"/>
              </a:rPr>
              <a:t>Fairness</a:t>
            </a:r>
          </a:p>
          <a:p>
            <a:pPr marL="270000" lvl="1" indent="277200"/>
            <a:r>
              <a:rPr lang="en-GB" sz="1800" dirty="0" smtClean="0">
                <a:latin typeface="Avenir Heavy"/>
                <a:cs typeface="Avenir Heavy"/>
              </a:rPr>
              <a:t>Safety</a:t>
            </a:r>
          </a:p>
          <a:p>
            <a:pPr marL="270000" lvl="1" indent="277200"/>
            <a:r>
              <a:rPr lang="en-GB" sz="1800" dirty="0" smtClean="0">
                <a:latin typeface="Avenir Heavy"/>
                <a:cs typeface="Avenir Heavy"/>
              </a:rPr>
              <a:t>Order</a:t>
            </a:r>
          </a:p>
          <a:p>
            <a:pPr marL="270000" lvl="1" indent="277200"/>
            <a:r>
              <a:rPr lang="en-GB" sz="1800" dirty="0" smtClean="0">
                <a:latin typeface="Avenir Heavy"/>
                <a:cs typeface="Avenir Heavy"/>
              </a:rPr>
              <a:t>Humanity</a:t>
            </a:r>
          </a:p>
          <a:p>
            <a:pPr marL="270000" lvl="1" indent="277200"/>
            <a:r>
              <a:rPr lang="en-GB" sz="1800" dirty="0" smtClean="0">
                <a:latin typeface="Avenir Heavy"/>
                <a:cs typeface="Avenir Heavy"/>
              </a:rPr>
              <a:t>Trust</a:t>
            </a:r>
          </a:p>
          <a:p>
            <a:pPr lvl="1">
              <a:spcBef>
                <a:spcPts val="1200"/>
              </a:spcBef>
              <a:buNone/>
            </a:pPr>
            <a:r>
              <a:rPr lang="en-GB" sz="1800" i="1" dirty="0" smtClean="0">
                <a:solidFill>
                  <a:srgbClr val="1C4587"/>
                </a:solidFill>
                <a:latin typeface="Avenir Heavy"/>
                <a:cs typeface="Avenir Heavy"/>
              </a:rPr>
              <a:t>‘We have to see them 24/7; we have to see them every day. We have to work with them and sometimes we are polite to them and they are not polite to us. Sometimes’.</a:t>
            </a:r>
          </a:p>
          <a:p>
            <a:pPr indent="277200"/>
            <a:endParaRPr lang="en-US" sz="24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97339" y="209990"/>
            <a:ext cx="5301599" cy="1159799"/>
          </a:xfrm>
        </p:spPr>
        <p:txBody>
          <a:bodyPr/>
          <a:lstStyle/>
          <a:p>
            <a:pPr algn="l"/>
            <a:r>
              <a:rPr lang="en-US" sz="3200" dirty="0" smtClean="0">
                <a:latin typeface="Avenir Heavy"/>
                <a:cs typeface="Avenir Heavy"/>
              </a:rPr>
              <a:t>Quality of Life Scores</a:t>
            </a:r>
            <a:endParaRPr lang="en-US" sz="3200" dirty="0">
              <a:latin typeface="Avenir Heavy"/>
              <a:cs typeface="Avenir Heavy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381446"/>
              </p:ext>
            </p:extLst>
          </p:nvPr>
        </p:nvGraphicFramePr>
        <p:xfrm>
          <a:off x="927333" y="1369789"/>
          <a:ext cx="7152888" cy="250987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16615"/>
                <a:gridCol w="1583758"/>
                <a:gridCol w="1658754"/>
                <a:gridCol w="1793761"/>
              </a:tblGrid>
              <a:tr h="9180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Domain Mean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venir Heavy"/>
                          <a:cs typeface="Avenir Heavy"/>
                        </a:rPr>
                        <a:t>(range 1-7) (SD)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Baseline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6-Months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12-Months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</a:tr>
              <a:tr h="7959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Control </a:t>
                      </a:r>
                    </a:p>
                    <a:p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(N =</a:t>
                      </a:r>
                      <a:r>
                        <a:rPr lang="en-US" sz="2000" baseline="0" dirty="0" smtClean="0">
                          <a:latin typeface="Avenir Heavy"/>
                          <a:cs typeface="Avenir Heavy"/>
                        </a:rPr>
                        <a:t> 52)</a:t>
                      </a:r>
                      <a:endParaRPr lang="en-US" sz="2000" dirty="0">
                        <a:solidFill>
                          <a:srgbClr val="FFFFFF"/>
                        </a:solidFill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4.2 (0.2)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4.3 (0.1)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4.3 (0.3)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</a:tr>
              <a:tr h="79592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Intervention </a:t>
                      </a:r>
                    </a:p>
                    <a:p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(N = 53)</a:t>
                      </a:r>
                      <a:endParaRPr lang="en-US" sz="2000" dirty="0">
                        <a:solidFill>
                          <a:srgbClr val="FFFFFF"/>
                        </a:solidFill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4.4</a:t>
                      </a:r>
                      <a:r>
                        <a:rPr lang="en-US" sz="2000" baseline="0" dirty="0" smtClean="0">
                          <a:latin typeface="Avenir Heavy"/>
                          <a:cs typeface="Avenir Heavy"/>
                        </a:rPr>
                        <a:t> (0.3)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4.5 (0.4)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4.7 (0.2)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17" y="379982"/>
            <a:ext cx="7910217" cy="829815"/>
          </a:xfrm>
        </p:spPr>
        <p:txBody>
          <a:bodyPr/>
          <a:lstStyle/>
          <a:p>
            <a:pPr algn="l"/>
            <a:r>
              <a:rPr lang="en-US" sz="3200" dirty="0" smtClean="0">
                <a:latin typeface="Avenir Heavy"/>
                <a:cs typeface="Avenir Heavy"/>
              </a:rPr>
              <a:t>Treatment Effect Quality of Life Scores</a:t>
            </a:r>
            <a:endParaRPr lang="en-US" sz="3200" dirty="0">
              <a:latin typeface="Avenir Heavy"/>
              <a:cs typeface="Avenir Heavy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437979"/>
              </p:ext>
            </p:extLst>
          </p:nvPr>
        </p:nvGraphicFramePr>
        <p:xfrm>
          <a:off x="1097339" y="1369788"/>
          <a:ext cx="6943939" cy="25721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76366"/>
                <a:gridCol w="2708381"/>
                <a:gridCol w="2559192"/>
              </a:tblGrid>
              <a:tr h="61737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venir Heavy"/>
                          <a:cs typeface="Avenir Heavy"/>
                        </a:rPr>
                        <a:t>Treatment Effect  (intervention – control) and Confidence Interval</a:t>
                      </a:r>
                      <a:endParaRPr lang="en-GB" sz="2000" b="0" dirty="0" smtClean="0">
                        <a:effectLst/>
                        <a:latin typeface="Avenir Heavy"/>
                        <a:ea typeface="Calibri" panose="020F0502020204030204" pitchFamily="34" charset="0"/>
                        <a:cs typeface="Avenir Heavy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1737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6-Month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12-Month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</a:tr>
              <a:tr h="617376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FFFFFF"/>
                        </a:solidFill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0.2 (-0.4 to 0.8)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0.4 (-0.3 to 1.1)</a:t>
                      </a:r>
                      <a:endParaRPr lang="en-US" sz="2000" dirty="0"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</a:tr>
              <a:tr h="617376">
                <a:tc>
                  <a:txBody>
                    <a:bodyPr/>
                    <a:lstStyle/>
                    <a:p>
                      <a:pPr algn="l"/>
                      <a:r>
                        <a:rPr lang="en-GB" sz="2000" kern="1200" dirty="0" smtClean="0">
                          <a:latin typeface="Avenir Heavy"/>
                          <a:cs typeface="Avenir Heavy"/>
                        </a:rPr>
                        <a:t>ICC (CI)</a:t>
                      </a:r>
                      <a:r>
                        <a:rPr lang="en-US" sz="2000" dirty="0" smtClean="0">
                          <a:latin typeface="Avenir Heavy"/>
                          <a:cs typeface="Avenir Heavy"/>
                        </a:rPr>
                        <a:t> 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Avenir Heavy"/>
                        <a:cs typeface="Avenir Heav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venir Heavy"/>
                          <a:cs typeface="Avenir Heavy"/>
                        </a:rPr>
                        <a:t>0.04 </a:t>
                      </a:r>
                      <a:r>
                        <a:rPr lang="en-GB" sz="2000" dirty="0">
                          <a:latin typeface="Avenir Heavy"/>
                          <a:cs typeface="Avenir Heavy"/>
                        </a:rPr>
                        <a:t>(0.00 to 0.17)</a:t>
                      </a:r>
                      <a:endParaRPr lang="en-US" sz="2000" dirty="0">
                        <a:latin typeface="Avenir Heavy"/>
                        <a:ea typeface="Calibri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venir Heavy"/>
                          <a:cs typeface="Avenir Heavy"/>
                        </a:rPr>
                        <a:t>0.05 </a:t>
                      </a:r>
                      <a:r>
                        <a:rPr lang="en-GB" sz="2000" dirty="0">
                          <a:latin typeface="Avenir Heavy"/>
                          <a:cs typeface="Avenir Heavy"/>
                        </a:rPr>
                        <a:t>(0.00 to 0.18)</a:t>
                      </a:r>
                      <a:endParaRPr lang="en-US" sz="2000" dirty="0">
                        <a:latin typeface="Avenir Heavy"/>
                        <a:ea typeface="Calibri"/>
                        <a:cs typeface="Avenir Heavy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673" y="288105"/>
            <a:ext cx="8265702" cy="4422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90" y="368673"/>
            <a:ext cx="8450327" cy="4526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1C4587"/>
                </a:solidFill>
                <a:latin typeface="Avenir Heavy"/>
                <a:cs typeface="Avenir Heavy"/>
              </a:rPr>
              <a:t>Research Team</a:t>
            </a:r>
            <a:endParaRPr lang="en-US" sz="3200" dirty="0">
              <a:solidFill>
                <a:srgbClr val="1C4587"/>
              </a:solidFill>
              <a:latin typeface="Avenir Heavy"/>
              <a:cs typeface="Avenir Heavy"/>
            </a:endParaRP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747925" y="1182425"/>
            <a:ext cx="6998313" cy="3027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277200">
              <a:spcAft>
                <a:spcPts val="1200"/>
              </a:spcAft>
            </a:pP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Professor Douglas </a:t>
            </a:r>
            <a:r>
              <a:rPr lang="en-GB" sz="1600" dirty="0" err="1" smtClean="0">
                <a:solidFill>
                  <a:srgbClr val="3C78D8"/>
                </a:solidFill>
                <a:latin typeface="Avenir Heavy"/>
                <a:cs typeface="Avenir Heavy"/>
              </a:rPr>
              <a:t>MacInnes</a:t>
            </a: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,</a:t>
            </a:r>
            <a:r>
              <a:rPr lang="en-GB" sz="1600" dirty="0" smtClean="0">
                <a:latin typeface="Avenir Heavy"/>
                <a:cs typeface="Avenir Heavy"/>
              </a:rPr>
              <a:t> Canterbury Christ Church University</a:t>
            </a:r>
          </a:p>
          <a:p>
            <a:pPr indent="277200">
              <a:spcAft>
                <a:spcPts val="1200"/>
              </a:spcAft>
            </a:pP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Dr Catherine </a:t>
            </a:r>
            <a:r>
              <a:rPr lang="en-GB" sz="1600" dirty="0" err="1" smtClean="0">
                <a:solidFill>
                  <a:srgbClr val="3C78D8"/>
                </a:solidFill>
                <a:latin typeface="Avenir Heavy"/>
                <a:cs typeface="Avenir Heavy"/>
              </a:rPr>
              <a:t>Kinane</a:t>
            </a: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,</a:t>
            </a:r>
            <a:r>
              <a:rPr lang="en-GB" sz="1600" dirty="0" smtClean="0">
                <a:latin typeface="Avenir Heavy"/>
                <a:cs typeface="Avenir Heavy"/>
              </a:rPr>
              <a:t> Kent and Medway Partnership Trust</a:t>
            </a:r>
          </a:p>
          <a:p>
            <a:pPr indent="277200">
              <a:spcAft>
                <a:spcPts val="1200"/>
              </a:spcAft>
            </a:pP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Dr Janet Parrott,</a:t>
            </a:r>
            <a:r>
              <a:rPr lang="en-GB" sz="1600" dirty="0" smtClean="0">
                <a:latin typeface="Avenir Heavy"/>
                <a:cs typeface="Avenir Heavy"/>
              </a:rPr>
              <a:t> </a:t>
            </a:r>
            <a:r>
              <a:rPr lang="en-GB" sz="1600" dirty="0" err="1" smtClean="0">
                <a:latin typeface="Avenir Heavy"/>
                <a:cs typeface="Avenir Heavy"/>
              </a:rPr>
              <a:t>Oxleas</a:t>
            </a:r>
            <a:r>
              <a:rPr lang="en-GB" sz="1600" dirty="0" smtClean="0">
                <a:latin typeface="Avenir Heavy"/>
                <a:cs typeface="Avenir Heavy"/>
              </a:rPr>
              <a:t> NHS Foundation Trust</a:t>
            </a:r>
          </a:p>
          <a:p>
            <a:pPr indent="277200">
              <a:spcAft>
                <a:spcPts val="1200"/>
              </a:spcAft>
            </a:pP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Professor Tom Craig, </a:t>
            </a:r>
            <a:r>
              <a:rPr lang="en-GB" sz="1600" dirty="0" smtClean="0">
                <a:latin typeface="Avenir Heavy"/>
                <a:cs typeface="Avenir Heavy"/>
              </a:rPr>
              <a:t>Institute of Psychiatry, Kings College, London</a:t>
            </a:r>
          </a:p>
          <a:p>
            <a:pPr indent="277200">
              <a:spcAft>
                <a:spcPts val="1200"/>
              </a:spcAft>
            </a:pP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Professor Sandra Eldridge, </a:t>
            </a:r>
            <a:r>
              <a:rPr lang="en-GB" sz="1600" dirty="0" smtClean="0">
                <a:latin typeface="Avenir Heavy"/>
                <a:cs typeface="Avenir Heavy"/>
              </a:rPr>
              <a:t>Queen Mary University, London</a:t>
            </a:r>
          </a:p>
          <a:p>
            <a:pPr indent="277200">
              <a:spcAft>
                <a:spcPts val="1200"/>
              </a:spcAft>
            </a:pP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Mr George Harrison, </a:t>
            </a:r>
            <a:r>
              <a:rPr lang="en-GB" sz="1600" dirty="0" err="1" smtClean="0">
                <a:latin typeface="Avenir Heavy"/>
                <a:cs typeface="Avenir Heavy"/>
              </a:rPr>
              <a:t>Oxleas</a:t>
            </a:r>
            <a:r>
              <a:rPr lang="en-GB" sz="1600" dirty="0" smtClean="0">
                <a:latin typeface="Avenir Heavy"/>
                <a:cs typeface="Avenir Heavy"/>
              </a:rPr>
              <a:t> NHS Foundation Trust</a:t>
            </a:r>
          </a:p>
          <a:p>
            <a:pPr indent="277200">
              <a:spcAft>
                <a:spcPts val="1200"/>
              </a:spcAft>
            </a:pP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Dr Ian Marsh, </a:t>
            </a:r>
            <a:r>
              <a:rPr lang="en-GB" sz="1600" dirty="0" smtClean="0">
                <a:latin typeface="Avenir Heavy"/>
                <a:cs typeface="Avenir Heavy"/>
              </a:rPr>
              <a:t>Canterbury Christ Church University</a:t>
            </a:r>
          </a:p>
          <a:p>
            <a:pPr indent="277200">
              <a:spcAft>
                <a:spcPts val="1200"/>
              </a:spcAft>
            </a:pP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Miss Jacqueline Mansfield, </a:t>
            </a:r>
            <a:r>
              <a:rPr lang="en-GB" sz="1600" dirty="0" smtClean="0">
                <a:latin typeface="Avenir Heavy"/>
                <a:cs typeface="Avenir Heavy"/>
              </a:rPr>
              <a:t>Canterbury Christ Church University</a:t>
            </a:r>
          </a:p>
          <a:p>
            <a:pPr indent="277200">
              <a:spcAft>
                <a:spcPts val="1200"/>
              </a:spcAft>
            </a:pP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Professor Stefan </a:t>
            </a:r>
            <a:r>
              <a:rPr lang="en-GB" sz="1600" dirty="0" err="1" smtClean="0">
                <a:solidFill>
                  <a:srgbClr val="3C78D8"/>
                </a:solidFill>
                <a:latin typeface="Avenir Heavy"/>
                <a:cs typeface="Avenir Heavy"/>
              </a:rPr>
              <a:t>Priebe</a:t>
            </a:r>
            <a:r>
              <a:rPr lang="en-GB" sz="1600" dirty="0" smtClean="0">
                <a:solidFill>
                  <a:srgbClr val="3C78D8"/>
                </a:solidFill>
                <a:latin typeface="Avenir Heavy"/>
                <a:cs typeface="Avenir Heavy"/>
              </a:rPr>
              <a:t>, </a:t>
            </a:r>
            <a:r>
              <a:rPr lang="en-GB" sz="1600" dirty="0" smtClean="0">
                <a:latin typeface="Avenir Heavy"/>
                <a:cs typeface="Avenir Heavy"/>
              </a:rPr>
              <a:t>Queen Mary University, London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968" y="279002"/>
            <a:ext cx="8494118" cy="4623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658373"/>
              </p:ext>
            </p:extLst>
          </p:nvPr>
        </p:nvGraphicFramePr>
        <p:xfrm>
          <a:off x="408817" y="260980"/>
          <a:ext cx="8237209" cy="4619366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3611931"/>
                <a:gridCol w="2312639"/>
                <a:gridCol w="2312639"/>
              </a:tblGrid>
              <a:tr h="401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Resource use and costs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Intervention group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Control group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</a:tr>
              <a:tr h="401684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Total cost of intervention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7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Heavy"/>
                          <a:cs typeface="Avenir Heavy"/>
                        </a:rPr>
                        <a:t>£30,413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venir Heavy"/>
                          <a:cs typeface="Avenir Heavy"/>
                        </a:rPr>
                        <a:t>£0</a:t>
                      </a:r>
                      <a:endParaRPr lang="en-GB" sz="160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</a:tr>
              <a:tr h="803368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Cost of intervention per </a:t>
                      </a: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user</a:t>
                      </a:r>
                      <a:r>
                        <a:rPr lang="en-GB" sz="1600" baseline="0" dirty="0" smtClean="0">
                          <a:effectLst/>
                          <a:latin typeface="Avenir Heavy"/>
                          <a:cs typeface="Avenir Heavy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including nurse </a:t>
                      </a: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training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Heavy"/>
                          <a:cs typeface="Avenir Heavy"/>
                        </a:rPr>
                        <a:t>£529 - 576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£0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</a:tr>
              <a:tr h="803368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Av no </a:t>
                      </a: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of days in the facility over 12 months, mean (SD</a:t>
                      </a: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)</a:t>
                      </a:r>
                      <a:endParaRPr lang="en-GB" sz="1600" dirty="0"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341 (56)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Heavy"/>
                          <a:cs typeface="Avenir Heavy"/>
                        </a:rPr>
                        <a:t>338 (37)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</a:tr>
              <a:tr h="803368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Av </a:t>
                      </a: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cost of stay in the facility (bed-day cost) over 12 </a:t>
                      </a: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months</a:t>
                      </a:r>
                      <a:endParaRPr lang="en-GB" sz="1600" dirty="0"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79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en-US" sz="1600" dirty="0">
                          <a:effectLst/>
                          <a:latin typeface="Avenir Heavy"/>
                          <a:cs typeface="Avenir Heavy"/>
                        </a:rPr>
                        <a:t>£166,064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7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Heavy"/>
                          <a:cs typeface="Avenir Heavy"/>
                        </a:rPr>
                        <a:t>£164,506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</a:tr>
              <a:tr h="401684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Total cost of incidents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£23,697 - £38,354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4200" algn="l"/>
                          <a:tab pos="742950" algn="l"/>
                        </a:tabLs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£51,222 - £92,340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</a:tr>
              <a:tr h="401684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Cost of incidents per </a:t>
                      </a: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user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962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£456 - £738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882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960" algn="l"/>
                        </a:tabLs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£985 - £1,776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</a:tr>
              <a:tr h="60252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Av </a:t>
                      </a: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treatment cost (intervention + stay + incidents) 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£</a:t>
                      </a: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167,049 - </a:t>
                      </a: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£167,378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venir Heavy"/>
                          <a:cs typeface="Avenir Heavy"/>
                        </a:rPr>
                        <a:t>£165,491 - </a:t>
                      </a:r>
                      <a:r>
                        <a:rPr lang="en-GB" sz="1600" dirty="0" smtClean="0">
                          <a:effectLst/>
                          <a:latin typeface="Avenir Heavy"/>
                          <a:cs typeface="Avenir Heavy"/>
                        </a:rPr>
                        <a:t>166,282</a:t>
                      </a:r>
                      <a:endParaRPr lang="en-GB" sz="1600" dirty="0">
                        <a:effectLst/>
                        <a:latin typeface="Avenir Heavy"/>
                        <a:ea typeface="Times New Roman" panose="02020603050405020304" pitchFamily="18" charset="0"/>
                        <a:cs typeface="Avenir Heavy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1C4587"/>
                </a:solidFill>
                <a:latin typeface="Avenir Heavy"/>
                <a:cs typeface="Avenir Heavy"/>
              </a:rPr>
              <a:t>Conclusions</a:t>
            </a:r>
            <a:endParaRPr lang="en-US" sz="3200" dirty="0">
              <a:solidFill>
                <a:srgbClr val="1C4587"/>
              </a:solidFill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994964"/>
            <a:ext cx="6756818" cy="36108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lphaUcPeriod"/>
            </a:pPr>
            <a:r>
              <a:rPr lang="en-GB" sz="2000" dirty="0" smtClean="0">
                <a:solidFill>
                  <a:srgbClr val="3C78D8"/>
                </a:solidFill>
                <a:latin typeface="Avenir Heavy"/>
                <a:cs typeface="Avenir Heavy"/>
              </a:rPr>
              <a:t>Establish the feasibility of the trial design as the basis for determining the viability of a large full-scale trial</a:t>
            </a:r>
          </a:p>
          <a:p>
            <a:pPr marL="630000" lvl="5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The trial design appears viable. </a:t>
            </a:r>
          </a:p>
          <a:p>
            <a:pPr marL="630000" lvl="5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The procedures seem to function well.</a:t>
            </a:r>
          </a:p>
          <a:p>
            <a:pPr marL="630000" lvl="5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The response rates were good with low service user withdrawal rates. 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GB" sz="2000" dirty="0" smtClean="0">
                <a:solidFill>
                  <a:srgbClr val="3C78D8"/>
                </a:solidFill>
                <a:latin typeface="Avenir Heavy"/>
                <a:cs typeface="Avenir Heavy"/>
              </a:rPr>
              <a:t>Determine the variability of the outcomes of interest </a:t>
            </a:r>
          </a:p>
          <a:p>
            <a:pPr marL="630000" lvl="2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The variability of the outcomes of interest was all within normal limits. </a:t>
            </a:r>
          </a:p>
          <a:p>
            <a:pPr marL="630000" lvl="2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The estimated treatment effect of the primary outcome is within the range where it could be considered significant.</a:t>
            </a:r>
          </a:p>
          <a:p>
            <a:pPr marL="630000" lvl="2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 A full trial would be justified to estimate the effect with greater certainty.</a:t>
            </a:r>
          </a:p>
          <a:p>
            <a:endParaRPr lang="en-US" sz="24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1C4587"/>
                </a:solidFill>
                <a:latin typeface="Avenir Heavy"/>
                <a:cs typeface="Avenir Heavy"/>
              </a:rPr>
              <a:t>Conclusions</a:t>
            </a:r>
            <a:endParaRPr lang="en-US" sz="3200" dirty="0">
              <a:solidFill>
                <a:srgbClr val="1C4587"/>
              </a:solidFill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975722"/>
            <a:ext cx="6766439" cy="36108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lphaUcPeriod" startAt="3"/>
            </a:pPr>
            <a:r>
              <a:rPr lang="en-GB" sz="2000" dirty="0" smtClean="0">
                <a:solidFill>
                  <a:srgbClr val="3C78D8"/>
                </a:solidFill>
                <a:latin typeface="Avenir Heavy"/>
                <a:cs typeface="Avenir Heavy"/>
              </a:rPr>
              <a:t>Estimate the costs of the intervention </a:t>
            </a:r>
          </a:p>
          <a:p>
            <a:pPr marL="630000" lvl="2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Incidents are costly, as associated with significant use of NHS resources and police. </a:t>
            </a:r>
          </a:p>
          <a:p>
            <a:pPr marL="630000" lvl="2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Real cost of incidents may be even higher when analysed using patient-level data. </a:t>
            </a:r>
          </a:p>
          <a:p>
            <a:pPr marL="514350" indent="-514350">
              <a:buClrTx/>
              <a:buFont typeface="+mj-lt"/>
              <a:buAutoNum type="alphaUcPeriod" startAt="4"/>
            </a:pPr>
            <a:r>
              <a:rPr lang="en-GB" sz="2000" dirty="0" smtClean="0">
                <a:solidFill>
                  <a:srgbClr val="3C78D8"/>
                </a:solidFill>
                <a:latin typeface="Avenir Heavy"/>
                <a:cs typeface="Avenir Heavy"/>
              </a:rPr>
              <a:t>Refine the intervention following the outcome of the study based upon the experiences of the participants</a:t>
            </a:r>
          </a:p>
          <a:p>
            <a:pPr marL="630000" lvl="2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Responses suggest general satisfaction with the approach. </a:t>
            </a:r>
          </a:p>
          <a:p>
            <a:pPr marL="630000" lvl="2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Number of nurses lost to follow up questions including nursing outcomes. </a:t>
            </a:r>
          </a:p>
          <a:p>
            <a:pPr marL="630000" lvl="2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The reasons for higher dropout rates for women and whether to offer ongoing support. </a:t>
            </a:r>
          </a:p>
          <a:p>
            <a:pPr marL="630000" lvl="2" indent="277200">
              <a:buFont typeface="Arial"/>
              <a:buChar char="•"/>
            </a:pPr>
            <a:r>
              <a:rPr lang="en-GB" sz="1600" dirty="0" smtClean="0">
                <a:latin typeface="Avenir Heavy"/>
                <a:cs typeface="Avenir Heavy"/>
              </a:rPr>
              <a:t>Examining the incident costs for longer may give a better indication of on-going costs.</a:t>
            </a:r>
          </a:p>
          <a:p>
            <a:endParaRPr lang="en-GB" sz="2200" dirty="0" smtClean="0">
              <a:latin typeface="Avenir Heavy"/>
              <a:cs typeface="Avenir Heavy"/>
            </a:endParaRPr>
          </a:p>
          <a:p>
            <a:endParaRPr lang="en-US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ctrTitle"/>
          </p:nvPr>
        </p:nvSpPr>
        <p:spPr>
          <a:xfrm>
            <a:off x="2595108" y="242860"/>
            <a:ext cx="61530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>
                <a:latin typeface="Avenir Heavy"/>
                <a:cs typeface="Avenir Heavy"/>
              </a:rPr>
              <a:t>T</a:t>
            </a:r>
            <a:r>
              <a:rPr lang="en-CA" sz="6000" dirty="0" smtClean="0">
                <a:latin typeface="Avenir Heavy"/>
                <a:cs typeface="Avenir Heavy"/>
              </a:rPr>
              <a:t>hank You</a:t>
            </a:r>
            <a:r>
              <a:rPr lang="en" sz="6000" dirty="0" smtClean="0">
                <a:latin typeface="Avenir Heavy"/>
                <a:cs typeface="Avenir Heavy"/>
              </a:rPr>
              <a:t>!</a:t>
            </a:r>
            <a:endParaRPr lang="en" sz="6000" dirty="0">
              <a:latin typeface="Avenir Heavy"/>
              <a:cs typeface="Avenir Heavy"/>
            </a:endParaRPr>
          </a:p>
        </p:txBody>
      </p:sp>
      <p:sp>
        <p:nvSpPr>
          <p:cNvPr id="704" name="Shape 704"/>
          <p:cNvSpPr txBox="1">
            <a:spLocks noGrp="1"/>
          </p:cNvSpPr>
          <p:nvPr>
            <p:ph type="body" idx="4294967295"/>
          </p:nvPr>
        </p:nvSpPr>
        <p:spPr>
          <a:xfrm>
            <a:off x="2595108" y="1402659"/>
            <a:ext cx="6133918" cy="24606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3200" b="1" dirty="0" smtClean="0">
                <a:latin typeface="Avenir Heavy"/>
                <a:cs typeface="Avenir Heavy"/>
              </a:rPr>
              <a:t>If anyone would like further information, please contact</a:t>
            </a:r>
            <a:endParaRPr lang="en" sz="3200" b="1" dirty="0">
              <a:latin typeface="Avenir Heavy"/>
              <a:cs typeface="Avenir Heavy"/>
            </a:endParaRPr>
          </a:p>
          <a:p>
            <a:pPr lvl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1800" dirty="0" err="1" smtClean="0">
                <a:latin typeface="Avenir Heavy"/>
                <a:cs typeface="Avenir Heavy"/>
              </a:rPr>
              <a:t>douglas.macinnes@canterbury.ac.uk</a:t>
            </a:r>
            <a:endParaRPr lang="en" sz="1800" dirty="0">
              <a:latin typeface="Avenir Heavy"/>
              <a:cs typeface="Avenir Heavy"/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1896169" y="1402659"/>
            <a:ext cx="1180108" cy="108997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3C78D8"/>
              </a:solidFill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sz="3200" dirty="0" smtClean="0">
                <a:latin typeface="Avenir Heavy"/>
                <a:cs typeface="Avenir Heavy"/>
              </a:rPr>
              <a:t>Learning Objective</a:t>
            </a:r>
            <a:endParaRPr lang="en" sz="3200" dirty="0">
              <a:latin typeface="Avenir Heavy"/>
              <a:cs typeface="Avenir Heavy"/>
            </a:endParaRPr>
          </a:p>
        </p:txBody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654257" cy="3610800"/>
          </a:xfrm>
        </p:spPr>
        <p:txBody>
          <a:bodyPr/>
          <a:lstStyle/>
          <a:p>
            <a:pPr indent="277200">
              <a:spcAft>
                <a:spcPts val="1800"/>
              </a:spcAft>
            </a:pPr>
            <a:r>
              <a:rPr lang="en-US" dirty="0" smtClean="0">
                <a:latin typeface="Avenir Heavy"/>
                <a:cs typeface="Avenir Heavy"/>
              </a:rPr>
              <a:t>To understand the practicalities in undertaking a pilot trial in forensic settings</a:t>
            </a:r>
          </a:p>
          <a:p>
            <a:pPr indent="277200">
              <a:spcAft>
                <a:spcPts val="1800"/>
              </a:spcAft>
            </a:pPr>
            <a:r>
              <a:rPr lang="en-US" dirty="0" smtClean="0">
                <a:latin typeface="Avenir Heavy"/>
                <a:cs typeface="Avenir Heavy"/>
              </a:rPr>
              <a:t>To be aware of using a computer aided structured communication approach to help collaborative decision making </a:t>
            </a:r>
          </a:p>
          <a:p>
            <a:pPr indent="277200">
              <a:spcAft>
                <a:spcPts val="1800"/>
              </a:spcAft>
            </a:pPr>
            <a:r>
              <a:rPr lang="en-US" dirty="0" smtClean="0">
                <a:latin typeface="Avenir Heavy"/>
                <a:cs typeface="Avenir Heavy"/>
              </a:rPr>
              <a:t>To examine the findings for the </a:t>
            </a:r>
            <a:r>
              <a:rPr lang="en-US" dirty="0" err="1" smtClean="0">
                <a:latin typeface="Avenir Heavy"/>
                <a:cs typeface="Avenir Heavy"/>
              </a:rPr>
              <a:t>ComQuol</a:t>
            </a:r>
            <a:r>
              <a:rPr lang="en-US" dirty="0" smtClean="0">
                <a:latin typeface="Avenir Heavy"/>
                <a:cs typeface="Avenir Heavy"/>
              </a:rPr>
              <a:t> study</a:t>
            </a:r>
            <a:endParaRPr lang="en-US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Avenir Heavy"/>
                <a:cs typeface="Avenir Heavy"/>
              </a:rPr>
              <a:t>ComQuol</a:t>
            </a:r>
            <a:r>
              <a:rPr lang="en-US" sz="3200" dirty="0" smtClean="0">
                <a:latin typeface="Avenir Heavy"/>
                <a:cs typeface="Avenir Heavy"/>
              </a:rPr>
              <a:t> Overview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47925" y="1302836"/>
            <a:ext cx="6671654" cy="3610800"/>
          </a:xfrm>
        </p:spPr>
        <p:txBody>
          <a:bodyPr/>
          <a:lstStyle/>
          <a:p>
            <a:pPr indent="277200">
              <a:spcAft>
                <a:spcPts val="600"/>
              </a:spcAft>
            </a:pPr>
            <a:r>
              <a:rPr lang="en-GB" sz="2000" dirty="0" smtClean="0">
                <a:latin typeface="Avenir Heavy"/>
                <a:cs typeface="Avenir Heavy"/>
              </a:rPr>
              <a:t>A pilot trial of a structured communication approach in medium secure settings (</a:t>
            </a:r>
            <a:r>
              <a:rPr lang="en-GB" sz="2000" dirty="0" err="1" smtClean="0">
                <a:latin typeface="Avenir Heavy"/>
                <a:cs typeface="Avenir Heavy"/>
              </a:rPr>
              <a:t>Priebe</a:t>
            </a:r>
            <a:r>
              <a:rPr lang="en-GB" sz="2000" dirty="0" smtClean="0">
                <a:latin typeface="Avenir Heavy"/>
                <a:cs typeface="Avenir Heavy"/>
              </a:rPr>
              <a:t> et al, 2002)</a:t>
            </a:r>
          </a:p>
          <a:p>
            <a:pPr indent="277200">
              <a:spcAft>
                <a:spcPts val="600"/>
              </a:spcAft>
            </a:pPr>
            <a:r>
              <a:rPr lang="en-GB" sz="2000" dirty="0" smtClean="0">
                <a:latin typeface="Avenir Heavy"/>
                <a:cs typeface="Avenir Heavy"/>
              </a:rPr>
              <a:t>Intervention comprised of six 1:1 sessions facilitated by primary nurses </a:t>
            </a:r>
          </a:p>
          <a:p>
            <a:pPr indent="277200">
              <a:spcAft>
                <a:spcPts val="600"/>
              </a:spcAft>
            </a:pPr>
            <a:r>
              <a:rPr lang="en-GB" sz="2000" dirty="0" smtClean="0">
                <a:latin typeface="Avenir Heavy"/>
                <a:cs typeface="Avenir Heavy"/>
              </a:rPr>
              <a:t>The intervention consisted of two elements: </a:t>
            </a:r>
          </a:p>
          <a:p>
            <a:pPr marL="360000" lvl="1" indent="277200">
              <a:spcAft>
                <a:spcPts val="600"/>
              </a:spcAft>
            </a:pPr>
            <a:r>
              <a:rPr lang="en-GB" sz="1600" dirty="0" smtClean="0">
                <a:latin typeface="Avenir Heavy"/>
                <a:cs typeface="Avenir Heavy"/>
              </a:rPr>
              <a:t>A computer-mediated approach (DIALOG+) and</a:t>
            </a:r>
          </a:p>
          <a:p>
            <a:pPr marL="360000" lvl="1" indent="277200">
              <a:spcAft>
                <a:spcPts val="600"/>
              </a:spcAft>
            </a:pPr>
            <a:r>
              <a:rPr lang="en-GB" sz="1600" dirty="0" smtClean="0">
                <a:latin typeface="Avenir Heavy"/>
                <a:cs typeface="Avenir Heavy"/>
              </a:rPr>
              <a:t>Non-directive counselling based on SFT </a:t>
            </a:r>
          </a:p>
          <a:p>
            <a:pPr indent="277200">
              <a:spcAft>
                <a:spcPts val="600"/>
              </a:spcAft>
            </a:pPr>
            <a:r>
              <a:rPr lang="en-GB" sz="2000" dirty="0" smtClean="0">
                <a:latin typeface="Avenir Heavy"/>
                <a:cs typeface="Avenir Heavy"/>
              </a:rPr>
              <a:t>It employed a user centred approach promoting service users active participation in the intervention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Aims and Objectives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1177763"/>
            <a:ext cx="6785682" cy="3610800"/>
          </a:xfrm>
        </p:spPr>
        <p:txBody>
          <a:bodyPr/>
          <a:lstStyle/>
          <a:p>
            <a:pPr indent="277200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To examine the proposed methodology and establish the feasibility of the research design for a full scale trial</a:t>
            </a:r>
          </a:p>
          <a:p>
            <a:pPr indent="277200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To determine the variability of the outcomes of interest </a:t>
            </a:r>
          </a:p>
          <a:p>
            <a:pPr indent="277200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To estimate the cost of the proposed intervention</a:t>
            </a:r>
          </a:p>
          <a:p>
            <a:pPr indent="277200">
              <a:spcAft>
                <a:spcPts val="600"/>
              </a:spcAft>
            </a:pPr>
            <a:r>
              <a:rPr lang="en-GB" sz="2200" dirty="0" smtClean="0">
                <a:latin typeface="Avenir Heavy"/>
                <a:cs typeface="Avenir Heavy"/>
              </a:rPr>
              <a:t>Refine the intervention following the outcome of the study based upon the experiences of the participants</a:t>
            </a:r>
          </a:p>
          <a:p>
            <a:pPr indent="277200">
              <a:spcAft>
                <a:spcPts val="600"/>
              </a:spcAft>
            </a:pPr>
            <a:endParaRPr lang="en-GB" sz="2200" dirty="0" smtClean="0">
              <a:latin typeface="Avenir Heavy"/>
              <a:cs typeface="Avenir Heavy"/>
            </a:endParaRPr>
          </a:p>
          <a:p>
            <a:pPr indent="277200">
              <a:spcAft>
                <a:spcPts val="600"/>
              </a:spcAft>
            </a:pPr>
            <a:endParaRPr lang="en-US" sz="22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Method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Avenir Heavy"/>
                <a:cs typeface="Avenir Heavy"/>
              </a:rPr>
              <a:t>Design</a:t>
            </a:r>
          </a:p>
          <a:p>
            <a:pPr lvl="1" indent="277200"/>
            <a:r>
              <a:rPr lang="en-GB" dirty="0" smtClean="0">
                <a:latin typeface="Avenir Heavy"/>
                <a:cs typeface="Avenir Heavy"/>
              </a:rPr>
              <a:t>36-Month pragmatic cluster randomised pilot trial</a:t>
            </a:r>
          </a:p>
          <a:p>
            <a:pPr lvl="1" indent="277200">
              <a:spcAft>
                <a:spcPts val="1200"/>
              </a:spcAft>
            </a:pPr>
            <a:r>
              <a:rPr lang="en-GB" dirty="0" smtClean="0">
                <a:latin typeface="Avenir Heavy"/>
                <a:cs typeface="Avenir Heavy"/>
              </a:rPr>
              <a:t>Six medium secure units</a:t>
            </a:r>
          </a:p>
          <a:p>
            <a:pPr lvl="1">
              <a:buNone/>
            </a:pPr>
            <a:r>
              <a:rPr lang="en-GB" sz="2500" dirty="0" smtClean="0">
                <a:latin typeface="Avenir Heavy"/>
                <a:cs typeface="Avenir Heavy"/>
              </a:rPr>
              <a:t>Data Collection</a:t>
            </a:r>
          </a:p>
          <a:p>
            <a:pPr indent="277200"/>
            <a:r>
              <a:rPr lang="en-GB" sz="2000" dirty="0" smtClean="0">
                <a:latin typeface="Avenir Heavy"/>
                <a:cs typeface="Avenir Heavy"/>
              </a:rPr>
              <a:t>For all quantitative data </a:t>
            </a:r>
          </a:p>
          <a:p>
            <a:pPr marL="270000" indent="277200"/>
            <a:r>
              <a:rPr lang="en-GB" sz="2000" dirty="0" smtClean="0">
                <a:latin typeface="Avenir Heavy"/>
                <a:cs typeface="Avenir Heavy"/>
              </a:rPr>
              <a:t>Three time points</a:t>
            </a:r>
          </a:p>
          <a:p>
            <a:pPr marL="630000" lvl="1" indent="277200"/>
            <a:r>
              <a:rPr lang="en-GB" dirty="0" smtClean="0">
                <a:latin typeface="Avenir Heavy"/>
                <a:cs typeface="Avenir Heavy"/>
              </a:rPr>
              <a:t>Baseline</a:t>
            </a:r>
          </a:p>
          <a:p>
            <a:pPr marL="630000" lvl="1" indent="277200"/>
            <a:r>
              <a:rPr lang="en-GB" dirty="0" smtClean="0">
                <a:latin typeface="Avenir Heavy"/>
                <a:cs typeface="Avenir Heavy"/>
              </a:rPr>
              <a:t>Six Months </a:t>
            </a:r>
          </a:p>
          <a:p>
            <a:pPr marL="630000" lvl="1" indent="277200"/>
            <a:r>
              <a:rPr lang="en-GB" dirty="0" smtClean="0">
                <a:latin typeface="Avenir Heavy"/>
                <a:cs typeface="Avenir Heavy"/>
              </a:rPr>
              <a:t>Twelve Months</a:t>
            </a:r>
          </a:p>
          <a:p>
            <a:pPr lvl="1"/>
            <a:endParaRPr lang="en-GB" dirty="0" smtClean="0">
              <a:latin typeface="Avenir Heavy"/>
              <a:cs typeface="Avenir Heavy"/>
            </a:endParaRPr>
          </a:p>
          <a:p>
            <a:endParaRPr lang="en-US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Preparation and Support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77200">
              <a:spcAft>
                <a:spcPts val="1200"/>
              </a:spcAft>
            </a:pPr>
            <a:r>
              <a:rPr lang="en-GB" dirty="0" smtClean="0">
                <a:latin typeface="Avenir Heavy"/>
                <a:cs typeface="Avenir Heavy"/>
              </a:rPr>
              <a:t>Each nurse was individually trained to use the DIALOG+ software</a:t>
            </a:r>
          </a:p>
          <a:p>
            <a:pPr indent="277200">
              <a:spcAft>
                <a:spcPts val="1200"/>
              </a:spcAft>
            </a:pPr>
            <a:r>
              <a:rPr lang="en-GB" dirty="0" smtClean="0">
                <a:latin typeface="Avenir Heavy"/>
                <a:cs typeface="Avenir Heavy"/>
              </a:rPr>
              <a:t>Nurses received a three-day training in Solution Focused Brief Therapy</a:t>
            </a:r>
          </a:p>
          <a:p>
            <a:pPr indent="277200">
              <a:spcAft>
                <a:spcPts val="1200"/>
              </a:spcAft>
            </a:pPr>
            <a:r>
              <a:rPr lang="en-GB" dirty="0" smtClean="0">
                <a:latin typeface="Avenir Heavy"/>
                <a:cs typeface="Avenir Heavy"/>
              </a:rPr>
              <a:t>Monthly meetings were held between  researcher-nurse </a:t>
            </a:r>
          </a:p>
          <a:p>
            <a:endParaRPr lang="en-GB" dirty="0" smtClean="0">
              <a:latin typeface="Avenir Heavy"/>
              <a:cs typeface="Avenir Heavy"/>
            </a:endParaRPr>
          </a:p>
          <a:p>
            <a:endParaRPr lang="en-GB" dirty="0" smtClean="0">
              <a:latin typeface="Avenir Heavy"/>
              <a:cs typeface="Avenir Heavy"/>
            </a:endParaRPr>
          </a:p>
          <a:p>
            <a:endParaRPr lang="en-GB" dirty="0" smtClean="0">
              <a:latin typeface="Avenir Heavy"/>
              <a:cs typeface="Avenir Heavy"/>
            </a:endParaRPr>
          </a:p>
          <a:p>
            <a:endParaRPr lang="en-US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venir Heavy"/>
                <a:cs typeface="Avenir Heavy"/>
              </a:rPr>
              <a:t>Activity</a:t>
            </a:r>
            <a:endParaRPr lang="en-US" sz="3200" dirty="0">
              <a:latin typeface="Avenir Heavy"/>
              <a:cs typeface="Avenir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25" y="1082425"/>
            <a:ext cx="6727953" cy="36108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Avenir Heavy"/>
                <a:cs typeface="Avenir Heavy"/>
              </a:rPr>
              <a:t>If you were the PI of your unit, how would you consider the following:</a:t>
            </a:r>
          </a:p>
          <a:p>
            <a:pPr marL="180000" lvl="1" indent="18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latin typeface="Avenir Heavy"/>
                <a:cs typeface="Avenir Heavy"/>
              </a:rPr>
              <a:t>How would you recruit participants (nurses and in-patients) into a study?</a:t>
            </a:r>
          </a:p>
          <a:p>
            <a:pPr marL="180000" lvl="1" indent="18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latin typeface="Avenir Heavy"/>
                <a:cs typeface="Avenir Heavy"/>
              </a:rPr>
              <a:t>Tackling </a:t>
            </a:r>
            <a:r>
              <a:rPr lang="en-US" sz="1700" dirty="0" err="1" smtClean="0">
                <a:latin typeface="Avenir Heavy"/>
                <a:cs typeface="Avenir Heavy"/>
              </a:rPr>
              <a:t>randomisation</a:t>
            </a:r>
            <a:endParaRPr lang="en-US" sz="1700" dirty="0" smtClean="0">
              <a:latin typeface="Avenir Heavy"/>
              <a:cs typeface="Avenir Heavy"/>
            </a:endParaRPr>
          </a:p>
          <a:p>
            <a:pPr marL="180000" lvl="1" indent="18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latin typeface="Avenir Heavy"/>
                <a:cs typeface="Avenir Heavy"/>
              </a:rPr>
              <a:t>Training; How could a three-day training program be </a:t>
            </a:r>
            <a:r>
              <a:rPr lang="en-US" sz="1700" dirty="0" err="1" smtClean="0">
                <a:latin typeface="Avenir Heavy"/>
                <a:cs typeface="Avenir Heavy"/>
              </a:rPr>
              <a:t>organised</a:t>
            </a:r>
            <a:r>
              <a:rPr lang="en-US" sz="1700" dirty="0" smtClean="0">
                <a:latin typeface="Avenir Heavy"/>
                <a:cs typeface="Avenir Heavy"/>
              </a:rPr>
              <a:t> for nurses within a medium secure setting?</a:t>
            </a:r>
          </a:p>
          <a:p>
            <a:pPr marL="180000" lvl="1" indent="18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latin typeface="Avenir Heavy"/>
                <a:cs typeface="Avenir Heavy"/>
              </a:rPr>
              <a:t>How would you maintain the fidelity of the intervention?</a:t>
            </a:r>
          </a:p>
          <a:p>
            <a:pPr marL="180000" lvl="1" indent="18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latin typeface="Avenir Heavy"/>
                <a:cs typeface="Avenir Heavy"/>
              </a:rPr>
              <a:t>How do you ensure the outcomes being recorded are valid and not influenced by the researcher/clinical team?</a:t>
            </a:r>
          </a:p>
          <a:p>
            <a:pPr marL="180000" lvl="1" indent="18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latin typeface="Avenir Heavy"/>
                <a:cs typeface="Avenir Heavy"/>
              </a:rPr>
              <a:t>How would you maintain participant confidentiality?</a:t>
            </a:r>
          </a:p>
          <a:p>
            <a:pPr marL="180000" lvl="1" indent="18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latin typeface="Avenir Heavy"/>
                <a:cs typeface="Avenir Heavy"/>
              </a:rPr>
              <a:t>Any other practical issues to consider?</a:t>
            </a:r>
          </a:p>
          <a:p>
            <a:endParaRPr lang="en-US" sz="2000" dirty="0">
              <a:latin typeface="Avenir Heavy"/>
              <a:cs typeface="Avenir Heav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1811</Words>
  <Application>Microsoft Office PowerPoint</Application>
  <PresentationFormat>On-screen Show (16:9)</PresentationFormat>
  <Paragraphs>233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Dosis</vt:lpstr>
      <vt:lpstr>Sniglet</vt:lpstr>
      <vt:lpstr>Avenir Heavy</vt:lpstr>
      <vt:lpstr>Times New Roman</vt:lpstr>
      <vt:lpstr>Wingdings 2</vt:lpstr>
      <vt:lpstr>Calibri</vt:lpstr>
      <vt:lpstr>Friar template</vt:lpstr>
      <vt:lpstr>  The Comquol Study: -  A pilot trial looking at a structured communication intervention in secure mental health settings:  Outcomes and Challenges</vt:lpstr>
      <vt:lpstr>PowerPoint Presentation</vt:lpstr>
      <vt:lpstr>Research Team</vt:lpstr>
      <vt:lpstr>Learning Objective</vt:lpstr>
      <vt:lpstr>ComQuol Overview</vt:lpstr>
      <vt:lpstr>Aims and Objectives</vt:lpstr>
      <vt:lpstr>Method</vt:lpstr>
      <vt:lpstr>Preparation and Support</vt:lpstr>
      <vt:lpstr>Activity</vt:lpstr>
      <vt:lpstr>Outcomes</vt:lpstr>
      <vt:lpstr>DIALOG +</vt:lpstr>
      <vt:lpstr>PowerPoint Presentation</vt:lpstr>
      <vt:lpstr>PowerPoint Presentation</vt:lpstr>
      <vt:lpstr>PowerPoint Presentation</vt:lpstr>
      <vt:lpstr>Activity</vt:lpstr>
      <vt:lpstr>Training</vt:lpstr>
      <vt:lpstr>Ensuring Consistancy</vt:lpstr>
      <vt:lpstr>Solution Focused Brief Therapy</vt:lpstr>
      <vt:lpstr>Solution Focus vs. Problem Focus</vt:lpstr>
      <vt:lpstr>PowerPoint Presentation</vt:lpstr>
      <vt:lpstr>Solution Focus Focuses On:</vt:lpstr>
      <vt:lpstr>Activity</vt:lpstr>
      <vt:lpstr>Activity – Moan Moan Moan</vt:lpstr>
      <vt:lpstr>Nurses’ Experiences</vt:lpstr>
      <vt:lpstr>Focus Group Themes</vt:lpstr>
      <vt:lpstr>Quality of Life Scores</vt:lpstr>
      <vt:lpstr>Treatment Effect Quality of Life Scores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the Patient  - ComQuol RCT in Medium Secure Units:  Outcome and Challenges</dc:title>
  <dc:creator>Doug MacInnes</dc:creator>
  <cp:lastModifiedBy>dlm2</cp:lastModifiedBy>
  <cp:revision>20</cp:revision>
  <dcterms:created xsi:type="dcterms:W3CDTF">2016-02-17T11:39:38Z</dcterms:created>
  <dcterms:modified xsi:type="dcterms:W3CDTF">2016-02-29T15:16:58Z</dcterms:modified>
</cp:coreProperties>
</file>