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61" r:id="rId1"/>
    <p:sldMasterId id="2147483676" r:id="rId2"/>
  </p:sldMasterIdLst>
  <p:notesMasterIdLst>
    <p:notesMasterId r:id="rId25"/>
  </p:notesMasterIdLst>
  <p:handoutMasterIdLst>
    <p:handoutMasterId r:id="rId26"/>
  </p:handoutMasterIdLst>
  <p:sldIdLst>
    <p:sldId id="377" r:id="rId3"/>
    <p:sldId id="448" r:id="rId4"/>
    <p:sldId id="669" r:id="rId5"/>
    <p:sldId id="685" r:id="rId6"/>
    <p:sldId id="687" r:id="rId7"/>
    <p:sldId id="670" r:id="rId8"/>
    <p:sldId id="688" r:id="rId9"/>
    <p:sldId id="689" r:id="rId10"/>
    <p:sldId id="443" r:id="rId11"/>
    <p:sldId id="671" r:id="rId12"/>
    <p:sldId id="676" r:id="rId13"/>
    <p:sldId id="667" r:id="rId14"/>
    <p:sldId id="677" r:id="rId15"/>
    <p:sldId id="678" r:id="rId16"/>
    <p:sldId id="679" r:id="rId17"/>
    <p:sldId id="672" r:id="rId18"/>
    <p:sldId id="680" r:id="rId19"/>
    <p:sldId id="681" r:id="rId20"/>
    <p:sldId id="682" r:id="rId21"/>
    <p:sldId id="683" r:id="rId22"/>
    <p:sldId id="663" r:id="rId23"/>
    <p:sldId id="686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A46"/>
    <a:srgbClr val="742C2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3792" autoAdjust="0"/>
  </p:normalViewPr>
  <p:slideViewPr>
    <p:cSldViewPr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4B286-619E-455E-8F8D-C635C40D1D9F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89738C6-71B7-4B92-91C9-3A1ADA76CE2B}">
      <dgm:prSet phldrT="[Text]" custT="1"/>
      <dgm:spPr/>
      <dgm:t>
        <a:bodyPr/>
        <a:lstStyle/>
        <a:p>
          <a:r>
            <a:rPr lang="en-GB" sz="1400"/>
            <a:t>University Research Centre </a:t>
          </a:r>
        </a:p>
      </dgm:t>
    </dgm:pt>
    <dgm:pt modelId="{9BE842BE-3C8D-4B2B-91C5-A55B7885B944}" type="parTrans" cxnId="{D23B0DB8-E6D7-4C5D-BBC8-464F096AE4C5}">
      <dgm:prSet/>
      <dgm:spPr/>
      <dgm:t>
        <a:bodyPr/>
        <a:lstStyle/>
        <a:p>
          <a:endParaRPr lang="en-GB" sz="1400"/>
        </a:p>
      </dgm:t>
    </dgm:pt>
    <dgm:pt modelId="{CF686CF9-6B2B-42BA-8D27-0FE59AE56571}" type="sibTrans" cxnId="{D23B0DB8-E6D7-4C5D-BBC8-464F096AE4C5}">
      <dgm:prSet/>
      <dgm:spPr/>
      <dgm:t>
        <a:bodyPr/>
        <a:lstStyle/>
        <a:p>
          <a:endParaRPr lang="en-GB" sz="1400"/>
        </a:p>
      </dgm:t>
    </dgm:pt>
    <dgm:pt modelId="{318E1843-C54F-404C-9F26-5B226A6C51B3}">
      <dgm:prSet phldrT="[Text]" custT="1"/>
      <dgm:spPr/>
      <dgm:t>
        <a:bodyPr/>
        <a:lstStyle/>
        <a:p>
          <a:r>
            <a:rPr lang="en-GB" sz="1400"/>
            <a:t>Research evidences systematic challenges to students’ ability to navigate compartmentalised curriculum </a:t>
          </a:r>
        </a:p>
      </dgm:t>
    </dgm:pt>
    <dgm:pt modelId="{2E7DEA6A-2772-4E9A-BAFB-AF57F5FE9327}" type="parTrans" cxnId="{B36E982F-0BEE-471D-845D-60A9D41BD2AE}">
      <dgm:prSet/>
      <dgm:spPr/>
      <dgm:t>
        <a:bodyPr/>
        <a:lstStyle/>
        <a:p>
          <a:endParaRPr lang="en-GB" sz="1400"/>
        </a:p>
      </dgm:t>
    </dgm:pt>
    <dgm:pt modelId="{BA24C3C0-4EB8-44A8-9489-95B34483EB83}" type="sibTrans" cxnId="{B36E982F-0BEE-471D-845D-60A9D41BD2AE}">
      <dgm:prSet/>
      <dgm:spPr/>
      <dgm:t>
        <a:bodyPr/>
        <a:lstStyle/>
        <a:p>
          <a:endParaRPr lang="en-GB" sz="1400"/>
        </a:p>
      </dgm:t>
    </dgm:pt>
    <dgm:pt modelId="{B656EB0B-541C-4CEF-A026-677C7620B700}">
      <dgm:prSet phldrT="[Text]" custT="1"/>
      <dgm:spPr/>
      <dgm:t>
        <a:bodyPr/>
        <a:lstStyle/>
        <a:p>
          <a:r>
            <a:rPr lang="en-GB" sz="1400" dirty="0"/>
            <a:t>Hypothesis testing approach – explicit teaching into gaps will lead to shifts in students’ knowledge and/or attitudes</a:t>
          </a:r>
        </a:p>
      </dgm:t>
    </dgm:pt>
    <dgm:pt modelId="{14F3C3DD-76D5-411B-857E-734CCF8682F7}" type="parTrans" cxnId="{14ACBE06-C38F-4232-9A2A-A130DBA04FED}">
      <dgm:prSet/>
      <dgm:spPr/>
      <dgm:t>
        <a:bodyPr/>
        <a:lstStyle/>
        <a:p>
          <a:endParaRPr lang="en-GB" sz="1400"/>
        </a:p>
      </dgm:t>
    </dgm:pt>
    <dgm:pt modelId="{BB9E2B3F-75D5-4604-9705-B2660CB1FAD7}" type="sibTrans" cxnId="{14ACBE06-C38F-4232-9A2A-A130DBA04FED}">
      <dgm:prSet/>
      <dgm:spPr/>
      <dgm:t>
        <a:bodyPr/>
        <a:lstStyle/>
        <a:p>
          <a:endParaRPr lang="en-GB" sz="1400"/>
        </a:p>
      </dgm:t>
    </dgm:pt>
    <dgm:pt modelId="{71A684C2-1422-4DD5-93A2-F5392CBE1E9F}">
      <dgm:prSet phldrT="[Text]" custT="1"/>
      <dgm:spPr/>
      <dgm:t>
        <a:bodyPr/>
        <a:lstStyle/>
        <a:p>
          <a:r>
            <a:rPr lang="en-GB" sz="1400"/>
            <a:t> URC Research  Recruitment</a:t>
          </a:r>
        </a:p>
      </dgm:t>
    </dgm:pt>
    <dgm:pt modelId="{7D9EC75C-F2B9-49B4-8766-CDF751680E9E}" type="parTrans" cxnId="{1D23223B-1B1E-4C87-92E9-78BBF8105685}">
      <dgm:prSet/>
      <dgm:spPr/>
      <dgm:t>
        <a:bodyPr/>
        <a:lstStyle/>
        <a:p>
          <a:endParaRPr lang="en-GB" sz="1400"/>
        </a:p>
      </dgm:t>
    </dgm:pt>
    <dgm:pt modelId="{B34CAF6F-E7A1-4F02-B763-489CF7CFFAAB}" type="sibTrans" cxnId="{1D23223B-1B1E-4C87-92E9-78BBF8105685}">
      <dgm:prSet/>
      <dgm:spPr/>
      <dgm:t>
        <a:bodyPr/>
        <a:lstStyle/>
        <a:p>
          <a:endParaRPr lang="en-GB" sz="1400"/>
        </a:p>
      </dgm:t>
    </dgm:pt>
    <dgm:pt modelId="{5A83ECC2-F069-4328-863A-B78F0B8AF7D8}">
      <dgm:prSet phldrT="[Text]" custT="1"/>
      <dgm:spPr/>
      <dgm:t>
        <a:bodyPr/>
        <a:lstStyle/>
        <a:p>
          <a:r>
            <a:rPr lang="en-GB" sz="1400"/>
            <a:t>Started recruitment process for schools to participate in in URC-led CPD then deliver interventions </a:t>
          </a:r>
        </a:p>
      </dgm:t>
    </dgm:pt>
    <dgm:pt modelId="{65FFE04F-0296-465C-B615-25AA63B1BBF0}" type="parTrans" cxnId="{AB789E89-0414-4D68-91F6-DA0F280FB2F2}">
      <dgm:prSet/>
      <dgm:spPr/>
      <dgm:t>
        <a:bodyPr/>
        <a:lstStyle/>
        <a:p>
          <a:endParaRPr lang="en-GB" sz="1400"/>
        </a:p>
      </dgm:t>
    </dgm:pt>
    <dgm:pt modelId="{53BB92E7-11E9-4160-92C2-E265C89869DC}" type="sibTrans" cxnId="{AB789E89-0414-4D68-91F6-DA0F280FB2F2}">
      <dgm:prSet/>
      <dgm:spPr/>
      <dgm:t>
        <a:bodyPr/>
        <a:lstStyle/>
        <a:p>
          <a:endParaRPr lang="en-GB" sz="1400"/>
        </a:p>
      </dgm:t>
    </dgm:pt>
    <dgm:pt modelId="{DB960DEF-8C5A-4F0F-BAC4-D08CA9038CE2}">
      <dgm:prSet phldrT="[Text]" custT="1"/>
      <dgm:spPr/>
      <dgm:t>
        <a:bodyPr/>
        <a:lstStyle/>
        <a:p>
          <a:r>
            <a:rPr lang="en-GB" sz="1400"/>
            <a:t>Alongside DBIR model seeking case study schools</a:t>
          </a:r>
        </a:p>
      </dgm:t>
    </dgm:pt>
    <dgm:pt modelId="{FA8B147A-9DD6-41D7-AFA5-2E4C09BE0812}" type="parTrans" cxnId="{BFD24E8E-2B53-4BC2-976E-9BF56CD686E2}">
      <dgm:prSet/>
      <dgm:spPr/>
      <dgm:t>
        <a:bodyPr/>
        <a:lstStyle/>
        <a:p>
          <a:endParaRPr lang="en-GB" sz="1400"/>
        </a:p>
      </dgm:t>
    </dgm:pt>
    <dgm:pt modelId="{FFE79658-3B29-4C17-9DF3-5FF6F2EE84FA}" type="sibTrans" cxnId="{BFD24E8E-2B53-4BC2-976E-9BF56CD686E2}">
      <dgm:prSet/>
      <dgm:spPr/>
      <dgm:t>
        <a:bodyPr/>
        <a:lstStyle/>
        <a:p>
          <a:endParaRPr lang="en-GB" sz="1400"/>
        </a:p>
      </dgm:t>
    </dgm:pt>
    <dgm:pt modelId="{47C0500C-C634-4ACC-97FC-8F8BD63D5E97}">
      <dgm:prSet phldrT="[Text]" custT="1"/>
      <dgm:spPr/>
      <dgm:t>
        <a:bodyPr/>
        <a:lstStyle/>
        <a:p>
          <a:r>
            <a:rPr lang="en-GB" sz="1400"/>
            <a:t>School Implementation</a:t>
          </a:r>
        </a:p>
      </dgm:t>
    </dgm:pt>
    <dgm:pt modelId="{547F867B-C076-4D82-996B-001C8FDE28D9}" type="parTrans" cxnId="{66978893-120C-43E4-8679-C844B3D9EA58}">
      <dgm:prSet/>
      <dgm:spPr/>
      <dgm:t>
        <a:bodyPr/>
        <a:lstStyle/>
        <a:p>
          <a:endParaRPr lang="en-GB" sz="1400"/>
        </a:p>
      </dgm:t>
    </dgm:pt>
    <dgm:pt modelId="{C0ECB4DD-9CCF-4130-851C-01B7A330AC24}" type="sibTrans" cxnId="{66978893-120C-43E4-8679-C844B3D9EA58}">
      <dgm:prSet/>
      <dgm:spPr/>
      <dgm:t>
        <a:bodyPr/>
        <a:lstStyle/>
        <a:p>
          <a:endParaRPr lang="en-GB" sz="1400"/>
        </a:p>
      </dgm:t>
    </dgm:pt>
    <dgm:pt modelId="{9BF2A8C3-94AF-407B-810B-14AA68ADD848}">
      <dgm:prSet phldrT="[Text]" custT="1"/>
      <dgm:spPr/>
      <dgm:t>
        <a:bodyPr/>
        <a:lstStyle/>
        <a:p>
          <a:r>
            <a:rPr lang="en-GB" sz="1400"/>
            <a:t>SLT “buy in”</a:t>
          </a:r>
        </a:p>
      </dgm:t>
    </dgm:pt>
    <dgm:pt modelId="{615E884E-1A30-480F-A55C-30AF0A04429C}" type="parTrans" cxnId="{DB27E448-A523-4B83-99A5-6815532931BF}">
      <dgm:prSet/>
      <dgm:spPr/>
      <dgm:t>
        <a:bodyPr/>
        <a:lstStyle/>
        <a:p>
          <a:endParaRPr lang="en-GB" sz="1400"/>
        </a:p>
      </dgm:t>
    </dgm:pt>
    <dgm:pt modelId="{D3D2F276-2239-4108-9789-7EE19A7BEF8F}" type="sibTrans" cxnId="{DB27E448-A523-4B83-99A5-6815532931BF}">
      <dgm:prSet/>
      <dgm:spPr/>
      <dgm:t>
        <a:bodyPr/>
        <a:lstStyle/>
        <a:p>
          <a:endParaRPr lang="en-GB" sz="1400"/>
        </a:p>
      </dgm:t>
    </dgm:pt>
    <dgm:pt modelId="{30EAD269-AE55-4D9C-84A0-5EACD2FD38DC}">
      <dgm:prSet phldrT="[Text]" custT="1"/>
      <dgm:spPr/>
      <dgm:t>
        <a:bodyPr/>
        <a:lstStyle/>
        <a:p>
          <a:r>
            <a:rPr lang="en-GB" sz="1400"/>
            <a:t>Core team (10 teachers) receive URC-led CPD then co-design curriculum (implementation); Curriculum delivered by 7 SLT</a:t>
          </a:r>
        </a:p>
      </dgm:t>
    </dgm:pt>
    <dgm:pt modelId="{DE3E05F5-E57B-4C58-A598-BFA5618F7AB9}" type="parTrans" cxnId="{35EEE59F-9361-4F98-A055-AA8F465F77A7}">
      <dgm:prSet/>
      <dgm:spPr/>
      <dgm:t>
        <a:bodyPr/>
        <a:lstStyle/>
        <a:p>
          <a:endParaRPr lang="en-GB" sz="1400"/>
        </a:p>
      </dgm:t>
    </dgm:pt>
    <dgm:pt modelId="{E687AC20-F68C-4424-BA18-CD3ED236DE55}" type="sibTrans" cxnId="{35EEE59F-9361-4F98-A055-AA8F465F77A7}">
      <dgm:prSet/>
      <dgm:spPr/>
      <dgm:t>
        <a:bodyPr/>
        <a:lstStyle/>
        <a:p>
          <a:endParaRPr lang="en-GB" sz="1400"/>
        </a:p>
      </dgm:t>
    </dgm:pt>
    <dgm:pt modelId="{99BBFC85-F398-4A90-BA28-5A5420569255}">
      <dgm:prSet phldrT="[Text]" custT="1"/>
      <dgm:spPr/>
      <dgm:t>
        <a:bodyPr/>
        <a:lstStyle/>
        <a:p>
          <a:r>
            <a:rPr lang="en-GB" sz="1400"/>
            <a:t>School level student data shared back to school</a:t>
          </a:r>
        </a:p>
      </dgm:t>
    </dgm:pt>
    <dgm:pt modelId="{A7B89FB6-740B-4664-8C46-2B08B95C79C9}" type="parTrans" cxnId="{6BDDADF3-C1B2-4FCC-9997-E72AF8C320F7}">
      <dgm:prSet/>
      <dgm:spPr/>
      <dgm:t>
        <a:bodyPr/>
        <a:lstStyle/>
        <a:p>
          <a:endParaRPr lang="en-GB" sz="1400"/>
        </a:p>
      </dgm:t>
    </dgm:pt>
    <dgm:pt modelId="{D765A168-AA71-428D-B72C-68BD6BBD9659}" type="sibTrans" cxnId="{6BDDADF3-C1B2-4FCC-9997-E72AF8C320F7}">
      <dgm:prSet/>
      <dgm:spPr/>
      <dgm:t>
        <a:bodyPr/>
        <a:lstStyle/>
        <a:p>
          <a:endParaRPr lang="en-GB" sz="1400"/>
        </a:p>
      </dgm:t>
    </dgm:pt>
    <dgm:pt modelId="{B8FE9D1B-6889-497D-9B15-D219DBC80E84}">
      <dgm:prSet phldrT="[Text]" custT="1"/>
      <dgm:spPr/>
      <dgm:t>
        <a:bodyPr/>
        <a:lstStyle/>
        <a:p>
          <a:r>
            <a:rPr lang="en-GB" sz="1400"/>
            <a:t>Shared vision/ investment in tackling the research-identified challenge </a:t>
          </a:r>
        </a:p>
      </dgm:t>
    </dgm:pt>
    <dgm:pt modelId="{5572BE38-BCD8-4535-AB41-D8DCCBD3DEB5}" type="parTrans" cxnId="{B093D65F-2D6C-4C7B-AC8C-6614B87D8200}">
      <dgm:prSet/>
      <dgm:spPr/>
      <dgm:t>
        <a:bodyPr/>
        <a:lstStyle/>
        <a:p>
          <a:endParaRPr lang="en-GB" sz="1400"/>
        </a:p>
      </dgm:t>
    </dgm:pt>
    <dgm:pt modelId="{EF3664DC-A708-4588-A749-C1A3ACD0E9B0}" type="sibTrans" cxnId="{B093D65F-2D6C-4C7B-AC8C-6614B87D8200}">
      <dgm:prSet/>
      <dgm:spPr/>
      <dgm:t>
        <a:bodyPr/>
        <a:lstStyle/>
        <a:p>
          <a:endParaRPr lang="en-GB" sz="1400"/>
        </a:p>
      </dgm:t>
    </dgm:pt>
    <dgm:pt modelId="{F4FEE5D0-02EC-44EB-B866-61DD1E127EAE}">
      <dgm:prSet phldrT="[Text]" custT="1"/>
      <dgm:spPr/>
      <dgm:t>
        <a:bodyPr/>
        <a:lstStyle/>
        <a:p>
          <a:r>
            <a:rPr lang="en-GB" sz="1400" dirty="0"/>
            <a:t>School staff supported through partnership with URC to take the research questions further</a:t>
          </a:r>
        </a:p>
      </dgm:t>
    </dgm:pt>
    <dgm:pt modelId="{8034366C-3D95-4B19-86B3-815C0287CCDB}" type="parTrans" cxnId="{1CC84F09-3B77-4A45-A5D3-5BD18FF0DB9A}">
      <dgm:prSet/>
      <dgm:spPr/>
      <dgm:t>
        <a:bodyPr/>
        <a:lstStyle/>
        <a:p>
          <a:endParaRPr lang="en-GB" sz="1400"/>
        </a:p>
      </dgm:t>
    </dgm:pt>
    <dgm:pt modelId="{6A51F1F0-007C-4323-A36B-8ADD738C02C1}" type="sibTrans" cxnId="{1CC84F09-3B77-4A45-A5D3-5BD18FF0DB9A}">
      <dgm:prSet/>
      <dgm:spPr/>
      <dgm:t>
        <a:bodyPr/>
        <a:lstStyle/>
        <a:p>
          <a:endParaRPr lang="en-GB" sz="1400"/>
        </a:p>
      </dgm:t>
    </dgm:pt>
    <dgm:pt modelId="{EB434D26-0CFF-4C20-8FCB-35C829DA962B}" type="pres">
      <dgm:prSet presAssocID="{ABD4B286-619E-455E-8F8D-C635C40D1D9F}" presName="linearFlow" presStyleCnt="0">
        <dgm:presLayoutVars>
          <dgm:dir/>
          <dgm:animLvl val="lvl"/>
          <dgm:resizeHandles val="exact"/>
        </dgm:presLayoutVars>
      </dgm:prSet>
      <dgm:spPr/>
    </dgm:pt>
    <dgm:pt modelId="{4ACA80BD-300F-4989-BB0C-E8F1515432A1}" type="pres">
      <dgm:prSet presAssocID="{B89738C6-71B7-4B92-91C9-3A1ADA76CE2B}" presName="composite" presStyleCnt="0"/>
      <dgm:spPr/>
    </dgm:pt>
    <dgm:pt modelId="{123958C3-C2EF-4648-8FCF-96672723B69D}" type="pres">
      <dgm:prSet presAssocID="{B89738C6-71B7-4B92-91C9-3A1ADA76CE2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23CE188-36E3-4692-B1D3-0A0BC04E9743}" type="pres">
      <dgm:prSet presAssocID="{B89738C6-71B7-4B92-91C9-3A1ADA76CE2B}" presName="descendantText" presStyleLbl="alignAcc1" presStyleIdx="0" presStyleCnt="3">
        <dgm:presLayoutVars>
          <dgm:bulletEnabled val="1"/>
        </dgm:presLayoutVars>
      </dgm:prSet>
      <dgm:spPr/>
    </dgm:pt>
    <dgm:pt modelId="{DBAAD2FA-6FA3-4A21-A694-40BF7ACD3AE0}" type="pres">
      <dgm:prSet presAssocID="{CF686CF9-6B2B-42BA-8D27-0FE59AE56571}" presName="sp" presStyleCnt="0"/>
      <dgm:spPr/>
    </dgm:pt>
    <dgm:pt modelId="{CCE9F985-F66E-45C2-8379-61A607A29883}" type="pres">
      <dgm:prSet presAssocID="{71A684C2-1422-4DD5-93A2-F5392CBE1E9F}" presName="composite" presStyleCnt="0"/>
      <dgm:spPr/>
    </dgm:pt>
    <dgm:pt modelId="{7323E3AA-E999-4B95-BF73-15D1B14F8144}" type="pres">
      <dgm:prSet presAssocID="{71A684C2-1422-4DD5-93A2-F5392CBE1E9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E4FA9F4-5C7E-407D-AD31-85734F7D7138}" type="pres">
      <dgm:prSet presAssocID="{71A684C2-1422-4DD5-93A2-F5392CBE1E9F}" presName="descendantText" presStyleLbl="alignAcc1" presStyleIdx="1" presStyleCnt="3">
        <dgm:presLayoutVars>
          <dgm:bulletEnabled val="1"/>
        </dgm:presLayoutVars>
      </dgm:prSet>
      <dgm:spPr/>
    </dgm:pt>
    <dgm:pt modelId="{AA0E4400-D865-4D89-8810-F390D35A6F0E}" type="pres">
      <dgm:prSet presAssocID="{B34CAF6F-E7A1-4F02-B763-489CF7CFFAAB}" presName="sp" presStyleCnt="0"/>
      <dgm:spPr/>
    </dgm:pt>
    <dgm:pt modelId="{9D2F125F-49E2-46E4-9DC2-F937C1F6F8AA}" type="pres">
      <dgm:prSet presAssocID="{47C0500C-C634-4ACC-97FC-8F8BD63D5E97}" presName="composite" presStyleCnt="0"/>
      <dgm:spPr/>
    </dgm:pt>
    <dgm:pt modelId="{7ACA64CB-9A27-44C9-9DF0-44DD3B53C48D}" type="pres">
      <dgm:prSet presAssocID="{47C0500C-C634-4ACC-97FC-8F8BD63D5E9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31CB1CE-69E1-4034-8129-8F325895A256}" type="pres">
      <dgm:prSet presAssocID="{47C0500C-C634-4ACC-97FC-8F8BD63D5E9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4ACBE06-C38F-4232-9A2A-A130DBA04FED}" srcId="{B89738C6-71B7-4B92-91C9-3A1ADA76CE2B}" destId="{B656EB0B-541C-4CEF-A026-677C7620B700}" srcOrd="1" destOrd="0" parTransId="{14F3C3DD-76D5-411B-857E-734CCF8682F7}" sibTransId="{BB9E2B3F-75D5-4604-9705-B2660CB1FAD7}"/>
    <dgm:cxn modelId="{1CC84F09-3B77-4A45-A5D3-5BD18FF0DB9A}" srcId="{47C0500C-C634-4ACC-97FC-8F8BD63D5E97}" destId="{F4FEE5D0-02EC-44EB-B866-61DD1E127EAE}" srcOrd="3" destOrd="0" parTransId="{8034366C-3D95-4B19-86B3-815C0287CCDB}" sibTransId="{6A51F1F0-007C-4323-A36B-8ADD738C02C1}"/>
    <dgm:cxn modelId="{D92E5A22-5826-4DEE-90F0-38F0CBAD4731}" type="presOf" srcId="{B8FE9D1B-6889-497D-9B15-D219DBC80E84}" destId="{1E4FA9F4-5C7E-407D-AD31-85734F7D7138}" srcOrd="0" destOrd="2" presId="urn:microsoft.com/office/officeart/2005/8/layout/chevron2"/>
    <dgm:cxn modelId="{7CC55223-BDFA-4DF5-9DE3-338507D213CA}" type="presOf" srcId="{ABD4B286-619E-455E-8F8D-C635C40D1D9F}" destId="{EB434D26-0CFF-4C20-8FCB-35C829DA962B}" srcOrd="0" destOrd="0" presId="urn:microsoft.com/office/officeart/2005/8/layout/chevron2"/>
    <dgm:cxn modelId="{B36E982F-0BEE-471D-845D-60A9D41BD2AE}" srcId="{B89738C6-71B7-4B92-91C9-3A1ADA76CE2B}" destId="{318E1843-C54F-404C-9F26-5B226A6C51B3}" srcOrd="0" destOrd="0" parTransId="{2E7DEA6A-2772-4E9A-BAFB-AF57F5FE9327}" sibTransId="{BA24C3C0-4EB8-44A8-9489-95B34483EB83}"/>
    <dgm:cxn modelId="{1D23223B-1B1E-4C87-92E9-78BBF8105685}" srcId="{ABD4B286-619E-455E-8F8D-C635C40D1D9F}" destId="{71A684C2-1422-4DD5-93A2-F5392CBE1E9F}" srcOrd="1" destOrd="0" parTransId="{7D9EC75C-F2B9-49B4-8766-CDF751680E9E}" sibTransId="{B34CAF6F-E7A1-4F02-B763-489CF7CFFAAB}"/>
    <dgm:cxn modelId="{B093D65F-2D6C-4C7B-AC8C-6614B87D8200}" srcId="{71A684C2-1422-4DD5-93A2-F5392CBE1E9F}" destId="{B8FE9D1B-6889-497D-9B15-D219DBC80E84}" srcOrd="2" destOrd="0" parTransId="{5572BE38-BCD8-4535-AB41-D8DCCBD3DEB5}" sibTransId="{EF3664DC-A708-4588-A749-C1A3ACD0E9B0}"/>
    <dgm:cxn modelId="{EA69DA5F-8640-48C1-B2C4-07850320DCC1}" type="presOf" srcId="{318E1843-C54F-404C-9F26-5B226A6C51B3}" destId="{D23CE188-36E3-4692-B1D3-0A0BC04E9743}" srcOrd="0" destOrd="0" presId="urn:microsoft.com/office/officeart/2005/8/layout/chevron2"/>
    <dgm:cxn modelId="{60570A68-5AB9-41AD-96E9-95D49252D04C}" type="presOf" srcId="{DB960DEF-8C5A-4F0F-BAC4-D08CA9038CE2}" destId="{1E4FA9F4-5C7E-407D-AD31-85734F7D7138}" srcOrd="0" destOrd="1" presId="urn:microsoft.com/office/officeart/2005/8/layout/chevron2"/>
    <dgm:cxn modelId="{DB27E448-A523-4B83-99A5-6815532931BF}" srcId="{47C0500C-C634-4ACC-97FC-8F8BD63D5E97}" destId="{9BF2A8C3-94AF-407B-810B-14AA68ADD848}" srcOrd="0" destOrd="0" parTransId="{615E884E-1A30-480F-A55C-30AF0A04429C}" sibTransId="{D3D2F276-2239-4108-9789-7EE19A7BEF8F}"/>
    <dgm:cxn modelId="{5D593A6E-1E34-4433-9BBD-715E4FA22F7F}" type="presOf" srcId="{30EAD269-AE55-4D9C-84A0-5EACD2FD38DC}" destId="{631CB1CE-69E1-4034-8129-8F325895A256}" srcOrd="0" destOrd="1" presId="urn:microsoft.com/office/officeart/2005/8/layout/chevron2"/>
    <dgm:cxn modelId="{28E49685-9E32-49F3-8633-F406DA26CAE0}" type="presOf" srcId="{B656EB0B-541C-4CEF-A026-677C7620B700}" destId="{D23CE188-36E3-4692-B1D3-0A0BC04E9743}" srcOrd="0" destOrd="1" presId="urn:microsoft.com/office/officeart/2005/8/layout/chevron2"/>
    <dgm:cxn modelId="{AB789E89-0414-4D68-91F6-DA0F280FB2F2}" srcId="{71A684C2-1422-4DD5-93A2-F5392CBE1E9F}" destId="{5A83ECC2-F069-4328-863A-B78F0B8AF7D8}" srcOrd="0" destOrd="0" parTransId="{65FFE04F-0296-465C-B615-25AA63B1BBF0}" sibTransId="{53BB92E7-11E9-4160-92C2-E265C89869DC}"/>
    <dgm:cxn modelId="{BFD24E8E-2B53-4BC2-976E-9BF56CD686E2}" srcId="{71A684C2-1422-4DD5-93A2-F5392CBE1E9F}" destId="{DB960DEF-8C5A-4F0F-BAC4-D08CA9038CE2}" srcOrd="1" destOrd="0" parTransId="{FA8B147A-9DD6-41D7-AFA5-2E4C09BE0812}" sibTransId="{FFE79658-3B29-4C17-9DF3-5FF6F2EE84FA}"/>
    <dgm:cxn modelId="{18702192-91D2-46E4-B0D1-5D3B410B1F1E}" type="presOf" srcId="{B89738C6-71B7-4B92-91C9-3A1ADA76CE2B}" destId="{123958C3-C2EF-4648-8FCF-96672723B69D}" srcOrd="0" destOrd="0" presId="urn:microsoft.com/office/officeart/2005/8/layout/chevron2"/>
    <dgm:cxn modelId="{66978893-120C-43E4-8679-C844B3D9EA58}" srcId="{ABD4B286-619E-455E-8F8D-C635C40D1D9F}" destId="{47C0500C-C634-4ACC-97FC-8F8BD63D5E97}" srcOrd="2" destOrd="0" parTransId="{547F867B-C076-4D82-996B-001C8FDE28D9}" sibTransId="{C0ECB4DD-9CCF-4130-851C-01B7A330AC24}"/>
    <dgm:cxn modelId="{09CA6F9F-5C7F-434A-B12E-CF17CB6F6574}" type="presOf" srcId="{5A83ECC2-F069-4328-863A-B78F0B8AF7D8}" destId="{1E4FA9F4-5C7E-407D-AD31-85734F7D7138}" srcOrd="0" destOrd="0" presId="urn:microsoft.com/office/officeart/2005/8/layout/chevron2"/>
    <dgm:cxn modelId="{35EEE59F-9361-4F98-A055-AA8F465F77A7}" srcId="{47C0500C-C634-4ACC-97FC-8F8BD63D5E97}" destId="{30EAD269-AE55-4D9C-84A0-5EACD2FD38DC}" srcOrd="1" destOrd="0" parTransId="{DE3E05F5-E57B-4C58-A598-BFA5618F7AB9}" sibTransId="{E687AC20-F68C-4424-BA18-CD3ED236DE55}"/>
    <dgm:cxn modelId="{D23B0DB8-E6D7-4C5D-BBC8-464F096AE4C5}" srcId="{ABD4B286-619E-455E-8F8D-C635C40D1D9F}" destId="{B89738C6-71B7-4B92-91C9-3A1ADA76CE2B}" srcOrd="0" destOrd="0" parTransId="{9BE842BE-3C8D-4B2B-91C5-A55B7885B944}" sibTransId="{CF686CF9-6B2B-42BA-8D27-0FE59AE56571}"/>
    <dgm:cxn modelId="{749051CB-DD67-4EED-B13C-1E91A58C0B7F}" type="presOf" srcId="{99BBFC85-F398-4A90-BA28-5A5420569255}" destId="{631CB1CE-69E1-4034-8129-8F325895A256}" srcOrd="0" destOrd="2" presId="urn:microsoft.com/office/officeart/2005/8/layout/chevron2"/>
    <dgm:cxn modelId="{7805E4CC-95EA-46E0-9385-4F4EC8BDEBD5}" type="presOf" srcId="{9BF2A8C3-94AF-407B-810B-14AA68ADD848}" destId="{631CB1CE-69E1-4034-8129-8F325895A256}" srcOrd="0" destOrd="0" presId="urn:microsoft.com/office/officeart/2005/8/layout/chevron2"/>
    <dgm:cxn modelId="{4C436DD0-C818-4D7B-8958-ED899B10F062}" type="presOf" srcId="{47C0500C-C634-4ACC-97FC-8F8BD63D5E97}" destId="{7ACA64CB-9A27-44C9-9DF0-44DD3B53C48D}" srcOrd="0" destOrd="0" presId="urn:microsoft.com/office/officeart/2005/8/layout/chevron2"/>
    <dgm:cxn modelId="{D605F8DA-93FE-4A9C-B9CC-1D215B92C4F6}" type="presOf" srcId="{F4FEE5D0-02EC-44EB-B866-61DD1E127EAE}" destId="{631CB1CE-69E1-4034-8129-8F325895A256}" srcOrd="0" destOrd="3" presId="urn:microsoft.com/office/officeart/2005/8/layout/chevron2"/>
    <dgm:cxn modelId="{6BDDADF3-C1B2-4FCC-9997-E72AF8C320F7}" srcId="{47C0500C-C634-4ACC-97FC-8F8BD63D5E97}" destId="{99BBFC85-F398-4A90-BA28-5A5420569255}" srcOrd="2" destOrd="0" parTransId="{A7B89FB6-740B-4664-8C46-2B08B95C79C9}" sibTransId="{D765A168-AA71-428D-B72C-68BD6BBD9659}"/>
    <dgm:cxn modelId="{501AC1FD-6215-439F-BFED-CB4386BC585D}" type="presOf" srcId="{71A684C2-1422-4DD5-93A2-F5392CBE1E9F}" destId="{7323E3AA-E999-4B95-BF73-15D1B14F8144}" srcOrd="0" destOrd="0" presId="urn:microsoft.com/office/officeart/2005/8/layout/chevron2"/>
    <dgm:cxn modelId="{8E292AC2-11BB-47E3-BC11-94167767DE02}" type="presParOf" srcId="{EB434D26-0CFF-4C20-8FCB-35C829DA962B}" destId="{4ACA80BD-300F-4989-BB0C-E8F1515432A1}" srcOrd="0" destOrd="0" presId="urn:microsoft.com/office/officeart/2005/8/layout/chevron2"/>
    <dgm:cxn modelId="{01005EE6-40DA-4BF0-AD42-B10D6322863C}" type="presParOf" srcId="{4ACA80BD-300F-4989-BB0C-E8F1515432A1}" destId="{123958C3-C2EF-4648-8FCF-96672723B69D}" srcOrd="0" destOrd="0" presId="urn:microsoft.com/office/officeart/2005/8/layout/chevron2"/>
    <dgm:cxn modelId="{28A23EBC-52E7-4807-9146-BDE3F54ADD79}" type="presParOf" srcId="{4ACA80BD-300F-4989-BB0C-E8F1515432A1}" destId="{D23CE188-36E3-4692-B1D3-0A0BC04E9743}" srcOrd="1" destOrd="0" presId="urn:microsoft.com/office/officeart/2005/8/layout/chevron2"/>
    <dgm:cxn modelId="{0AE273FE-6C9B-4A1C-B52C-2E5E05494A2D}" type="presParOf" srcId="{EB434D26-0CFF-4C20-8FCB-35C829DA962B}" destId="{DBAAD2FA-6FA3-4A21-A694-40BF7ACD3AE0}" srcOrd="1" destOrd="0" presId="urn:microsoft.com/office/officeart/2005/8/layout/chevron2"/>
    <dgm:cxn modelId="{D9D9C9AA-B693-4F59-8BEF-40AC702E3168}" type="presParOf" srcId="{EB434D26-0CFF-4C20-8FCB-35C829DA962B}" destId="{CCE9F985-F66E-45C2-8379-61A607A29883}" srcOrd="2" destOrd="0" presId="urn:microsoft.com/office/officeart/2005/8/layout/chevron2"/>
    <dgm:cxn modelId="{AAC6F1D3-9BAD-4F45-8995-231B1455A882}" type="presParOf" srcId="{CCE9F985-F66E-45C2-8379-61A607A29883}" destId="{7323E3AA-E999-4B95-BF73-15D1B14F8144}" srcOrd="0" destOrd="0" presId="urn:microsoft.com/office/officeart/2005/8/layout/chevron2"/>
    <dgm:cxn modelId="{C8BECC94-4ED7-49BF-9DAC-8ED97F10801D}" type="presParOf" srcId="{CCE9F985-F66E-45C2-8379-61A607A29883}" destId="{1E4FA9F4-5C7E-407D-AD31-85734F7D7138}" srcOrd="1" destOrd="0" presId="urn:microsoft.com/office/officeart/2005/8/layout/chevron2"/>
    <dgm:cxn modelId="{9A41A486-2B41-4213-B14F-B3EC586F009C}" type="presParOf" srcId="{EB434D26-0CFF-4C20-8FCB-35C829DA962B}" destId="{AA0E4400-D865-4D89-8810-F390D35A6F0E}" srcOrd="3" destOrd="0" presId="urn:microsoft.com/office/officeart/2005/8/layout/chevron2"/>
    <dgm:cxn modelId="{70374215-9AE6-4C61-902F-D39A4F09706C}" type="presParOf" srcId="{EB434D26-0CFF-4C20-8FCB-35C829DA962B}" destId="{9D2F125F-49E2-46E4-9DC2-F937C1F6F8AA}" srcOrd="4" destOrd="0" presId="urn:microsoft.com/office/officeart/2005/8/layout/chevron2"/>
    <dgm:cxn modelId="{8EE82CFE-8231-422E-BDE8-894CEF4FBCCF}" type="presParOf" srcId="{9D2F125F-49E2-46E4-9DC2-F937C1F6F8AA}" destId="{7ACA64CB-9A27-44C9-9DF0-44DD3B53C48D}" srcOrd="0" destOrd="0" presId="urn:microsoft.com/office/officeart/2005/8/layout/chevron2"/>
    <dgm:cxn modelId="{24288681-C59F-4C39-82C2-BDD145E77D38}" type="presParOf" srcId="{9D2F125F-49E2-46E4-9DC2-F937C1F6F8AA}" destId="{631CB1CE-69E1-4034-8129-8F325895A2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03D40-A09F-455D-8EF7-95116F2F2BFB}" type="doc">
      <dgm:prSet loTypeId="urn:microsoft.com/office/officeart/2011/layout/HexagonRadial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8FB49F7-6AF2-4640-9A11-DE7C33519D48}">
      <dgm:prSet phldrT="[Text]"/>
      <dgm:spPr/>
      <dgm:t>
        <a:bodyPr/>
        <a:lstStyle/>
        <a:p>
          <a:r>
            <a:rPr lang="en-GB"/>
            <a:t>Teacher agency increased through investigating the questions that matter to them. </a:t>
          </a:r>
        </a:p>
      </dgm:t>
    </dgm:pt>
    <dgm:pt modelId="{E0CD41E5-29C8-47EF-AB99-4521D0C49863}" type="parTrans" cxnId="{E2D0BFD8-49E4-43CF-B96E-402B963D3D7F}">
      <dgm:prSet/>
      <dgm:spPr/>
      <dgm:t>
        <a:bodyPr/>
        <a:lstStyle/>
        <a:p>
          <a:endParaRPr lang="en-GB"/>
        </a:p>
      </dgm:t>
    </dgm:pt>
    <dgm:pt modelId="{C1E20A10-BCC4-43F2-8AC3-AC6E490FD22F}" type="sibTrans" cxnId="{E2D0BFD8-49E4-43CF-B96E-402B963D3D7F}">
      <dgm:prSet/>
      <dgm:spPr/>
      <dgm:t>
        <a:bodyPr/>
        <a:lstStyle/>
        <a:p>
          <a:endParaRPr lang="en-GB"/>
        </a:p>
      </dgm:t>
    </dgm:pt>
    <dgm:pt modelId="{0441007C-7BEC-436D-BCEE-BA5B2CEA2BB5}">
      <dgm:prSet phldrT="[Text]"/>
      <dgm:spPr/>
      <dgm:t>
        <a:bodyPr/>
        <a:lstStyle/>
        <a:p>
          <a:r>
            <a:rPr lang="en-GB"/>
            <a:t>Planning team can see impact/use of their work</a:t>
          </a:r>
        </a:p>
      </dgm:t>
    </dgm:pt>
    <dgm:pt modelId="{EFB7209B-0B5E-4B44-88F5-1AC7DF544606}" type="parTrans" cxnId="{625B84D1-87EB-4AAF-BAC7-DC326F3D6DF9}">
      <dgm:prSet/>
      <dgm:spPr/>
      <dgm:t>
        <a:bodyPr/>
        <a:lstStyle/>
        <a:p>
          <a:endParaRPr lang="en-GB"/>
        </a:p>
      </dgm:t>
    </dgm:pt>
    <dgm:pt modelId="{04EC0110-FB51-4C65-8576-7D8C5DDD1E23}" type="sibTrans" cxnId="{625B84D1-87EB-4AAF-BAC7-DC326F3D6DF9}">
      <dgm:prSet/>
      <dgm:spPr/>
      <dgm:t>
        <a:bodyPr/>
        <a:lstStyle/>
        <a:p>
          <a:endParaRPr lang="en-GB"/>
        </a:p>
      </dgm:t>
    </dgm:pt>
    <dgm:pt modelId="{DAE218BB-E5AF-456C-8450-EE371BA0C745}">
      <dgm:prSet phldrT="[Text]"/>
      <dgm:spPr/>
      <dgm:t>
        <a:bodyPr/>
        <a:lstStyle/>
        <a:p>
          <a:r>
            <a:rPr lang="en-GB"/>
            <a:t>More staff want to take part in research</a:t>
          </a:r>
        </a:p>
      </dgm:t>
    </dgm:pt>
    <dgm:pt modelId="{E6670EF5-CD0E-4A14-B42C-91E20BF66BFF}" type="parTrans" cxnId="{78FFCD28-0B55-45AE-ADB4-036889773DF6}">
      <dgm:prSet/>
      <dgm:spPr/>
      <dgm:t>
        <a:bodyPr/>
        <a:lstStyle/>
        <a:p>
          <a:endParaRPr lang="en-GB"/>
        </a:p>
      </dgm:t>
    </dgm:pt>
    <dgm:pt modelId="{36771904-4E2B-4FD9-809D-4073DDEBD6FB}" type="sibTrans" cxnId="{78FFCD28-0B55-45AE-ADB4-036889773DF6}">
      <dgm:prSet/>
      <dgm:spPr/>
      <dgm:t>
        <a:bodyPr/>
        <a:lstStyle/>
        <a:p>
          <a:endParaRPr lang="en-GB"/>
        </a:p>
      </dgm:t>
    </dgm:pt>
    <dgm:pt modelId="{5CD00984-B4DC-4494-B101-35BB2B6984AE}">
      <dgm:prSet phldrT="[Text]"/>
      <dgm:spPr/>
      <dgm:t>
        <a:bodyPr/>
        <a:lstStyle/>
        <a:p>
          <a:r>
            <a:rPr lang="en-GB" dirty="0"/>
            <a:t>All staff (including support staff) involve in PLC</a:t>
          </a:r>
        </a:p>
      </dgm:t>
    </dgm:pt>
    <dgm:pt modelId="{414C5BA8-17C9-4FFF-8C02-F38C20C9344A}" type="parTrans" cxnId="{758F733E-0C4B-46FD-B314-C11A47C64869}">
      <dgm:prSet/>
      <dgm:spPr/>
      <dgm:t>
        <a:bodyPr/>
        <a:lstStyle/>
        <a:p>
          <a:endParaRPr lang="en-GB"/>
        </a:p>
      </dgm:t>
    </dgm:pt>
    <dgm:pt modelId="{758C9858-584A-4E51-9D85-A54A179A5C46}" type="sibTrans" cxnId="{758F733E-0C4B-46FD-B314-C11A47C64869}">
      <dgm:prSet/>
      <dgm:spPr/>
      <dgm:t>
        <a:bodyPr/>
        <a:lstStyle/>
        <a:p>
          <a:endParaRPr lang="en-GB"/>
        </a:p>
      </dgm:t>
    </dgm:pt>
    <dgm:pt modelId="{E1563E83-E5AB-43C6-91CF-6EC56A4C7A92}">
      <dgm:prSet phldrT="[Text]"/>
      <dgm:spPr/>
      <dgm:t>
        <a:bodyPr/>
        <a:lstStyle/>
        <a:p>
          <a:r>
            <a:rPr lang="en-GB"/>
            <a:t>SLT deliver research and methodology training with support of URC</a:t>
          </a:r>
        </a:p>
      </dgm:t>
    </dgm:pt>
    <dgm:pt modelId="{1F7E5A68-9622-4A94-8FE4-FE0B917FEAFA}" type="parTrans" cxnId="{F8B55A07-3FEE-4CF9-9400-74F06A981AE6}">
      <dgm:prSet/>
      <dgm:spPr/>
      <dgm:t>
        <a:bodyPr/>
        <a:lstStyle/>
        <a:p>
          <a:endParaRPr lang="en-GB"/>
        </a:p>
      </dgm:t>
    </dgm:pt>
    <dgm:pt modelId="{EB6D7DE2-E777-4B8F-B5E2-D861DE487325}" type="sibTrans" cxnId="{F8B55A07-3FEE-4CF9-9400-74F06A981AE6}">
      <dgm:prSet/>
      <dgm:spPr/>
      <dgm:t>
        <a:bodyPr/>
        <a:lstStyle/>
        <a:p>
          <a:endParaRPr lang="en-GB"/>
        </a:p>
      </dgm:t>
    </dgm:pt>
    <dgm:pt modelId="{C0FF3252-8763-48F1-821E-0D6A94BD0F35}">
      <dgm:prSet phldrT="[Text]"/>
      <dgm:spPr/>
      <dgm:t>
        <a:bodyPr/>
        <a:lstStyle/>
        <a:p>
          <a:r>
            <a:rPr lang="en-GB" dirty="0"/>
            <a:t>PLC investigates a research question of their choice</a:t>
          </a:r>
        </a:p>
      </dgm:t>
    </dgm:pt>
    <dgm:pt modelId="{A85C9232-DCB1-40EE-9DDB-9B6759DB97C6}" type="parTrans" cxnId="{CC8C6C2B-AA5E-46F5-861F-B156290C95CE}">
      <dgm:prSet/>
      <dgm:spPr/>
      <dgm:t>
        <a:bodyPr/>
        <a:lstStyle/>
        <a:p>
          <a:endParaRPr lang="en-GB"/>
        </a:p>
      </dgm:t>
    </dgm:pt>
    <dgm:pt modelId="{5A443E58-2102-42BD-AD55-35A513C12252}" type="sibTrans" cxnId="{CC8C6C2B-AA5E-46F5-861F-B156290C95CE}">
      <dgm:prSet/>
      <dgm:spPr/>
      <dgm:t>
        <a:bodyPr/>
        <a:lstStyle/>
        <a:p>
          <a:endParaRPr lang="en-GB"/>
        </a:p>
      </dgm:t>
    </dgm:pt>
    <dgm:pt modelId="{FA80D244-F91F-4514-88C2-25D89C180D8D}">
      <dgm:prSet phldrT="[Text]"/>
      <dgm:spPr/>
      <dgm:t>
        <a:bodyPr/>
        <a:lstStyle/>
        <a:p>
          <a:r>
            <a:rPr lang="en-GB"/>
            <a:t>Results published internally – working towards external publications</a:t>
          </a:r>
        </a:p>
      </dgm:t>
    </dgm:pt>
    <dgm:pt modelId="{93D8153E-B710-4382-B706-099AC25E0193}" type="parTrans" cxnId="{27A33E9D-A7E8-437E-B0C7-EE317496D918}">
      <dgm:prSet/>
      <dgm:spPr/>
      <dgm:t>
        <a:bodyPr/>
        <a:lstStyle/>
        <a:p>
          <a:endParaRPr lang="en-GB"/>
        </a:p>
      </dgm:t>
    </dgm:pt>
    <dgm:pt modelId="{78903D4A-38AE-4D12-84E2-4FFC45265132}" type="sibTrans" cxnId="{27A33E9D-A7E8-437E-B0C7-EE317496D918}">
      <dgm:prSet/>
      <dgm:spPr/>
      <dgm:t>
        <a:bodyPr/>
        <a:lstStyle/>
        <a:p>
          <a:endParaRPr lang="en-GB"/>
        </a:p>
      </dgm:t>
    </dgm:pt>
    <dgm:pt modelId="{9A24347D-50C7-4236-A58D-C427DE0181F5}" type="pres">
      <dgm:prSet presAssocID="{7DD03D40-A09F-455D-8EF7-95116F2F2BF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C328D46-C298-4625-B4AB-DB2A5431EEAC}" type="pres">
      <dgm:prSet presAssocID="{D8FB49F7-6AF2-4640-9A11-DE7C33519D48}" presName="Parent" presStyleLbl="node0" presStyleIdx="0" presStyleCnt="1">
        <dgm:presLayoutVars>
          <dgm:chMax val="6"/>
          <dgm:chPref val="6"/>
        </dgm:presLayoutVars>
      </dgm:prSet>
      <dgm:spPr/>
    </dgm:pt>
    <dgm:pt modelId="{13620F8A-1E8A-4296-9D84-28419DA9216E}" type="pres">
      <dgm:prSet presAssocID="{0441007C-7BEC-436D-BCEE-BA5B2CEA2BB5}" presName="Accent1" presStyleCnt="0"/>
      <dgm:spPr/>
    </dgm:pt>
    <dgm:pt modelId="{A5BAD2F1-347E-4F67-A9EA-13DFEF5360B1}" type="pres">
      <dgm:prSet presAssocID="{0441007C-7BEC-436D-BCEE-BA5B2CEA2BB5}" presName="Accent" presStyleLbl="bgShp" presStyleIdx="0" presStyleCnt="6"/>
      <dgm:spPr/>
    </dgm:pt>
    <dgm:pt modelId="{05634D5A-5CC8-4383-9BC5-64072AE02DE1}" type="pres">
      <dgm:prSet presAssocID="{0441007C-7BEC-436D-BCEE-BA5B2CEA2BB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F86AB43-D0D6-4D4A-8438-7D72DDB2CD5B}" type="pres">
      <dgm:prSet presAssocID="{DAE218BB-E5AF-456C-8450-EE371BA0C745}" presName="Accent2" presStyleCnt="0"/>
      <dgm:spPr/>
    </dgm:pt>
    <dgm:pt modelId="{E092B0DD-A82F-4608-911A-88DA0149F590}" type="pres">
      <dgm:prSet presAssocID="{DAE218BB-E5AF-456C-8450-EE371BA0C745}" presName="Accent" presStyleLbl="bgShp" presStyleIdx="1" presStyleCnt="6"/>
      <dgm:spPr/>
    </dgm:pt>
    <dgm:pt modelId="{F9CE1480-02B7-407F-93DC-BAC49723D459}" type="pres">
      <dgm:prSet presAssocID="{DAE218BB-E5AF-456C-8450-EE371BA0C74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0A34CB0-8A76-4D38-841D-3619A7406CBE}" type="pres">
      <dgm:prSet presAssocID="{5CD00984-B4DC-4494-B101-35BB2B6984AE}" presName="Accent3" presStyleCnt="0"/>
      <dgm:spPr/>
    </dgm:pt>
    <dgm:pt modelId="{2341FD93-8FA5-4850-8E27-71DEDE87E195}" type="pres">
      <dgm:prSet presAssocID="{5CD00984-B4DC-4494-B101-35BB2B6984AE}" presName="Accent" presStyleLbl="bgShp" presStyleIdx="2" presStyleCnt="6"/>
      <dgm:spPr/>
    </dgm:pt>
    <dgm:pt modelId="{7AF73991-EAD5-46A7-8D6B-147D0D73B837}" type="pres">
      <dgm:prSet presAssocID="{5CD00984-B4DC-4494-B101-35BB2B6984A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D207D05-9DA4-408B-A0B9-ECE9A8DCA140}" type="pres">
      <dgm:prSet presAssocID="{E1563E83-E5AB-43C6-91CF-6EC56A4C7A92}" presName="Accent4" presStyleCnt="0"/>
      <dgm:spPr/>
    </dgm:pt>
    <dgm:pt modelId="{85779EDA-FBBF-42B3-915B-CB49348CF2B5}" type="pres">
      <dgm:prSet presAssocID="{E1563E83-E5AB-43C6-91CF-6EC56A4C7A92}" presName="Accent" presStyleLbl="bgShp" presStyleIdx="3" presStyleCnt="6"/>
      <dgm:spPr/>
    </dgm:pt>
    <dgm:pt modelId="{C0FE2175-1D09-48F7-A3A9-E3E0189381D2}" type="pres">
      <dgm:prSet presAssocID="{E1563E83-E5AB-43C6-91CF-6EC56A4C7A9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6C65AD6-73DE-4987-A6FE-A331DFCA4CA8}" type="pres">
      <dgm:prSet presAssocID="{C0FF3252-8763-48F1-821E-0D6A94BD0F35}" presName="Accent5" presStyleCnt="0"/>
      <dgm:spPr/>
    </dgm:pt>
    <dgm:pt modelId="{515BB133-2D68-4AE8-A1EE-0BCA0A5E30CA}" type="pres">
      <dgm:prSet presAssocID="{C0FF3252-8763-48F1-821E-0D6A94BD0F35}" presName="Accent" presStyleLbl="bgShp" presStyleIdx="4" presStyleCnt="6"/>
      <dgm:spPr/>
    </dgm:pt>
    <dgm:pt modelId="{37CD23FF-3DCD-4BB2-B154-DD254BD47D2B}" type="pres">
      <dgm:prSet presAssocID="{C0FF3252-8763-48F1-821E-0D6A94BD0F3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D32B402-7CEE-48A6-996A-96178A2E3EDD}" type="pres">
      <dgm:prSet presAssocID="{FA80D244-F91F-4514-88C2-25D89C180D8D}" presName="Accent6" presStyleCnt="0"/>
      <dgm:spPr/>
    </dgm:pt>
    <dgm:pt modelId="{338C0DDC-3296-4391-BECA-85796D36C582}" type="pres">
      <dgm:prSet presAssocID="{FA80D244-F91F-4514-88C2-25D89C180D8D}" presName="Accent" presStyleLbl="bgShp" presStyleIdx="5" presStyleCnt="6"/>
      <dgm:spPr/>
    </dgm:pt>
    <dgm:pt modelId="{7D113316-FC7B-4DB7-AD0C-8EFE57938CAB}" type="pres">
      <dgm:prSet presAssocID="{FA80D244-F91F-4514-88C2-25D89C180D8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0FFFD05-CC8A-4FF7-9B40-759698DC319D}" type="presOf" srcId="{E1563E83-E5AB-43C6-91CF-6EC56A4C7A92}" destId="{C0FE2175-1D09-48F7-A3A9-E3E0189381D2}" srcOrd="0" destOrd="0" presId="urn:microsoft.com/office/officeart/2011/layout/HexagonRadial"/>
    <dgm:cxn modelId="{F8B55A07-3FEE-4CF9-9400-74F06A981AE6}" srcId="{D8FB49F7-6AF2-4640-9A11-DE7C33519D48}" destId="{E1563E83-E5AB-43C6-91CF-6EC56A4C7A92}" srcOrd="3" destOrd="0" parTransId="{1F7E5A68-9622-4A94-8FE4-FE0B917FEAFA}" sibTransId="{EB6D7DE2-E777-4B8F-B5E2-D861DE487325}"/>
    <dgm:cxn modelId="{8927D50F-4574-49D1-BD68-C22297678DA7}" type="presOf" srcId="{D8FB49F7-6AF2-4640-9A11-DE7C33519D48}" destId="{7C328D46-C298-4625-B4AB-DB2A5431EEAC}" srcOrd="0" destOrd="0" presId="urn:microsoft.com/office/officeart/2011/layout/HexagonRadial"/>
    <dgm:cxn modelId="{78FFCD28-0B55-45AE-ADB4-036889773DF6}" srcId="{D8FB49F7-6AF2-4640-9A11-DE7C33519D48}" destId="{DAE218BB-E5AF-456C-8450-EE371BA0C745}" srcOrd="1" destOrd="0" parTransId="{E6670EF5-CD0E-4A14-B42C-91E20BF66BFF}" sibTransId="{36771904-4E2B-4FD9-809D-4073DDEBD6FB}"/>
    <dgm:cxn modelId="{CC8C6C2B-AA5E-46F5-861F-B156290C95CE}" srcId="{D8FB49F7-6AF2-4640-9A11-DE7C33519D48}" destId="{C0FF3252-8763-48F1-821E-0D6A94BD0F35}" srcOrd="4" destOrd="0" parTransId="{A85C9232-DCB1-40EE-9DDB-9B6759DB97C6}" sibTransId="{5A443E58-2102-42BD-AD55-35A513C12252}"/>
    <dgm:cxn modelId="{FC8CD82D-76CD-48AF-B7CE-E83474CAB3D0}" type="presOf" srcId="{DAE218BB-E5AF-456C-8450-EE371BA0C745}" destId="{F9CE1480-02B7-407F-93DC-BAC49723D459}" srcOrd="0" destOrd="0" presId="urn:microsoft.com/office/officeart/2011/layout/HexagonRadial"/>
    <dgm:cxn modelId="{1B80E836-08FA-40D3-8A7C-82C20874EF1F}" type="presOf" srcId="{FA80D244-F91F-4514-88C2-25D89C180D8D}" destId="{7D113316-FC7B-4DB7-AD0C-8EFE57938CAB}" srcOrd="0" destOrd="0" presId="urn:microsoft.com/office/officeart/2011/layout/HexagonRadial"/>
    <dgm:cxn modelId="{0816E139-CD9A-4DF5-A0F1-87828FB5E3CD}" type="presOf" srcId="{5CD00984-B4DC-4494-B101-35BB2B6984AE}" destId="{7AF73991-EAD5-46A7-8D6B-147D0D73B837}" srcOrd="0" destOrd="0" presId="urn:microsoft.com/office/officeart/2011/layout/HexagonRadial"/>
    <dgm:cxn modelId="{758F733E-0C4B-46FD-B314-C11A47C64869}" srcId="{D8FB49F7-6AF2-4640-9A11-DE7C33519D48}" destId="{5CD00984-B4DC-4494-B101-35BB2B6984AE}" srcOrd="2" destOrd="0" parTransId="{414C5BA8-17C9-4FFF-8C02-F38C20C9344A}" sibTransId="{758C9858-584A-4E51-9D85-A54A179A5C46}"/>
    <dgm:cxn modelId="{E1E68762-83BC-4D8E-ACB5-6B14721F4B82}" type="presOf" srcId="{C0FF3252-8763-48F1-821E-0D6A94BD0F35}" destId="{37CD23FF-3DCD-4BB2-B154-DD254BD47D2B}" srcOrd="0" destOrd="0" presId="urn:microsoft.com/office/officeart/2011/layout/HexagonRadial"/>
    <dgm:cxn modelId="{27A33E9D-A7E8-437E-B0C7-EE317496D918}" srcId="{D8FB49F7-6AF2-4640-9A11-DE7C33519D48}" destId="{FA80D244-F91F-4514-88C2-25D89C180D8D}" srcOrd="5" destOrd="0" parTransId="{93D8153E-B710-4382-B706-099AC25E0193}" sibTransId="{78903D4A-38AE-4D12-84E2-4FFC45265132}"/>
    <dgm:cxn modelId="{DAE444AE-0D2F-4377-96B0-49F0197B913C}" type="presOf" srcId="{0441007C-7BEC-436D-BCEE-BA5B2CEA2BB5}" destId="{05634D5A-5CC8-4383-9BC5-64072AE02DE1}" srcOrd="0" destOrd="0" presId="urn:microsoft.com/office/officeart/2011/layout/HexagonRadial"/>
    <dgm:cxn modelId="{625B84D1-87EB-4AAF-BAC7-DC326F3D6DF9}" srcId="{D8FB49F7-6AF2-4640-9A11-DE7C33519D48}" destId="{0441007C-7BEC-436D-BCEE-BA5B2CEA2BB5}" srcOrd="0" destOrd="0" parTransId="{EFB7209B-0B5E-4B44-88F5-1AC7DF544606}" sibTransId="{04EC0110-FB51-4C65-8576-7D8C5DDD1E23}"/>
    <dgm:cxn modelId="{E2D0BFD8-49E4-43CF-B96E-402B963D3D7F}" srcId="{7DD03D40-A09F-455D-8EF7-95116F2F2BFB}" destId="{D8FB49F7-6AF2-4640-9A11-DE7C33519D48}" srcOrd="0" destOrd="0" parTransId="{E0CD41E5-29C8-47EF-AB99-4521D0C49863}" sibTransId="{C1E20A10-BCC4-43F2-8AC3-AC6E490FD22F}"/>
    <dgm:cxn modelId="{F73C94E3-97A3-4E82-B964-5C67F15C4B18}" type="presOf" srcId="{7DD03D40-A09F-455D-8EF7-95116F2F2BFB}" destId="{9A24347D-50C7-4236-A58D-C427DE0181F5}" srcOrd="0" destOrd="0" presId="urn:microsoft.com/office/officeart/2011/layout/HexagonRadial"/>
    <dgm:cxn modelId="{E394AE21-9DC9-4B91-BE2C-31499EAD2B8D}" type="presParOf" srcId="{9A24347D-50C7-4236-A58D-C427DE0181F5}" destId="{7C328D46-C298-4625-B4AB-DB2A5431EEAC}" srcOrd="0" destOrd="0" presId="urn:microsoft.com/office/officeart/2011/layout/HexagonRadial"/>
    <dgm:cxn modelId="{668E516B-E812-42DC-A8C0-E3128DC7EE30}" type="presParOf" srcId="{9A24347D-50C7-4236-A58D-C427DE0181F5}" destId="{13620F8A-1E8A-4296-9D84-28419DA9216E}" srcOrd="1" destOrd="0" presId="urn:microsoft.com/office/officeart/2011/layout/HexagonRadial"/>
    <dgm:cxn modelId="{F35DE3E0-D01D-47D9-9187-4FCD0164F015}" type="presParOf" srcId="{13620F8A-1E8A-4296-9D84-28419DA9216E}" destId="{A5BAD2F1-347E-4F67-A9EA-13DFEF5360B1}" srcOrd="0" destOrd="0" presId="urn:microsoft.com/office/officeart/2011/layout/HexagonRadial"/>
    <dgm:cxn modelId="{63F2C344-06F3-4816-B759-E6D1745B5726}" type="presParOf" srcId="{9A24347D-50C7-4236-A58D-C427DE0181F5}" destId="{05634D5A-5CC8-4383-9BC5-64072AE02DE1}" srcOrd="2" destOrd="0" presId="urn:microsoft.com/office/officeart/2011/layout/HexagonRadial"/>
    <dgm:cxn modelId="{59A37C8C-D6A1-43EF-B300-429AC3B62141}" type="presParOf" srcId="{9A24347D-50C7-4236-A58D-C427DE0181F5}" destId="{4F86AB43-D0D6-4D4A-8438-7D72DDB2CD5B}" srcOrd="3" destOrd="0" presId="urn:microsoft.com/office/officeart/2011/layout/HexagonRadial"/>
    <dgm:cxn modelId="{8BA2BF9D-E7EA-431C-8755-A80366B73098}" type="presParOf" srcId="{4F86AB43-D0D6-4D4A-8438-7D72DDB2CD5B}" destId="{E092B0DD-A82F-4608-911A-88DA0149F590}" srcOrd="0" destOrd="0" presId="urn:microsoft.com/office/officeart/2011/layout/HexagonRadial"/>
    <dgm:cxn modelId="{2DF3D173-5D05-4609-837B-5A3B94E42F71}" type="presParOf" srcId="{9A24347D-50C7-4236-A58D-C427DE0181F5}" destId="{F9CE1480-02B7-407F-93DC-BAC49723D459}" srcOrd="4" destOrd="0" presId="urn:microsoft.com/office/officeart/2011/layout/HexagonRadial"/>
    <dgm:cxn modelId="{86AB8B2F-CDE7-40C9-A4D5-A6FFF4566A93}" type="presParOf" srcId="{9A24347D-50C7-4236-A58D-C427DE0181F5}" destId="{70A34CB0-8A76-4D38-841D-3619A7406CBE}" srcOrd="5" destOrd="0" presId="urn:microsoft.com/office/officeart/2011/layout/HexagonRadial"/>
    <dgm:cxn modelId="{A6C37F5B-3BB2-407C-A036-DD23D262E3C6}" type="presParOf" srcId="{70A34CB0-8A76-4D38-841D-3619A7406CBE}" destId="{2341FD93-8FA5-4850-8E27-71DEDE87E195}" srcOrd="0" destOrd="0" presId="urn:microsoft.com/office/officeart/2011/layout/HexagonRadial"/>
    <dgm:cxn modelId="{D9EA3964-96DF-4B05-B8FF-8901C152F5BE}" type="presParOf" srcId="{9A24347D-50C7-4236-A58D-C427DE0181F5}" destId="{7AF73991-EAD5-46A7-8D6B-147D0D73B837}" srcOrd="6" destOrd="0" presId="urn:microsoft.com/office/officeart/2011/layout/HexagonRadial"/>
    <dgm:cxn modelId="{1BA69C40-1813-4F0F-B783-165D4DBF3E59}" type="presParOf" srcId="{9A24347D-50C7-4236-A58D-C427DE0181F5}" destId="{0D207D05-9DA4-408B-A0B9-ECE9A8DCA140}" srcOrd="7" destOrd="0" presId="urn:microsoft.com/office/officeart/2011/layout/HexagonRadial"/>
    <dgm:cxn modelId="{9047DF58-C169-4DEA-AB1A-028516DC4F17}" type="presParOf" srcId="{0D207D05-9DA4-408B-A0B9-ECE9A8DCA140}" destId="{85779EDA-FBBF-42B3-915B-CB49348CF2B5}" srcOrd="0" destOrd="0" presId="urn:microsoft.com/office/officeart/2011/layout/HexagonRadial"/>
    <dgm:cxn modelId="{6F4FABFE-1BF9-475A-8505-4DA01798651C}" type="presParOf" srcId="{9A24347D-50C7-4236-A58D-C427DE0181F5}" destId="{C0FE2175-1D09-48F7-A3A9-E3E0189381D2}" srcOrd="8" destOrd="0" presId="urn:microsoft.com/office/officeart/2011/layout/HexagonRadial"/>
    <dgm:cxn modelId="{A4763620-E0BA-470A-8762-7EC3CA18A171}" type="presParOf" srcId="{9A24347D-50C7-4236-A58D-C427DE0181F5}" destId="{D6C65AD6-73DE-4987-A6FE-A331DFCA4CA8}" srcOrd="9" destOrd="0" presId="urn:microsoft.com/office/officeart/2011/layout/HexagonRadial"/>
    <dgm:cxn modelId="{103852E3-EF03-4875-AD5E-669931BC27C4}" type="presParOf" srcId="{D6C65AD6-73DE-4987-A6FE-A331DFCA4CA8}" destId="{515BB133-2D68-4AE8-A1EE-0BCA0A5E30CA}" srcOrd="0" destOrd="0" presId="urn:microsoft.com/office/officeart/2011/layout/HexagonRadial"/>
    <dgm:cxn modelId="{CE2B8EC9-D24E-4869-A929-75DD631CD244}" type="presParOf" srcId="{9A24347D-50C7-4236-A58D-C427DE0181F5}" destId="{37CD23FF-3DCD-4BB2-B154-DD254BD47D2B}" srcOrd="10" destOrd="0" presId="urn:microsoft.com/office/officeart/2011/layout/HexagonRadial"/>
    <dgm:cxn modelId="{1A11D32A-8005-43B6-BAEF-76CD58B12C36}" type="presParOf" srcId="{9A24347D-50C7-4236-A58D-C427DE0181F5}" destId="{FD32B402-7CEE-48A6-996A-96178A2E3EDD}" srcOrd="11" destOrd="0" presId="urn:microsoft.com/office/officeart/2011/layout/HexagonRadial"/>
    <dgm:cxn modelId="{5B8EE913-9DCD-4AF3-A56A-0E2ACB2368C7}" type="presParOf" srcId="{FD32B402-7CEE-48A6-996A-96178A2E3EDD}" destId="{338C0DDC-3296-4391-BECA-85796D36C582}" srcOrd="0" destOrd="0" presId="urn:microsoft.com/office/officeart/2011/layout/HexagonRadial"/>
    <dgm:cxn modelId="{AE691704-D67B-4A0F-97EC-8ECF21A0CE9A}" type="presParOf" srcId="{9A24347D-50C7-4236-A58D-C427DE0181F5}" destId="{7D113316-FC7B-4DB7-AD0C-8EFE57938CA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8C3-C2EF-4648-8FCF-96672723B69D}">
      <dsp:nvSpPr>
        <dsp:cNvPr id="0" name=""/>
        <dsp:cNvSpPr/>
      </dsp:nvSpPr>
      <dsp:spPr>
        <a:xfrm rot="5400000">
          <a:off x="-287656" y="291101"/>
          <a:ext cx="1917711" cy="134239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University Research Centre </a:t>
          </a:r>
        </a:p>
      </dsp:txBody>
      <dsp:txXfrm rot="-5400000">
        <a:off x="2" y="674643"/>
        <a:ext cx="1342397" cy="575314"/>
      </dsp:txXfrm>
    </dsp:sp>
    <dsp:sp modelId="{D23CE188-36E3-4692-B1D3-0A0BC04E9743}">
      <dsp:nvSpPr>
        <dsp:cNvPr id="0" name=""/>
        <dsp:cNvSpPr/>
      </dsp:nvSpPr>
      <dsp:spPr>
        <a:xfrm rot="5400000">
          <a:off x="3902813" y="-2556970"/>
          <a:ext cx="1246512" cy="6367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Research evidences systematic challenges to students’ ability to navigate compartmentalised curriculum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Hypothesis testing approach – explicit teaching into gaps will lead to shifts in students’ knowledge and/or attitudes</a:t>
          </a:r>
        </a:p>
      </dsp:txBody>
      <dsp:txXfrm rot="-5400000">
        <a:off x="1342398" y="64295"/>
        <a:ext cx="6306493" cy="1124812"/>
      </dsp:txXfrm>
    </dsp:sp>
    <dsp:sp modelId="{7323E3AA-E999-4B95-BF73-15D1B14F8144}">
      <dsp:nvSpPr>
        <dsp:cNvPr id="0" name=""/>
        <dsp:cNvSpPr/>
      </dsp:nvSpPr>
      <dsp:spPr>
        <a:xfrm rot="5400000">
          <a:off x="-287656" y="2017797"/>
          <a:ext cx="1917711" cy="1342397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 URC Research  Recruitment</a:t>
          </a:r>
        </a:p>
      </dsp:txBody>
      <dsp:txXfrm rot="-5400000">
        <a:off x="2" y="2401339"/>
        <a:ext cx="1342397" cy="575314"/>
      </dsp:txXfrm>
    </dsp:sp>
    <dsp:sp modelId="{1E4FA9F4-5C7E-407D-AD31-85734F7D7138}">
      <dsp:nvSpPr>
        <dsp:cNvPr id="0" name=""/>
        <dsp:cNvSpPr/>
      </dsp:nvSpPr>
      <dsp:spPr>
        <a:xfrm rot="5400000">
          <a:off x="3902813" y="-830275"/>
          <a:ext cx="1246512" cy="6367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Started recruitment process for schools to participate in in URC-led CPD then deliver interventions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Alongside DBIR model seeking case study schools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Shared vision/ investment in tackling the research-identified challenge </a:t>
          </a:r>
        </a:p>
      </dsp:txBody>
      <dsp:txXfrm rot="-5400000">
        <a:off x="1342398" y="1790990"/>
        <a:ext cx="6306493" cy="1124812"/>
      </dsp:txXfrm>
    </dsp:sp>
    <dsp:sp modelId="{7ACA64CB-9A27-44C9-9DF0-44DD3B53C48D}">
      <dsp:nvSpPr>
        <dsp:cNvPr id="0" name=""/>
        <dsp:cNvSpPr/>
      </dsp:nvSpPr>
      <dsp:spPr>
        <a:xfrm rot="5400000">
          <a:off x="-287656" y="3744492"/>
          <a:ext cx="1917711" cy="1342397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School Implementation</a:t>
          </a:r>
        </a:p>
      </dsp:txBody>
      <dsp:txXfrm rot="-5400000">
        <a:off x="2" y="4128034"/>
        <a:ext cx="1342397" cy="575314"/>
      </dsp:txXfrm>
    </dsp:sp>
    <dsp:sp modelId="{631CB1CE-69E1-4034-8129-8F325895A256}">
      <dsp:nvSpPr>
        <dsp:cNvPr id="0" name=""/>
        <dsp:cNvSpPr/>
      </dsp:nvSpPr>
      <dsp:spPr>
        <a:xfrm rot="5400000">
          <a:off x="3902813" y="896420"/>
          <a:ext cx="1246512" cy="6367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SLT “buy in”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Core team (10 teachers) receive URC-led CPD then co-design curriculum (implementation); Curriculum delivered by 7 SLT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School level student data shared back to school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staff supported through partnership with URC to take the research questions further</a:t>
          </a:r>
        </a:p>
      </dsp:txBody>
      <dsp:txXfrm rot="-5400000">
        <a:off x="1342398" y="3517685"/>
        <a:ext cx="6306493" cy="1124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28D46-C298-4625-B4AB-DB2A5431EEAC}">
      <dsp:nvSpPr>
        <dsp:cNvPr id="0" name=""/>
        <dsp:cNvSpPr/>
      </dsp:nvSpPr>
      <dsp:spPr>
        <a:xfrm>
          <a:off x="2459584" y="1677600"/>
          <a:ext cx="2132303" cy="184452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Teacher agency increased through investigating the questions that matter to them. </a:t>
          </a:r>
        </a:p>
      </dsp:txBody>
      <dsp:txXfrm>
        <a:off x="2812936" y="1983264"/>
        <a:ext cx="1425599" cy="1233200"/>
      </dsp:txXfrm>
    </dsp:sp>
    <dsp:sp modelId="{E092B0DD-A82F-4608-911A-88DA0149F590}">
      <dsp:nvSpPr>
        <dsp:cNvPr id="0" name=""/>
        <dsp:cNvSpPr/>
      </dsp:nvSpPr>
      <dsp:spPr>
        <a:xfrm>
          <a:off x="3794816" y="795118"/>
          <a:ext cx="804511" cy="69319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5634D5A-5CC8-4383-9BC5-64072AE02DE1}">
      <dsp:nvSpPr>
        <dsp:cNvPr id="0" name=""/>
        <dsp:cNvSpPr/>
      </dsp:nvSpPr>
      <dsp:spPr>
        <a:xfrm>
          <a:off x="2656000" y="0"/>
          <a:ext cx="1747407" cy="151171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Planning team can see impact/use of their work</a:t>
          </a:r>
        </a:p>
      </dsp:txBody>
      <dsp:txXfrm>
        <a:off x="2945583" y="250523"/>
        <a:ext cx="1168241" cy="1010666"/>
      </dsp:txXfrm>
    </dsp:sp>
    <dsp:sp modelId="{2341FD93-8FA5-4850-8E27-71DEDE87E195}">
      <dsp:nvSpPr>
        <dsp:cNvPr id="0" name=""/>
        <dsp:cNvSpPr/>
      </dsp:nvSpPr>
      <dsp:spPr>
        <a:xfrm>
          <a:off x="4733744" y="2091020"/>
          <a:ext cx="804511" cy="69319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9CE1480-02B7-407F-93DC-BAC49723D459}">
      <dsp:nvSpPr>
        <dsp:cNvPr id="0" name=""/>
        <dsp:cNvSpPr/>
      </dsp:nvSpPr>
      <dsp:spPr>
        <a:xfrm>
          <a:off x="4258576" y="929804"/>
          <a:ext cx="1747407" cy="151171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More staff want to take part in research</a:t>
          </a:r>
        </a:p>
      </dsp:txBody>
      <dsp:txXfrm>
        <a:off x="4548159" y="1180327"/>
        <a:ext cx="1168241" cy="1010666"/>
      </dsp:txXfrm>
    </dsp:sp>
    <dsp:sp modelId="{85779EDA-FBBF-42B3-915B-CB49348CF2B5}">
      <dsp:nvSpPr>
        <dsp:cNvPr id="0" name=""/>
        <dsp:cNvSpPr/>
      </dsp:nvSpPr>
      <dsp:spPr>
        <a:xfrm>
          <a:off x="4081504" y="3553850"/>
          <a:ext cx="804511" cy="69319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AF73991-EAD5-46A7-8D6B-147D0D73B837}">
      <dsp:nvSpPr>
        <dsp:cNvPr id="0" name=""/>
        <dsp:cNvSpPr/>
      </dsp:nvSpPr>
      <dsp:spPr>
        <a:xfrm>
          <a:off x="4258576" y="2757692"/>
          <a:ext cx="1747407" cy="151171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All staff (including support staff) involve in PLC</a:t>
          </a:r>
        </a:p>
      </dsp:txBody>
      <dsp:txXfrm>
        <a:off x="4548159" y="3008215"/>
        <a:ext cx="1168241" cy="1010666"/>
      </dsp:txXfrm>
    </dsp:sp>
    <dsp:sp modelId="{515BB133-2D68-4AE8-A1EE-0BCA0A5E30CA}">
      <dsp:nvSpPr>
        <dsp:cNvPr id="0" name=""/>
        <dsp:cNvSpPr/>
      </dsp:nvSpPr>
      <dsp:spPr>
        <a:xfrm>
          <a:off x="2463552" y="3705698"/>
          <a:ext cx="804511" cy="69319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0FE2175-1D09-48F7-A3A9-E3E0189381D2}">
      <dsp:nvSpPr>
        <dsp:cNvPr id="0" name=""/>
        <dsp:cNvSpPr/>
      </dsp:nvSpPr>
      <dsp:spPr>
        <a:xfrm>
          <a:off x="2656000" y="3688537"/>
          <a:ext cx="1747407" cy="151171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SLT deliver research and methodology training with support of URC</a:t>
          </a:r>
        </a:p>
      </dsp:txBody>
      <dsp:txXfrm>
        <a:off x="2945583" y="3939060"/>
        <a:ext cx="1168241" cy="1010666"/>
      </dsp:txXfrm>
    </dsp:sp>
    <dsp:sp modelId="{338C0DDC-3296-4391-BECA-85796D36C582}">
      <dsp:nvSpPr>
        <dsp:cNvPr id="0" name=""/>
        <dsp:cNvSpPr/>
      </dsp:nvSpPr>
      <dsp:spPr>
        <a:xfrm>
          <a:off x="1509249" y="2410315"/>
          <a:ext cx="804511" cy="69319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7CD23FF-3DCD-4BB2-B154-DD254BD47D2B}">
      <dsp:nvSpPr>
        <dsp:cNvPr id="0" name=""/>
        <dsp:cNvSpPr/>
      </dsp:nvSpPr>
      <dsp:spPr>
        <a:xfrm>
          <a:off x="1045985" y="2758732"/>
          <a:ext cx="1747407" cy="151171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PLC investigates a research question of their choice</a:t>
          </a:r>
        </a:p>
      </dsp:txBody>
      <dsp:txXfrm>
        <a:off x="1335568" y="3009255"/>
        <a:ext cx="1168241" cy="1010666"/>
      </dsp:txXfrm>
    </dsp:sp>
    <dsp:sp modelId="{7D113316-FC7B-4DB7-AD0C-8EFE57938CAB}">
      <dsp:nvSpPr>
        <dsp:cNvPr id="0" name=""/>
        <dsp:cNvSpPr/>
      </dsp:nvSpPr>
      <dsp:spPr>
        <a:xfrm>
          <a:off x="1045985" y="927724"/>
          <a:ext cx="1747407" cy="151171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Results published internally – working towards external publications</a:t>
          </a:r>
        </a:p>
      </dsp:txBody>
      <dsp:txXfrm>
        <a:off x="1335568" y="1178247"/>
        <a:ext cx="1168241" cy="1010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2B4E4-DAB3-4B43-A0CD-943E86DB71D1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8C8E3-60D1-4FC9-92C9-6BAAFF011B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72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48988-589F-4388-BA31-F410A39E0D8F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1C054-0A30-42DE-923D-F3B9BC06EB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65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1C054-0A30-42DE-923D-F3B9BC06EB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42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0FB46-DAD5-40C5-84EB-A7D48FCBDA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52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1C054-0A30-42DE-923D-F3B9BC06EB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64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1C054-0A30-42DE-923D-F3B9BC06EBF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33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1C054-0A30-42DE-923D-F3B9BC06EBF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57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0FB46-DAD5-40C5-84EB-A7D48FCBDA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45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188061-4ACE-3F59-0232-D7AF78A17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88" y="5996773"/>
            <a:ext cx="1131724" cy="729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F9C8E-97DA-75DF-C43B-67559368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01545-BC7D-2D8A-9E6D-85BA978634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989138"/>
            <a:ext cx="7561336" cy="38881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1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1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3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88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188061-4ACE-3F59-0232-D7AF78A17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88" y="5996773"/>
            <a:ext cx="1131724" cy="72937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B521DA1-BBB3-9A97-DF11-2F642CC10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40366F5-7A85-F1F3-C3F7-7111D666E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989138"/>
            <a:ext cx="7561336" cy="38881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8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25B8FD97-58BC-72A8-F662-4561567D012A}"/>
              </a:ext>
            </a:extLst>
          </p:cNvPr>
          <p:cNvSpPr/>
          <p:nvPr userDrawn="1"/>
        </p:nvSpPr>
        <p:spPr>
          <a:xfrm>
            <a:off x="457200" y="404664"/>
            <a:ext cx="8229600" cy="57606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5EA85B-DDBD-8879-ED88-70869C44BB69}"/>
              </a:ext>
            </a:extLst>
          </p:cNvPr>
          <p:cNvGrpSpPr/>
          <p:nvPr userDrawn="1"/>
        </p:nvGrpSpPr>
        <p:grpSpPr>
          <a:xfrm>
            <a:off x="1339896" y="-486697"/>
            <a:ext cx="9359808" cy="7021632"/>
            <a:chOff x="885236" y="-357896"/>
            <a:chExt cx="9359808" cy="7021632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43CB579-C205-552D-5833-D9CC83BA277A}"/>
                </a:ext>
              </a:extLst>
            </p:cNvPr>
            <p:cNvSpPr/>
            <p:nvPr userDrawn="1"/>
          </p:nvSpPr>
          <p:spPr>
            <a:xfrm rot="10049594">
              <a:off x="885236" y="-273750"/>
              <a:ext cx="9115960" cy="6851600"/>
            </a:xfrm>
            <a:prstGeom prst="arc">
              <a:avLst>
                <a:gd name="adj1" fmla="val 12930887"/>
                <a:gd name="adj2" fmla="val 17051047"/>
              </a:avLst>
            </a:prstGeom>
            <a:ln w="47625">
              <a:gradFill flip="none" rotWithShape="1">
                <a:gsLst>
                  <a:gs pos="77092">
                    <a:srgbClr val="380C64"/>
                  </a:gs>
                  <a:gs pos="6000">
                    <a:schemeClr val="bg1"/>
                  </a:gs>
                  <a:gs pos="26000">
                    <a:srgbClr val="FF0066"/>
                  </a:gs>
                  <a:gs pos="63000">
                    <a:schemeClr val="accent1">
                      <a:tint val="44500"/>
                      <a:satMod val="160000"/>
                    </a:schemeClr>
                  </a:gs>
                  <a:gs pos="89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4C8DA432-A658-43F8-316A-1C4C39F4F426}"/>
                </a:ext>
              </a:extLst>
            </p:cNvPr>
            <p:cNvSpPr/>
            <p:nvPr userDrawn="1"/>
          </p:nvSpPr>
          <p:spPr>
            <a:xfrm rot="9960202">
              <a:off x="1129084" y="-187864"/>
              <a:ext cx="9115960" cy="6851600"/>
            </a:xfrm>
            <a:prstGeom prst="arc">
              <a:avLst>
                <a:gd name="adj1" fmla="val 13286693"/>
                <a:gd name="adj2" fmla="val 17218828"/>
              </a:avLst>
            </a:prstGeom>
            <a:ln w="47625">
              <a:gradFill flip="none" rotWithShape="1">
                <a:gsLst>
                  <a:gs pos="77092">
                    <a:srgbClr val="380C64"/>
                  </a:gs>
                  <a:gs pos="6000">
                    <a:schemeClr val="bg1"/>
                  </a:gs>
                  <a:gs pos="26000">
                    <a:srgbClr val="FF0066"/>
                  </a:gs>
                  <a:gs pos="63000">
                    <a:schemeClr val="accent1">
                      <a:tint val="44500"/>
                      <a:satMod val="160000"/>
                    </a:schemeClr>
                  </a:gs>
                  <a:gs pos="89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A6451C3D-760B-4699-3F4F-7321629E7406}"/>
                </a:ext>
              </a:extLst>
            </p:cNvPr>
            <p:cNvSpPr/>
            <p:nvPr userDrawn="1"/>
          </p:nvSpPr>
          <p:spPr>
            <a:xfrm rot="8121916">
              <a:off x="1575836" y="-357896"/>
              <a:ext cx="8424471" cy="6851600"/>
            </a:xfrm>
            <a:prstGeom prst="arc">
              <a:avLst>
                <a:gd name="adj1" fmla="val 14495418"/>
                <a:gd name="adj2" fmla="val 19218440"/>
              </a:avLst>
            </a:prstGeom>
            <a:ln w="47625">
              <a:gradFill flip="none" rotWithShape="1">
                <a:gsLst>
                  <a:gs pos="33000">
                    <a:srgbClr val="380C64"/>
                  </a:gs>
                  <a:gs pos="6000">
                    <a:schemeClr val="bg1"/>
                  </a:gs>
                  <a:gs pos="45000">
                    <a:srgbClr val="FF0066"/>
                  </a:gs>
                  <a:gs pos="2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  <a:gs pos="54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A188061-4ACE-3F59-0232-D7AF78A17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88" y="5996773"/>
            <a:ext cx="1131724" cy="72937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AAF8E9E-35CF-B759-08B0-EC81D426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7D615D8-421B-A26D-A2D1-C64E35F5F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989138"/>
            <a:ext cx="7561336" cy="38881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3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25B8FD97-58BC-72A8-F662-4561567D012A}"/>
              </a:ext>
            </a:extLst>
          </p:cNvPr>
          <p:cNvSpPr/>
          <p:nvPr userDrawn="1"/>
        </p:nvSpPr>
        <p:spPr>
          <a:xfrm>
            <a:off x="251521" y="332657"/>
            <a:ext cx="8435279" cy="58428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5EA85B-DDBD-8879-ED88-70869C44BB69}"/>
              </a:ext>
            </a:extLst>
          </p:cNvPr>
          <p:cNvGrpSpPr/>
          <p:nvPr userDrawn="1"/>
        </p:nvGrpSpPr>
        <p:grpSpPr>
          <a:xfrm>
            <a:off x="1339896" y="-513082"/>
            <a:ext cx="9359808" cy="7021632"/>
            <a:chOff x="885236" y="-357896"/>
            <a:chExt cx="9359808" cy="7021632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43CB579-C205-552D-5833-D9CC83BA277A}"/>
                </a:ext>
              </a:extLst>
            </p:cNvPr>
            <p:cNvSpPr/>
            <p:nvPr userDrawn="1"/>
          </p:nvSpPr>
          <p:spPr>
            <a:xfrm rot="10049594">
              <a:off x="885236" y="-273750"/>
              <a:ext cx="9115960" cy="6851600"/>
            </a:xfrm>
            <a:prstGeom prst="arc">
              <a:avLst>
                <a:gd name="adj1" fmla="val 12930887"/>
                <a:gd name="adj2" fmla="val 17051047"/>
              </a:avLst>
            </a:prstGeom>
            <a:ln w="47625">
              <a:gradFill flip="none" rotWithShape="1">
                <a:gsLst>
                  <a:gs pos="77092">
                    <a:srgbClr val="380C64"/>
                  </a:gs>
                  <a:gs pos="6000">
                    <a:schemeClr val="bg1"/>
                  </a:gs>
                  <a:gs pos="26000">
                    <a:srgbClr val="FF0066"/>
                  </a:gs>
                  <a:gs pos="63000">
                    <a:schemeClr val="accent1">
                      <a:tint val="44500"/>
                      <a:satMod val="160000"/>
                    </a:schemeClr>
                  </a:gs>
                  <a:gs pos="89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4C8DA432-A658-43F8-316A-1C4C39F4F426}"/>
                </a:ext>
              </a:extLst>
            </p:cNvPr>
            <p:cNvSpPr/>
            <p:nvPr userDrawn="1"/>
          </p:nvSpPr>
          <p:spPr>
            <a:xfrm rot="9960202">
              <a:off x="1129084" y="-187864"/>
              <a:ext cx="9115960" cy="6851600"/>
            </a:xfrm>
            <a:prstGeom prst="arc">
              <a:avLst>
                <a:gd name="adj1" fmla="val 13286693"/>
                <a:gd name="adj2" fmla="val 17218828"/>
              </a:avLst>
            </a:prstGeom>
            <a:ln w="47625">
              <a:gradFill flip="none" rotWithShape="1">
                <a:gsLst>
                  <a:gs pos="77092">
                    <a:srgbClr val="380C64"/>
                  </a:gs>
                  <a:gs pos="6000">
                    <a:schemeClr val="bg1"/>
                  </a:gs>
                  <a:gs pos="26000">
                    <a:srgbClr val="FF0066"/>
                  </a:gs>
                  <a:gs pos="63000">
                    <a:schemeClr val="accent1">
                      <a:tint val="44500"/>
                      <a:satMod val="160000"/>
                    </a:schemeClr>
                  </a:gs>
                  <a:gs pos="89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A6451C3D-760B-4699-3F4F-7321629E7406}"/>
                </a:ext>
              </a:extLst>
            </p:cNvPr>
            <p:cNvSpPr/>
            <p:nvPr userDrawn="1"/>
          </p:nvSpPr>
          <p:spPr>
            <a:xfrm rot="8121916">
              <a:off x="1575836" y="-357896"/>
              <a:ext cx="8424471" cy="6851600"/>
            </a:xfrm>
            <a:prstGeom prst="arc">
              <a:avLst>
                <a:gd name="adj1" fmla="val 14495418"/>
                <a:gd name="adj2" fmla="val 19218440"/>
              </a:avLst>
            </a:prstGeom>
            <a:ln w="47625">
              <a:gradFill flip="none" rotWithShape="1">
                <a:gsLst>
                  <a:gs pos="33000">
                    <a:srgbClr val="380C64"/>
                  </a:gs>
                  <a:gs pos="6000">
                    <a:schemeClr val="bg1"/>
                  </a:gs>
                  <a:gs pos="45000">
                    <a:srgbClr val="FF0066"/>
                  </a:gs>
                  <a:gs pos="2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  <a:gs pos="54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A188061-4ACE-3F59-0232-D7AF78A17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88" y="5996773"/>
            <a:ext cx="1131724" cy="72937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D7EB3AF-AA18-E786-1C86-7FF1C6C6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137AABD-9740-4E22-9AB7-2518AB961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989138"/>
            <a:ext cx="7561336" cy="38881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B147F5-7AB8-4BDC-8868-46F7403F1331}"/>
              </a:ext>
            </a:extLst>
          </p:cNvPr>
          <p:cNvSpPr/>
          <p:nvPr userDrawn="1"/>
        </p:nvSpPr>
        <p:spPr>
          <a:xfrm>
            <a:off x="0" y="929788"/>
            <a:ext cx="9144000" cy="5120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19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F215B60-C982-4FAF-B82A-5074313BF374}"/>
              </a:ext>
            </a:extLst>
          </p:cNvPr>
          <p:cNvSpPr/>
          <p:nvPr userDrawn="1"/>
        </p:nvSpPr>
        <p:spPr>
          <a:xfrm flipH="1">
            <a:off x="5061411" y="929789"/>
            <a:ext cx="4082589" cy="5120676"/>
          </a:xfrm>
          <a:prstGeom prst="rect">
            <a:avLst/>
          </a:prstGeom>
          <a:blipFill>
            <a:blip r:embed="rId2" cstate="print"/>
            <a:srcRect/>
            <a:stretch>
              <a:fillRect l="-6796" r="-80044" b="-13912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81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0A8DC-AFF6-45EB-BE5A-7817B4EC4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212" y="1185236"/>
            <a:ext cx="4273604" cy="2070485"/>
          </a:xfrm>
        </p:spPr>
        <p:txBody>
          <a:bodyPr anchor="b"/>
          <a:lstStyle>
            <a:lvl1pPr algn="ctr">
              <a:defRPr sz="272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E0DCB-C948-4364-A869-3883B831D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829" y="3511168"/>
            <a:ext cx="4351987" cy="2161595"/>
          </a:xfrm>
        </p:spPr>
        <p:txBody>
          <a:bodyPr>
            <a:normAutofit/>
          </a:bodyPr>
          <a:lstStyle>
            <a:lvl1pPr marL="0" indent="0" algn="ctr">
              <a:buNone/>
              <a:defRPr sz="1637" b="1">
                <a:solidFill>
                  <a:schemeClr val="bg1"/>
                </a:solidFill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BC3FF-3882-4B83-AEBB-44AA8309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775-75DE-48B7-BC18-E08B610DBF6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1A7AC-4418-4F52-9755-9E8CF508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26BBF-4964-4F8A-9288-641049D0A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D6E2-209F-434A-822C-0BC649C1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25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7FB1-ADBD-4413-ABA0-FCAAA513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C87D9-3599-4FD6-BB56-99A9AC576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A49B-7E4F-474F-87FD-DB603547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775-75DE-48B7-BC18-E08B610DBF6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A8272-5886-4FBD-82E5-72410DB3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53A40-BF69-4D43-8757-5A3B97C0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D6E2-209F-434A-822C-0BC649C1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7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FD17-7517-4AAC-8D9A-FFBD91F8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44" y="1238891"/>
            <a:ext cx="4319856" cy="2879321"/>
          </a:xfrm>
        </p:spPr>
        <p:txBody>
          <a:bodyPr anchor="b"/>
          <a:lstStyle>
            <a:lvl1pPr>
              <a:defRPr sz="272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87BBD-B18E-489F-A1AF-C1E0FADAF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144" y="4286147"/>
            <a:ext cx="4319856" cy="1530798"/>
          </a:xfrm>
        </p:spPr>
        <p:txBody>
          <a:bodyPr/>
          <a:lstStyle>
            <a:lvl1pPr marL="0" indent="0">
              <a:buNone/>
              <a:defRPr sz="1092">
                <a:solidFill>
                  <a:schemeClr val="tx1"/>
                </a:solidFill>
              </a:defRPr>
            </a:lvl1pPr>
            <a:lvl2pPr marL="207935" indent="0">
              <a:buNone/>
              <a:defRPr sz="910">
                <a:solidFill>
                  <a:schemeClr val="tx1">
                    <a:tint val="75000"/>
                  </a:schemeClr>
                </a:solidFill>
              </a:defRPr>
            </a:lvl2pPr>
            <a:lvl3pPr marL="415869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3pPr>
            <a:lvl4pPr marL="623804" indent="0">
              <a:buNone/>
              <a:defRPr sz="728">
                <a:solidFill>
                  <a:schemeClr val="tx1">
                    <a:tint val="75000"/>
                  </a:schemeClr>
                </a:solidFill>
              </a:defRPr>
            </a:lvl4pPr>
            <a:lvl5pPr marL="831738" indent="0">
              <a:buNone/>
              <a:defRPr sz="728">
                <a:solidFill>
                  <a:schemeClr val="tx1">
                    <a:tint val="75000"/>
                  </a:schemeClr>
                </a:solidFill>
              </a:defRPr>
            </a:lvl5pPr>
            <a:lvl6pPr marL="1039673" indent="0">
              <a:buNone/>
              <a:defRPr sz="728">
                <a:solidFill>
                  <a:schemeClr val="tx1">
                    <a:tint val="75000"/>
                  </a:schemeClr>
                </a:solidFill>
              </a:defRPr>
            </a:lvl6pPr>
            <a:lvl7pPr marL="1247607" indent="0">
              <a:buNone/>
              <a:defRPr sz="728">
                <a:solidFill>
                  <a:schemeClr val="tx1">
                    <a:tint val="75000"/>
                  </a:schemeClr>
                </a:solidFill>
              </a:defRPr>
            </a:lvl7pPr>
            <a:lvl8pPr marL="1455542" indent="0">
              <a:buNone/>
              <a:defRPr sz="728">
                <a:solidFill>
                  <a:schemeClr val="tx1">
                    <a:tint val="75000"/>
                  </a:schemeClr>
                </a:solidFill>
              </a:defRPr>
            </a:lvl8pPr>
            <a:lvl9pPr marL="1663476" indent="0">
              <a:buNone/>
              <a:defRPr sz="7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56F5E-2373-40A5-9009-8E9E2838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775-75DE-48B7-BC18-E08B610DBF6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F9FE-49FD-47F5-B68F-7BCDAB7F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5EED0-BBD3-41D4-B80F-A22E85AE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D6E2-209F-434A-822C-0BC649C1D83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F262A1D-88F6-4D82-A2DC-56CE581A1F26}"/>
              </a:ext>
            </a:extLst>
          </p:cNvPr>
          <p:cNvSpPr/>
          <p:nvPr userDrawn="1"/>
        </p:nvSpPr>
        <p:spPr>
          <a:xfrm flipH="1">
            <a:off x="5103425" y="1071064"/>
            <a:ext cx="4040575" cy="4979401"/>
          </a:xfrm>
          <a:prstGeom prst="rect">
            <a:avLst/>
          </a:prstGeom>
          <a:blipFill>
            <a:blip r:embed="rId2" cstate="print"/>
            <a:srcRect/>
            <a:stretch>
              <a:fillRect l="-6796" r="-80044" b="-13912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818"/>
          </a:p>
        </p:txBody>
      </p:sp>
    </p:spTree>
    <p:extLst>
      <p:ext uri="{BB962C8B-B14F-4D97-AF65-F5344CB8AC3E}">
        <p14:creationId xmlns:p14="http://schemas.microsoft.com/office/powerpoint/2010/main" val="243348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6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0D-CAD7-432A-900A-E7303867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E8A8-050B-4739-B6B8-5058149D3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903" y="1825206"/>
            <a:ext cx="3908439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B0ACF-FCD3-4918-8958-D39B52906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6658" y="1825206"/>
            <a:ext cx="3908439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02691-CD49-4176-8342-721631F7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775-75DE-48B7-BC18-E08B610DBF6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8F0B0-E6F7-4017-A752-74405D9A7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71FF5-5F05-4F31-A398-84AFD0D6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D6E2-209F-434A-822C-0BC649C1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565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6923-1C52-4EF8-A8B2-3032CCF8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40" y="-83751"/>
            <a:ext cx="7886917" cy="13255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AC0D9-2F92-4851-BFDE-79979542D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625" y="1680807"/>
            <a:ext cx="3868726" cy="824038"/>
          </a:xfrm>
        </p:spPr>
        <p:txBody>
          <a:bodyPr anchor="b"/>
          <a:lstStyle>
            <a:lvl1pPr marL="0" indent="0">
              <a:buNone/>
              <a:defRPr sz="1092" b="1"/>
            </a:lvl1pPr>
            <a:lvl2pPr marL="207935" indent="0">
              <a:buNone/>
              <a:defRPr sz="910" b="1"/>
            </a:lvl2pPr>
            <a:lvl3pPr marL="415869" indent="0">
              <a:buNone/>
              <a:defRPr sz="819" b="1"/>
            </a:lvl3pPr>
            <a:lvl4pPr marL="623804" indent="0">
              <a:buNone/>
              <a:defRPr sz="728" b="1"/>
            </a:lvl4pPr>
            <a:lvl5pPr marL="831738" indent="0">
              <a:buNone/>
              <a:defRPr sz="728" b="1"/>
            </a:lvl5pPr>
            <a:lvl6pPr marL="1039673" indent="0">
              <a:buNone/>
              <a:defRPr sz="728" b="1"/>
            </a:lvl6pPr>
            <a:lvl7pPr marL="1247607" indent="0">
              <a:buNone/>
              <a:defRPr sz="728" b="1"/>
            </a:lvl7pPr>
            <a:lvl8pPr marL="1455542" indent="0">
              <a:buNone/>
              <a:defRPr sz="728" b="1"/>
            </a:lvl8pPr>
            <a:lvl9pPr marL="1663476" indent="0">
              <a:buNone/>
              <a:defRPr sz="7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59324-7F9C-4EFC-9F01-04413FF6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25" y="2504845"/>
            <a:ext cx="3868726" cy="3685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C6AFA-C0D2-4D4D-B466-A664C3D8F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042" y="1680807"/>
            <a:ext cx="3887500" cy="824038"/>
          </a:xfrm>
        </p:spPr>
        <p:txBody>
          <a:bodyPr anchor="b"/>
          <a:lstStyle>
            <a:lvl1pPr marL="0" indent="0">
              <a:buNone/>
              <a:defRPr sz="1092" b="1"/>
            </a:lvl1pPr>
            <a:lvl2pPr marL="207935" indent="0">
              <a:buNone/>
              <a:defRPr sz="910" b="1"/>
            </a:lvl2pPr>
            <a:lvl3pPr marL="415869" indent="0">
              <a:buNone/>
              <a:defRPr sz="819" b="1"/>
            </a:lvl3pPr>
            <a:lvl4pPr marL="623804" indent="0">
              <a:buNone/>
              <a:defRPr sz="728" b="1"/>
            </a:lvl4pPr>
            <a:lvl5pPr marL="831738" indent="0">
              <a:buNone/>
              <a:defRPr sz="728" b="1"/>
            </a:lvl5pPr>
            <a:lvl6pPr marL="1039673" indent="0">
              <a:buNone/>
              <a:defRPr sz="728" b="1"/>
            </a:lvl6pPr>
            <a:lvl7pPr marL="1247607" indent="0">
              <a:buNone/>
              <a:defRPr sz="728" b="1"/>
            </a:lvl7pPr>
            <a:lvl8pPr marL="1455542" indent="0">
              <a:buNone/>
              <a:defRPr sz="728" b="1"/>
            </a:lvl8pPr>
            <a:lvl9pPr marL="1663476" indent="0">
              <a:buNone/>
              <a:defRPr sz="7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8311D-1578-47EA-B67E-CC7135C1E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042" y="2504845"/>
            <a:ext cx="3887500" cy="3685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B8BC9-9720-46E9-8D3D-2A5704F3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775-75DE-48B7-BC18-E08B610DBF6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14349-AA57-4809-9FF2-D1C2D83C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866F8-CB18-40CB-A886-7EA436D6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D6E2-209F-434A-822C-0BC649C1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0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5545-C9B4-4FED-B35F-8BEFB823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26" y="2987813"/>
            <a:ext cx="7110549" cy="882375"/>
          </a:xfrm>
        </p:spPr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58B4D-B818-42CA-A2C4-83E548E9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775-75DE-48B7-BC18-E08B610DBF6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37100-627A-4587-B86D-A3D5A80BB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8A825-9180-404C-96D3-F8852F1D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D6E2-209F-434A-822C-0BC649C1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60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DADD4-D915-4320-9F08-6592B115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775-75DE-48B7-BC18-E08B610DBF6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BF566B-AA3D-491F-ACB3-7C5E24D4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41484-87FD-42FC-8D5E-61A8610B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D6E2-209F-434A-822C-0BC649C1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59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3537C-0110-45EA-974B-69806A69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25" y="987691"/>
            <a:ext cx="2949561" cy="1069517"/>
          </a:xfrm>
        </p:spPr>
        <p:txBody>
          <a:bodyPr anchor="b"/>
          <a:lstStyle>
            <a:lvl1pPr>
              <a:defRPr sz="145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D7CA-486F-4EBB-ACB5-9C2F1A0FC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500" y="987691"/>
            <a:ext cx="4629042" cy="4872992"/>
          </a:xfrm>
        </p:spPr>
        <p:txBody>
          <a:bodyPr/>
          <a:lstStyle>
            <a:lvl1pPr>
              <a:defRPr sz="1455"/>
            </a:lvl1pPr>
            <a:lvl2pPr>
              <a:defRPr sz="1273"/>
            </a:lvl2pPr>
            <a:lvl3pPr>
              <a:defRPr sz="1092"/>
            </a:lvl3pPr>
            <a:lvl4pPr>
              <a:defRPr sz="910"/>
            </a:lvl4pPr>
            <a:lvl5pPr>
              <a:defRPr sz="910"/>
            </a:lvl5pPr>
            <a:lvl6pPr>
              <a:defRPr sz="910"/>
            </a:lvl6pPr>
            <a:lvl7pPr>
              <a:defRPr sz="910"/>
            </a:lvl7pPr>
            <a:lvl8pPr>
              <a:defRPr sz="910"/>
            </a:lvl8pPr>
            <a:lvl9pPr>
              <a:defRPr sz="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7A718-DC53-49FF-9CE0-E0957F507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625" y="2057208"/>
            <a:ext cx="2949561" cy="3812139"/>
          </a:xfrm>
        </p:spPr>
        <p:txBody>
          <a:bodyPr/>
          <a:lstStyle>
            <a:lvl1pPr marL="0" indent="0">
              <a:buNone/>
              <a:defRPr sz="728"/>
            </a:lvl1pPr>
            <a:lvl2pPr marL="207935" indent="0">
              <a:buNone/>
              <a:defRPr sz="637"/>
            </a:lvl2pPr>
            <a:lvl3pPr marL="415869" indent="0">
              <a:buNone/>
              <a:defRPr sz="546"/>
            </a:lvl3pPr>
            <a:lvl4pPr marL="623804" indent="0">
              <a:buNone/>
              <a:defRPr sz="455"/>
            </a:lvl4pPr>
            <a:lvl5pPr marL="831738" indent="0">
              <a:buNone/>
              <a:defRPr sz="455"/>
            </a:lvl5pPr>
            <a:lvl6pPr marL="1039673" indent="0">
              <a:buNone/>
              <a:defRPr sz="455"/>
            </a:lvl6pPr>
            <a:lvl7pPr marL="1247607" indent="0">
              <a:buNone/>
              <a:defRPr sz="455"/>
            </a:lvl7pPr>
            <a:lvl8pPr marL="1455542" indent="0">
              <a:buNone/>
              <a:defRPr sz="455"/>
            </a:lvl8pPr>
            <a:lvl9pPr marL="1663476" indent="0">
              <a:buNone/>
              <a:defRPr sz="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4651A-1AAF-4561-8E5D-03EAE70C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775-75DE-48B7-BC18-E08B610DBF6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42200-E4C3-4D3B-9F2C-FEB062041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64F94-8BF5-460C-80E5-0028DAB8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D6E2-209F-434A-822C-0BC649C1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636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DE6C-3AC9-4EBD-B903-951E782B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25" y="987691"/>
            <a:ext cx="2949561" cy="1069517"/>
          </a:xfrm>
        </p:spPr>
        <p:txBody>
          <a:bodyPr anchor="b"/>
          <a:lstStyle>
            <a:lvl1pPr>
              <a:defRPr sz="145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379F3-FBA4-4303-94D6-B9B2F4312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500" y="987691"/>
            <a:ext cx="4629042" cy="4872992"/>
          </a:xfrm>
        </p:spPr>
        <p:txBody>
          <a:bodyPr/>
          <a:lstStyle>
            <a:lvl1pPr marL="0" indent="0">
              <a:buNone/>
              <a:defRPr sz="1455"/>
            </a:lvl1pPr>
            <a:lvl2pPr marL="207935" indent="0">
              <a:buNone/>
              <a:defRPr sz="1273"/>
            </a:lvl2pPr>
            <a:lvl3pPr marL="415869" indent="0">
              <a:buNone/>
              <a:defRPr sz="1092"/>
            </a:lvl3pPr>
            <a:lvl4pPr marL="623804" indent="0">
              <a:buNone/>
              <a:defRPr sz="910"/>
            </a:lvl4pPr>
            <a:lvl5pPr marL="831738" indent="0">
              <a:buNone/>
              <a:defRPr sz="910"/>
            </a:lvl5pPr>
            <a:lvl6pPr marL="1039673" indent="0">
              <a:buNone/>
              <a:defRPr sz="910"/>
            </a:lvl6pPr>
            <a:lvl7pPr marL="1247607" indent="0">
              <a:buNone/>
              <a:defRPr sz="910"/>
            </a:lvl7pPr>
            <a:lvl8pPr marL="1455542" indent="0">
              <a:buNone/>
              <a:defRPr sz="910"/>
            </a:lvl8pPr>
            <a:lvl9pPr marL="1663476" indent="0">
              <a:buNone/>
              <a:defRPr sz="91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36A2B-DA3B-4D0F-868F-61CCB8F8D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625" y="2057208"/>
            <a:ext cx="2949561" cy="3812139"/>
          </a:xfrm>
        </p:spPr>
        <p:txBody>
          <a:bodyPr/>
          <a:lstStyle>
            <a:lvl1pPr marL="0" indent="0">
              <a:buNone/>
              <a:defRPr sz="728"/>
            </a:lvl1pPr>
            <a:lvl2pPr marL="207935" indent="0">
              <a:buNone/>
              <a:defRPr sz="637"/>
            </a:lvl2pPr>
            <a:lvl3pPr marL="415869" indent="0">
              <a:buNone/>
              <a:defRPr sz="546"/>
            </a:lvl3pPr>
            <a:lvl4pPr marL="623804" indent="0">
              <a:buNone/>
              <a:defRPr sz="455"/>
            </a:lvl4pPr>
            <a:lvl5pPr marL="831738" indent="0">
              <a:buNone/>
              <a:defRPr sz="455"/>
            </a:lvl5pPr>
            <a:lvl6pPr marL="1039673" indent="0">
              <a:buNone/>
              <a:defRPr sz="455"/>
            </a:lvl6pPr>
            <a:lvl7pPr marL="1247607" indent="0">
              <a:buNone/>
              <a:defRPr sz="455"/>
            </a:lvl7pPr>
            <a:lvl8pPr marL="1455542" indent="0">
              <a:buNone/>
              <a:defRPr sz="455"/>
            </a:lvl8pPr>
            <a:lvl9pPr marL="1663476" indent="0">
              <a:buNone/>
              <a:defRPr sz="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DBC28-E952-4BE5-9FCC-21E1ABF4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775-75DE-48B7-BC18-E08B610DBF6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9B552-2217-4144-8731-8DA0DA4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3B224-94E2-487C-B90B-64ED7848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D6E2-209F-434A-822C-0BC649C1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57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B5B0-25D0-4C6B-9CB1-B6CA8B24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ABE55-297C-4147-B82C-1012CDA11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0C352-0744-4F8A-A69F-1713085D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775-75DE-48B7-BC18-E08B610DBF6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55819-0D4A-4843-B5E6-DC2838CB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8E6F9-7CB9-4EF0-8AF7-B0A534F3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D6E2-209F-434A-822C-0BC649C1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97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A377D5-B78C-4AC6-AEFC-94F598A49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910" y="1004365"/>
            <a:ext cx="1971188" cy="51730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550DD-C491-4DFB-8DDC-ACB86758E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903" y="1004365"/>
            <a:ext cx="5845690" cy="51730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D93EE-1407-4F66-85DE-7EA5737E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775-75DE-48B7-BC18-E08B610DBF6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8588B-582C-4798-8F3A-79180401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0F964-620B-49C7-8162-825F3852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D6E2-209F-434A-822C-0BC649C1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48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28AA-117A-4BF1-A402-5EC4F53A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871" y="0"/>
            <a:ext cx="6427755" cy="10056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353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  <a:solidFill>
            <a:srgbClr val="FF0000"/>
          </a:solidFill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81" indent="0" algn="ctr">
              <a:buNone/>
              <a:defRPr sz="1500"/>
            </a:lvl2pPr>
            <a:lvl3pPr marL="685761" indent="0" algn="ctr">
              <a:buNone/>
              <a:defRPr sz="1350"/>
            </a:lvl3pPr>
            <a:lvl4pPr marL="1028641" indent="0" algn="ctr">
              <a:buNone/>
              <a:defRPr sz="1200"/>
            </a:lvl4pPr>
            <a:lvl5pPr marL="1371521" indent="0" algn="ctr">
              <a:buNone/>
              <a:defRPr sz="1200"/>
            </a:lvl5pPr>
            <a:lvl6pPr marL="1714402" indent="0" algn="ctr">
              <a:buNone/>
              <a:defRPr sz="1200"/>
            </a:lvl6pPr>
            <a:lvl7pPr marL="2057282" indent="0" algn="ctr">
              <a:buNone/>
              <a:defRPr sz="1200"/>
            </a:lvl7pPr>
            <a:lvl8pPr marL="2400163" indent="0" algn="ctr">
              <a:buNone/>
              <a:defRPr sz="1200"/>
            </a:lvl8pPr>
            <a:lvl9pPr marL="274304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7289" y="6154694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1460" y="6356354"/>
            <a:ext cx="843890" cy="258203"/>
          </a:xfrm>
          <a:prstGeom prst="rect">
            <a:avLst/>
          </a:prstGeom>
        </p:spPr>
        <p:txBody>
          <a:bodyPr/>
          <a:lstStyle/>
          <a:p>
            <a:fld id="{11869445-416B-4EA6-9AF4-066BF2C65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82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188061-4ACE-3F59-0232-D7AF78A17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88" y="5996773"/>
            <a:ext cx="1131724" cy="7293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70AC85-CEE3-4B4B-69EE-65030DB89C64}"/>
              </a:ext>
            </a:extLst>
          </p:cNvPr>
          <p:cNvSpPr/>
          <p:nvPr userDrawn="1"/>
        </p:nvSpPr>
        <p:spPr>
          <a:xfrm>
            <a:off x="6032026" y="1268762"/>
            <a:ext cx="257242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4000" b="1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Resilience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Respect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Equality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Achievement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Community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Honesty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Integrity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2421D0-4CFB-38B9-B555-49AEE894F77A}"/>
              </a:ext>
            </a:extLst>
          </p:cNvPr>
          <p:cNvSpPr/>
          <p:nvPr userDrawn="1"/>
        </p:nvSpPr>
        <p:spPr>
          <a:xfrm>
            <a:off x="3369604" y="1268762"/>
            <a:ext cx="257242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4000" b="1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Resilience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Respect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Equality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Achievement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Community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Honesty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Integrity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A94E8-795A-0DAF-373E-2A2097B0904E}"/>
              </a:ext>
            </a:extLst>
          </p:cNvPr>
          <p:cNvSpPr/>
          <p:nvPr userDrawn="1"/>
        </p:nvSpPr>
        <p:spPr>
          <a:xfrm>
            <a:off x="685741" y="1268762"/>
            <a:ext cx="257242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4000" b="1" spc="-300" dirty="0">
                <a:ln w="18415" cmpd="sng">
                  <a:noFill/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Resilience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Respect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Equality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Achievement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Community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Honesty</a:t>
            </a:r>
          </a:p>
          <a:p>
            <a:pPr algn="l">
              <a:spcBef>
                <a:spcPts val="0"/>
              </a:spcBef>
            </a:pPr>
            <a:r>
              <a:rPr lang="en-US" sz="4000" b="1" cap="none" spc="-300" dirty="0">
                <a:ln w="18415" cmpd="sng">
                  <a:noFill/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Integrity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51C43C-AB81-4CF8-B4A7-E2540FFF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93DEF1E-D029-1548-0738-0AF2A0984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989138"/>
            <a:ext cx="7561336" cy="38881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1398346" y="2335893"/>
            <a:ext cx="6347309" cy="2186215"/>
          </a:xfrm>
          <a:prstGeom prst="rect">
            <a:avLst/>
          </a:prstGeom>
          <a:solidFill>
            <a:srgbClr val="FF0000"/>
          </a:solidFill>
        </p:spPr>
        <p:txBody>
          <a:bodyPr lIns="0" tIns="0" rIns="0" bIns="0"/>
          <a:lstStyle>
            <a:lvl1pPr algn="ctr">
              <a:defRPr sz="3138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74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25B8FD97-58BC-72A8-F662-4561567D012A}"/>
              </a:ext>
            </a:extLst>
          </p:cNvPr>
          <p:cNvSpPr/>
          <p:nvPr userDrawn="1"/>
        </p:nvSpPr>
        <p:spPr>
          <a:xfrm>
            <a:off x="457200" y="404664"/>
            <a:ext cx="8229600" cy="57606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5EA85B-DDBD-8879-ED88-70869C44BB69}"/>
              </a:ext>
            </a:extLst>
          </p:cNvPr>
          <p:cNvGrpSpPr/>
          <p:nvPr userDrawn="1"/>
        </p:nvGrpSpPr>
        <p:grpSpPr>
          <a:xfrm>
            <a:off x="1339896" y="-482720"/>
            <a:ext cx="9359808" cy="7021632"/>
            <a:chOff x="885236" y="-357896"/>
            <a:chExt cx="9359808" cy="7021632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43CB579-C205-552D-5833-D9CC83BA277A}"/>
                </a:ext>
              </a:extLst>
            </p:cNvPr>
            <p:cNvSpPr/>
            <p:nvPr userDrawn="1"/>
          </p:nvSpPr>
          <p:spPr>
            <a:xfrm rot="10049594">
              <a:off x="885236" y="-273750"/>
              <a:ext cx="9115960" cy="6851600"/>
            </a:xfrm>
            <a:prstGeom prst="arc">
              <a:avLst>
                <a:gd name="adj1" fmla="val 12930887"/>
                <a:gd name="adj2" fmla="val 17051047"/>
              </a:avLst>
            </a:prstGeom>
            <a:ln w="47625">
              <a:gradFill flip="none" rotWithShape="1">
                <a:gsLst>
                  <a:gs pos="77092">
                    <a:srgbClr val="380C64"/>
                  </a:gs>
                  <a:gs pos="6000">
                    <a:schemeClr val="bg1"/>
                  </a:gs>
                  <a:gs pos="26000">
                    <a:srgbClr val="FF0066"/>
                  </a:gs>
                  <a:gs pos="63000">
                    <a:schemeClr val="accent1">
                      <a:tint val="44500"/>
                      <a:satMod val="160000"/>
                    </a:schemeClr>
                  </a:gs>
                  <a:gs pos="89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4C8DA432-A658-43F8-316A-1C4C39F4F426}"/>
                </a:ext>
              </a:extLst>
            </p:cNvPr>
            <p:cNvSpPr/>
            <p:nvPr userDrawn="1"/>
          </p:nvSpPr>
          <p:spPr>
            <a:xfrm rot="9960202">
              <a:off x="1129084" y="-187864"/>
              <a:ext cx="9115960" cy="6851600"/>
            </a:xfrm>
            <a:prstGeom prst="arc">
              <a:avLst>
                <a:gd name="adj1" fmla="val 13286693"/>
                <a:gd name="adj2" fmla="val 17218828"/>
              </a:avLst>
            </a:prstGeom>
            <a:ln w="47625">
              <a:gradFill flip="none" rotWithShape="1">
                <a:gsLst>
                  <a:gs pos="77092">
                    <a:srgbClr val="380C64"/>
                  </a:gs>
                  <a:gs pos="6000">
                    <a:schemeClr val="bg1"/>
                  </a:gs>
                  <a:gs pos="26000">
                    <a:srgbClr val="FF0066"/>
                  </a:gs>
                  <a:gs pos="63000">
                    <a:schemeClr val="accent1">
                      <a:tint val="44500"/>
                      <a:satMod val="160000"/>
                    </a:schemeClr>
                  </a:gs>
                  <a:gs pos="89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A6451C3D-760B-4699-3F4F-7321629E7406}"/>
                </a:ext>
              </a:extLst>
            </p:cNvPr>
            <p:cNvSpPr/>
            <p:nvPr userDrawn="1"/>
          </p:nvSpPr>
          <p:spPr>
            <a:xfrm rot="8121916">
              <a:off x="1575836" y="-357896"/>
              <a:ext cx="8424471" cy="6851600"/>
            </a:xfrm>
            <a:prstGeom prst="arc">
              <a:avLst>
                <a:gd name="adj1" fmla="val 14495418"/>
                <a:gd name="adj2" fmla="val 19218440"/>
              </a:avLst>
            </a:prstGeom>
            <a:ln w="47625">
              <a:gradFill flip="none" rotWithShape="1">
                <a:gsLst>
                  <a:gs pos="33000">
                    <a:srgbClr val="380C64"/>
                  </a:gs>
                  <a:gs pos="6000">
                    <a:schemeClr val="bg1"/>
                  </a:gs>
                  <a:gs pos="45000">
                    <a:srgbClr val="FF0066"/>
                  </a:gs>
                  <a:gs pos="2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  <a:gs pos="54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188061-4ACE-3F59-0232-D7AF78A17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88" y="5996773"/>
            <a:ext cx="1131724" cy="72937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DBCE20-75DA-441B-A42D-0E5C0E690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A4E92AE-A3D5-6C54-D928-BAAA46AE2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989138"/>
            <a:ext cx="7561336" cy="38881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1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2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6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72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64D998-31D3-4C0C-A17F-180533F4A803}" type="datetimeFigureOut">
              <a:rPr lang="en-GB" smtClean="0"/>
              <a:t>15/07/2022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8FA91-53DE-4673-8DA9-717668DFE12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B7A35D-B871-06E2-4D63-315E7F43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82CDA37-D127-A8C3-61FD-F394370A4C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989138"/>
            <a:ext cx="7561336" cy="38881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4.tiff"/><Relationship Id="rId3" Type="http://schemas.openxmlformats.org/officeDocument/2006/relationships/slideLayout" Target="../slideLayouts/slideLayout19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7836" y="187529"/>
            <a:ext cx="8784976" cy="6100811"/>
          </a:xfrm>
          <a:prstGeom prst="roundRect">
            <a:avLst>
              <a:gd name="adj" fmla="val 3719"/>
            </a:avLst>
          </a:prstGeom>
          <a:gradFill flip="none" rotWithShape="1">
            <a:gsLst>
              <a:gs pos="0">
                <a:srgbClr val="00B0F0">
                  <a:alpha val="56000"/>
                </a:srgb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 w="50800">
            <a:gradFill flip="none" rotWithShape="1">
              <a:gsLst>
                <a:gs pos="37000">
                  <a:srgbClr val="36174D"/>
                </a:gs>
                <a:gs pos="73000">
                  <a:srgbClr val="FF0066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88" y="5996773"/>
            <a:ext cx="1131724" cy="7293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78AE67-9BF8-051C-73C7-C2463A8418EE}"/>
              </a:ext>
            </a:extLst>
          </p:cNvPr>
          <p:cNvGrpSpPr/>
          <p:nvPr userDrawn="1"/>
        </p:nvGrpSpPr>
        <p:grpSpPr>
          <a:xfrm>
            <a:off x="1331640" y="-496288"/>
            <a:ext cx="9359808" cy="7021632"/>
            <a:chOff x="885236" y="-357896"/>
            <a:chExt cx="9359808" cy="7021632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9382C1B3-072D-41AE-6BC1-8EFE9A5BC15C}"/>
                </a:ext>
              </a:extLst>
            </p:cNvPr>
            <p:cNvSpPr/>
            <p:nvPr userDrawn="1"/>
          </p:nvSpPr>
          <p:spPr>
            <a:xfrm rot="10049594">
              <a:off x="885236" y="-273750"/>
              <a:ext cx="9115960" cy="6851600"/>
            </a:xfrm>
            <a:prstGeom prst="arc">
              <a:avLst>
                <a:gd name="adj1" fmla="val 12930887"/>
                <a:gd name="adj2" fmla="val 17051047"/>
              </a:avLst>
            </a:prstGeom>
            <a:ln w="47625">
              <a:gradFill flip="none" rotWithShape="1">
                <a:gsLst>
                  <a:gs pos="77092">
                    <a:srgbClr val="380C64"/>
                  </a:gs>
                  <a:gs pos="6000">
                    <a:schemeClr val="bg1"/>
                  </a:gs>
                  <a:gs pos="26000">
                    <a:srgbClr val="FF0066"/>
                  </a:gs>
                  <a:gs pos="63000">
                    <a:schemeClr val="accent1">
                      <a:tint val="44500"/>
                      <a:satMod val="160000"/>
                    </a:schemeClr>
                  </a:gs>
                  <a:gs pos="89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A7C69885-1592-FE94-7DC1-B5A6C14030B0}"/>
                </a:ext>
              </a:extLst>
            </p:cNvPr>
            <p:cNvSpPr/>
            <p:nvPr userDrawn="1"/>
          </p:nvSpPr>
          <p:spPr>
            <a:xfrm rot="9960202">
              <a:off x="1129084" y="-187864"/>
              <a:ext cx="9115960" cy="6851600"/>
            </a:xfrm>
            <a:prstGeom prst="arc">
              <a:avLst>
                <a:gd name="adj1" fmla="val 13286693"/>
                <a:gd name="adj2" fmla="val 17218828"/>
              </a:avLst>
            </a:prstGeom>
            <a:ln w="47625">
              <a:gradFill flip="none" rotWithShape="1">
                <a:gsLst>
                  <a:gs pos="77092">
                    <a:srgbClr val="380C64"/>
                  </a:gs>
                  <a:gs pos="6000">
                    <a:schemeClr val="bg1"/>
                  </a:gs>
                  <a:gs pos="26000">
                    <a:srgbClr val="FF0066"/>
                  </a:gs>
                  <a:gs pos="63000">
                    <a:schemeClr val="accent1">
                      <a:tint val="44500"/>
                      <a:satMod val="160000"/>
                    </a:schemeClr>
                  </a:gs>
                  <a:gs pos="89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6D867D1A-802B-49A9-35D9-E6D18E481029}"/>
                </a:ext>
              </a:extLst>
            </p:cNvPr>
            <p:cNvSpPr/>
            <p:nvPr userDrawn="1"/>
          </p:nvSpPr>
          <p:spPr>
            <a:xfrm rot="8121916">
              <a:off x="1575836" y="-357896"/>
              <a:ext cx="8424471" cy="6851600"/>
            </a:xfrm>
            <a:prstGeom prst="arc">
              <a:avLst>
                <a:gd name="adj1" fmla="val 14495418"/>
                <a:gd name="adj2" fmla="val 19218440"/>
              </a:avLst>
            </a:prstGeom>
            <a:ln w="47625">
              <a:gradFill flip="none" rotWithShape="1">
                <a:gsLst>
                  <a:gs pos="33000">
                    <a:srgbClr val="380C64"/>
                  </a:gs>
                  <a:gs pos="6000">
                    <a:schemeClr val="bg1"/>
                  </a:gs>
                  <a:gs pos="45000">
                    <a:srgbClr val="FF0066"/>
                  </a:gs>
                  <a:gs pos="2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  <a:gs pos="54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979712" y="6208287"/>
            <a:ext cx="41772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-300" dirty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/>
              </a:rPr>
              <a:t>In pursuit of excellence</a:t>
            </a:r>
            <a:endParaRPr lang="en-US" sz="4000" b="1" cap="none" spc="-3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0" scaled="1"/>
                <a:tileRect/>
              </a:gradFill>
              <a:effectLst/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DDA51B-FE57-50FF-5D89-91CA2C02123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92" b="89924" l="8844" r="92464">
                        <a14:foregroundMark x1="16552" y1="33870" x2="16552" y2="33870"/>
                        <a14:foregroundMark x1="24157" y1="47417" x2="24157" y2="47417"/>
                        <a14:foregroundMark x1="22299" y1="46401" x2="22299" y2="46401"/>
                        <a14:foregroundMark x1="19167" y1="46655" x2="19167" y2="46655"/>
                        <a14:foregroundMark x1="18548" y1="64606" x2="18548" y2="64606"/>
                        <a14:foregroundMark x1="18858" y1="66384" x2="18858" y2="66384"/>
                        <a14:foregroundMark x1="19064" y1="67401" x2="19064" y2="67401"/>
                        <a14:foregroundMark x1="26462" y1="58171" x2="26462" y2="58171"/>
                        <a14:foregroundMark x1="26875" y1="56139" x2="26875" y2="56139"/>
                        <a14:foregroundMark x1="39883" y1="31583" x2="39883" y2="31583"/>
                        <a14:foregroundMark x1="48451" y1="32091" x2="48451" y2="32091"/>
                        <a14:foregroundMark x1="51136" y1="27942" x2="51136" y2="27942"/>
                        <a14:foregroundMark x1="56160" y1="27180" x2="56160" y2="27180"/>
                        <a14:foregroundMark x1="58741" y1="35140" x2="58741" y2="35140"/>
                        <a14:foregroundMark x1="63868" y1="27942" x2="63868" y2="27942"/>
                        <a14:foregroundMark x1="66965" y1="23624" x2="66965" y2="23624"/>
                        <a14:foregroundMark x1="72608" y1="34632" x2="72608" y2="34632"/>
                        <a14:foregroundMark x1="77392" y1="29721" x2="77392" y2="29721"/>
                        <a14:foregroundMark x1="81349" y1="31837" x2="81349" y2="31837"/>
                        <a14:foregroundMark x1="40089" y1="51566" x2="40089" y2="51566"/>
                        <a14:foregroundMark x1="45836" y1="49196" x2="45836" y2="49196"/>
                        <a14:foregroundMark x1="50826" y1="50550" x2="50826" y2="50550"/>
                        <a14:foregroundMark x1="54061" y1="42845" x2="54061" y2="42845"/>
                        <a14:foregroundMark x1="54267" y1="49704" x2="54267" y2="49704"/>
                        <a14:foregroundMark x1="56160" y1="49704" x2="56160" y2="49704"/>
                        <a14:foregroundMark x1="60427" y1="48942" x2="60427" y2="48942"/>
                        <a14:foregroundMark x1="66552" y1="46147" x2="66552" y2="46147"/>
                        <a14:foregroundMark x1="71576" y1="47163" x2="71576" y2="47163"/>
                        <a14:foregroundMark x1="76875" y1="54361" x2="76875" y2="54361"/>
                        <a14:foregroundMark x1="82175" y1="50550" x2="82175" y2="50550"/>
                        <a14:foregroundMark x1="85203" y1="53345" x2="85203" y2="53345"/>
                        <a14:foregroundMark x1="89367" y1="50042" x2="89367" y2="50042"/>
                        <a14:foregroundMark x1="92498" y1="52837" x2="92498" y2="52837"/>
                        <a14:foregroundMark x1="8844" y1="65368" x2="8844" y2="65368"/>
                        <a14:foregroundMark x1="40537" y1="76376" x2="40537" y2="76376"/>
                        <a14:foregroundMark x1="45836" y1="69517" x2="45836" y2="69517"/>
                        <a14:foregroundMark x1="50929" y1="69009" x2="50929" y2="69009"/>
                        <a14:foregroundMark x1="52615" y1="69771" x2="52615" y2="69771"/>
                        <a14:foregroundMark x1="50723" y1="62828" x2="50723" y2="62828"/>
                        <a14:foregroundMark x1="56366" y1="73836" x2="56366" y2="73836"/>
                        <a14:foregroundMark x1="61356" y1="73836" x2="61356" y2="73836"/>
                        <a14:foregroundMark x1="65623" y1="73582" x2="65623" y2="73582"/>
                        <a14:foregroundMark x1="67825" y1="71296" x2="67825" y2="71296"/>
                        <a14:foregroundMark x1="70200" y1="65876" x2="70200" y2="65876"/>
                        <a14:foregroundMark x1="73641" y1="75106" x2="73641" y2="75106"/>
                        <a14:backgroundMark x1="46559" y1="59526" x2="46559" y2="59526"/>
                        <a14:backgroundMark x1="46456" y1="34124" x2="46456" y2="34124"/>
                        <a14:backgroundMark x1="60117" y1="29975" x2="60117" y2="29975"/>
                        <a14:backgroundMark x1="58018" y1="69517" x2="58018" y2="69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8" y="6194392"/>
            <a:ext cx="1905136" cy="77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5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50" r:id="rId14"/>
    <p:sldLayoutId id="2147483660" r:id="rId15"/>
    <p:sldLayoutId id="214748367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3219B267-F2ED-42FE-AEAF-B3671F222425}"/>
              </a:ext>
            </a:extLst>
          </p:cNvPr>
          <p:cNvSpPr/>
          <p:nvPr userDrawn="1"/>
        </p:nvSpPr>
        <p:spPr>
          <a:xfrm>
            <a:off x="-29487" y="969593"/>
            <a:ext cx="9204570" cy="50724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4ED354-5410-4612-BD99-E93CE20A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865" y="72585"/>
            <a:ext cx="7110549" cy="88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D48F7-6120-48AF-BEB8-0081F155A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03" y="1291408"/>
            <a:ext cx="7886195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FE0C1-1337-4B40-92E1-2E973ACC8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903" y="6356454"/>
            <a:ext cx="205711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9775-75DE-48B7-BC18-E08B610DBF6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90174-9122-410E-A306-ED6214898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86" y="6356454"/>
            <a:ext cx="308602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08A4D-9A70-4088-BBBA-3793F2C27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86" y="6356454"/>
            <a:ext cx="205711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D6E2-209F-434A-822C-0BC649C1D8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218EFFD7-B55F-45E7-847D-CA85CCF35A20}"/>
              </a:ext>
            </a:extLst>
          </p:cNvPr>
          <p:cNvSpPr txBox="1"/>
          <p:nvPr userDrawn="1"/>
        </p:nvSpPr>
        <p:spPr>
          <a:xfrm>
            <a:off x="131586" y="6155257"/>
            <a:ext cx="2056389" cy="394653"/>
          </a:xfrm>
          <a:prstGeom prst="rect">
            <a:avLst/>
          </a:prstGeom>
        </p:spPr>
        <p:txBody>
          <a:bodyPr vert="horz" wrap="square" lIns="0" tIns="35236" rIns="0" bIns="0" rtlCol="0">
            <a:spAutoFit/>
          </a:bodyPr>
          <a:lstStyle/>
          <a:p>
            <a:pPr marL="5776" marR="2310">
              <a:lnSpc>
                <a:spcPts val="1442"/>
              </a:lnSpc>
              <a:spcBef>
                <a:spcPts val="277"/>
              </a:spcBef>
            </a:pPr>
            <a:r>
              <a:rPr sz="1433" u="none" spc="-23">
                <a:solidFill>
                  <a:srgbClr val="FFFFFF"/>
                </a:solidFill>
                <a:latin typeface="Humnst777 Lt BT"/>
                <a:cs typeface="Humnst777 Lt BT"/>
              </a:rPr>
              <a:t>www.epistemicinsight.com  </a:t>
            </a:r>
            <a:r>
              <a:rPr sz="1433" u="none" spc="-18">
                <a:solidFill>
                  <a:srgbClr val="FFFFFF"/>
                </a:solidFill>
                <a:latin typeface="Humnst777 Lt BT"/>
                <a:cs typeface="Humnst777 Lt BT"/>
              </a:rPr>
              <a:t>LASAR@canterbury.ac.uk</a:t>
            </a:r>
            <a:endParaRPr sz="1433" u="none">
              <a:latin typeface="Humnst777 Lt BT"/>
              <a:cs typeface="Humnst777 Lt B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855BDD-8A06-4148-B0E0-D0B86D31897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22" y="5988812"/>
            <a:ext cx="1563780" cy="847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EEA8BF-6FED-45B3-891C-AF01A896B7C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" y="163255"/>
            <a:ext cx="1805870" cy="5079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0429D2-8FD9-4E03-B2E9-BF677BB6029F}"/>
              </a:ext>
            </a:extLst>
          </p:cNvPr>
          <p:cNvSpPr txBox="1"/>
          <p:nvPr userDrawn="1"/>
        </p:nvSpPr>
        <p:spPr>
          <a:xfrm>
            <a:off x="2310595" y="6069120"/>
            <a:ext cx="4062062" cy="54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55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@LASARCentre @insightful_head </a:t>
            </a:r>
          </a:p>
          <a:p>
            <a:r>
              <a:rPr lang="en-GB" sz="1455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#EpistemicInsight</a:t>
            </a:r>
          </a:p>
        </p:txBody>
      </p:sp>
      <p:pic>
        <p:nvPicPr>
          <p:cNvPr id="12" name="Picture 2" descr="Twitter Social Media Icon, Social, Media, Icon Png - Transparent ...">
            <a:extLst>
              <a:ext uri="{FF2B5EF4-FFF2-40B4-BE49-F238E27FC236}">
                <a16:creationId xmlns:a16="http://schemas.microsoft.com/office/drawing/2014/main" id="{B9E73240-98B1-44C7-8AB7-1E30FEAC990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54186" y1="51155" x2="54186" y2="51155"/>
                        <a14:foregroundMark x1="54186" y1="51155" x2="50116" y2="53819"/>
                        <a14:foregroundMark x1="43488" y1="57904" x2="38953" y2="51687"/>
                        <a14:foregroundMark x1="38953" y1="51687" x2="42442" y2="41918"/>
                        <a14:foregroundMark x1="42442" y1="41918" x2="49186" y2="37123"/>
                        <a14:foregroundMark x1="49186" y1="37123" x2="57791" y2="37123"/>
                        <a14:foregroundMark x1="57791" y1="37123" x2="60930" y2="49023"/>
                        <a14:foregroundMark x1="60930" y1="49023" x2="54186" y2="56838"/>
                        <a14:foregroundMark x1="54186" y1="56838" x2="47442" y2="57904"/>
                        <a14:foregroundMark x1="47442" y1="57904" x2="43837" y2="55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20033"/>
          <a:stretch/>
        </p:blipFill>
        <p:spPr bwMode="auto">
          <a:xfrm>
            <a:off x="2203526" y="6034259"/>
            <a:ext cx="614074" cy="84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lmington Grammar School for Girls - Online Open Evening">
            <a:extLst>
              <a:ext uri="{FF2B5EF4-FFF2-40B4-BE49-F238E27FC236}">
                <a16:creationId xmlns:a16="http://schemas.microsoft.com/office/drawing/2014/main" id="{14C7E192-81F2-3B67-2C76-DE92D267357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52872" y="6034260"/>
            <a:ext cx="1446696" cy="7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415869" rtl="0" eaLnBrk="1" latinLnBrk="0" hangingPunct="1">
        <a:lnSpc>
          <a:spcPct val="90000"/>
        </a:lnSpc>
        <a:spcBef>
          <a:spcPct val="0"/>
        </a:spcBef>
        <a:buNone/>
        <a:defRPr sz="3002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91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gw.org.uk/" TargetMode="External"/><Relationship Id="rId2" Type="http://schemas.openxmlformats.org/officeDocument/2006/relationships/hyperlink" Target="mailto:Mlawson@wgsg.co.u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7D2CFD-0057-4C52-A40C-1EC89CFEE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14" y="404664"/>
            <a:ext cx="391057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B98D75-F83A-D14D-D936-9E277F7A3F62}"/>
              </a:ext>
            </a:extLst>
          </p:cNvPr>
          <p:cNvSpPr txBox="1"/>
          <p:nvPr/>
        </p:nvSpPr>
        <p:spPr>
          <a:xfrm>
            <a:off x="467544" y="3183819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43A46"/>
                </a:solidFill>
              </a:rPr>
              <a:t>A Case Study of How Research Co-Creation is Supporting the Development of “Epistemically Insightful” Curriculum Transformation  in English Secondary Schools</a:t>
            </a:r>
          </a:p>
          <a:p>
            <a:pPr algn="ctr"/>
            <a:endParaRPr lang="en-GB" sz="2000" b="1" dirty="0">
              <a:solidFill>
                <a:srgbClr val="B43A46"/>
              </a:solidFill>
            </a:endParaRPr>
          </a:p>
          <a:p>
            <a:pPr algn="ctr"/>
            <a:r>
              <a:rPr lang="en-GB" sz="2000" i="1" dirty="0">
                <a:solidFill>
                  <a:srgbClr val="B43A46"/>
                </a:solidFill>
              </a:rPr>
              <a:t>Michelle Lawson: Head Teacher</a:t>
            </a:r>
          </a:p>
          <a:p>
            <a:pPr algn="ctr"/>
            <a:r>
              <a:rPr lang="en-GB" sz="2000" i="1" dirty="0">
                <a:solidFill>
                  <a:srgbClr val="B43A46"/>
                </a:solidFill>
              </a:rPr>
              <a:t>Finley Lawson : Research Fellow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1B52FA-14CF-D52F-6DCE-0A6CDCC42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54" y="5516125"/>
            <a:ext cx="2007084" cy="5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1A6E-AF5A-B1A1-BBA0-738DFA9A8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92896"/>
            <a:ext cx="2795588" cy="33123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From 17 staff to a Whole school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br>
              <a:rPr lang="en-GB" sz="1092" b="0" dirty="0">
                <a:solidFill>
                  <a:schemeClr val="tx1"/>
                </a:solidFill>
              </a:rPr>
            </a:br>
            <a:r>
              <a:rPr lang="en-GB" sz="1400" b="0" dirty="0">
                <a:solidFill>
                  <a:schemeClr val="tx1"/>
                </a:solidFill>
              </a:rPr>
              <a:t>PLC- Professional Learning Community</a:t>
            </a:r>
            <a:br>
              <a:rPr lang="en-GB" sz="1400" b="0" dirty="0">
                <a:solidFill>
                  <a:schemeClr val="tx1"/>
                </a:solidFill>
              </a:rPr>
            </a:br>
            <a:r>
              <a:rPr lang="en-GB" sz="1400" b="0" dirty="0">
                <a:solidFill>
                  <a:schemeClr val="tx1"/>
                </a:solidFill>
              </a:rPr>
              <a:t>URC – University Research Centre</a:t>
            </a:r>
            <a:endParaRPr lang="en-GB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E98595-D241-E0AF-B24D-A72042F31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818014"/>
              </p:ext>
            </p:extLst>
          </p:nvPr>
        </p:nvGraphicFramePr>
        <p:xfrm>
          <a:off x="2416574" y="908720"/>
          <a:ext cx="7051969" cy="52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C6537A1-2788-51C5-FF61-52341ED4196E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424936" cy="11731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/>
              <a:t>Developing a research-engaged school (in partnership)</a:t>
            </a:r>
          </a:p>
        </p:txBody>
      </p:sp>
    </p:spTree>
    <p:extLst>
      <p:ext uri="{BB962C8B-B14F-4D97-AF65-F5344CB8AC3E}">
        <p14:creationId xmlns:p14="http://schemas.microsoft.com/office/powerpoint/2010/main" val="11198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90EE-AD1D-C278-3760-A0210F1D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442418"/>
            <a:ext cx="7110412" cy="882650"/>
          </a:xfrm>
          <a:prstGeom prst="rect">
            <a:avLst/>
          </a:prstGeom>
        </p:spPr>
        <p:txBody>
          <a:bodyPr/>
          <a:lstStyle/>
          <a:p>
            <a:r>
              <a:rPr lang="en-GB" sz="3600" dirty="0"/>
              <a:t>But What About the Original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0F13-B9BC-1814-D3F3-EC66443D24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25068"/>
            <a:ext cx="7886700" cy="45846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sz="2000" dirty="0"/>
              <a:t>2</a:t>
            </a:r>
            <a:r>
              <a:rPr lang="en-GB" sz="2000" baseline="30000" dirty="0"/>
              <a:t>nd</a:t>
            </a:r>
            <a:r>
              <a:rPr lang="en-GB" sz="2000" dirty="0"/>
              <a:t> year of delivery on the original project – still informing URC research (through implementation research, data evidence and staff suggestions)</a:t>
            </a:r>
          </a:p>
          <a:p>
            <a:r>
              <a:rPr lang="en-GB" sz="2000" dirty="0"/>
              <a:t>Year 8 development project led by NEW planning team</a:t>
            </a:r>
          </a:p>
          <a:p>
            <a:r>
              <a:rPr lang="en-GB" sz="2000" dirty="0"/>
              <a:t>Year 12 elective exploring the same curriculum for comparable data set (delivery by original planning team teacher)</a:t>
            </a:r>
          </a:p>
          <a:p>
            <a:r>
              <a:rPr lang="en-GB" sz="2000" dirty="0"/>
              <a:t>Exploring independent Year 9 accredited qualification delivered by school scholarship lead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800" dirty="0"/>
              <a:t>Reality?</a:t>
            </a:r>
          </a:p>
          <a:p>
            <a:r>
              <a:rPr lang="en-GB" sz="2000" dirty="0"/>
              <a:t>Transformational learning and ethos in school (in 2 years)</a:t>
            </a:r>
          </a:p>
          <a:p>
            <a:r>
              <a:rPr lang="en-GB" sz="2000" dirty="0"/>
              <a:t>Led by teachers with shared (enthusiastic) vision</a:t>
            </a:r>
          </a:p>
          <a:p>
            <a:r>
              <a:rPr lang="en-GB" sz="2000" dirty="0"/>
              <a:t>New challenge – embedding the original vision and not scattering to the four corners!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0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6ECF-77A3-D4C3-FD18-42F3C825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5125"/>
            <a:ext cx="8496944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Interim Impact &amp; 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90FFB-FC30-3E7A-A8C0-E87CF91EA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G2">
            <a:extLst>
              <a:ext uri="{FF2B5EF4-FFF2-40B4-BE49-F238E27FC236}">
                <a16:creationId xmlns:a16="http://schemas.microsoft.com/office/drawing/2014/main" id="{3C875F15-5FC7-A941-784D-4B6805CCB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3523"/>
            <a:ext cx="3087465" cy="1902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3">
            <a:extLst>
              <a:ext uri="{FF2B5EF4-FFF2-40B4-BE49-F238E27FC236}">
                <a16:creationId xmlns:a16="http://schemas.microsoft.com/office/drawing/2014/main" id="{91530695-7675-B023-0071-B8D4F7095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343523"/>
            <a:ext cx="3523887" cy="201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">
            <a:extLst>
              <a:ext uri="{FF2B5EF4-FFF2-40B4-BE49-F238E27FC236}">
                <a16:creationId xmlns:a16="http://schemas.microsoft.com/office/drawing/2014/main" id="{3EE4BDB8-123B-AF8B-6CFF-6C9A6485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71" y="3578404"/>
            <a:ext cx="3573771" cy="2463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3">
            <a:extLst>
              <a:ext uri="{FF2B5EF4-FFF2-40B4-BE49-F238E27FC236}">
                <a16:creationId xmlns:a16="http://schemas.microsoft.com/office/drawing/2014/main" id="{290D8680-B243-EB3D-3E37-80D2DD0EB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" b="-190"/>
          <a:stretch/>
        </p:blipFill>
        <p:spPr bwMode="auto">
          <a:xfrm>
            <a:off x="545345" y="3793683"/>
            <a:ext cx="3096344" cy="2165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0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629A03C-7473-48A5-86A1-EA9B850908BA}"/>
              </a:ext>
            </a:extLst>
          </p:cNvPr>
          <p:cNvSpPr/>
          <p:nvPr/>
        </p:nvSpPr>
        <p:spPr>
          <a:xfrm>
            <a:off x="467544" y="1216536"/>
            <a:ext cx="4421465" cy="1780415"/>
          </a:xfrm>
          <a:prstGeom prst="wedgeRoundRectCallout">
            <a:avLst>
              <a:gd name="adj1" fmla="val -27277"/>
              <a:gd name="adj2" fmla="val 6887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r>
              <a:rPr lang="en-GB" sz="2000" dirty="0">
                <a:solidFill>
                  <a:prstClr val="white"/>
                </a:solidFill>
                <a:latin typeface="Calibri" panose="020F0502020204030204"/>
              </a:rPr>
              <a:t>What has surprised you regarding student engagement?</a:t>
            </a:r>
          </a:p>
          <a:p>
            <a:pPr algn="ctr" defTabSz="415869"/>
            <a:r>
              <a:rPr lang="en-GB" sz="2000" dirty="0">
                <a:solidFill>
                  <a:prstClr val="white"/>
                </a:solidFill>
                <a:latin typeface="Calibri" panose="020F0502020204030204"/>
              </a:rPr>
              <a:t>“</a:t>
            </a:r>
            <a:r>
              <a:rPr lang="en-GB" sz="2000" b="1" dirty="0">
                <a:solidFill>
                  <a:srgbClr val="FFC000"/>
                </a:solidFill>
                <a:latin typeface="Calibri" panose="020F0502020204030204"/>
              </a:rPr>
              <a:t>the level of thinking and complexity that young children can access</a:t>
            </a:r>
            <a:r>
              <a:rPr lang="en-GB" sz="2000" dirty="0">
                <a:solidFill>
                  <a:prstClr val="white"/>
                </a:solidFill>
                <a:latin typeface="Calibri" panose="020F0502020204030204"/>
              </a:rPr>
              <a:t>”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12C23D1-683A-4AC7-ADBB-0D5BFA5C080B}"/>
              </a:ext>
            </a:extLst>
          </p:cNvPr>
          <p:cNvSpPr/>
          <p:nvPr/>
        </p:nvSpPr>
        <p:spPr>
          <a:xfrm>
            <a:off x="5292080" y="1425557"/>
            <a:ext cx="3171470" cy="4006886"/>
          </a:xfrm>
          <a:prstGeom prst="wedgeRoundRectCallout">
            <a:avLst>
              <a:gd name="adj1" fmla="val -22174"/>
              <a:gd name="adj2" fmla="val 5772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r>
              <a:rPr lang="en-GB" sz="2000" b="1" dirty="0">
                <a:solidFill>
                  <a:srgbClr val="FFC000"/>
                </a:solidFill>
                <a:latin typeface="Calibri" panose="020F0502020204030204"/>
              </a:rPr>
              <a:t>Students are becoming more confident in seeking answers from a multi-disciplinary approach </a:t>
            </a:r>
            <a:r>
              <a:rPr lang="en-GB" sz="2000" dirty="0">
                <a:solidFill>
                  <a:prstClr val="white"/>
                </a:solidFill>
                <a:latin typeface="Calibri" panose="020F0502020204030204"/>
              </a:rPr>
              <a:t>- they have been able to make connections between disciplines and understand contrasting viewpoints as a result of the EI work.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8CA67F3-35B4-4BB8-8224-87FE95523E9F}"/>
              </a:ext>
            </a:extLst>
          </p:cNvPr>
          <p:cNvSpPr/>
          <p:nvPr/>
        </p:nvSpPr>
        <p:spPr>
          <a:xfrm>
            <a:off x="662347" y="3703712"/>
            <a:ext cx="4125677" cy="2173560"/>
          </a:xfrm>
          <a:prstGeom prst="wedgeRoundRectCallout">
            <a:avLst>
              <a:gd name="adj1" fmla="val -22895"/>
              <a:gd name="adj2" fmla="val 6152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r>
              <a:rPr lang="en-GB" sz="2000" b="1" dirty="0">
                <a:solidFill>
                  <a:srgbClr val="FFC000"/>
                </a:solidFill>
                <a:latin typeface="Calibri" panose="020F0502020204030204"/>
              </a:rPr>
              <a:t>Colleagues have commented on students use of knowledge and application from other subjects</a:t>
            </a:r>
            <a:r>
              <a:rPr lang="en-GB" sz="2000" dirty="0">
                <a:solidFill>
                  <a:prstClr val="white"/>
                </a:solidFill>
                <a:latin typeface="Calibri" panose="020F0502020204030204"/>
              </a:rPr>
              <a:t> and students themselves commented on how they are using an EI approach to their work.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CCDE73-8886-2F5A-5C14-5FCD79CA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94" y="333886"/>
            <a:ext cx="7110412" cy="882650"/>
          </a:xfrm>
          <a:prstGeom prst="rect">
            <a:avLst/>
          </a:prstGeom>
        </p:spPr>
        <p:txBody>
          <a:bodyPr/>
          <a:lstStyle/>
          <a:p>
            <a:r>
              <a:rPr lang="en-GB" sz="3600" dirty="0"/>
              <a:t>Comments from staff surveys (20-21)</a:t>
            </a:r>
          </a:p>
        </p:txBody>
      </p:sp>
    </p:spTree>
    <p:extLst>
      <p:ext uri="{BB962C8B-B14F-4D97-AF65-F5344CB8AC3E}">
        <p14:creationId xmlns:p14="http://schemas.microsoft.com/office/powerpoint/2010/main" val="11109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1A6E-AF5A-B1A1-BBA0-738DFA9A8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294" y="339336"/>
            <a:ext cx="7110412" cy="882650"/>
          </a:xfrm>
          <a:prstGeom prst="rect">
            <a:avLst/>
          </a:prstGeom>
        </p:spPr>
        <p:txBody>
          <a:bodyPr/>
          <a:lstStyle/>
          <a:p>
            <a:r>
              <a:rPr lang="en-GB" sz="3200" dirty="0"/>
              <a:t>Increase in Staff Subject Knowledge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C5EB-7252-4BCE-DDF8-7FFC4332B6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8756" y="1056080"/>
            <a:ext cx="8175692" cy="42703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4300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As a result of delivering sessions using the Epistemic Insight pedagogy (Oct 20)</a:t>
            </a:r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518433-F250-23DF-3FBD-9593D6D48643}"/>
              </a:ext>
            </a:extLst>
          </p:cNvPr>
          <p:cNvGrpSpPr/>
          <p:nvPr/>
        </p:nvGrpSpPr>
        <p:grpSpPr>
          <a:xfrm>
            <a:off x="408427" y="1340769"/>
            <a:ext cx="5531725" cy="2190738"/>
            <a:chOff x="136686" y="2885365"/>
            <a:chExt cx="10961200" cy="43345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D86A49-036B-6EF9-AADE-998053909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686" y="2885365"/>
              <a:ext cx="10961200" cy="433458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0DA020-43F1-5EB1-E435-2119733F9BE9}"/>
                </a:ext>
              </a:extLst>
            </p:cNvPr>
            <p:cNvSpPr/>
            <p:nvPr/>
          </p:nvSpPr>
          <p:spPr>
            <a:xfrm>
              <a:off x="9429750" y="3824152"/>
              <a:ext cx="155633" cy="938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5869"/>
              <a:endParaRPr lang="en-GB" sz="81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DF24BC-F292-E7CC-0AD9-0B0C803B96C3}"/>
                </a:ext>
              </a:extLst>
            </p:cNvPr>
            <p:cNvSpPr/>
            <p:nvPr/>
          </p:nvSpPr>
          <p:spPr>
            <a:xfrm>
              <a:off x="6667500" y="4607543"/>
              <a:ext cx="288983" cy="456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5869"/>
              <a:endParaRPr lang="en-GB" sz="819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676E88-C4E9-9BD8-C13A-88387BB9B3F1}"/>
              </a:ext>
            </a:extLst>
          </p:cNvPr>
          <p:cNvGrpSpPr/>
          <p:nvPr/>
        </p:nvGrpSpPr>
        <p:grpSpPr>
          <a:xfrm>
            <a:off x="1763688" y="3964681"/>
            <a:ext cx="6427018" cy="2321779"/>
            <a:chOff x="6020893" y="5076936"/>
            <a:chExt cx="13756020" cy="46869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5619A1-1F97-88A7-205E-06F72F318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0893" y="5076936"/>
              <a:ext cx="13756020" cy="468695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111F24-D4DF-CF61-76FD-9589A7032A9A}"/>
                </a:ext>
              </a:extLst>
            </p:cNvPr>
            <p:cNvSpPr/>
            <p:nvPr/>
          </p:nvSpPr>
          <p:spPr>
            <a:xfrm>
              <a:off x="17697450" y="5834626"/>
              <a:ext cx="155633" cy="938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5869"/>
              <a:endParaRPr lang="en-GB" sz="81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BFA8FE-3825-5037-2044-0AB5DEC21E4D}"/>
                </a:ext>
              </a:extLst>
            </p:cNvPr>
            <p:cNvSpPr/>
            <p:nvPr/>
          </p:nvSpPr>
          <p:spPr>
            <a:xfrm>
              <a:off x="14319851" y="6565121"/>
              <a:ext cx="155633" cy="938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5869"/>
              <a:endParaRPr lang="en-GB" sz="819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D05DE7-86C4-82AD-E930-29ADF0B2A216}"/>
              </a:ext>
            </a:extLst>
          </p:cNvPr>
          <p:cNvSpPr txBox="1">
            <a:spLocks/>
          </p:cNvSpPr>
          <p:nvPr/>
        </p:nvSpPr>
        <p:spPr>
          <a:xfrm>
            <a:off x="408427" y="3537690"/>
            <a:ext cx="8340037" cy="426991"/>
          </a:xfrm>
          <a:prstGeom prst="rect">
            <a:avLst/>
          </a:prstGeom>
        </p:spPr>
        <p:txBody>
          <a:bodyPr vert="horz" lIns="41590" tIns="20795" rIns="41590" bIns="20795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15869">
              <a:spcBef>
                <a:spcPts val="455"/>
              </a:spcBef>
              <a:buNone/>
            </a:pPr>
            <a:r>
              <a:rPr lang="en-GB" sz="1700" dirty="0">
                <a:solidFill>
                  <a:srgbClr val="404040"/>
                </a:solidFill>
                <a:latin typeface="Roboto" panose="02000000000000000000" pitchFamily="2" charset="0"/>
              </a:rPr>
              <a:t>As a result of delivering sessions using the Epistemic Insight pedagogy to what extent do you agree with the following (Jan 21)</a:t>
            </a:r>
          </a:p>
          <a:p>
            <a:pPr marL="103967" indent="-103967" defTabSz="415869">
              <a:spcBef>
                <a:spcPts val="455"/>
              </a:spcBef>
            </a:pPr>
            <a:endParaRPr lang="en-GB" sz="127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FB47-4CAF-82A0-6728-503D2852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94" y="260894"/>
            <a:ext cx="7110412" cy="8826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Shift in Pedagogical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F525D-D241-4CFA-5F9B-2DE940527D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1001049"/>
            <a:ext cx="8424936" cy="68435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Has teaching using epistemic insight pedagogy changed your attitude to students wanting to examine “off topic” questions within your lessons? Apr 21 &amp; Apr 22</a:t>
            </a:r>
          </a:p>
          <a:p>
            <a:endParaRPr lang="en-GB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E3615F5-7C95-F3B4-3B7E-201BA820BDC2}"/>
              </a:ext>
            </a:extLst>
          </p:cNvPr>
          <p:cNvSpPr/>
          <p:nvPr/>
        </p:nvSpPr>
        <p:spPr>
          <a:xfrm>
            <a:off x="309598" y="1700807"/>
            <a:ext cx="3528392" cy="4156143"/>
          </a:xfrm>
          <a:prstGeom prst="wedgeRoundRectCallout">
            <a:avLst>
              <a:gd name="adj1" fmla="val -35348"/>
              <a:gd name="adj2" fmla="val 5797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</a:rPr>
              <a:t>Yes, I have changed my approach and used EI pedagogy in my teaching - allowing them to explore other viewpoints to a </a:t>
            </a:r>
            <a:r>
              <a:rPr lang="en-GB" sz="1600" b="1" dirty="0">
                <a:solidFill>
                  <a:srgbClr val="FFC000"/>
                </a:solidFill>
                <a:latin typeface="Roboto" panose="02000000000000000000" pitchFamily="2" charset="0"/>
              </a:rPr>
              <a:t>question outside of the subject area</a:t>
            </a:r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</a:rPr>
              <a:t>. An example, in Law we discussed the issues with sentencing and students brought in sociological knowledge regarding ethnicity and gender bias. […]. </a:t>
            </a:r>
            <a:r>
              <a:rPr lang="en-GB" sz="1600" b="1" dirty="0">
                <a:solidFill>
                  <a:srgbClr val="FFC000"/>
                </a:solidFill>
                <a:latin typeface="Roboto" panose="02000000000000000000" pitchFamily="2" charset="0"/>
              </a:rPr>
              <a:t>Although not completely off topic, it was outside of spec which then allowed for deeper analysis and evaluation in their work.</a:t>
            </a:r>
            <a:endParaRPr lang="en-GB" sz="1600" b="1" dirty="0"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8D2268F-E176-FAF1-DC39-7B4992DA0ABC}"/>
              </a:ext>
            </a:extLst>
          </p:cNvPr>
          <p:cNvSpPr/>
          <p:nvPr/>
        </p:nvSpPr>
        <p:spPr>
          <a:xfrm>
            <a:off x="4122262" y="1700808"/>
            <a:ext cx="4698209" cy="18002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</a:rPr>
              <a:t>I have been </a:t>
            </a:r>
            <a:r>
              <a:rPr lang="en-GB" sz="1600" b="1" dirty="0">
                <a:solidFill>
                  <a:srgbClr val="FFC000"/>
                </a:solidFill>
                <a:latin typeface="Roboto" panose="02000000000000000000" pitchFamily="2" charset="0"/>
              </a:rPr>
              <a:t>much more comfortable relating topics to subjects outside History</a:t>
            </a:r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</a:rPr>
              <a:t>. Especially when relating to topics students don't study in the lower school such as psychology and sociology. I am also much </a:t>
            </a:r>
            <a:r>
              <a:rPr lang="en-GB" sz="1600" b="1" dirty="0">
                <a:solidFill>
                  <a:srgbClr val="FFC000"/>
                </a:solidFill>
                <a:latin typeface="Roboto" panose="02000000000000000000" pitchFamily="2" charset="0"/>
              </a:rPr>
              <a:t>better at signposting where these links are for students</a:t>
            </a:r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</a:rPr>
              <a:t>.</a:t>
            </a:r>
            <a:endParaRPr lang="en-GB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845C4A6-9E83-D497-7D43-FAAD52C13BCA}"/>
              </a:ext>
            </a:extLst>
          </p:cNvPr>
          <p:cNvSpPr/>
          <p:nvPr/>
        </p:nvSpPr>
        <p:spPr>
          <a:xfrm>
            <a:off x="4122263" y="3861048"/>
            <a:ext cx="4698209" cy="2088232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</a:rPr>
              <a:t>Yes, in particular when teaching the philosophy and ethics unit to year 8 - </a:t>
            </a:r>
            <a:r>
              <a:rPr lang="en-GB" sz="1600" b="1" dirty="0">
                <a:solidFill>
                  <a:srgbClr val="FFC000"/>
                </a:solidFill>
                <a:latin typeface="Roboto" panose="02000000000000000000" pitchFamily="2" charset="0"/>
              </a:rPr>
              <a:t>understanding the impact of EI pedagogy has allowed my teaching to be flexible </a:t>
            </a:r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</a:rPr>
              <a:t>in addressing other </a:t>
            </a:r>
            <a:r>
              <a:rPr lang="en-GB" sz="1600" b="1" dirty="0">
                <a:solidFill>
                  <a:srgbClr val="FFC000"/>
                </a:solidFill>
                <a:latin typeface="Roboto" panose="02000000000000000000" pitchFamily="2" charset="0"/>
              </a:rPr>
              <a:t>areas which are not in my lesson plan but provide another answer</a:t>
            </a:r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</a:rPr>
              <a:t> to the moral dilemmas being analysed. (Apr 22)</a:t>
            </a:r>
            <a:endParaRPr lang="en-GB" sz="16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24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3BA19-65CF-FC7A-A864-BC2C699E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84" y="298467"/>
            <a:ext cx="8460432" cy="8826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Shift in Pedagogical practice (2)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D90870C-A247-41B1-ED89-7A28AAE24B5D}"/>
              </a:ext>
            </a:extLst>
          </p:cNvPr>
          <p:cNvSpPr/>
          <p:nvPr/>
        </p:nvSpPr>
        <p:spPr>
          <a:xfrm>
            <a:off x="341784" y="2888476"/>
            <a:ext cx="3281670" cy="2776767"/>
          </a:xfrm>
          <a:prstGeom prst="wedgeRoundRectCallout">
            <a:avLst>
              <a:gd name="adj1" fmla="val -28285"/>
              <a:gd name="adj2" fmla="val 6250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</a:rPr>
              <a:t>It has supporting me to ensure that </a:t>
            </a:r>
            <a:r>
              <a:rPr lang="en-GB" sz="1600" b="1" dirty="0">
                <a:solidFill>
                  <a:srgbClr val="FFC000"/>
                </a:solidFill>
                <a:latin typeface="Roboto" panose="02000000000000000000" pitchFamily="2" charset="0"/>
              </a:rPr>
              <a:t>I plan for opportunities within my lessons to go beyond the specification</a:t>
            </a:r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</a:rPr>
              <a:t> and enable students to develop their analytical and evaluative skills further using a multi disciplinary approach</a:t>
            </a:r>
            <a:endParaRPr lang="en-GB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A4ED9C-4CF0-7C3D-D89A-6C6EB0506CF1}"/>
              </a:ext>
            </a:extLst>
          </p:cNvPr>
          <p:cNvSpPr txBox="1"/>
          <p:nvPr/>
        </p:nvSpPr>
        <p:spPr>
          <a:xfrm>
            <a:off x="341784" y="1192756"/>
            <a:ext cx="3281670" cy="169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GB" sz="1600" dirty="0">
                <a:solidFill>
                  <a:srgbClr val="404040"/>
                </a:solidFill>
                <a:latin typeface="Roboto" panose="02000000000000000000" pitchFamily="2" charset="0"/>
              </a:rPr>
              <a:t>What impact has delivering the EI programme had on your approach to addressing questions from a multidisciplinary perspective within your "subject teaching" this academic year? Jan ‘22</a:t>
            </a:r>
          </a:p>
          <a:p>
            <a:pPr defTabSz="415869"/>
            <a:endParaRPr lang="en-GB" sz="81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9EB91-B015-8C34-8FEA-33CAA0E2DAA5}"/>
              </a:ext>
            </a:extLst>
          </p:cNvPr>
          <p:cNvSpPr txBox="1"/>
          <p:nvPr/>
        </p:nvSpPr>
        <p:spPr>
          <a:xfrm>
            <a:off x="4678447" y="1181117"/>
            <a:ext cx="4115481" cy="1449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GB" sz="1600" dirty="0">
                <a:solidFill>
                  <a:srgbClr val="404040"/>
                </a:solidFill>
                <a:latin typeface="Roboto" panose="02000000000000000000" pitchFamily="2" charset="0"/>
              </a:rPr>
              <a:t>As a result of your involvement in the Epistemic Insight Initiative has your experience of working with staff from other departments to deliver learning changed. Jan ‘22</a:t>
            </a:r>
          </a:p>
          <a:p>
            <a:pPr defTabSz="415869"/>
            <a:endParaRPr lang="en-GB" sz="81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07D1F54-5EAE-0135-23DD-0313EAC6F2EE}"/>
              </a:ext>
            </a:extLst>
          </p:cNvPr>
          <p:cNvSpPr/>
          <p:nvPr/>
        </p:nvSpPr>
        <p:spPr>
          <a:xfrm>
            <a:off x="4678447" y="2647359"/>
            <a:ext cx="3998010" cy="3029523"/>
          </a:xfrm>
          <a:prstGeom prst="wedgeRoundRectCallout">
            <a:avLst>
              <a:gd name="adj1" fmla="val 30761"/>
              <a:gd name="adj2" fmla="val 6495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</a:rPr>
              <a:t>Working collaboratively </a:t>
            </a:r>
            <a:r>
              <a:rPr lang="en-GB" sz="1600" b="1" dirty="0">
                <a:solidFill>
                  <a:srgbClr val="FFC000"/>
                </a:solidFill>
                <a:latin typeface="Roboto" panose="02000000000000000000" pitchFamily="2" charset="0"/>
              </a:rPr>
              <a:t>in planning the project </a:t>
            </a:r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</a:rPr>
              <a:t>has enabled me to develop my understanding of the norms of thoughts of other disciplines and how these are delivered and embedded within students’ learning and </a:t>
            </a:r>
            <a:r>
              <a:rPr lang="en-GB" sz="1600" b="1" dirty="0">
                <a:solidFill>
                  <a:srgbClr val="FFC000"/>
                </a:solidFill>
                <a:latin typeface="Roboto" panose="02000000000000000000" pitchFamily="2" charset="0"/>
              </a:rPr>
              <a:t>how other departments cross over in their approaches and opportunities for further discussion </a:t>
            </a:r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</a:rPr>
              <a:t>on permeable walls approach to planning</a:t>
            </a:r>
            <a:r>
              <a:rPr lang="en-GB" sz="1455" dirty="0">
                <a:solidFill>
                  <a:srgbClr val="404040"/>
                </a:solidFill>
                <a:latin typeface="Roboto" panose="02000000000000000000" pitchFamily="2" charset="0"/>
              </a:rPr>
              <a:t>.</a:t>
            </a:r>
            <a:endParaRPr lang="en-GB" sz="1455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4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FB6D0B53-8E6B-49CB-BCBF-4AD59AC42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059202"/>
            <a:ext cx="5040560" cy="2945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4D1655-9513-4D8A-A066-D8D0C4D6D1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31840" y="3328556"/>
            <a:ext cx="5472608" cy="2543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C07C70-62B6-4E03-A3B9-0578C9480F52}"/>
              </a:ext>
            </a:extLst>
          </p:cNvPr>
          <p:cNvSpPr txBox="1"/>
          <p:nvPr/>
        </p:nvSpPr>
        <p:spPr>
          <a:xfrm>
            <a:off x="308720" y="1964262"/>
            <a:ext cx="118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Start of Year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6C900D-10E6-4C2D-8BA3-1BB17D467F03}"/>
              </a:ext>
            </a:extLst>
          </p:cNvPr>
          <p:cNvSpPr txBox="1"/>
          <p:nvPr/>
        </p:nvSpPr>
        <p:spPr>
          <a:xfrm>
            <a:off x="3101046" y="4408443"/>
            <a:ext cx="14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Easter of Year 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1B58B-BC04-750E-10A5-5BFF0DF2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7"/>
            <a:ext cx="8496944" cy="1228226"/>
          </a:xfrm>
          <a:prstGeom prst="rect">
            <a:avLst/>
          </a:prstGeom>
        </p:spPr>
        <p:txBody>
          <a:bodyPr/>
          <a:lstStyle/>
          <a:p>
            <a:r>
              <a:rPr lang="en-GB" sz="3200" dirty="0"/>
              <a:t>Change in Students’ Understanding of Disciplinary Knowledge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0774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2E1799AB-9FAE-4D87-9968-D8D04C27C8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4855518" cy="2588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8A1B8A-19BA-49C2-8515-7A37A5E56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639" y="3450152"/>
            <a:ext cx="6751521" cy="24542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6C900D-10E6-4C2D-8BA3-1BB17D467F03}"/>
              </a:ext>
            </a:extLst>
          </p:cNvPr>
          <p:cNvSpPr txBox="1"/>
          <p:nvPr/>
        </p:nvSpPr>
        <p:spPr>
          <a:xfrm>
            <a:off x="1619672" y="4354132"/>
            <a:ext cx="172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February Half term of Year 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3CA013-9D2C-57CA-F3EE-86B72733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254846"/>
            <a:ext cx="8613641" cy="975198"/>
          </a:xfrm>
          <a:prstGeom prst="rect">
            <a:avLst/>
          </a:prstGeom>
        </p:spPr>
        <p:txBody>
          <a:bodyPr/>
          <a:lstStyle/>
          <a:p>
            <a:r>
              <a:rPr lang="en-GB" sz="3200" dirty="0"/>
              <a:t>Change in Students’ Ability to Apply Their Understanding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07C70-62B6-4E03-A3B9-0578C9480F52}"/>
              </a:ext>
            </a:extLst>
          </p:cNvPr>
          <p:cNvSpPr txBox="1"/>
          <p:nvPr/>
        </p:nvSpPr>
        <p:spPr>
          <a:xfrm>
            <a:off x="188020" y="2238533"/>
            <a:ext cx="118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Start of Year 7</a:t>
            </a:r>
          </a:p>
        </p:txBody>
      </p:sp>
    </p:spTree>
    <p:extLst>
      <p:ext uri="{BB962C8B-B14F-4D97-AF65-F5344CB8AC3E}">
        <p14:creationId xmlns:p14="http://schemas.microsoft.com/office/powerpoint/2010/main" val="40238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3DA07D-62C7-4E15-8AD7-E3EC0587545A}"/>
              </a:ext>
            </a:extLst>
          </p:cNvPr>
          <p:cNvSpPr txBox="1"/>
          <p:nvPr/>
        </p:nvSpPr>
        <p:spPr>
          <a:xfrm>
            <a:off x="314708" y="3177170"/>
            <a:ext cx="3788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What has a multidisciplinary approach added to their understanding of the Big Question?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629A03C-7473-48A5-86A1-EA9B850908BA}"/>
              </a:ext>
            </a:extLst>
          </p:cNvPr>
          <p:cNvSpPr/>
          <p:nvPr/>
        </p:nvSpPr>
        <p:spPr>
          <a:xfrm>
            <a:off x="484367" y="1124744"/>
            <a:ext cx="3449096" cy="1874395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Helps me view things in different perspectives and helps me have a larger viewpoint. it has been helpful for </a:t>
            </a:r>
            <a:r>
              <a:rPr lang="en-GB" b="1" dirty="0">
                <a:solidFill>
                  <a:srgbClr val="FFC000"/>
                </a:solidFill>
                <a:latin typeface="Calibri" panose="020F0502020204030204"/>
              </a:rPr>
              <a:t>understanding questions with an open mind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12C23D1-683A-4AC7-ADBB-0D5BFA5C080B}"/>
              </a:ext>
            </a:extLst>
          </p:cNvPr>
          <p:cNvSpPr/>
          <p:nvPr/>
        </p:nvSpPr>
        <p:spPr>
          <a:xfrm>
            <a:off x="484367" y="4186198"/>
            <a:ext cx="3400020" cy="1835090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I now know </a:t>
            </a:r>
            <a:r>
              <a:rPr lang="en-GB" b="1" dirty="0">
                <a:solidFill>
                  <a:srgbClr val="FFC000"/>
                </a:solidFill>
                <a:latin typeface="Calibri" panose="020F0502020204030204"/>
              </a:rPr>
              <a:t>different ways to answer the question </a:t>
            </a: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and </a:t>
            </a:r>
            <a:r>
              <a:rPr lang="en-GB" b="1" dirty="0">
                <a:solidFill>
                  <a:srgbClr val="FFC000"/>
                </a:solidFill>
                <a:latin typeface="Calibri" panose="020F0502020204030204"/>
              </a:rPr>
              <a:t>can sort the answers with different disciplines</a:t>
            </a: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. I can view the question through many different disciplines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8424703-0CCB-403E-B13F-B5228FF1F2C3}"/>
              </a:ext>
            </a:extLst>
          </p:cNvPr>
          <p:cNvSpPr/>
          <p:nvPr/>
        </p:nvSpPr>
        <p:spPr>
          <a:xfrm>
            <a:off x="4260477" y="4465728"/>
            <a:ext cx="4399156" cy="133953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r>
              <a:rPr lang="en-GB" b="1" dirty="0">
                <a:solidFill>
                  <a:srgbClr val="FFC000"/>
                </a:solidFill>
                <a:latin typeface="Calibri" panose="020F0502020204030204"/>
              </a:rPr>
              <a:t>I’m surprised that different disciplines can answer the same </a:t>
            </a: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question and word the question in a completely different way.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8CA67F3-35B4-4BB8-8224-87FE95523E9F}"/>
              </a:ext>
            </a:extLst>
          </p:cNvPr>
          <p:cNvSpPr/>
          <p:nvPr/>
        </p:nvSpPr>
        <p:spPr>
          <a:xfrm>
            <a:off x="4260477" y="1124744"/>
            <a:ext cx="4448722" cy="205242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what surprised me is that there are many answers and thought processes and that in most cases it's about how you think about something, </a:t>
            </a:r>
            <a:r>
              <a:rPr lang="en-GB" b="1" dirty="0">
                <a:solidFill>
                  <a:srgbClr val="FFC000"/>
                </a:solidFill>
                <a:latin typeface="Calibri" panose="020F0502020204030204"/>
              </a:rPr>
              <a:t>if you're thinking scientifically you would get a completely different answer than if you're thinking another way</a:t>
            </a: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B30696-9C2E-430F-A346-1E19A729D821}"/>
              </a:ext>
            </a:extLst>
          </p:cNvPr>
          <p:cNvSpPr txBox="1"/>
          <p:nvPr/>
        </p:nvSpPr>
        <p:spPr>
          <a:xfrm>
            <a:off x="4192995" y="3529061"/>
            <a:ext cx="453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What has surprised them about exploring through a multidisciplinary  perspective?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D8BE2D-B02A-A973-35A4-845D82B1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54" y="188640"/>
            <a:ext cx="8829292" cy="8826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Comments from student survey</a:t>
            </a:r>
          </a:p>
        </p:txBody>
      </p:sp>
    </p:spTree>
    <p:extLst>
      <p:ext uri="{BB962C8B-B14F-4D97-AF65-F5344CB8AC3E}">
        <p14:creationId xmlns:p14="http://schemas.microsoft.com/office/powerpoint/2010/main" val="8367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 animBg="1"/>
      <p:bldP spid="14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lmington Grammar School for Girls - Tes Jobs">
            <a:extLst>
              <a:ext uri="{FF2B5EF4-FFF2-40B4-BE49-F238E27FC236}">
                <a16:creationId xmlns:a16="http://schemas.microsoft.com/office/drawing/2014/main" id="{AA34723A-4D41-4E71-A8A4-4AB649732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29" y="404664"/>
            <a:ext cx="4071742" cy="9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618903-CDB4-4F21-9045-2CF225E524F6}"/>
              </a:ext>
            </a:extLst>
          </p:cNvPr>
          <p:cNvSpPr txBox="1"/>
          <p:nvPr/>
        </p:nvSpPr>
        <p:spPr>
          <a:xfrm>
            <a:off x="323528" y="1412776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Starting point for the School:</a:t>
            </a:r>
          </a:p>
          <a:p>
            <a:pPr marL="214315" indent="-214315" defTabSz="41586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Responding to Ofsted and OECD for students to be equipped in understanding knowledge formation within and across disciplines (prior to new Ofsted framework for curriculum intent)</a:t>
            </a:r>
          </a:p>
          <a:p>
            <a:pPr marL="214315" indent="-214315" defTabSz="41586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Ensuring students develop as independent learners, and better equipped for the transition to Secondary School.</a:t>
            </a:r>
          </a:p>
          <a:p>
            <a:pPr marL="214315" indent="-214315" defTabSz="41586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What ensures that students learn more and remember more?</a:t>
            </a:r>
          </a:p>
          <a:p>
            <a:pPr marL="214315" indent="-214315" defTabSz="415869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defTabSz="415869"/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Starting Point for the Researchers:</a:t>
            </a:r>
          </a:p>
          <a:p>
            <a:pPr marL="285750" indent="-285750" defTabSz="41586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How can we support students to better navigate a compartmentalised curriculum (initially focused on links between science and wider humanities)?</a:t>
            </a:r>
          </a:p>
          <a:p>
            <a:pPr marL="285750" indent="-285750" defTabSz="41586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Can interventions designed to create collaboration across departments support interdisciplinary learning opportunities?</a:t>
            </a:r>
          </a:p>
          <a:p>
            <a:pPr marL="285750" indent="-285750" defTabSz="41586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What activities, language or tools facilitate interdisciplinary learning </a:t>
            </a:r>
            <a:r>
              <a:rPr lang="en-GB" sz="2000" i="1" dirty="0">
                <a:solidFill>
                  <a:prstClr val="black"/>
                </a:solidFill>
                <a:latin typeface="Calibri" panose="020F0502020204030204"/>
              </a:rPr>
              <a:t>within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the current curriculum and assessment frameworks in England?</a:t>
            </a:r>
            <a:endParaRPr lang="en-GB" sz="2000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43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AD79-F99F-B0E7-89F2-AB9E66C6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94" y="332656"/>
            <a:ext cx="7110412" cy="8826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61C63-D9D7-659B-6E92-E850C17DC5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1540" y="1124744"/>
            <a:ext cx="8280920" cy="49499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As a School</a:t>
            </a:r>
          </a:p>
          <a:p>
            <a:r>
              <a:rPr lang="en-GB" sz="1800" dirty="0"/>
              <a:t>Further evaluation of the findings from year 2 (following end of year surveys).</a:t>
            </a:r>
          </a:p>
          <a:p>
            <a:r>
              <a:rPr lang="en-GB" sz="1800" dirty="0"/>
              <a:t>Continued development to understand what the progression of EI looks like within a school.</a:t>
            </a:r>
          </a:p>
          <a:p>
            <a:r>
              <a:rPr lang="en-GB" sz="1800" dirty="0"/>
              <a:t>Develop processes for feeding the continued in-school research into the “academic” community  and practice.</a:t>
            </a:r>
          </a:p>
          <a:p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r>
              <a:rPr lang="en-GB" sz="2400" b="1" dirty="0"/>
              <a:t>For the Research</a:t>
            </a:r>
          </a:p>
          <a:p>
            <a:r>
              <a:rPr lang="en-GB" sz="1800" dirty="0"/>
              <a:t>Create a learning network between partnership schools, and between partnership schools and ITE provision.</a:t>
            </a:r>
          </a:p>
          <a:p>
            <a:r>
              <a:rPr lang="en-GB" sz="1800" dirty="0"/>
              <a:t>Supporting  partners to apply for practitioner-research funding (including teacher release) if wanted/appropriate.</a:t>
            </a:r>
          </a:p>
          <a:p>
            <a:r>
              <a:rPr lang="en-GB" sz="1800" dirty="0"/>
              <a:t>Understanding what epistemically insightful experiences look like in a wider range of settings and (at first) across the diverse UK curricula. </a:t>
            </a:r>
          </a:p>
        </p:txBody>
      </p:sp>
    </p:spTree>
    <p:extLst>
      <p:ext uri="{BB962C8B-B14F-4D97-AF65-F5344CB8AC3E}">
        <p14:creationId xmlns:p14="http://schemas.microsoft.com/office/powerpoint/2010/main" val="417404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A0C4A-C2F7-474B-8D14-46E8AC49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94" y="476672"/>
            <a:ext cx="7110412" cy="12241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3200" dirty="0"/>
              <a:t>Work funded by TWCF’s Big Questions in Classrooms Initiative</a:t>
            </a:r>
          </a:p>
        </p:txBody>
      </p:sp>
      <p:pic>
        <p:nvPicPr>
          <p:cNvPr id="4" name="Picture 4" descr="https://static1.squarespace.com/static/5706dc167da24f76a6ed2ed3/t/5a0a4f42085229359dd1a741/1513047769178/Templeton_Logo.png">
            <a:extLst>
              <a:ext uri="{FF2B5EF4-FFF2-40B4-BE49-F238E27FC236}">
                <a16:creationId xmlns:a16="http://schemas.microsoft.com/office/drawing/2014/main" id="{B1ECE9BA-2937-42AE-96EB-1BE21E73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413" y="2360093"/>
            <a:ext cx="4017438" cy="213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F960290F-E5D0-2AFB-F6CE-CC203749F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75" y="2562544"/>
            <a:ext cx="1732912" cy="17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6A68-1C87-0A63-5665-F19D2D31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/>
          <a:lstStyle/>
          <a:p>
            <a:r>
              <a:rPr lang="en-GB" sz="3600" dirty="0"/>
              <a:t>Selected 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BAA67-084D-9B9F-592F-E040B2D86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980728"/>
            <a:ext cx="8100900" cy="3384376"/>
          </a:xfrm>
        </p:spPr>
        <p:txBody>
          <a:bodyPr/>
          <a:lstStyle/>
          <a:p>
            <a:r>
              <a:rPr lang="en-GB" sz="1600" dirty="0"/>
              <a:t>Godfrey, D., Brown, C. (Eds.), 2019. An ecosystem for research-engaged schools: reforming education through research. Routledge, Taylor &amp; Francis Group, London ; New York.</a:t>
            </a:r>
          </a:p>
          <a:p>
            <a:r>
              <a:rPr lang="en-GB" sz="1600" dirty="0"/>
              <a:t>Hargreaves, E., Rolls, L. (Eds.), 2020. </a:t>
            </a:r>
            <a:r>
              <a:rPr lang="en-GB" sz="1600" dirty="0" err="1"/>
              <a:t>Reimaginig</a:t>
            </a:r>
            <a:r>
              <a:rPr lang="en-GB" sz="1600" dirty="0"/>
              <a:t> Professional Development in Schools, Unlocking research. Routledge, Abingdon, Oxon ; New York, NY.</a:t>
            </a:r>
          </a:p>
          <a:p>
            <a:r>
              <a:rPr lang="en-GB" sz="1600" dirty="0">
                <a:effectLst/>
              </a:rPr>
              <a:t>McAleavy, T., 2015. Teaching as a research-engaged profession: problems and possibilities. Education Development Trust.</a:t>
            </a:r>
          </a:p>
          <a:p>
            <a:r>
              <a:rPr lang="en-GB" sz="1600" dirty="0">
                <a:effectLst/>
              </a:rPr>
              <a:t>Nelson, J., Sharples, J.M., 2017. How research-engaged are you? Impact: Journal of the Chartered College of Teaching.</a:t>
            </a:r>
          </a:p>
          <a:p>
            <a:r>
              <a:rPr lang="en-GB" sz="1600" dirty="0">
                <a:effectLst/>
              </a:rPr>
              <a:t>Sanders, D., Sharp, C., Eames, A., Tomlinson, K., 2006. Supporting research-engaged schools: a researcher’s role. NFER.</a:t>
            </a:r>
          </a:p>
          <a:p>
            <a:r>
              <a:rPr lang="en-GB" sz="1600" dirty="0">
                <a:effectLst/>
              </a:rPr>
              <a:t>Sharp, C., Eames, A., Sanders, D., Kathryn, T., 2006. Leading a Research Engaged School. National College for School Leadership, Nottingham.</a:t>
            </a:r>
            <a:endParaRPr lang="en-GB" sz="16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5185B34B-5902-4D90-7AE2-BE7786DF09CE}"/>
              </a:ext>
            </a:extLst>
          </p:cNvPr>
          <p:cNvSpPr/>
          <p:nvPr/>
        </p:nvSpPr>
        <p:spPr>
          <a:xfrm>
            <a:off x="476089" y="4365104"/>
            <a:ext cx="8191822" cy="16201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Any Questions?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Contact Details: Michelle Lawson – </a:t>
            </a:r>
            <a:r>
              <a:rPr lang="en-GB" sz="2400" dirty="0">
                <a:solidFill>
                  <a:schemeClr val="tx1"/>
                </a:solidFill>
                <a:hlinkClick r:id="rId2"/>
              </a:rPr>
              <a:t>Mlawson@wgsg.co.uk</a:t>
            </a:r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Website - </a:t>
            </a:r>
            <a:r>
              <a:rPr lang="en-GB" sz="2400" dirty="0">
                <a:solidFill>
                  <a:schemeClr val="tx1"/>
                </a:solidFill>
                <a:hlinkClick r:id="rId3"/>
              </a:rPr>
              <a:t>https://www.gsgw.org.uk/</a:t>
            </a:r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1A6E-AF5A-B1A1-BBA0-738DFA9A8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5" y="192694"/>
            <a:ext cx="8794750" cy="882650"/>
          </a:xfrm>
          <a:prstGeom prst="rect">
            <a:avLst/>
          </a:prstGeom>
        </p:spPr>
        <p:txBody>
          <a:bodyPr/>
          <a:lstStyle/>
          <a:p>
            <a:r>
              <a:rPr lang="en-GB" sz="3600" dirty="0"/>
              <a:t>Co-Creation Partnership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DDFF57-CEB9-4EEA-CA2D-2A050B78D61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9710620"/>
              </p:ext>
            </p:extLst>
          </p:nvPr>
        </p:nvGraphicFramePr>
        <p:xfrm>
          <a:off x="611560" y="908720"/>
          <a:ext cx="7709741" cy="537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694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3958C3-C2EF-4648-8FCF-96672723B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3CE188-36E3-4692-B1D3-0A0BC04E9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3E3AA-E999-4B95-BF73-15D1B14F8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FA9F4-5C7E-407D-AD31-85734F7D7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CA64CB-9A27-44C9-9DF0-44DD3B53C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1CB1CE-69E1-4034-8129-8F325895A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9279C-68D0-ACDD-98F2-B07B8A4AD123}"/>
              </a:ext>
            </a:extLst>
          </p:cNvPr>
          <p:cNvSpPr txBox="1"/>
          <p:nvPr/>
        </p:nvSpPr>
        <p:spPr>
          <a:xfrm>
            <a:off x="251520" y="33265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Challenges &amp; Opportunities for Research-Engaged Schools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7F96A-0CBA-E487-2F0D-46D34AD6E515}"/>
              </a:ext>
            </a:extLst>
          </p:cNvPr>
          <p:cNvSpPr txBox="1"/>
          <p:nvPr/>
        </p:nvSpPr>
        <p:spPr>
          <a:xfrm>
            <a:off x="287524" y="1532985"/>
            <a:ext cx="86409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Some Opportunities (Sharp et al. 2006)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Raises standards through improved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Contributes to SEF/ Ofsted /School improvement conversations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Develops opportunities for progressing personalised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Contributes to whole school staff retention</a:t>
            </a:r>
          </a:p>
          <a:p>
            <a:endParaRPr lang="en-GB" sz="2000" dirty="0"/>
          </a:p>
          <a:p>
            <a:r>
              <a:rPr lang="en-GB" sz="2000" dirty="0"/>
              <a:t> </a:t>
            </a:r>
            <a:r>
              <a:rPr lang="en-GB" sz="2400" b="1" dirty="0"/>
              <a:t>(Sanders et. al, 2006) Success requires: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existence of ‘research-orientated’ colleagues within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support of external researchers who can offer a “guiding light”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400" b="1" dirty="0"/>
              <a:t>Research involving schools  (Nelson and Sharples, 2017):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esk based “research” done by teachers (teachers as consumers)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“Academic research” conducted by ‘universities or professional research organisations’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433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907F-B230-A824-1635-70699FFA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56792"/>
            <a:ext cx="7772400" cy="3024336"/>
          </a:xfrm>
        </p:spPr>
        <p:txBody>
          <a:bodyPr/>
          <a:lstStyle/>
          <a:p>
            <a:pPr algn="ctr"/>
            <a:r>
              <a:rPr lang="en-GB" sz="28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where teachers and schools are able to have “research leads” they are ‘in uncharted waters without a compass. There is no blueprint for the work of the research lead and the coordination of research activities in schools is not necessarily straightforward’ </a:t>
            </a:r>
            <a:r>
              <a:rPr lang="en-GB" sz="2800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GB" sz="2800" cap="none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GB" sz="2800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cAleavy, 2015)</a:t>
            </a:r>
            <a:endParaRPr lang="en-GB" sz="5400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C2F90-466F-2B7A-F432-3C24069E0A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3215" y="4581128"/>
            <a:ext cx="1917570" cy="12592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1969F6-505A-E9D1-53DA-A6C2C29E6E96}"/>
              </a:ext>
            </a:extLst>
          </p:cNvPr>
          <p:cNvSpPr txBox="1"/>
          <p:nvPr/>
        </p:nvSpPr>
        <p:spPr>
          <a:xfrm>
            <a:off x="251520" y="3326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Why Co-Create When Everyone is Busy?</a:t>
            </a:r>
          </a:p>
        </p:txBody>
      </p:sp>
    </p:spTree>
    <p:extLst>
      <p:ext uri="{BB962C8B-B14F-4D97-AF65-F5344CB8AC3E}">
        <p14:creationId xmlns:p14="http://schemas.microsoft.com/office/powerpoint/2010/main" val="23878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B7D271-A208-4336-AAEE-E93141F0E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3623">
            <a:off x="605960" y="962230"/>
            <a:ext cx="1978986" cy="28044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97316-ACBA-4BF5-8AFF-64A1C49B8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220" y="2814390"/>
            <a:ext cx="4471059" cy="31484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1DE617-BE3B-4146-863D-C3E73D26D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4718">
            <a:off x="5988730" y="1060822"/>
            <a:ext cx="2551882" cy="35495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7FBF64-B62B-6A9E-D854-042ED9F8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94" y="302413"/>
            <a:ext cx="7110412" cy="8826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Developing a Curriculum</a:t>
            </a:r>
          </a:p>
        </p:txBody>
      </p:sp>
    </p:spTree>
    <p:extLst>
      <p:ext uri="{BB962C8B-B14F-4D97-AF65-F5344CB8AC3E}">
        <p14:creationId xmlns:p14="http://schemas.microsoft.com/office/powerpoint/2010/main" val="38050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2A4052-82E1-4054-AABA-B7CA6BFEC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9897">
            <a:off x="683336" y="1324573"/>
            <a:ext cx="2988119" cy="4188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8B4C83-FF42-4482-AD98-5B211A90385A}"/>
              </a:ext>
            </a:extLst>
          </p:cNvPr>
          <p:cNvSpPr txBox="1"/>
          <p:nvPr/>
        </p:nvSpPr>
        <p:spPr>
          <a:xfrm>
            <a:off x="863588" y="385981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Iterative Curriculum Development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B09E81-0F1A-4225-B61B-3AD9C4725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951296"/>
            <a:ext cx="5349002" cy="3784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94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0B345-E869-4E7B-AEBC-FD89B3C6D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1268760"/>
            <a:ext cx="2065556" cy="3293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2A2BEA-053F-4AFF-8AE2-46084FAF2B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1844824"/>
            <a:ext cx="5616623" cy="4188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3EC807-C493-3F7C-3A9E-556B8F20A636}"/>
              </a:ext>
            </a:extLst>
          </p:cNvPr>
          <p:cNvSpPr txBox="1"/>
          <p:nvPr/>
        </p:nvSpPr>
        <p:spPr>
          <a:xfrm>
            <a:off x="863588" y="385981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Sharing the Vision with the Students</a:t>
            </a:r>
          </a:p>
        </p:txBody>
      </p:sp>
    </p:spTree>
    <p:extLst>
      <p:ext uri="{BB962C8B-B14F-4D97-AF65-F5344CB8AC3E}">
        <p14:creationId xmlns:p14="http://schemas.microsoft.com/office/powerpoint/2010/main" val="29078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DD096-BC9D-4A2C-9771-FCF8C1235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6" y="810998"/>
            <a:ext cx="7347167" cy="5236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9BBCB-5419-CD5F-46A5-E78D0123CCC3}"/>
              </a:ext>
            </a:extLst>
          </p:cNvPr>
          <p:cNvSpPr txBox="1"/>
          <p:nvPr/>
        </p:nvSpPr>
        <p:spPr>
          <a:xfrm>
            <a:off x="179512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Public Commitment to Curriculum Innovation </a:t>
            </a:r>
          </a:p>
        </p:txBody>
      </p:sp>
    </p:spTree>
    <p:extLst>
      <p:ext uri="{BB962C8B-B14F-4D97-AF65-F5344CB8AC3E}">
        <p14:creationId xmlns:p14="http://schemas.microsoft.com/office/powerpoint/2010/main" val="18775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1678</Words>
  <Application>Microsoft Office PowerPoint</Application>
  <PresentationFormat>On-screen Show (4:3)</PresentationFormat>
  <Paragraphs>125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Humnst777 Lt BT</vt:lpstr>
      <vt:lpstr>Roboto</vt:lpstr>
      <vt:lpstr>Tahoma</vt:lpstr>
      <vt:lpstr>1_Office Theme</vt:lpstr>
      <vt:lpstr>Custom Design</vt:lpstr>
      <vt:lpstr>PowerPoint Presentation</vt:lpstr>
      <vt:lpstr>PowerPoint Presentation</vt:lpstr>
      <vt:lpstr>Co-Creation Partnership Process</vt:lpstr>
      <vt:lpstr>PowerPoint Presentation</vt:lpstr>
      <vt:lpstr>Even where teachers and schools are able to have “research leads” they are ‘in uncharted waters without a compass. There is no blueprint for the work of the research lead and the coordination of research activities in schools is not necessarily straightforward’ (McAleavy, 2015)</vt:lpstr>
      <vt:lpstr>Developing a Curriculum</vt:lpstr>
      <vt:lpstr>PowerPoint Presentation</vt:lpstr>
      <vt:lpstr>PowerPoint Presentation</vt:lpstr>
      <vt:lpstr>PowerPoint Presentation</vt:lpstr>
      <vt:lpstr>From 17 staff to a Whole school   PLC- Professional Learning Community URC – University Research Centre</vt:lpstr>
      <vt:lpstr>But What About the Original Project?</vt:lpstr>
      <vt:lpstr>Interim Impact &amp; Next Steps</vt:lpstr>
      <vt:lpstr>Comments from staff surveys (20-21)</vt:lpstr>
      <vt:lpstr>Increase in Staff Subject Knowledge </vt:lpstr>
      <vt:lpstr>Shift in Pedagogical practice</vt:lpstr>
      <vt:lpstr>Shift in Pedagogical practice (2)</vt:lpstr>
      <vt:lpstr>Change in Students’ Understanding of Disciplinary Knowledge</vt:lpstr>
      <vt:lpstr>Change in Students’ Ability to Apply Their Understanding</vt:lpstr>
      <vt:lpstr>Comments from student survey</vt:lpstr>
      <vt:lpstr>Next Steps</vt:lpstr>
      <vt:lpstr>Work funded by TWCF’s Big Questions in Classrooms Initiative</vt:lpstr>
      <vt:lpstr>Selected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2021-12-01T11:28:27Z</dcterms:created>
  <dcterms:modified xsi:type="dcterms:W3CDTF">2022-07-15T15:02:41Z</dcterms:modified>
</cp:coreProperties>
</file>