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68092" autoAdjust="0"/>
  </p:normalViewPr>
  <p:slideViewPr>
    <p:cSldViewPr snapToGrid="0" snapToObjects="1">
      <p:cViewPr varScale="1">
        <p:scale>
          <a:sx n="50" d="100"/>
          <a:sy n="50" d="100"/>
        </p:scale>
        <p:origin x="11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04D9-B128-C54D-B595-861E00229F64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21C6E-6CD8-864A-B8EC-DF1AFCE4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asuringworth.com/ukcompare/index.ph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Catch Club in full swing – by-now-familiar print. 1826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[Click] We have a key sketch – provenance uncertain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[Click] The musicians – apart from </a:t>
            </a:r>
            <a:r>
              <a:rPr lang="en-US" dirty="0" err="1" smtClean="0"/>
              <a:t>Goodban</a:t>
            </a:r>
            <a:r>
              <a:rPr lang="en-US" dirty="0" smtClean="0"/>
              <a:t> – are nameless.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But, 20 years later, we have a list! [Click]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C6E-6CD8-864A-B8EC-DF1AFCE446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2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dirty="0" smtClean="0"/>
              <a:t>Cost of an Orchestra 1843: £6.7s.6d</a:t>
            </a:r>
            <a:r>
              <a:rPr lang="en-GB" sz="1100" b="0" baseline="0" dirty="0" smtClean="0"/>
              <a:t> – over £500 using RPI now (</a:t>
            </a: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www.measuringworth.com/ukcompare/</a:t>
            </a: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Names – some family connection?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Longhurst</a:t>
            </a:r>
            <a:endParaRPr lang="en-GB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…and this is the sort of programme they put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– who were these people?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Lay Clerks, and we know</a:t>
            </a:r>
            <a:r>
              <a:rPr lang="en-GB" sz="11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how, exactly?</a:t>
            </a:r>
            <a:endParaRPr lang="en-GB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C6E-6CD8-864A-B8EC-DF1AFCE446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5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Cathedral viewed down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Mercery</a:t>
            </a:r>
            <a:r>
              <a:rPr lang="en-US" baseline="0" dirty="0" smtClean="0"/>
              <a:t> Lane, sketched by Turner</a:t>
            </a:r>
          </a:p>
          <a:p>
            <a:r>
              <a:rPr lang="en-US" baseline="0" dirty="0" smtClean="0"/>
              <a:t>The Quire, c. 1800</a:t>
            </a:r>
          </a:p>
          <a:p>
            <a:r>
              <a:rPr lang="en-US" dirty="0" smtClean="0"/>
              <a:t>Enter the Dean’s Books…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1770 neglect of duty: all admonished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What was this neglect?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Why did the D&amp;C feel entitled to take this view?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Musician</a:t>
            </a:r>
            <a:r>
              <a:rPr lang="en-US" baseline="0" dirty="0" smtClean="0"/>
              <a:t> held in low esteem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Clearly artisan families, judging by the trades the choristers were apprenticed to…</a:t>
            </a:r>
            <a:endParaRPr lang="en-US" dirty="0" smtClean="0"/>
          </a:p>
          <a:p>
            <a:pPr marL="0" lvl="0" indent="0">
              <a:buFont typeface="Arial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C6E-6CD8-864A-B8EC-DF1AFCE446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5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1848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C6E-6CD8-864A-B8EC-DF1AFCE446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2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/>
              <a:buChar char="•"/>
            </a:pPr>
            <a:endParaRPr lang="en-US" dirty="0" smtClean="0"/>
          </a:p>
          <a:p>
            <a:pPr marL="0" lvl="0" indent="0">
              <a:buFont typeface="Arial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C6E-6CD8-864A-B8EC-DF1AFCE446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5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US" dirty="0" smtClean="0"/>
          </a:p>
          <a:p>
            <a:pPr marL="0" lvl="0" indent="0">
              <a:buFont typeface="Arial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C6E-6CD8-864A-B8EC-DF1AFCE446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5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005" y="179444"/>
            <a:ext cx="835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Unsung singers: the musicians of Canterbury 1770-1865</a:t>
            </a:r>
            <a:endParaRPr lang="en-US" sz="2800" i="1" dirty="0"/>
          </a:p>
        </p:txBody>
      </p:sp>
      <p:pic>
        <p:nvPicPr>
          <p:cNvPr id="4" name="Picture 3" descr="CCC print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29" y="837580"/>
            <a:ext cx="6887736" cy="560480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5" y="4744184"/>
            <a:ext cx="5984240" cy="169820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" name="Picture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8" y="1663700"/>
            <a:ext cx="1345882" cy="1765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765300" y="2857500"/>
            <a:ext cx="2413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54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.50b - list of orchestral members and pa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11407" r="10248" b="4000"/>
          <a:stretch/>
        </p:blipFill>
        <p:spPr>
          <a:xfrm>
            <a:off x="4997357" y="175112"/>
            <a:ext cx="4196080" cy="5801360"/>
          </a:xfrm>
          <a:prstGeom prst="rect">
            <a:avLst/>
          </a:prstGeom>
          <a:solidFill>
            <a:srgbClr val="FFFF00">
              <a:alpha val="88000"/>
            </a:srgbClr>
          </a:solidFill>
          <a:ln cmpd="dbl">
            <a:solidFill>
              <a:schemeClr val="tx1"/>
            </a:solidFill>
          </a:ln>
          <a:effectLst>
            <a:softEdge rad="76200"/>
          </a:effectLst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11" name="Picture 10" descr="1857-11-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t="2333" r="15858" b="4922"/>
          <a:stretch/>
        </p:blipFill>
        <p:spPr>
          <a:xfrm>
            <a:off x="90000" y="-40004"/>
            <a:ext cx="4230114" cy="7117657"/>
          </a:xfrm>
          <a:prstGeom prst="rect">
            <a:avLst/>
          </a:prstGeom>
          <a:effectLst>
            <a:softEdge rad="127000"/>
          </a:effectLst>
          <a:scene3d>
            <a:camera prst="orthographicFront">
              <a:rot lat="0" lon="0" rev="600000"/>
            </a:camera>
            <a:lightRig rig="threePt" dir="t"/>
          </a:scene3d>
        </p:spPr>
      </p:pic>
      <p:sp>
        <p:nvSpPr>
          <p:cNvPr id="2" name="Oval 1"/>
          <p:cNvSpPr/>
          <p:nvPr/>
        </p:nvSpPr>
        <p:spPr>
          <a:xfrm>
            <a:off x="5245100" y="1466850"/>
            <a:ext cx="1238250" cy="4953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870450" y="3441700"/>
            <a:ext cx="946150" cy="355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283200" y="2159000"/>
            <a:ext cx="946150" cy="355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718050" y="4565650"/>
            <a:ext cx="946150" cy="355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483350" y="2578100"/>
            <a:ext cx="946150" cy="5207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292850" y="4648200"/>
            <a:ext cx="946150" cy="355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603750" y="5334000"/>
            <a:ext cx="946150" cy="355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353300" y="4826000"/>
            <a:ext cx="946150" cy="355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429500" y="4089400"/>
            <a:ext cx="946150" cy="558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992815" y="2706644"/>
            <a:ext cx="1238250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t="5163" r="4194" b="2732"/>
          <a:stretch/>
        </p:blipFill>
        <p:spPr>
          <a:xfrm>
            <a:off x="295134" y="787400"/>
            <a:ext cx="2188986" cy="3353340"/>
          </a:xfrm>
          <a:prstGeom prst="rect">
            <a:avLst/>
          </a:prstGeom>
          <a:effectLst>
            <a:softEdge rad="50800"/>
          </a:effectLst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3" name="Picture 2" descr="2a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42215" r="3920" b="24068"/>
          <a:stretch/>
        </p:blipFill>
        <p:spPr>
          <a:xfrm>
            <a:off x="203200" y="3616960"/>
            <a:ext cx="5008880" cy="124968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4" name="Picture 3" descr="3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12062" r="7392" b="39967"/>
          <a:stretch/>
        </p:blipFill>
        <p:spPr>
          <a:xfrm>
            <a:off x="1209040" y="4795520"/>
            <a:ext cx="4003040" cy="177800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5" name="Picture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2467293"/>
            <a:ext cx="2995613" cy="41062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60" y="139700"/>
            <a:ext cx="2368868" cy="32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" y="378460"/>
            <a:ext cx="3873500" cy="3302000"/>
          </a:xfrm>
          <a:prstGeom prst="rect">
            <a:avLst/>
          </a:prstGeom>
          <a:effectLst>
            <a:softEdge rad="50800"/>
          </a:effectLst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480" y="2633980"/>
            <a:ext cx="3733800" cy="1384300"/>
          </a:xfrm>
          <a:prstGeom prst="rect">
            <a:avLst/>
          </a:prstGeom>
          <a:effectLst>
            <a:softEdge rad="508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920" y="4114800"/>
            <a:ext cx="3746500" cy="2413000"/>
          </a:xfrm>
          <a:prstGeom prst="rect">
            <a:avLst/>
          </a:prstGeom>
          <a:effectLst>
            <a:softEdge rad="508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38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0" y="444500"/>
            <a:ext cx="3784600" cy="595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4152900"/>
            <a:ext cx="3124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67-11-7 - Farrow's letter 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t="2406" r="11735" b="8148"/>
          <a:stretch/>
        </p:blipFill>
        <p:spPr>
          <a:xfrm>
            <a:off x="549197" y="114300"/>
            <a:ext cx="3803164" cy="5740400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6" name="Picture 5" descr="1867-11-7 - Farrow's letter 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3889" r="10991"/>
          <a:stretch/>
        </p:blipFill>
        <p:spPr>
          <a:xfrm>
            <a:off x="2712144" y="419100"/>
            <a:ext cx="3695699" cy="5919962"/>
          </a:xfrm>
          <a:prstGeom prst="rect">
            <a:avLst/>
          </a:prstGeom>
        </p:spPr>
      </p:pic>
      <p:pic>
        <p:nvPicPr>
          <p:cNvPr id="7" name="Picture 6" descr="1867-11-7 - Farrow's letter 3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3333" r="18678" b="2222"/>
          <a:stretch/>
        </p:blipFill>
        <p:spPr>
          <a:xfrm>
            <a:off x="5078978" y="952500"/>
            <a:ext cx="3369609" cy="5905500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33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66" y="2349500"/>
            <a:ext cx="2597150" cy="39370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3" y="508953"/>
            <a:ext cx="2259647" cy="4342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50"/>
          <p:cNvSpPr txBox="1"/>
          <p:nvPr/>
        </p:nvSpPr>
        <p:spPr>
          <a:xfrm>
            <a:off x="3156584" y="508953"/>
            <a:ext cx="1148715" cy="1053147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 smtClean="0">
                <a:effectLst/>
                <a:ea typeface="MS Mincho"/>
                <a:cs typeface="Times New Roman"/>
              </a:rPr>
              <a:t>Kentish Gazette: </a:t>
            </a:r>
          </a:p>
          <a:p>
            <a:pPr algn="ctr">
              <a:spcAft>
                <a:spcPts val="0"/>
              </a:spcAft>
            </a:pPr>
            <a:r>
              <a:rPr lang="en-GB" sz="1400" dirty="0" smtClean="0">
                <a:effectLst/>
                <a:ea typeface="MS Mincho"/>
                <a:cs typeface="Times New Roman"/>
              </a:rPr>
              <a:t>Aug 10</a:t>
            </a:r>
            <a:r>
              <a:rPr lang="en-GB" sz="1400" baseline="30000" dirty="0" smtClean="0">
                <a:effectLst/>
                <a:ea typeface="MS Mincho"/>
                <a:cs typeface="Times New Roman"/>
              </a:rPr>
              <a:t>th</a:t>
            </a:r>
            <a:r>
              <a:rPr lang="en-GB" sz="1400" dirty="0" smtClean="0">
                <a:effectLst/>
                <a:ea typeface="MS Mincho"/>
                <a:cs typeface="Times New Roman"/>
              </a:rPr>
              <a:t> 1869</a:t>
            </a:r>
            <a:endParaRPr lang="en-GB" sz="3200" dirty="0">
              <a:effectLst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26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 Ca Cl vol. 11 p. 201.jpg"/>
          <p:cNvPicPr/>
          <p:nvPr/>
        </p:nvPicPr>
        <p:blipFill>
          <a:blip r:embed="rId2">
            <a:extLst/>
          </a:blip>
          <a:srcRect l="3050" r="4389"/>
          <a:stretch>
            <a:fillRect/>
          </a:stretch>
        </p:blipFill>
        <p:spPr>
          <a:xfrm>
            <a:off x="645577" y="755116"/>
            <a:ext cx="7922791" cy="238301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60"/>
          <p:cNvSpPr/>
          <p:nvPr/>
        </p:nvSpPr>
        <p:spPr>
          <a:xfrm>
            <a:off x="2475341" y="3940701"/>
            <a:ext cx="440869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3000">
                <a:latin typeface="Edwardian Script ITC"/>
                <a:ea typeface="Edwardian Script ITC"/>
                <a:cs typeface="Edwardian Script ITC"/>
                <a:sym typeface="Edwardian Script IT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 dirty="0">
                <a:solidFill>
                  <a:srgbClr val="51515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5251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2064</TotalTime>
  <Words>190</Words>
  <Application>Microsoft Office PowerPoint</Application>
  <PresentationFormat>On-screen Show (4:3)</PresentationFormat>
  <Paragraphs>29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MS Mincho</vt:lpstr>
      <vt:lpstr>Arial</vt:lpstr>
      <vt:lpstr>Calibri</vt:lpstr>
      <vt:lpstr>Edwardian Script ITC</vt:lpstr>
      <vt:lpstr>Goudy Old Style</vt:lpstr>
      <vt:lpstr>Impact</vt:lpstr>
      <vt:lpstr>Rockwell</vt:lpstr>
      <vt:lpstr>Times New Roman</vt:lpstr>
      <vt:lpstr>Inkwell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Price</dc:creator>
  <cp:lastModifiedBy>Price, Chris (chris.price@canterbury.ac.uk)</cp:lastModifiedBy>
  <cp:revision>30</cp:revision>
  <dcterms:created xsi:type="dcterms:W3CDTF">2015-06-01T12:36:50Z</dcterms:created>
  <dcterms:modified xsi:type="dcterms:W3CDTF">2015-06-18T14:24:06Z</dcterms:modified>
</cp:coreProperties>
</file>