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1" r:id="rId4"/>
    <p:sldId id="258" r:id="rId5"/>
    <p:sldId id="259" r:id="rId6"/>
    <p:sldId id="260" r:id="rId7"/>
    <p:sldId id="264" r:id="rId8"/>
    <p:sldId id="270" r:id="rId9"/>
    <p:sldId id="274" r:id="rId10"/>
    <p:sldId id="265" r:id="rId11"/>
    <p:sldId id="271" r:id="rId12"/>
    <p:sldId id="266" r:id="rId13"/>
    <p:sldId id="268" r:id="rId14"/>
    <p:sldId id="272" r:id="rId15"/>
    <p:sldId id="276" r:id="rId16"/>
    <p:sldId id="273" r:id="rId17"/>
    <p:sldId id="275" r:id="rId18"/>
    <p:sldId id="269" r:id="rId19"/>
    <p:sldId id="262" r:id="rId20"/>
    <p:sldId id="267" r:id="rId21"/>
  </p:sldIdLst>
  <p:sldSz cx="20104100" cy="11309350"/>
  <p:notesSz cx="11309350" cy="201041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B89F37-11F1-A4BD-653B-7A14354AE324}" name="Aga Gordon" initials="AG" userId="S::ag703@canterbury.ac.uk::f17680d6-b6cf-423f-a431-bc97dc43b9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40B"/>
    <a:srgbClr val="FA0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33F39F-EAB3-4022-8FBD-14A360232577}" v="17" vWet="18" dt="2023-09-06T17:12:18.54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6" d="100"/>
          <a:sy n="36" d="100"/>
        </p:scale>
        <p:origin x="868" y="5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405715" y="0"/>
            <a:ext cx="4900956" cy="1007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AEDDF-23C6-4EA7-8F5E-ED05F8B1E23C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73063" y="2514600"/>
            <a:ext cx="12055476" cy="6783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130578" y="9673900"/>
            <a:ext cx="9048194" cy="7918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405715" y="19096639"/>
            <a:ext cx="4900956" cy="1007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07B2C-91C0-42DC-9E47-184C9E7C5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53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2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12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5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4 BST or 5 hours ahead – Pakistan</a:t>
            </a:r>
          </a:p>
          <a:p>
            <a:r>
              <a:rPr lang="en-GB" dirty="0"/>
              <a:t>1 or 2 GMT ahead - Zambia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861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https://zenodo.org/communities/epistemic-insight/?page=1&amp;size=20</a:t>
            </a:r>
          </a:p>
          <a:p>
            <a:r>
              <a:rPr lang="en-US"/>
              <a:t>https://futureofknowledge.com/sustainability-and-stewardship-in-education/,</a:t>
            </a:r>
          </a:p>
          <a:p>
            <a:r>
              <a:rPr lang="en-US"/>
              <a:t>https://www.epistemicinsight.com/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16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Q. how would a theologian/scholar of religion/ethics know they had a good answer – one participant pointed to “values in religious texts of how to take care of the planet”. 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34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“importance of teaching sustainability in the classroom.” </a:t>
            </a:r>
          </a:p>
          <a:p>
            <a:pPr marL="228600" indent="-228600">
              <a:buAutoNum type="arabicPeriod"/>
            </a:pPr>
            <a:r>
              <a:rPr lang="en-US"/>
              <a:t>“Excellent, helpful dialogue…” 	“Forces me to think.”	“A good learning opportunity”.</a:t>
            </a:r>
          </a:p>
          <a:p>
            <a:pPr marL="228600" indent="-228600">
              <a:buAutoNum type="arabicPeriod"/>
            </a:pPr>
            <a:r>
              <a:rPr lang="en-US"/>
              <a:t>“Ideas and suggestions have been employed and investigated”</a:t>
            </a:r>
          </a:p>
          <a:p>
            <a:pPr marL="228600" indent="-228600">
              <a:buAutoNum type="arabicPeriod"/>
            </a:pPr>
            <a:r>
              <a:rPr lang="en-US"/>
              <a:t>“More collaboration and interaction is always healthy”. </a:t>
            </a:r>
          </a:p>
          <a:p>
            <a:pPr marL="228600" indent="-228600">
              <a:buAutoNum type="arabicPeriod"/>
            </a:pPr>
            <a:endParaRPr lang="en-US"/>
          </a:p>
          <a:p>
            <a:pPr marL="228600" indent="-228600"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01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20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057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21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Project PI: Professor Berry Billingsley</a:t>
            </a:r>
          </a:p>
          <a:p>
            <a:r>
              <a:rPr lang="en-US"/>
              <a:t>Professor of Science Education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60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12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04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761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75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7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62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07B2C-91C0-42DC-9E47-184C9E7C58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4047" y="2584418"/>
            <a:ext cx="8486140" cy="6987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352019" y="2584418"/>
            <a:ext cx="7443469" cy="701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0075652" y="-286"/>
            <a:ext cx="29209" cy="11309985"/>
          </a:xfrm>
          <a:custGeom>
            <a:avLst/>
            <a:gdLst/>
            <a:ahLst/>
            <a:cxnLst/>
            <a:rect l="l" t="t" r="r" b="b"/>
            <a:pathLst>
              <a:path w="29209" h="11309985">
                <a:moveTo>
                  <a:pt x="0" y="11309604"/>
                </a:moveTo>
                <a:lnTo>
                  <a:pt x="28955" y="11309604"/>
                </a:lnTo>
                <a:lnTo>
                  <a:pt x="28955" y="0"/>
                </a:lnTo>
                <a:lnTo>
                  <a:pt x="0" y="0"/>
                </a:lnTo>
                <a:lnTo>
                  <a:pt x="0" y="11309604"/>
                </a:lnTo>
                <a:close/>
              </a:path>
            </a:pathLst>
          </a:custGeom>
          <a:solidFill>
            <a:srgbClr val="B8CD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4921"/>
            <a:ext cx="20076160" cy="11294745"/>
          </a:xfrm>
          <a:custGeom>
            <a:avLst/>
            <a:gdLst/>
            <a:ahLst/>
            <a:cxnLst/>
            <a:rect l="l" t="t" r="r" b="b"/>
            <a:pathLst>
              <a:path w="20076160" h="11294745">
                <a:moveTo>
                  <a:pt x="20075144" y="11294393"/>
                </a:moveTo>
                <a:lnTo>
                  <a:pt x="20075144" y="285"/>
                </a:lnTo>
                <a:lnTo>
                  <a:pt x="0" y="285"/>
                </a:lnTo>
                <a:lnTo>
                  <a:pt x="0" y="11294393"/>
                </a:lnTo>
                <a:lnTo>
                  <a:pt x="20075144" y="11294393"/>
                </a:lnTo>
                <a:close/>
              </a:path>
            </a:pathLst>
          </a:custGeom>
          <a:solidFill>
            <a:srgbClr val="E322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598635"/>
            <a:ext cx="20104099" cy="836499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376904" y="9896604"/>
            <a:ext cx="3437642" cy="139594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8704" y="236214"/>
            <a:ext cx="5365860" cy="1132051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544311" y="9963659"/>
            <a:ext cx="1350089" cy="13456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6682" y="1983054"/>
            <a:ext cx="10808335" cy="7341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istemicinsight.com/" TargetMode="Externa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Relationship Id="rId9" Type="http://schemas.openxmlformats.org/officeDocument/2006/relationships/hyperlink" Target="mailto:LASAR@canterbury.ac.u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istemicinsight.com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LASAR@canterbury.ac.uk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istemicinsight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SAR@canterbury.ac.uk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Aga.gordon@canterbury.ac.uk" TargetMode="External"/><Relationship Id="rId7" Type="http://schemas.openxmlformats.org/officeDocument/2006/relationships/hyperlink" Target="mailto:LASAR@canterbury.ac.u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istemicinsight.com/" TargetMode="External"/><Relationship Id="rId5" Type="http://schemas.openxmlformats.org/officeDocument/2006/relationships/image" Target="../media/image31.jpeg"/><Relationship Id="rId4" Type="http://schemas.openxmlformats.org/officeDocument/2006/relationships/hyperlink" Target="mailto:Sherry.simpson@canterbury.ac.uk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LASAR@canterbury.ac.uk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://www.epistemicinsight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ASAR@canterbury.ac.uk" TargetMode="External"/><Relationship Id="rId5" Type="http://schemas.openxmlformats.org/officeDocument/2006/relationships/hyperlink" Target="http://www.epistemicinsight.com/" TargetMode="Externa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LASAR@canterbury.ac.uk" TargetMode="External"/><Relationship Id="rId4" Type="http://schemas.openxmlformats.org/officeDocument/2006/relationships/hyperlink" Target="http://www.epistemicinsight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istemicinsight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mailto:LASAR@canterbury.ac.uk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istemicinsight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ASAR@canterbury.ac.uk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pistemicinsight.com/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hyperlink" Target="mailto:LASAR@canterbury.ac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1935" y="1734344"/>
            <a:ext cx="12832080" cy="222881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635" algn="ctr">
              <a:spcBef>
                <a:spcPts val="100"/>
              </a:spcBef>
            </a:pPr>
            <a:r>
              <a:rPr lang="en-US" spc="-229">
                <a:solidFill>
                  <a:srgbClr val="FF0000"/>
                </a:solidFill>
                <a:latin typeface="Calibri"/>
              </a:rPr>
              <a:t>Collaborating to improve teaching and learning about sustainability within an international learning community</a:t>
            </a:r>
            <a:endParaRPr lang="en-US">
              <a:latin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43090" y="2224983"/>
            <a:ext cx="7336044" cy="731497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73107" y="4892675"/>
            <a:ext cx="11935923" cy="338233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algn="l"/>
            <a:r>
              <a:rPr lang="en-GB" sz="3200" b="1">
                <a:solidFill>
                  <a:srgbClr val="002060"/>
                </a:solidFill>
                <a:latin typeface="Calibri"/>
                <a:ea typeface="Cambria"/>
                <a:cs typeface="Tahoma"/>
              </a:rPr>
              <a:t>Partner Conference: Collaborating for Success</a:t>
            </a:r>
            <a:endParaRPr lang="en-US" sz="3200">
              <a:solidFill>
                <a:srgbClr val="002060"/>
              </a:solidFill>
              <a:latin typeface="Calibri"/>
              <a:ea typeface="Tahoma"/>
              <a:cs typeface="Tahoma"/>
            </a:endParaRPr>
          </a:p>
          <a:p>
            <a:pPr algn="l"/>
            <a:r>
              <a:rPr lang="en-GB" sz="3200" b="1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Contemporary Issues in Business Management</a:t>
            </a:r>
            <a:endParaRPr lang="en-US" sz="3200">
              <a:solidFill>
                <a:srgbClr val="002060"/>
              </a:solidFill>
              <a:latin typeface="Calibri"/>
              <a:ea typeface="Tahoma"/>
              <a:cs typeface="Tahoma"/>
            </a:endParaRPr>
          </a:p>
          <a:p>
            <a:pPr algn="l"/>
            <a:r>
              <a:rPr lang="en-GB" sz="2800" i="1" spc="-2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4</a:t>
            </a:r>
            <a:r>
              <a:rPr lang="en-GB" sz="2800" i="1" spc="-20" baseline="30000">
                <a:solidFill>
                  <a:srgbClr val="002060"/>
                </a:solidFill>
                <a:latin typeface="Calibri"/>
                <a:cs typeface="Tahoma"/>
              </a:rPr>
              <a:t>th</a:t>
            </a:r>
            <a:r>
              <a:rPr lang="en-GB" sz="2800" i="1" spc="-20">
                <a:solidFill>
                  <a:srgbClr val="002060"/>
                </a:solidFill>
                <a:latin typeface="Calibri"/>
                <a:cs typeface="Tahoma"/>
              </a:rPr>
              <a:t> September 2023, Christ Church Business School, CCCU</a:t>
            </a:r>
            <a:endParaRPr lang="en-US" sz="2800" i="1">
              <a:solidFill>
                <a:srgbClr val="002060"/>
              </a:solidFill>
              <a:latin typeface="Calibri"/>
              <a:ea typeface="Tahoma"/>
              <a:cs typeface="Tahoma"/>
            </a:endParaRPr>
          </a:p>
          <a:p>
            <a:pPr algn="l"/>
            <a:endParaRPr lang="en-GB" sz="2800" i="1" spc="-20">
              <a:solidFill>
                <a:srgbClr val="002060"/>
              </a:solidFill>
              <a:latin typeface="Calibri"/>
              <a:cs typeface="Tahoma"/>
            </a:endParaRPr>
          </a:p>
          <a:p>
            <a:pPr algn="l"/>
            <a:endParaRPr lang="en-GB" sz="2800" i="1" spc="-20">
              <a:solidFill>
                <a:srgbClr val="002060"/>
              </a:solidFill>
              <a:latin typeface="Calibri"/>
              <a:cs typeface="Tahoma"/>
            </a:endParaRPr>
          </a:p>
          <a:p>
            <a:pPr>
              <a:spcBef>
                <a:spcPts val="35"/>
              </a:spcBef>
            </a:pP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Dr Agnieszka Gordon, Sherry Simpson,</a:t>
            </a:r>
            <a:endParaRPr lang="en-US" sz="3600" b="1" i="1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>
              <a:spcBef>
                <a:spcPts val="35"/>
              </a:spcBef>
            </a:pP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 </a:t>
            </a:r>
            <a:r>
              <a:rPr sz="36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Dr</a:t>
            </a:r>
            <a:r>
              <a:rPr sz="3600" b="1" spc="-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6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Finley</a:t>
            </a:r>
            <a:r>
              <a:rPr sz="3600" b="1" spc="-2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6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Lawson</a:t>
            </a:r>
            <a:r>
              <a:rPr lang="en-US" sz="36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, Dr Caroline Thomas</a:t>
            </a:r>
            <a:endParaRPr lang="en-US" sz="3600" b="1" i="1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xfrm>
            <a:off x="720445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9291" y="303649"/>
            <a:ext cx="1369250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/>
              <a:t>Feedback</a:t>
            </a:r>
            <a:r>
              <a:rPr lang="en-GB" sz="5400"/>
              <a:t>:</a:t>
            </a:r>
            <a:r>
              <a:rPr sz="5400" spc="10"/>
              <a:t> </a:t>
            </a:r>
            <a:r>
              <a:rPr sz="5400"/>
              <a:t>introductory</a:t>
            </a:r>
            <a:r>
              <a:rPr sz="5400" spc="20"/>
              <a:t> </a:t>
            </a:r>
            <a:r>
              <a:rPr sz="5400" spc="-10"/>
              <a:t>session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666682" y="1591142"/>
            <a:ext cx="171056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What</a:t>
            </a:r>
            <a:r>
              <a:rPr sz="5400" spc="-185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165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do</a:t>
            </a:r>
            <a:r>
              <a:rPr sz="5400" spc="-175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18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you</a:t>
            </a:r>
            <a:r>
              <a:rPr sz="5400" spc="-18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b="1" spc="-10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hope</a:t>
            </a:r>
            <a:r>
              <a:rPr sz="5400" b="1" spc="-17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b="1" spc="-275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to</a:t>
            </a:r>
            <a:r>
              <a:rPr sz="5400" b="1" spc="-16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b="1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gain</a:t>
            </a:r>
            <a:r>
              <a:rPr sz="5400" b="1" spc="-20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21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from</a:t>
            </a:r>
            <a:r>
              <a:rPr sz="5400" spc="-175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16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the</a:t>
            </a:r>
            <a:r>
              <a:rPr sz="5400" spc="-17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25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learning</a:t>
            </a:r>
            <a:r>
              <a:rPr sz="5400" spc="-16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 </a:t>
            </a:r>
            <a:r>
              <a:rPr sz="5400" spc="31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  <a:cs typeface="Gill Sans MT"/>
              </a:rPr>
              <a:t>community?</a:t>
            </a:r>
            <a:endParaRPr sz="5400">
              <a:solidFill>
                <a:schemeClr val="tx2">
                  <a:lumMod val="60000"/>
                  <a:lumOff val="40000"/>
                </a:schemeClr>
              </a:solidFill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051790" y="3054063"/>
            <a:ext cx="5845810" cy="2858135"/>
            <a:chOff x="13051790" y="3054064"/>
            <a:chExt cx="5283200" cy="2425700"/>
          </a:xfrm>
        </p:grpSpPr>
        <p:sp>
          <p:nvSpPr>
            <p:cNvPr id="5" name="object 5"/>
            <p:cNvSpPr/>
            <p:nvPr/>
          </p:nvSpPr>
          <p:spPr>
            <a:xfrm>
              <a:off x="13064490" y="3066764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2190364" y="2133754"/>
                  </a:moveTo>
                  <a:lnTo>
                    <a:pt x="875947" y="2133754"/>
                  </a:lnTo>
                  <a:lnTo>
                    <a:pt x="1533156" y="2400447"/>
                  </a:lnTo>
                  <a:lnTo>
                    <a:pt x="2190364" y="2133754"/>
                  </a:lnTo>
                  <a:close/>
                </a:path>
                <a:path w="5257800" h="2400300">
                  <a:moveTo>
                    <a:pt x="4901745" y="208"/>
                  </a:moveTo>
                  <a:lnTo>
                    <a:pt x="355260" y="208"/>
                  </a:lnTo>
                  <a:lnTo>
                    <a:pt x="307019" y="3455"/>
                  </a:lnTo>
                  <a:lnTo>
                    <a:pt x="260748" y="12913"/>
                  </a:lnTo>
                  <a:lnTo>
                    <a:pt x="216870" y="28159"/>
                  </a:lnTo>
                  <a:lnTo>
                    <a:pt x="175809" y="48768"/>
                  </a:lnTo>
                  <a:lnTo>
                    <a:pt x="137991" y="74315"/>
                  </a:lnTo>
                  <a:lnTo>
                    <a:pt x="103838" y="104377"/>
                  </a:lnTo>
                  <a:lnTo>
                    <a:pt x="73777" y="138529"/>
                  </a:lnTo>
                  <a:lnTo>
                    <a:pt x="48229" y="176348"/>
                  </a:lnTo>
                  <a:lnTo>
                    <a:pt x="27621" y="217408"/>
                  </a:lnTo>
                  <a:lnTo>
                    <a:pt x="12375" y="261286"/>
                  </a:lnTo>
                  <a:lnTo>
                    <a:pt x="2916" y="307558"/>
                  </a:lnTo>
                  <a:lnTo>
                    <a:pt x="-330" y="355799"/>
                  </a:lnTo>
                  <a:lnTo>
                    <a:pt x="-330" y="1778163"/>
                  </a:lnTo>
                  <a:lnTo>
                    <a:pt x="2916" y="1826404"/>
                  </a:lnTo>
                  <a:lnTo>
                    <a:pt x="12375" y="1872676"/>
                  </a:lnTo>
                  <a:lnTo>
                    <a:pt x="27621" y="1916554"/>
                  </a:lnTo>
                  <a:lnTo>
                    <a:pt x="48229" y="1957614"/>
                  </a:lnTo>
                  <a:lnTo>
                    <a:pt x="73777" y="1995432"/>
                  </a:lnTo>
                  <a:lnTo>
                    <a:pt x="103838" y="2029585"/>
                  </a:lnTo>
                  <a:lnTo>
                    <a:pt x="137991" y="2059647"/>
                  </a:lnTo>
                  <a:lnTo>
                    <a:pt x="175809" y="2085194"/>
                  </a:lnTo>
                  <a:lnTo>
                    <a:pt x="216870" y="2105803"/>
                  </a:lnTo>
                  <a:lnTo>
                    <a:pt x="260748" y="2121048"/>
                  </a:lnTo>
                  <a:lnTo>
                    <a:pt x="307019" y="2130507"/>
                  </a:lnTo>
                  <a:lnTo>
                    <a:pt x="355260" y="2133754"/>
                  </a:lnTo>
                  <a:lnTo>
                    <a:pt x="4901745" y="2133754"/>
                  </a:lnTo>
                  <a:lnTo>
                    <a:pt x="4949986" y="2130507"/>
                  </a:lnTo>
                  <a:lnTo>
                    <a:pt x="4996258" y="2121048"/>
                  </a:lnTo>
                  <a:lnTo>
                    <a:pt x="5040136" y="2105803"/>
                  </a:lnTo>
                  <a:lnTo>
                    <a:pt x="5081197" y="2085194"/>
                  </a:lnTo>
                  <a:lnTo>
                    <a:pt x="5119015" y="2059647"/>
                  </a:lnTo>
                  <a:lnTo>
                    <a:pt x="5153167" y="2029585"/>
                  </a:lnTo>
                  <a:lnTo>
                    <a:pt x="5183229" y="1995432"/>
                  </a:lnTo>
                  <a:lnTo>
                    <a:pt x="5208777" y="1957614"/>
                  </a:lnTo>
                  <a:lnTo>
                    <a:pt x="5229385" y="1916554"/>
                  </a:lnTo>
                  <a:lnTo>
                    <a:pt x="5244631" y="1872676"/>
                  </a:lnTo>
                  <a:lnTo>
                    <a:pt x="5254089" y="1826404"/>
                  </a:lnTo>
                  <a:lnTo>
                    <a:pt x="5257336" y="1778163"/>
                  </a:lnTo>
                  <a:lnTo>
                    <a:pt x="5257336" y="355799"/>
                  </a:lnTo>
                  <a:lnTo>
                    <a:pt x="5254089" y="307558"/>
                  </a:lnTo>
                  <a:lnTo>
                    <a:pt x="5244631" y="261286"/>
                  </a:lnTo>
                  <a:lnTo>
                    <a:pt x="5229385" y="217408"/>
                  </a:lnTo>
                  <a:lnTo>
                    <a:pt x="5208777" y="176348"/>
                  </a:lnTo>
                  <a:lnTo>
                    <a:pt x="5183229" y="138529"/>
                  </a:lnTo>
                  <a:lnTo>
                    <a:pt x="5153167" y="104377"/>
                  </a:lnTo>
                  <a:lnTo>
                    <a:pt x="5119015" y="74315"/>
                  </a:lnTo>
                  <a:lnTo>
                    <a:pt x="5081197" y="48768"/>
                  </a:lnTo>
                  <a:lnTo>
                    <a:pt x="5040136" y="28159"/>
                  </a:lnTo>
                  <a:lnTo>
                    <a:pt x="4996258" y="12913"/>
                  </a:lnTo>
                  <a:lnTo>
                    <a:pt x="4949986" y="3455"/>
                  </a:lnTo>
                  <a:lnTo>
                    <a:pt x="4901745" y="208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064490" y="3066764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-330" y="355799"/>
                  </a:moveTo>
                  <a:lnTo>
                    <a:pt x="2916" y="307558"/>
                  </a:lnTo>
                  <a:lnTo>
                    <a:pt x="12375" y="261286"/>
                  </a:lnTo>
                  <a:lnTo>
                    <a:pt x="27621" y="217408"/>
                  </a:lnTo>
                  <a:lnTo>
                    <a:pt x="48229" y="176348"/>
                  </a:lnTo>
                  <a:lnTo>
                    <a:pt x="73777" y="138529"/>
                  </a:lnTo>
                  <a:lnTo>
                    <a:pt x="103838" y="104377"/>
                  </a:lnTo>
                  <a:lnTo>
                    <a:pt x="137991" y="74315"/>
                  </a:lnTo>
                  <a:lnTo>
                    <a:pt x="175809" y="48768"/>
                  </a:lnTo>
                  <a:lnTo>
                    <a:pt x="216870" y="28159"/>
                  </a:lnTo>
                  <a:lnTo>
                    <a:pt x="260748" y="12913"/>
                  </a:lnTo>
                  <a:lnTo>
                    <a:pt x="307019" y="3455"/>
                  </a:lnTo>
                  <a:lnTo>
                    <a:pt x="355260" y="208"/>
                  </a:lnTo>
                  <a:lnTo>
                    <a:pt x="875947" y="208"/>
                  </a:lnTo>
                  <a:lnTo>
                    <a:pt x="2190364" y="208"/>
                  </a:lnTo>
                  <a:lnTo>
                    <a:pt x="4901745" y="208"/>
                  </a:lnTo>
                  <a:lnTo>
                    <a:pt x="4949986" y="3455"/>
                  </a:lnTo>
                  <a:lnTo>
                    <a:pt x="4996258" y="12913"/>
                  </a:lnTo>
                  <a:lnTo>
                    <a:pt x="5040136" y="28159"/>
                  </a:lnTo>
                  <a:lnTo>
                    <a:pt x="5081197" y="48768"/>
                  </a:lnTo>
                  <a:lnTo>
                    <a:pt x="5119015" y="74315"/>
                  </a:lnTo>
                  <a:lnTo>
                    <a:pt x="5153167" y="104377"/>
                  </a:lnTo>
                  <a:lnTo>
                    <a:pt x="5183229" y="138529"/>
                  </a:lnTo>
                  <a:lnTo>
                    <a:pt x="5208777" y="176348"/>
                  </a:lnTo>
                  <a:lnTo>
                    <a:pt x="5229385" y="217408"/>
                  </a:lnTo>
                  <a:lnTo>
                    <a:pt x="5244631" y="261286"/>
                  </a:lnTo>
                  <a:lnTo>
                    <a:pt x="5254089" y="307558"/>
                  </a:lnTo>
                  <a:lnTo>
                    <a:pt x="5257336" y="355799"/>
                  </a:lnTo>
                  <a:lnTo>
                    <a:pt x="5257336" y="1244776"/>
                  </a:lnTo>
                  <a:lnTo>
                    <a:pt x="5257336" y="1778163"/>
                  </a:lnTo>
                  <a:lnTo>
                    <a:pt x="5254089" y="1826404"/>
                  </a:lnTo>
                  <a:lnTo>
                    <a:pt x="5244631" y="1872676"/>
                  </a:lnTo>
                  <a:lnTo>
                    <a:pt x="5229385" y="1916554"/>
                  </a:lnTo>
                  <a:lnTo>
                    <a:pt x="5208777" y="1957614"/>
                  </a:lnTo>
                  <a:lnTo>
                    <a:pt x="5183229" y="1995432"/>
                  </a:lnTo>
                  <a:lnTo>
                    <a:pt x="5153167" y="2029585"/>
                  </a:lnTo>
                  <a:lnTo>
                    <a:pt x="5119015" y="2059647"/>
                  </a:lnTo>
                  <a:lnTo>
                    <a:pt x="5081197" y="2085194"/>
                  </a:lnTo>
                  <a:lnTo>
                    <a:pt x="5040136" y="2105803"/>
                  </a:lnTo>
                  <a:lnTo>
                    <a:pt x="4996258" y="2121048"/>
                  </a:lnTo>
                  <a:lnTo>
                    <a:pt x="4949986" y="2130507"/>
                  </a:lnTo>
                  <a:lnTo>
                    <a:pt x="4901745" y="2133754"/>
                  </a:lnTo>
                  <a:lnTo>
                    <a:pt x="2190364" y="2133754"/>
                  </a:lnTo>
                  <a:lnTo>
                    <a:pt x="1533156" y="2400447"/>
                  </a:lnTo>
                  <a:lnTo>
                    <a:pt x="875947" y="2133754"/>
                  </a:lnTo>
                  <a:lnTo>
                    <a:pt x="355260" y="2133754"/>
                  </a:lnTo>
                  <a:lnTo>
                    <a:pt x="307019" y="2130507"/>
                  </a:lnTo>
                  <a:lnTo>
                    <a:pt x="260748" y="2121048"/>
                  </a:lnTo>
                  <a:lnTo>
                    <a:pt x="216870" y="2105803"/>
                  </a:lnTo>
                  <a:lnTo>
                    <a:pt x="175809" y="2085194"/>
                  </a:lnTo>
                  <a:lnTo>
                    <a:pt x="137991" y="2059647"/>
                  </a:lnTo>
                  <a:lnTo>
                    <a:pt x="103838" y="2029585"/>
                  </a:lnTo>
                  <a:lnTo>
                    <a:pt x="73777" y="1995432"/>
                  </a:lnTo>
                  <a:lnTo>
                    <a:pt x="48229" y="1957614"/>
                  </a:lnTo>
                  <a:lnTo>
                    <a:pt x="27621" y="1916554"/>
                  </a:lnTo>
                  <a:lnTo>
                    <a:pt x="12375" y="1872676"/>
                  </a:lnTo>
                  <a:lnTo>
                    <a:pt x="2916" y="1826404"/>
                  </a:lnTo>
                  <a:lnTo>
                    <a:pt x="-330" y="1778163"/>
                  </a:lnTo>
                  <a:lnTo>
                    <a:pt x="-330" y="1244776"/>
                  </a:lnTo>
                  <a:lnTo>
                    <a:pt x="-330" y="355799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3368951" y="3036747"/>
            <a:ext cx="5514596" cy="2474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540" algn="ctr">
              <a:lnSpc>
                <a:spcPct val="100000"/>
              </a:lnSpc>
              <a:spcBef>
                <a:spcPts val="95"/>
              </a:spcBef>
            </a:pPr>
            <a:r>
              <a:rPr sz="3200" spc="140" dirty="0">
                <a:solidFill>
                  <a:srgbClr val="404040"/>
                </a:solidFill>
                <a:latin typeface="Gill Sans MT"/>
                <a:cs typeface="Gill Sans MT"/>
              </a:rPr>
              <a:t>Be</a:t>
            </a:r>
            <a:r>
              <a:rPr sz="32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320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65" dirty="0">
                <a:solidFill>
                  <a:srgbClr val="404040"/>
                </a:solidFill>
                <a:latin typeface="Gill Sans MT"/>
                <a:cs typeface="Gill Sans MT"/>
              </a:rPr>
              <a:t>part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5" dirty="0">
                <a:solidFill>
                  <a:srgbClr val="404040"/>
                </a:solidFill>
                <a:latin typeface="Gill Sans MT"/>
                <a:cs typeface="Gill Sans MT"/>
              </a:rPr>
              <a:t>of</a:t>
            </a:r>
            <a:r>
              <a:rPr sz="32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320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404040"/>
                </a:solidFill>
                <a:latin typeface="Gill Sans MT"/>
                <a:cs typeface="Gill Sans MT"/>
              </a:rPr>
              <a:t>learning </a:t>
            </a:r>
            <a:r>
              <a:rPr sz="3200" spc="125" dirty="0">
                <a:solidFill>
                  <a:srgbClr val="404040"/>
                </a:solidFill>
                <a:latin typeface="Gill Sans MT"/>
                <a:cs typeface="Gill Sans MT"/>
              </a:rPr>
              <a:t>community</a:t>
            </a:r>
            <a:r>
              <a:rPr sz="32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to</a:t>
            </a:r>
            <a:r>
              <a:rPr sz="3200" spc="-5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45" dirty="0">
                <a:solidFill>
                  <a:srgbClr val="404040"/>
                </a:solidFill>
                <a:latin typeface="Gill Sans MT"/>
                <a:cs typeface="Gill Sans MT"/>
              </a:rPr>
              <a:t>be</a:t>
            </a:r>
            <a:r>
              <a:rPr sz="3200" b="1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70" dirty="0">
                <a:solidFill>
                  <a:srgbClr val="404040"/>
                </a:solidFill>
                <a:latin typeface="Gill Sans MT"/>
                <a:cs typeface="Gill Sans MT"/>
              </a:rPr>
              <a:t>more</a:t>
            </a:r>
            <a:r>
              <a:rPr sz="3200" b="1" spc="-5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20" dirty="0">
                <a:solidFill>
                  <a:srgbClr val="404040"/>
                </a:solidFill>
                <a:latin typeface="Gill Sans MT"/>
                <a:cs typeface="Gill Sans MT"/>
              </a:rPr>
              <a:t>aware </a:t>
            </a:r>
            <a:r>
              <a:rPr sz="3200" spc="200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65" dirty="0">
                <a:solidFill>
                  <a:srgbClr val="404040"/>
                </a:solidFill>
                <a:latin typeface="Gill Sans MT"/>
                <a:cs typeface="Gill Sans MT"/>
              </a:rPr>
              <a:t>contribute</a:t>
            </a:r>
            <a:r>
              <a:rPr sz="32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to</a:t>
            </a:r>
            <a:r>
              <a:rPr sz="3200" spc="-5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10" dirty="0">
                <a:solidFill>
                  <a:srgbClr val="404040"/>
                </a:solidFill>
                <a:latin typeface="Gill Sans MT"/>
                <a:cs typeface="Gill Sans MT"/>
              </a:rPr>
              <a:t>improving </a:t>
            </a:r>
            <a:r>
              <a:rPr sz="3200" spc="80" dirty="0">
                <a:solidFill>
                  <a:srgbClr val="404040"/>
                </a:solidFill>
                <a:latin typeface="Gill Sans MT"/>
                <a:cs typeface="Gill Sans MT"/>
              </a:rPr>
              <a:t>the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404040"/>
                </a:solidFill>
                <a:latin typeface="Gill Sans MT"/>
                <a:cs typeface="Gill Sans MT"/>
              </a:rPr>
              <a:t>problems</a:t>
            </a:r>
            <a:r>
              <a:rPr sz="3200" spc="-5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5" dirty="0">
                <a:solidFill>
                  <a:srgbClr val="404040"/>
                </a:solidFill>
                <a:latin typeface="Gill Sans MT"/>
                <a:cs typeface="Gill Sans MT"/>
              </a:rPr>
              <a:t>of</a:t>
            </a:r>
            <a:r>
              <a:rPr sz="3200" spc="-5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80" dirty="0">
                <a:solidFill>
                  <a:srgbClr val="404040"/>
                </a:solidFill>
                <a:latin typeface="Gill Sans MT"/>
                <a:cs typeface="Gill Sans MT"/>
              </a:rPr>
              <a:t>my</a:t>
            </a:r>
            <a:r>
              <a:rPr sz="32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50" dirty="0">
                <a:solidFill>
                  <a:srgbClr val="404040"/>
                </a:solidFill>
                <a:latin typeface="Gill Sans MT"/>
                <a:cs typeface="Gill Sans MT"/>
              </a:rPr>
              <a:t>country </a:t>
            </a:r>
            <a:r>
              <a:rPr sz="3200" spc="200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4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80" dirty="0">
                <a:solidFill>
                  <a:srgbClr val="404040"/>
                </a:solidFill>
                <a:latin typeface="Gill Sans MT"/>
                <a:cs typeface="Gill Sans MT"/>
              </a:rPr>
              <a:t>the</a:t>
            </a:r>
            <a:r>
              <a:rPr sz="3200" spc="-5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world</a:t>
            </a:r>
            <a:r>
              <a:rPr sz="3200" spc="-5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0" dirty="0">
                <a:solidFill>
                  <a:srgbClr val="404040"/>
                </a:solidFill>
                <a:latin typeface="Gill Sans MT"/>
                <a:cs typeface="Gill Sans MT"/>
              </a:rPr>
              <a:t>at</a:t>
            </a:r>
            <a:r>
              <a:rPr sz="3200" spc="-4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30" dirty="0">
                <a:solidFill>
                  <a:srgbClr val="404040"/>
                </a:solidFill>
                <a:latin typeface="Gill Sans MT"/>
                <a:cs typeface="Gill Sans MT"/>
              </a:rPr>
              <a:t>large.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191997" y="6589744"/>
            <a:ext cx="5283200" cy="2425700"/>
            <a:chOff x="13191997" y="6589744"/>
            <a:chExt cx="5283200" cy="2425700"/>
          </a:xfrm>
        </p:grpSpPr>
        <p:sp>
          <p:nvSpPr>
            <p:cNvPr id="9" name="object 9"/>
            <p:cNvSpPr/>
            <p:nvPr/>
          </p:nvSpPr>
          <p:spPr>
            <a:xfrm>
              <a:off x="13204697" y="6602443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2190360" y="2133665"/>
                  </a:moveTo>
                  <a:lnTo>
                    <a:pt x="875944" y="2133665"/>
                  </a:lnTo>
                  <a:lnTo>
                    <a:pt x="1533152" y="2400358"/>
                  </a:lnTo>
                  <a:lnTo>
                    <a:pt x="2190360" y="2133665"/>
                  </a:lnTo>
                  <a:close/>
                </a:path>
                <a:path w="5257800" h="2400300">
                  <a:moveTo>
                    <a:pt x="4901742" y="118"/>
                  </a:moveTo>
                  <a:lnTo>
                    <a:pt x="355257" y="118"/>
                  </a:lnTo>
                  <a:lnTo>
                    <a:pt x="307016" y="3366"/>
                  </a:lnTo>
                  <a:lnTo>
                    <a:pt x="260744" y="12824"/>
                  </a:lnTo>
                  <a:lnTo>
                    <a:pt x="216866" y="28070"/>
                  </a:lnTo>
                  <a:lnTo>
                    <a:pt x="175806" y="48678"/>
                  </a:lnTo>
                  <a:lnTo>
                    <a:pt x="137987" y="74226"/>
                  </a:lnTo>
                  <a:lnTo>
                    <a:pt x="103835" y="104288"/>
                  </a:lnTo>
                  <a:lnTo>
                    <a:pt x="73773" y="138440"/>
                  </a:lnTo>
                  <a:lnTo>
                    <a:pt x="48226" y="176258"/>
                  </a:lnTo>
                  <a:lnTo>
                    <a:pt x="27617" y="217319"/>
                  </a:lnTo>
                  <a:lnTo>
                    <a:pt x="12371" y="261197"/>
                  </a:lnTo>
                  <a:lnTo>
                    <a:pt x="2913" y="307468"/>
                  </a:lnTo>
                  <a:lnTo>
                    <a:pt x="-333" y="355709"/>
                  </a:lnTo>
                  <a:lnTo>
                    <a:pt x="-333" y="1778074"/>
                  </a:lnTo>
                  <a:lnTo>
                    <a:pt x="2913" y="1826315"/>
                  </a:lnTo>
                  <a:lnTo>
                    <a:pt x="12371" y="1872586"/>
                  </a:lnTo>
                  <a:lnTo>
                    <a:pt x="27617" y="1916464"/>
                  </a:lnTo>
                  <a:lnTo>
                    <a:pt x="48226" y="1957525"/>
                  </a:lnTo>
                  <a:lnTo>
                    <a:pt x="73773" y="1995343"/>
                  </a:lnTo>
                  <a:lnTo>
                    <a:pt x="103835" y="2029495"/>
                  </a:lnTo>
                  <a:lnTo>
                    <a:pt x="137987" y="2059557"/>
                  </a:lnTo>
                  <a:lnTo>
                    <a:pt x="175806" y="2085105"/>
                  </a:lnTo>
                  <a:lnTo>
                    <a:pt x="216866" y="2105713"/>
                  </a:lnTo>
                  <a:lnTo>
                    <a:pt x="260744" y="2120959"/>
                  </a:lnTo>
                  <a:lnTo>
                    <a:pt x="307016" y="2130417"/>
                  </a:lnTo>
                  <a:lnTo>
                    <a:pt x="355257" y="2133665"/>
                  </a:lnTo>
                  <a:lnTo>
                    <a:pt x="4901742" y="2133665"/>
                  </a:lnTo>
                  <a:lnTo>
                    <a:pt x="4949983" y="2130417"/>
                  </a:lnTo>
                  <a:lnTo>
                    <a:pt x="4996255" y="2120959"/>
                  </a:lnTo>
                  <a:lnTo>
                    <a:pt x="5040133" y="2105713"/>
                  </a:lnTo>
                  <a:lnTo>
                    <a:pt x="5081193" y="2085105"/>
                  </a:lnTo>
                  <a:lnTo>
                    <a:pt x="5119012" y="2059557"/>
                  </a:lnTo>
                  <a:lnTo>
                    <a:pt x="5153164" y="2029495"/>
                  </a:lnTo>
                  <a:lnTo>
                    <a:pt x="5183226" y="1995343"/>
                  </a:lnTo>
                  <a:lnTo>
                    <a:pt x="5208773" y="1957525"/>
                  </a:lnTo>
                  <a:lnTo>
                    <a:pt x="5229382" y="1916464"/>
                  </a:lnTo>
                  <a:lnTo>
                    <a:pt x="5244627" y="1872586"/>
                  </a:lnTo>
                  <a:lnTo>
                    <a:pt x="5254086" y="1826315"/>
                  </a:lnTo>
                  <a:lnTo>
                    <a:pt x="5257333" y="1778074"/>
                  </a:lnTo>
                  <a:lnTo>
                    <a:pt x="5257333" y="355709"/>
                  </a:lnTo>
                  <a:lnTo>
                    <a:pt x="5254086" y="307468"/>
                  </a:lnTo>
                  <a:lnTo>
                    <a:pt x="5244627" y="261197"/>
                  </a:lnTo>
                  <a:lnTo>
                    <a:pt x="5229382" y="217319"/>
                  </a:lnTo>
                  <a:lnTo>
                    <a:pt x="5208773" y="176258"/>
                  </a:lnTo>
                  <a:lnTo>
                    <a:pt x="5183226" y="138440"/>
                  </a:lnTo>
                  <a:lnTo>
                    <a:pt x="5153164" y="104288"/>
                  </a:lnTo>
                  <a:lnTo>
                    <a:pt x="5119012" y="74226"/>
                  </a:lnTo>
                  <a:lnTo>
                    <a:pt x="5081193" y="48678"/>
                  </a:lnTo>
                  <a:lnTo>
                    <a:pt x="5040133" y="28070"/>
                  </a:lnTo>
                  <a:lnTo>
                    <a:pt x="4996255" y="12824"/>
                  </a:lnTo>
                  <a:lnTo>
                    <a:pt x="4949983" y="3366"/>
                  </a:lnTo>
                  <a:lnTo>
                    <a:pt x="4901742" y="118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204697" y="6602443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-333" y="355709"/>
                  </a:moveTo>
                  <a:lnTo>
                    <a:pt x="2913" y="307468"/>
                  </a:lnTo>
                  <a:lnTo>
                    <a:pt x="12371" y="261197"/>
                  </a:lnTo>
                  <a:lnTo>
                    <a:pt x="27617" y="217319"/>
                  </a:lnTo>
                  <a:lnTo>
                    <a:pt x="48226" y="176258"/>
                  </a:lnTo>
                  <a:lnTo>
                    <a:pt x="73773" y="138440"/>
                  </a:lnTo>
                  <a:lnTo>
                    <a:pt x="103835" y="104288"/>
                  </a:lnTo>
                  <a:lnTo>
                    <a:pt x="137987" y="74226"/>
                  </a:lnTo>
                  <a:lnTo>
                    <a:pt x="175806" y="48678"/>
                  </a:lnTo>
                  <a:lnTo>
                    <a:pt x="216866" y="28070"/>
                  </a:lnTo>
                  <a:lnTo>
                    <a:pt x="260744" y="12824"/>
                  </a:lnTo>
                  <a:lnTo>
                    <a:pt x="307016" y="3366"/>
                  </a:lnTo>
                  <a:lnTo>
                    <a:pt x="355257" y="118"/>
                  </a:lnTo>
                  <a:lnTo>
                    <a:pt x="875944" y="118"/>
                  </a:lnTo>
                  <a:lnTo>
                    <a:pt x="2190360" y="118"/>
                  </a:lnTo>
                  <a:lnTo>
                    <a:pt x="4901742" y="118"/>
                  </a:lnTo>
                  <a:lnTo>
                    <a:pt x="4949983" y="3366"/>
                  </a:lnTo>
                  <a:lnTo>
                    <a:pt x="4996255" y="12824"/>
                  </a:lnTo>
                  <a:lnTo>
                    <a:pt x="5040133" y="28070"/>
                  </a:lnTo>
                  <a:lnTo>
                    <a:pt x="5081193" y="48678"/>
                  </a:lnTo>
                  <a:lnTo>
                    <a:pt x="5119012" y="74226"/>
                  </a:lnTo>
                  <a:lnTo>
                    <a:pt x="5153164" y="104288"/>
                  </a:lnTo>
                  <a:lnTo>
                    <a:pt x="5183226" y="138440"/>
                  </a:lnTo>
                  <a:lnTo>
                    <a:pt x="5208773" y="176258"/>
                  </a:lnTo>
                  <a:lnTo>
                    <a:pt x="5229382" y="217319"/>
                  </a:lnTo>
                  <a:lnTo>
                    <a:pt x="5244627" y="261197"/>
                  </a:lnTo>
                  <a:lnTo>
                    <a:pt x="5254086" y="307468"/>
                  </a:lnTo>
                  <a:lnTo>
                    <a:pt x="5257333" y="355709"/>
                  </a:lnTo>
                  <a:lnTo>
                    <a:pt x="5257333" y="1244687"/>
                  </a:lnTo>
                  <a:lnTo>
                    <a:pt x="5257333" y="1778074"/>
                  </a:lnTo>
                  <a:lnTo>
                    <a:pt x="5254086" y="1826315"/>
                  </a:lnTo>
                  <a:lnTo>
                    <a:pt x="5244627" y="1872586"/>
                  </a:lnTo>
                  <a:lnTo>
                    <a:pt x="5229382" y="1916464"/>
                  </a:lnTo>
                  <a:lnTo>
                    <a:pt x="5208773" y="1957525"/>
                  </a:lnTo>
                  <a:lnTo>
                    <a:pt x="5183226" y="1995343"/>
                  </a:lnTo>
                  <a:lnTo>
                    <a:pt x="5153164" y="2029495"/>
                  </a:lnTo>
                  <a:lnTo>
                    <a:pt x="5119012" y="2059557"/>
                  </a:lnTo>
                  <a:lnTo>
                    <a:pt x="5081193" y="2085105"/>
                  </a:lnTo>
                  <a:lnTo>
                    <a:pt x="5040133" y="2105713"/>
                  </a:lnTo>
                  <a:lnTo>
                    <a:pt x="4996255" y="2120959"/>
                  </a:lnTo>
                  <a:lnTo>
                    <a:pt x="4949983" y="2130417"/>
                  </a:lnTo>
                  <a:lnTo>
                    <a:pt x="4901742" y="2133665"/>
                  </a:lnTo>
                  <a:lnTo>
                    <a:pt x="2190360" y="2133665"/>
                  </a:lnTo>
                  <a:lnTo>
                    <a:pt x="1533152" y="2400358"/>
                  </a:lnTo>
                  <a:lnTo>
                    <a:pt x="875944" y="2133665"/>
                  </a:lnTo>
                  <a:lnTo>
                    <a:pt x="355257" y="2133665"/>
                  </a:lnTo>
                  <a:lnTo>
                    <a:pt x="307016" y="2130417"/>
                  </a:lnTo>
                  <a:lnTo>
                    <a:pt x="260744" y="2120959"/>
                  </a:lnTo>
                  <a:lnTo>
                    <a:pt x="216866" y="2105713"/>
                  </a:lnTo>
                  <a:lnTo>
                    <a:pt x="175806" y="2085105"/>
                  </a:lnTo>
                  <a:lnTo>
                    <a:pt x="137987" y="2059557"/>
                  </a:lnTo>
                  <a:lnTo>
                    <a:pt x="103835" y="2029495"/>
                  </a:lnTo>
                  <a:lnTo>
                    <a:pt x="73773" y="1995343"/>
                  </a:lnTo>
                  <a:lnTo>
                    <a:pt x="48226" y="1957525"/>
                  </a:lnTo>
                  <a:lnTo>
                    <a:pt x="27617" y="1916464"/>
                  </a:lnTo>
                  <a:lnTo>
                    <a:pt x="12371" y="1872586"/>
                  </a:lnTo>
                  <a:lnTo>
                    <a:pt x="2913" y="1826315"/>
                  </a:lnTo>
                  <a:lnTo>
                    <a:pt x="-333" y="1778074"/>
                  </a:lnTo>
                  <a:lnTo>
                    <a:pt x="-333" y="1244687"/>
                  </a:lnTo>
                  <a:lnTo>
                    <a:pt x="-333" y="355709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3942468" y="6660727"/>
            <a:ext cx="4137974" cy="197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" algn="ctr">
              <a:lnSpc>
                <a:spcPct val="100099"/>
              </a:lnSpc>
              <a:spcBef>
                <a:spcPts val="100"/>
              </a:spcBef>
            </a:pP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It</a:t>
            </a:r>
            <a:r>
              <a:rPr sz="32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10" dirty="0">
                <a:solidFill>
                  <a:srgbClr val="404040"/>
                </a:solidFill>
                <a:latin typeface="Gill Sans MT"/>
                <a:cs typeface="Gill Sans MT"/>
              </a:rPr>
              <a:t>would</a:t>
            </a:r>
            <a:r>
              <a:rPr sz="3200" spc="-10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45" dirty="0">
                <a:solidFill>
                  <a:srgbClr val="404040"/>
                </a:solidFill>
                <a:latin typeface="Gill Sans MT"/>
                <a:cs typeface="Gill Sans MT"/>
              </a:rPr>
              <a:t>help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35" dirty="0">
                <a:solidFill>
                  <a:srgbClr val="404040"/>
                </a:solidFill>
                <a:latin typeface="Gill Sans MT"/>
                <a:cs typeface="Gill Sans MT"/>
              </a:rPr>
              <a:t>me</a:t>
            </a:r>
            <a:r>
              <a:rPr sz="32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-35" dirty="0">
                <a:solidFill>
                  <a:srgbClr val="404040"/>
                </a:solidFill>
                <a:latin typeface="Gill Sans MT"/>
                <a:cs typeface="Gill Sans MT"/>
              </a:rPr>
              <a:t>to </a:t>
            </a:r>
            <a:r>
              <a:rPr sz="3200" b="1" spc="130" dirty="0">
                <a:solidFill>
                  <a:srgbClr val="404040"/>
                </a:solidFill>
                <a:latin typeface="Gill Sans MT"/>
                <a:cs typeface="Gill Sans MT"/>
              </a:rPr>
              <a:t>strengthen</a:t>
            </a:r>
            <a:r>
              <a:rPr sz="3200" b="1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80" dirty="0">
                <a:solidFill>
                  <a:srgbClr val="404040"/>
                </a:solidFill>
                <a:latin typeface="Gill Sans MT"/>
                <a:cs typeface="Gill Sans MT"/>
              </a:rPr>
              <a:t>my </a:t>
            </a:r>
            <a:r>
              <a:rPr sz="3200" b="1" spc="170" dirty="0">
                <a:solidFill>
                  <a:srgbClr val="404040"/>
                </a:solidFill>
                <a:latin typeface="Gill Sans MT"/>
                <a:cs typeface="Gill Sans MT"/>
              </a:rPr>
              <a:t>professional</a:t>
            </a:r>
            <a:r>
              <a:rPr sz="3200" b="1" spc="-10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45" dirty="0">
                <a:solidFill>
                  <a:srgbClr val="404040"/>
                </a:solidFill>
                <a:latin typeface="Gill Sans MT"/>
                <a:cs typeface="Gill Sans MT"/>
              </a:rPr>
              <a:t>abilities </a:t>
            </a:r>
            <a:r>
              <a:rPr sz="3200" spc="45" dirty="0">
                <a:solidFill>
                  <a:srgbClr val="404040"/>
                </a:solidFill>
                <a:latin typeface="Gill Sans MT"/>
                <a:cs typeface="Gill Sans MT"/>
              </a:rPr>
              <a:t>further.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08886" y="3291808"/>
            <a:ext cx="4610100" cy="2883535"/>
            <a:chOff x="2008886" y="3291808"/>
            <a:chExt cx="4610100" cy="2883535"/>
          </a:xfrm>
        </p:grpSpPr>
        <p:sp>
          <p:nvSpPr>
            <p:cNvPr id="13" name="object 13"/>
            <p:cNvSpPr/>
            <p:nvPr/>
          </p:nvSpPr>
          <p:spPr>
            <a:xfrm>
              <a:off x="2021585" y="3304508"/>
              <a:ext cx="4584700" cy="2858135"/>
            </a:xfrm>
            <a:custGeom>
              <a:avLst/>
              <a:gdLst/>
              <a:ahLst/>
              <a:cxnLst/>
              <a:rect l="l" t="t" r="r" b="b"/>
              <a:pathLst>
                <a:path w="4584700" h="2858135">
                  <a:moveTo>
                    <a:pt x="3820012" y="2540646"/>
                  </a:moveTo>
                  <a:lnTo>
                    <a:pt x="2673993" y="2540646"/>
                  </a:lnTo>
                  <a:lnTo>
                    <a:pt x="3247002" y="2858265"/>
                  </a:lnTo>
                  <a:lnTo>
                    <a:pt x="3820012" y="2540646"/>
                  </a:lnTo>
                  <a:close/>
                </a:path>
                <a:path w="4584700" h="2858135">
                  <a:moveTo>
                    <a:pt x="4160617" y="202"/>
                  </a:moveTo>
                  <a:lnTo>
                    <a:pt x="423356" y="202"/>
                  </a:lnTo>
                  <a:lnTo>
                    <a:pt x="373985" y="3051"/>
                  </a:lnTo>
                  <a:lnTo>
                    <a:pt x="326285" y="11386"/>
                  </a:lnTo>
                  <a:lnTo>
                    <a:pt x="280574" y="24890"/>
                  </a:lnTo>
                  <a:lnTo>
                    <a:pt x="237170" y="43244"/>
                  </a:lnTo>
                  <a:lnTo>
                    <a:pt x="196390" y="66131"/>
                  </a:lnTo>
                  <a:lnTo>
                    <a:pt x="158553" y="93232"/>
                  </a:lnTo>
                  <a:lnTo>
                    <a:pt x="123977" y="124230"/>
                  </a:lnTo>
                  <a:lnTo>
                    <a:pt x="92979" y="158806"/>
                  </a:lnTo>
                  <a:lnTo>
                    <a:pt x="65878" y="196643"/>
                  </a:lnTo>
                  <a:lnTo>
                    <a:pt x="42991" y="237423"/>
                  </a:lnTo>
                  <a:lnTo>
                    <a:pt x="24637" y="280827"/>
                  </a:lnTo>
                  <a:lnTo>
                    <a:pt x="11133" y="326538"/>
                  </a:lnTo>
                  <a:lnTo>
                    <a:pt x="2798" y="374238"/>
                  </a:lnTo>
                  <a:lnTo>
                    <a:pt x="-51" y="423609"/>
                  </a:lnTo>
                  <a:lnTo>
                    <a:pt x="-51" y="2117238"/>
                  </a:lnTo>
                  <a:lnTo>
                    <a:pt x="2798" y="2166609"/>
                  </a:lnTo>
                  <a:lnTo>
                    <a:pt x="11133" y="2214309"/>
                  </a:lnTo>
                  <a:lnTo>
                    <a:pt x="24637" y="2260020"/>
                  </a:lnTo>
                  <a:lnTo>
                    <a:pt x="42991" y="2303424"/>
                  </a:lnTo>
                  <a:lnTo>
                    <a:pt x="65878" y="2344204"/>
                  </a:lnTo>
                  <a:lnTo>
                    <a:pt x="92979" y="2382041"/>
                  </a:lnTo>
                  <a:lnTo>
                    <a:pt x="123977" y="2416617"/>
                  </a:lnTo>
                  <a:lnTo>
                    <a:pt x="158553" y="2447615"/>
                  </a:lnTo>
                  <a:lnTo>
                    <a:pt x="196390" y="2474716"/>
                  </a:lnTo>
                  <a:lnTo>
                    <a:pt x="237170" y="2497603"/>
                  </a:lnTo>
                  <a:lnTo>
                    <a:pt x="280574" y="2515957"/>
                  </a:lnTo>
                  <a:lnTo>
                    <a:pt x="326285" y="2529461"/>
                  </a:lnTo>
                  <a:lnTo>
                    <a:pt x="373985" y="2537796"/>
                  </a:lnTo>
                  <a:lnTo>
                    <a:pt x="423356" y="2540646"/>
                  </a:lnTo>
                  <a:lnTo>
                    <a:pt x="4160617" y="2540646"/>
                  </a:lnTo>
                  <a:lnTo>
                    <a:pt x="4209988" y="2537796"/>
                  </a:lnTo>
                  <a:lnTo>
                    <a:pt x="4257688" y="2529461"/>
                  </a:lnTo>
                  <a:lnTo>
                    <a:pt x="4303399" y="2515957"/>
                  </a:lnTo>
                  <a:lnTo>
                    <a:pt x="4346803" y="2497603"/>
                  </a:lnTo>
                  <a:lnTo>
                    <a:pt x="4387583" y="2474716"/>
                  </a:lnTo>
                  <a:lnTo>
                    <a:pt x="4425420" y="2447615"/>
                  </a:lnTo>
                  <a:lnTo>
                    <a:pt x="4459996" y="2416617"/>
                  </a:lnTo>
                  <a:lnTo>
                    <a:pt x="4490994" y="2382041"/>
                  </a:lnTo>
                  <a:lnTo>
                    <a:pt x="4518095" y="2344204"/>
                  </a:lnTo>
                  <a:lnTo>
                    <a:pt x="4540982" y="2303424"/>
                  </a:lnTo>
                  <a:lnTo>
                    <a:pt x="4559336" y="2260020"/>
                  </a:lnTo>
                  <a:lnTo>
                    <a:pt x="4572840" y="2214309"/>
                  </a:lnTo>
                  <a:lnTo>
                    <a:pt x="4581175" y="2166609"/>
                  </a:lnTo>
                  <a:lnTo>
                    <a:pt x="4584025" y="2117238"/>
                  </a:lnTo>
                  <a:lnTo>
                    <a:pt x="4584025" y="423609"/>
                  </a:lnTo>
                  <a:lnTo>
                    <a:pt x="4581175" y="374238"/>
                  </a:lnTo>
                  <a:lnTo>
                    <a:pt x="4572840" y="326538"/>
                  </a:lnTo>
                  <a:lnTo>
                    <a:pt x="4559336" y="280827"/>
                  </a:lnTo>
                  <a:lnTo>
                    <a:pt x="4540982" y="237423"/>
                  </a:lnTo>
                  <a:lnTo>
                    <a:pt x="4518095" y="196643"/>
                  </a:lnTo>
                  <a:lnTo>
                    <a:pt x="4490994" y="158806"/>
                  </a:lnTo>
                  <a:lnTo>
                    <a:pt x="4459996" y="124230"/>
                  </a:lnTo>
                  <a:lnTo>
                    <a:pt x="4425420" y="93232"/>
                  </a:lnTo>
                  <a:lnTo>
                    <a:pt x="4387583" y="66131"/>
                  </a:lnTo>
                  <a:lnTo>
                    <a:pt x="4346803" y="43244"/>
                  </a:lnTo>
                  <a:lnTo>
                    <a:pt x="4303399" y="24890"/>
                  </a:lnTo>
                  <a:lnTo>
                    <a:pt x="4257688" y="11386"/>
                  </a:lnTo>
                  <a:lnTo>
                    <a:pt x="4209988" y="3051"/>
                  </a:lnTo>
                  <a:lnTo>
                    <a:pt x="4160617" y="202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21585" y="3304508"/>
              <a:ext cx="4584700" cy="2858135"/>
            </a:xfrm>
            <a:custGeom>
              <a:avLst/>
              <a:gdLst/>
              <a:ahLst/>
              <a:cxnLst/>
              <a:rect l="l" t="t" r="r" b="b"/>
              <a:pathLst>
                <a:path w="4584700" h="2858135">
                  <a:moveTo>
                    <a:pt x="4584025" y="423609"/>
                  </a:moveTo>
                  <a:lnTo>
                    <a:pt x="4581175" y="374238"/>
                  </a:lnTo>
                  <a:lnTo>
                    <a:pt x="4572840" y="326538"/>
                  </a:lnTo>
                  <a:lnTo>
                    <a:pt x="4559336" y="280827"/>
                  </a:lnTo>
                  <a:lnTo>
                    <a:pt x="4540982" y="237423"/>
                  </a:lnTo>
                  <a:lnTo>
                    <a:pt x="4518095" y="196643"/>
                  </a:lnTo>
                  <a:lnTo>
                    <a:pt x="4490994" y="158806"/>
                  </a:lnTo>
                  <a:lnTo>
                    <a:pt x="4459996" y="124230"/>
                  </a:lnTo>
                  <a:lnTo>
                    <a:pt x="4425420" y="93232"/>
                  </a:lnTo>
                  <a:lnTo>
                    <a:pt x="4387583" y="66131"/>
                  </a:lnTo>
                  <a:lnTo>
                    <a:pt x="4346803" y="43244"/>
                  </a:lnTo>
                  <a:lnTo>
                    <a:pt x="4303399" y="24890"/>
                  </a:lnTo>
                  <a:lnTo>
                    <a:pt x="4257688" y="11386"/>
                  </a:lnTo>
                  <a:lnTo>
                    <a:pt x="4209988" y="3051"/>
                  </a:lnTo>
                  <a:lnTo>
                    <a:pt x="4160617" y="202"/>
                  </a:lnTo>
                  <a:lnTo>
                    <a:pt x="3820012" y="202"/>
                  </a:lnTo>
                  <a:lnTo>
                    <a:pt x="2673993" y="202"/>
                  </a:lnTo>
                  <a:lnTo>
                    <a:pt x="423356" y="202"/>
                  </a:lnTo>
                  <a:lnTo>
                    <a:pt x="373985" y="3051"/>
                  </a:lnTo>
                  <a:lnTo>
                    <a:pt x="326285" y="11386"/>
                  </a:lnTo>
                  <a:lnTo>
                    <a:pt x="280574" y="24890"/>
                  </a:lnTo>
                  <a:lnTo>
                    <a:pt x="237170" y="43244"/>
                  </a:lnTo>
                  <a:lnTo>
                    <a:pt x="196390" y="66131"/>
                  </a:lnTo>
                  <a:lnTo>
                    <a:pt x="158553" y="93232"/>
                  </a:lnTo>
                  <a:lnTo>
                    <a:pt x="123977" y="124230"/>
                  </a:lnTo>
                  <a:lnTo>
                    <a:pt x="92979" y="158806"/>
                  </a:lnTo>
                  <a:lnTo>
                    <a:pt x="65878" y="196643"/>
                  </a:lnTo>
                  <a:lnTo>
                    <a:pt x="42991" y="237423"/>
                  </a:lnTo>
                  <a:lnTo>
                    <a:pt x="24637" y="280827"/>
                  </a:lnTo>
                  <a:lnTo>
                    <a:pt x="11133" y="326538"/>
                  </a:lnTo>
                  <a:lnTo>
                    <a:pt x="2798" y="374238"/>
                  </a:lnTo>
                  <a:lnTo>
                    <a:pt x="-51" y="423609"/>
                  </a:lnTo>
                  <a:lnTo>
                    <a:pt x="-51" y="1482127"/>
                  </a:lnTo>
                  <a:lnTo>
                    <a:pt x="-51" y="2117238"/>
                  </a:lnTo>
                  <a:lnTo>
                    <a:pt x="2798" y="2166609"/>
                  </a:lnTo>
                  <a:lnTo>
                    <a:pt x="11133" y="2214309"/>
                  </a:lnTo>
                  <a:lnTo>
                    <a:pt x="24637" y="2260020"/>
                  </a:lnTo>
                  <a:lnTo>
                    <a:pt x="42991" y="2303424"/>
                  </a:lnTo>
                  <a:lnTo>
                    <a:pt x="65878" y="2344204"/>
                  </a:lnTo>
                  <a:lnTo>
                    <a:pt x="92979" y="2382041"/>
                  </a:lnTo>
                  <a:lnTo>
                    <a:pt x="123977" y="2416617"/>
                  </a:lnTo>
                  <a:lnTo>
                    <a:pt x="158553" y="2447615"/>
                  </a:lnTo>
                  <a:lnTo>
                    <a:pt x="196390" y="2474716"/>
                  </a:lnTo>
                  <a:lnTo>
                    <a:pt x="237170" y="2497603"/>
                  </a:lnTo>
                  <a:lnTo>
                    <a:pt x="280574" y="2515957"/>
                  </a:lnTo>
                  <a:lnTo>
                    <a:pt x="326285" y="2529461"/>
                  </a:lnTo>
                  <a:lnTo>
                    <a:pt x="373985" y="2537796"/>
                  </a:lnTo>
                  <a:lnTo>
                    <a:pt x="423356" y="2540646"/>
                  </a:lnTo>
                  <a:lnTo>
                    <a:pt x="2673993" y="2540646"/>
                  </a:lnTo>
                  <a:lnTo>
                    <a:pt x="3247002" y="2858265"/>
                  </a:lnTo>
                  <a:lnTo>
                    <a:pt x="3820012" y="2540646"/>
                  </a:lnTo>
                  <a:lnTo>
                    <a:pt x="4160617" y="2540646"/>
                  </a:lnTo>
                  <a:lnTo>
                    <a:pt x="4209988" y="2537796"/>
                  </a:lnTo>
                  <a:lnTo>
                    <a:pt x="4257688" y="2529461"/>
                  </a:lnTo>
                  <a:lnTo>
                    <a:pt x="4303399" y="2515957"/>
                  </a:lnTo>
                  <a:lnTo>
                    <a:pt x="4346803" y="2497603"/>
                  </a:lnTo>
                  <a:lnTo>
                    <a:pt x="4387583" y="2474716"/>
                  </a:lnTo>
                  <a:lnTo>
                    <a:pt x="4425420" y="2447615"/>
                  </a:lnTo>
                  <a:lnTo>
                    <a:pt x="4459996" y="2416617"/>
                  </a:lnTo>
                  <a:lnTo>
                    <a:pt x="4490994" y="2382041"/>
                  </a:lnTo>
                  <a:lnTo>
                    <a:pt x="4518095" y="2344204"/>
                  </a:lnTo>
                  <a:lnTo>
                    <a:pt x="4540982" y="2303424"/>
                  </a:lnTo>
                  <a:lnTo>
                    <a:pt x="4559336" y="2260020"/>
                  </a:lnTo>
                  <a:lnTo>
                    <a:pt x="4572840" y="2214309"/>
                  </a:lnTo>
                  <a:lnTo>
                    <a:pt x="4581175" y="2166609"/>
                  </a:lnTo>
                  <a:lnTo>
                    <a:pt x="4584025" y="2117238"/>
                  </a:lnTo>
                  <a:lnTo>
                    <a:pt x="4584025" y="1482127"/>
                  </a:lnTo>
                  <a:lnTo>
                    <a:pt x="4584025" y="423609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274766" y="3321423"/>
            <a:ext cx="4078604" cy="24669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algn="ctr">
              <a:lnSpc>
                <a:spcPct val="100099"/>
              </a:lnSpc>
              <a:spcBef>
                <a:spcPts val="100"/>
              </a:spcBef>
            </a:pP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114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40" dirty="0">
                <a:solidFill>
                  <a:srgbClr val="404040"/>
                </a:solidFill>
                <a:latin typeface="Gill Sans MT"/>
                <a:cs typeface="Gill Sans MT"/>
              </a:rPr>
              <a:t>new</a:t>
            </a:r>
            <a:r>
              <a:rPr sz="3200" b="1" spc="-12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b="1" spc="180" dirty="0">
                <a:solidFill>
                  <a:srgbClr val="404040"/>
                </a:solidFill>
                <a:latin typeface="Gill Sans MT"/>
                <a:cs typeface="Gill Sans MT"/>
              </a:rPr>
              <a:t>insight</a:t>
            </a:r>
            <a:r>
              <a:rPr sz="3200" b="1" spc="-14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35" dirty="0">
                <a:solidFill>
                  <a:srgbClr val="404040"/>
                </a:solidFill>
                <a:latin typeface="Gill Sans MT"/>
                <a:cs typeface="Gill Sans MT"/>
              </a:rPr>
              <a:t>into </a:t>
            </a:r>
            <a:r>
              <a:rPr sz="3200" spc="165" dirty="0">
                <a:solidFill>
                  <a:srgbClr val="404040"/>
                </a:solidFill>
                <a:latin typeface="Gill Sans MT"/>
                <a:cs typeface="Gill Sans MT"/>
              </a:rPr>
              <a:t>bridging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65" dirty="0">
                <a:solidFill>
                  <a:srgbClr val="404040"/>
                </a:solidFill>
                <a:latin typeface="Gill Sans MT"/>
                <a:cs typeface="Gill Sans MT"/>
              </a:rPr>
              <a:t>science, </a:t>
            </a:r>
            <a:r>
              <a:rPr sz="3200" spc="80" dirty="0">
                <a:solidFill>
                  <a:srgbClr val="404040"/>
                </a:solidFill>
                <a:latin typeface="Gill Sans MT"/>
                <a:cs typeface="Gill Sans MT"/>
              </a:rPr>
              <a:t>religion,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25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0" dirty="0">
                <a:solidFill>
                  <a:srgbClr val="404040"/>
                </a:solidFill>
                <a:latin typeface="Gill Sans MT"/>
                <a:cs typeface="Gill Sans MT"/>
              </a:rPr>
              <a:t>humanity </a:t>
            </a:r>
            <a:r>
              <a:rPr sz="3200" spc="225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90" dirty="0">
                <a:solidFill>
                  <a:srgbClr val="404040"/>
                </a:solidFill>
                <a:latin typeface="Gill Sans MT"/>
                <a:cs typeface="Gill Sans MT"/>
              </a:rPr>
              <a:t>how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to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lang="en-US" sz="3200" spc="130" dirty="0">
                <a:solidFill>
                  <a:srgbClr val="404040"/>
                </a:solidFill>
                <a:latin typeface="Calibri"/>
                <a:cs typeface="Gill Sans MT"/>
              </a:rPr>
              <a:t>bring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30" dirty="0">
                <a:solidFill>
                  <a:srgbClr val="404040"/>
                </a:solidFill>
                <a:latin typeface="Gill Sans MT"/>
                <a:cs typeface="Gill Sans MT"/>
              </a:rPr>
              <a:t>them </a:t>
            </a:r>
            <a:r>
              <a:rPr sz="3200" spc="170" dirty="0">
                <a:solidFill>
                  <a:srgbClr val="404040"/>
                </a:solidFill>
                <a:latin typeface="Gill Sans MT"/>
                <a:cs typeface="Gill Sans MT"/>
              </a:rPr>
              <a:t>all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60" dirty="0">
                <a:solidFill>
                  <a:srgbClr val="404040"/>
                </a:solidFill>
                <a:latin typeface="Gill Sans MT"/>
                <a:cs typeface="Gill Sans MT"/>
              </a:rPr>
              <a:t>into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90" dirty="0">
                <a:solidFill>
                  <a:srgbClr val="404040"/>
                </a:solidFill>
                <a:latin typeface="Gill Sans MT"/>
                <a:cs typeface="Gill Sans MT"/>
              </a:rPr>
              <a:t>the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75" dirty="0">
                <a:solidFill>
                  <a:srgbClr val="404040"/>
                </a:solidFill>
                <a:latin typeface="Gill Sans MT"/>
                <a:cs typeface="Gill Sans MT"/>
              </a:rPr>
              <a:t>classroom.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856486" y="6611080"/>
            <a:ext cx="4902200" cy="2604135"/>
            <a:chOff x="1856486" y="6611080"/>
            <a:chExt cx="4902200" cy="2604135"/>
          </a:xfrm>
        </p:grpSpPr>
        <p:sp>
          <p:nvSpPr>
            <p:cNvPr id="17" name="object 17"/>
            <p:cNvSpPr/>
            <p:nvPr/>
          </p:nvSpPr>
          <p:spPr>
            <a:xfrm>
              <a:off x="1869185" y="6623779"/>
              <a:ext cx="4876800" cy="2578735"/>
            </a:xfrm>
            <a:custGeom>
              <a:avLst/>
              <a:gdLst/>
              <a:ahLst/>
              <a:cxnLst/>
              <a:rect l="l" t="t" r="r" b="b"/>
              <a:pathLst>
                <a:path w="4876800" h="2578734">
                  <a:moveTo>
                    <a:pt x="4063850" y="2292156"/>
                  </a:moveTo>
                  <a:lnTo>
                    <a:pt x="2844680" y="2292156"/>
                  </a:lnTo>
                  <a:lnTo>
                    <a:pt x="3454265" y="2578661"/>
                  </a:lnTo>
                  <a:lnTo>
                    <a:pt x="4063850" y="2292156"/>
                  </a:lnTo>
                  <a:close/>
                </a:path>
                <a:path w="4876800" h="2578734">
                  <a:moveTo>
                    <a:pt x="4494623" y="118"/>
                  </a:moveTo>
                  <a:lnTo>
                    <a:pt x="381959" y="118"/>
                  </a:lnTo>
                  <a:lnTo>
                    <a:pt x="334047" y="3095"/>
                  </a:lnTo>
                  <a:lnTo>
                    <a:pt x="287910" y="11787"/>
                  </a:lnTo>
                  <a:lnTo>
                    <a:pt x="243905" y="25836"/>
                  </a:lnTo>
                  <a:lnTo>
                    <a:pt x="202391" y="44883"/>
                  </a:lnTo>
                  <a:lnTo>
                    <a:pt x="163725" y="68570"/>
                  </a:lnTo>
                  <a:lnTo>
                    <a:pt x="128267" y="96540"/>
                  </a:lnTo>
                  <a:lnTo>
                    <a:pt x="96374" y="128433"/>
                  </a:lnTo>
                  <a:lnTo>
                    <a:pt x="68405" y="163891"/>
                  </a:lnTo>
                  <a:lnTo>
                    <a:pt x="44717" y="202556"/>
                  </a:lnTo>
                  <a:lnTo>
                    <a:pt x="25670" y="244071"/>
                  </a:lnTo>
                  <a:lnTo>
                    <a:pt x="11621" y="288076"/>
                  </a:lnTo>
                  <a:lnTo>
                    <a:pt x="2929" y="334213"/>
                  </a:lnTo>
                  <a:lnTo>
                    <a:pt x="-47" y="382124"/>
                  </a:lnTo>
                  <a:lnTo>
                    <a:pt x="-47" y="1910150"/>
                  </a:lnTo>
                  <a:lnTo>
                    <a:pt x="2929" y="1958061"/>
                  </a:lnTo>
                  <a:lnTo>
                    <a:pt x="11621" y="2004198"/>
                  </a:lnTo>
                  <a:lnTo>
                    <a:pt x="25670" y="2048203"/>
                  </a:lnTo>
                  <a:lnTo>
                    <a:pt x="44717" y="2089717"/>
                  </a:lnTo>
                  <a:lnTo>
                    <a:pt x="68405" y="2128383"/>
                  </a:lnTo>
                  <a:lnTo>
                    <a:pt x="96374" y="2163841"/>
                  </a:lnTo>
                  <a:lnTo>
                    <a:pt x="128267" y="2195734"/>
                  </a:lnTo>
                  <a:lnTo>
                    <a:pt x="163725" y="2223704"/>
                  </a:lnTo>
                  <a:lnTo>
                    <a:pt x="202391" y="2247391"/>
                  </a:lnTo>
                  <a:lnTo>
                    <a:pt x="243905" y="2266438"/>
                  </a:lnTo>
                  <a:lnTo>
                    <a:pt x="287910" y="2280487"/>
                  </a:lnTo>
                  <a:lnTo>
                    <a:pt x="334047" y="2289179"/>
                  </a:lnTo>
                  <a:lnTo>
                    <a:pt x="381959" y="2292156"/>
                  </a:lnTo>
                  <a:lnTo>
                    <a:pt x="4494623" y="2292156"/>
                  </a:lnTo>
                  <a:lnTo>
                    <a:pt x="4542534" y="2289179"/>
                  </a:lnTo>
                  <a:lnTo>
                    <a:pt x="4588671" y="2280487"/>
                  </a:lnTo>
                  <a:lnTo>
                    <a:pt x="4632676" y="2266438"/>
                  </a:lnTo>
                  <a:lnTo>
                    <a:pt x="4674190" y="2247391"/>
                  </a:lnTo>
                  <a:lnTo>
                    <a:pt x="4712856" y="2223704"/>
                  </a:lnTo>
                  <a:lnTo>
                    <a:pt x="4748314" y="2195734"/>
                  </a:lnTo>
                  <a:lnTo>
                    <a:pt x="4780207" y="2163841"/>
                  </a:lnTo>
                  <a:lnTo>
                    <a:pt x="4808177" y="2128383"/>
                  </a:lnTo>
                  <a:lnTo>
                    <a:pt x="4831864" y="2089717"/>
                  </a:lnTo>
                  <a:lnTo>
                    <a:pt x="4850911" y="2048203"/>
                  </a:lnTo>
                  <a:lnTo>
                    <a:pt x="4864960" y="2004198"/>
                  </a:lnTo>
                  <a:lnTo>
                    <a:pt x="4873652" y="1958061"/>
                  </a:lnTo>
                  <a:lnTo>
                    <a:pt x="4876629" y="1910150"/>
                  </a:lnTo>
                  <a:lnTo>
                    <a:pt x="4876629" y="382124"/>
                  </a:lnTo>
                  <a:lnTo>
                    <a:pt x="4873652" y="334213"/>
                  </a:lnTo>
                  <a:lnTo>
                    <a:pt x="4864960" y="288076"/>
                  </a:lnTo>
                  <a:lnTo>
                    <a:pt x="4850911" y="244071"/>
                  </a:lnTo>
                  <a:lnTo>
                    <a:pt x="4831864" y="202556"/>
                  </a:lnTo>
                  <a:lnTo>
                    <a:pt x="4808177" y="163891"/>
                  </a:lnTo>
                  <a:lnTo>
                    <a:pt x="4780207" y="128433"/>
                  </a:lnTo>
                  <a:lnTo>
                    <a:pt x="4748314" y="96540"/>
                  </a:lnTo>
                  <a:lnTo>
                    <a:pt x="4712856" y="68570"/>
                  </a:lnTo>
                  <a:lnTo>
                    <a:pt x="4674190" y="44883"/>
                  </a:lnTo>
                  <a:lnTo>
                    <a:pt x="4632676" y="25836"/>
                  </a:lnTo>
                  <a:lnTo>
                    <a:pt x="4588671" y="11787"/>
                  </a:lnTo>
                  <a:lnTo>
                    <a:pt x="4542534" y="3095"/>
                  </a:lnTo>
                  <a:lnTo>
                    <a:pt x="4494623" y="118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69185" y="6623779"/>
              <a:ext cx="4876800" cy="2578735"/>
            </a:xfrm>
            <a:custGeom>
              <a:avLst/>
              <a:gdLst/>
              <a:ahLst/>
              <a:cxnLst/>
              <a:rect l="l" t="t" r="r" b="b"/>
              <a:pathLst>
                <a:path w="4876800" h="2578734">
                  <a:moveTo>
                    <a:pt x="4876629" y="382124"/>
                  </a:moveTo>
                  <a:lnTo>
                    <a:pt x="4873652" y="334213"/>
                  </a:lnTo>
                  <a:lnTo>
                    <a:pt x="4864960" y="288076"/>
                  </a:lnTo>
                  <a:lnTo>
                    <a:pt x="4850911" y="244071"/>
                  </a:lnTo>
                  <a:lnTo>
                    <a:pt x="4831864" y="202556"/>
                  </a:lnTo>
                  <a:lnTo>
                    <a:pt x="4808177" y="163891"/>
                  </a:lnTo>
                  <a:lnTo>
                    <a:pt x="4780207" y="128433"/>
                  </a:lnTo>
                  <a:lnTo>
                    <a:pt x="4748314" y="96540"/>
                  </a:lnTo>
                  <a:lnTo>
                    <a:pt x="4712856" y="68570"/>
                  </a:lnTo>
                  <a:lnTo>
                    <a:pt x="4674190" y="44883"/>
                  </a:lnTo>
                  <a:lnTo>
                    <a:pt x="4632676" y="25836"/>
                  </a:lnTo>
                  <a:lnTo>
                    <a:pt x="4588671" y="11787"/>
                  </a:lnTo>
                  <a:lnTo>
                    <a:pt x="4542534" y="3095"/>
                  </a:lnTo>
                  <a:lnTo>
                    <a:pt x="4494623" y="118"/>
                  </a:lnTo>
                  <a:lnTo>
                    <a:pt x="4063850" y="118"/>
                  </a:lnTo>
                  <a:lnTo>
                    <a:pt x="2844680" y="118"/>
                  </a:lnTo>
                  <a:lnTo>
                    <a:pt x="381959" y="118"/>
                  </a:lnTo>
                  <a:lnTo>
                    <a:pt x="334047" y="3095"/>
                  </a:lnTo>
                  <a:lnTo>
                    <a:pt x="287910" y="11787"/>
                  </a:lnTo>
                  <a:lnTo>
                    <a:pt x="243905" y="25836"/>
                  </a:lnTo>
                  <a:lnTo>
                    <a:pt x="202391" y="44883"/>
                  </a:lnTo>
                  <a:lnTo>
                    <a:pt x="163725" y="68570"/>
                  </a:lnTo>
                  <a:lnTo>
                    <a:pt x="128267" y="96540"/>
                  </a:lnTo>
                  <a:lnTo>
                    <a:pt x="96374" y="128433"/>
                  </a:lnTo>
                  <a:lnTo>
                    <a:pt x="68405" y="163891"/>
                  </a:lnTo>
                  <a:lnTo>
                    <a:pt x="44717" y="202556"/>
                  </a:lnTo>
                  <a:lnTo>
                    <a:pt x="25670" y="244071"/>
                  </a:lnTo>
                  <a:lnTo>
                    <a:pt x="11621" y="288076"/>
                  </a:lnTo>
                  <a:lnTo>
                    <a:pt x="2929" y="334213"/>
                  </a:lnTo>
                  <a:lnTo>
                    <a:pt x="-47" y="382124"/>
                  </a:lnTo>
                  <a:lnTo>
                    <a:pt x="-47" y="1337140"/>
                  </a:lnTo>
                  <a:lnTo>
                    <a:pt x="-47" y="1910150"/>
                  </a:lnTo>
                  <a:lnTo>
                    <a:pt x="2929" y="1958061"/>
                  </a:lnTo>
                  <a:lnTo>
                    <a:pt x="11621" y="2004198"/>
                  </a:lnTo>
                  <a:lnTo>
                    <a:pt x="25670" y="2048203"/>
                  </a:lnTo>
                  <a:lnTo>
                    <a:pt x="44717" y="2089717"/>
                  </a:lnTo>
                  <a:lnTo>
                    <a:pt x="68405" y="2128383"/>
                  </a:lnTo>
                  <a:lnTo>
                    <a:pt x="96374" y="2163841"/>
                  </a:lnTo>
                  <a:lnTo>
                    <a:pt x="128267" y="2195734"/>
                  </a:lnTo>
                  <a:lnTo>
                    <a:pt x="163725" y="2223704"/>
                  </a:lnTo>
                  <a:lnTo>
                    <a:pt x="202391" y="2247391"/>
                  </a:lnTo>
                  <a:lnTo>
                    <a:pt x="243905" y="2266438"/>
                  </a:lnTo>
                  <a:lnTo>
                    <a:pt x="287910" y="2280487"/>
                  </a:lnTo>
                  <a:lnTo>
                    <a:pt x="334047" y="2289179"/>
                  </a:lnTo>
                  <a:lnTo>
                    <a:pt x="381959" y="2292156"/>
                  </a:lnTo>
                  <a:lnTo>
                    <a:pt x="2844680" y="2292156"/>
                  </a:lnTo>
                  <a:lnTo>
                    <a:pt x="3454265" y="2578661"/>
                  </a:lnTo>
                  <a:lnTo>
                    <a:pt x="4063850" y="2292156"/>
                  </a:lnTo>
                  <a:lnTo>
                    <a:pt x="4494623" y="2292156"/>
                  </a:lnTo>
                  <a:lnTo>
                    <a:pt x="4542534" y="2289179"/>
                  </a:lnTo>
                  <a:lnTo>
                    <a:pt x="4588671" y="2280487"/>
                  </a:lnTo>
                  <a:lnTo>
                    <a:pt x="4632676" y="2266438"/>
                  </a:lnTo>
                  <a:lnTo>
                    <a:pt x="4674190" y="2247391"/>
                  </a:lnTo>
                  <a:lnTo>
                    <a:pt x="4712856" y="2223704"/>
                  </a:lnTo>
                  <a:lnTo>
                    <a:pt x="4748314" y="2195734"/>
                  </a:lnTo>
                  <a:lnTo>
                    <a:pt x="4780207" y="2163841"/>
                  </a:lnTo>
                  <a:lnTo>
                    <a:pt x="4808177" y="2128383"/>
                  </a:lnTo>
                  <a:lnTo>
                    <a:pt x="4831864" y="2089717"/>
                  </a:lnTo>
                  <a:lnTo>
                    <a:pt x="4850911" y="2048203"/>
                  </a:lnTo>
                  <a:lnTo>
                    <a:pt x="4864960" y="2004198"/>
                  </a:lnTo>
                  <a:lnTo>
                    <a:pt x="4873652" y="1958061"/>
                  </a:lnTo>
                  <a:lnTo>
                    <a:pt x="4876629" y="1910150"/>
                  </a:lnTo>
                  <a:lnTo>
                    <a:pt x="4876629" y="1337140"/>
                  </a:lnTo>
                  <a:lnTo>
                    <a:pt x="4876629" y="382124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122116" y="6516840"/>
            <a:ext cx="4368800" cy="246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905" algn="ctr">
              <a:lnSpc>
                <a:spcPct val="100099"/>
              </a:lnSpc>
              <a:spcBef>
                <a:spcPts val="100"/>
              </a:spcBef>
            </a:pP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New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35" dirty="0">
                <a:solidFill>
                  <a:srgbClr val="404040"/>
                </a:solidFill>
                <a:latin typeface="Gill Sans MT"/>
                <a:cs typeface="Gill Sans MT"/>
              </a:rPr>
              <a:t>ideas</a:t>
            </a:r>
            <a:r>
              <a:rPr sz="3200" spc="-12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00" dirty="0">
                <a:solidFill>
                  <a:srgbClr val="404040"/>
                </a:solidFill>
                <a:latin typeface="Gill Sans MT"/>
                <a:cs typeface="Gill Sans MT"/>
              </a:rPr>
              <a:t>and </a:t>
            </a:r>
            <a:r>
              <a:rPr sz="3200" spc="155" dirty="0">
                <a:solidFill>
                  <a:srgbClr val="404040"/>
                </a:solidFill>
                <a:latin typeface="Gill Sans MT"/>
                <a:cs typeface="Gill Sans MT"/>
              </a:rPr>
              <a:t>methodologies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25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60" dirty="0">
                <a:solidFill>
                  <a:srgbClr val="404040"/>
                </a:solidFill>
                <a:latin typeface="Gill Sans MT"/>
                <a:cs typeface="Gill Sans MT"/>
              </a:rPr>
              <a:t>how </a:t>
            </a:r>
            <a:r>
              <a:rPr sz="3200" spc="254" dirty="0">
                <a:solidFill>
                  <a:srgbClr val="404040"/>
                </a:solidFill>
                <a:latin typeface="Gill Sans MT"/>
                <a:cs typeface="Gill Sans MT"/>
              </a:rPr>
              <a:t>can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60" dirty="0">
                <a:solidFill>
                  <a:srgbClr val="404040"/>
                </a:solidFill>
                <a:latin typeface="Gill Sans MT"/>
                <a:cs typeface="Gill Sans MT"/>
              </a:rPr>
              <a:t>I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10" dirty="0">
                <a:solidFill>
                  <a:srgbClr val="404040"/>
                </a:solidFill>
                <a:latin typeface="Gill Sans MT"/>
                <a:cs typeface="Gill Sans MT"/>
              </a:rPr>
              <a:t>execute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00" dirty="0">
                <a:solidFill>
                  <a:srgbClr val="404040"/>
                </a:solidFill>
                <a:latin typeface="Gill Sans MT"/>
                <a:cs typeface="Gill Sans MT"/>
              </a:rPr>
              <a:t>and </a:t>
            </a:r>
            <a:r>
              <a:rPr sz="3200" b="1" spc="155" dirty="0">
                <a:solidFill>
                  <a:srgbClr val="404040"/>
                </a:solidFill>
                <a:latin typeface="Gill Sans MT"/>
                <a:cs typeface="Gill Sans MT"/>
              </a:rPr>
              <a:t>implement</a:t>
            </a:r>
            <a:r>
              <a:rPr sz="3200" spc="-9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0" dirty="0">
                <a:solidFill>
                  <a:srgbClr val="404040"/>
                </a:solidFill>
                <a:latin typeface="Gill Sans MT"/>
                <a:cs typeface="Gill Sans MT"/>
              </a:rPr>
              <a:t>them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404040"/>
                </a:solidFill>
                <a:latin typeface="Gill Sans MT"/>
                <a:cs typeface="Gill Sans MT"/>
              </a:rPr>
              <a:t>in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80" dirty="0">
                <a:solidFill>
                  <a:srgbClr val="404040"/>
                </a:solidFill>
                <a:latin typeface="Gill Sans MT"/>
                <a:cs typeface="Gill Sans MT"/>
              </a:rPr>
              <a:t>my classroom.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92707" y="3294157"/>
            <a:ext cx="3938904" cy="5645785"/>
            <a:chOff x="7692707" y="3294157"/>
            <a:chExt cx="3938904" cy="564578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2296" y="3303948"/>
              <a:ext cx="3919434" cy="562640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7697470" y="3298920"/>
              <a:ext cx="3929379" cy="5636260"/>
            </a:xfrm>
            <a:custGeom>
              <a:avLst/>
              <a:gdLst/>
              <a:ahLst/>
              <a:cxnLst/>
              <a:rect l="l" t="t" r="r" b="b"/>
              <a:pathLst>
                <a:path w="3929379" h="5636259">
                  <a:moveTo>
                    <a:pt x="-194" y="5636193"/>
                  </a:moveTo>
                  <a:lnTo>
                    <a:pt x="3928959" y="5636193"/>
                  </a:lnTo>
                  <a:lnTo>
                    <a:pt x="3928959" y="202"/>
                  </a:lnTo>
                  <a:lnTo>
                    <a:pt x="-194" y="202"/>
                  </a:lnTo>
                  <a:lnTo>
                    <a:pt x="-194" y="5636193"/>
                  </a:lnTo>
                  <a:close/>
                </a:path>
              </a:pathLst>
            </a:custGeom>
            <a:ln w="952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44E9-51FC-B491-D73C-F54644B1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738664"/>
          </a:xfrm>
        </p:spPr>
        <p:txBody>
          <a:bodyPr/>
          <a:lstStyle/>
          <a:p>
            <a:r>
              <a:rPr lang="en-GB" dirty="0"/>
              <a:t>Knowledge Exchange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FFCD4-B772-116D-52DC-240F5A08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80571" y="2148488"/>
            <a:ext cx="6361226" cy="6894195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latin typeface="Calibri"/>
              </a:rPr>
              <a:t>Discussion 1:</a:t>
            </a:r>
            <a:r>
              <a:rPr lang="en-US" sz="3200" dirty="0">
                <a:latin typeface="Calibri"/>
              </a:rPr>
              <a:t> Using and adapting existing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resources</a:t>
            </a:r>
          </a:p>
          <a:p>
            <a:endParaRPr lang="en-US" sz="3200" dirty="0">
              <a:latin typeface="Calibri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latin typeface="Calibri"/>
              </a:rPr>
              <a:t>Discussion 2: </a:t>
            </a:r>
            <a:r>
              <a:rPr lang="en-US" sz="3200" dirty="0">
                <a:latin typeface="Calibri"/>
              </a:rPr>
              <a:t>Creating a sustainability and stewardship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lesson plan</a:t>
            </a:r>
          </a:p>
          <a:p>
            <a:endParaRPr lang="en-US" sz="3200" dirty="0">
              <a:latin typeface="Calibri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latin typeface="Calibri"/>
              </a:rPr>
              <a:t>Discussion 3: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Experiences</a:t>
            </a:r>
            <a:r>
              <a:rPr lang="en-US" sz="3200" dirty="0">
                <a:latin typeface="Calibri"/>
              </a:rPr>
              <a:t> of teaching sustainability that includes science and RE/stewardship</a:t>
            </a:r>
          </a:p>
          <a:p>
            <a:endParaRPr lang="en-US" sz="3200" dirty="0">
              <a:latin typeface="Calibri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latin typeface="Calibri"/>
              </a:rPr>
              <a:t>Discussion 4: </a:t>
            </a:r>
            <a:r>
              <a:rPr lang="en-US" sz="3200" b="1" dirty="0">
                <a:solidFill>
                  <a:srgbClr val="FF0000"/>
                </a:solidFill>
                <a:latin typeface="Calibri"/>
              </a:rPr>
              <a:t>Feedback</a:t>
            </a:r>
            <a:r>
              <a:rPr lang="en-US" sz="3200" dirty="0">
                <a:latin typeface="Calibri"/>
              </a:rPr>
              <a:t> on your learning community experience.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9E8F7-F441-6A65-ADA2-7F3AEE6AE287}"/>
              </a:ext>
            </a:extLst>
          </p:cNvPr>
          <p:cNvSpPr txBox="1"/>
          <p:nvPr/>
        </p:nvSpPr>
        <p:spPr>
          <a:xfrm>
            <a:off x="318975" y="1871489"/>
            <a:ext cx="12677321" cy="29854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dirty="0"/>
              <a:t>Blackboard VLE- CCCU: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Facilitated discussions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Resource sharing and adaptation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Sharing ideas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Learning from others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grpSp>
        <p:nvGrpSpPr>
          <p:cNvPr id="6" name="object 4">
            <a:extLst>
              <a:ext uri="{FF2B5EF4-FFF2-40B4-BE49-F238E27FC236}">
                <a16:creationId xmlns:a16="http://schemas.microsoft.com/office/drawing/2014/main" id="{CA3D3998-9698-C89E-A93A-E3CCD940DFB2}"/>
              </a:ext>
            </a:extLst>
          </p:cNvPr>
          <p:cNvGrpSpPr/>
          <p:nvPr/>
        </p:nvGrpSpPr>
        <p:grpSpPr>
          <a:xfrm>
            <a:off x="2650063" y="5276078"/>
            <a:ext cx="7588519" cy="4161783"/>
            <a:chOff x="12549885" y="5389848"/>
            <a:chExt cx="5889625" cy="3316604"/>
          </a:xfrm>
        </p:grpSpPr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AAEF31B5-8DDE-1CF0-2A8D-36EAE82A4F4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54711" y="5394823"/>
              <a:ext cx="5879125" cy="3306930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8A39E943-FF30-24EB-92D3-BAC0B435875D}"/>
                </a:ext>
              </a:extLst>
            </p:cNvPr>
            <p:cNvSpPr/>
            <p:nvPr/>
          </p:nvSpPr>
          <p:spPr>
            <a:xfrm>
              <a:off x="12549885" y="5389848"/>
              <a:ext cx="5889625" cy="3316604"/>
            </a:xfrm>
            <a:custGeom>
              <a:avLst/>
              <a:gdLst/>
              <a:ahLst/>
              <a:cxnLst/>
              <a:rect l="l" t="t" r="r" b="b"/>
              <a:pathLst>
                <a:path w="5889625" h="3316604">
                  <a:moveTo>
                    <a:pt x="-317" y="3316670"/>
                  </a:moveTo>
                  <a:lnTo>
                    <a:pt x="5888651" y="3316670"/>
                  </a:lnTo>
                  <a:lnTo>
                    <a:pt x="5888651" y="149"/>
                  </a:lnTo>
                  <a:lnTo>
                    <a:pt x="-317" y="149"/>
                  </a:lnTo>
                  <a:lnTo>
                    <a:pt x="-317" y="3316670"/>
                  </a:lnTo>
                  <a:close/>
                </a:path>
              </a:pathLst>
            </a:custGeom>
            <a:ln w="95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object 8">
            <a:extLst>
              <a:ext uri="{FF2B5EF4-FFF2-40B4-BE49-F238E27FC236}">
                <a16:creationId xmlns:a16="http://schemas.microsoft.com/office/drawing/2014/main" id="{69C6BA9B-31EE-C939-F8F3-F55BCE0920C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9" name="object 29">
            <a:extLst>
              <a:ext uri="{FF2B5EF4-FFF2-40B4-BE49-F238E27FC236}">
                <a16:creationId xmlns:a16="http://schemas.microsoft.com/office/drawing/2014/main" id="{F1CEC50E-9C9F-FC9D-E28C-9699238B3B13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90138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9291" y="303649"/>
            <a:ext cx="1369250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68425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Feedback</a:t>
            </a:r>
            <a:r>
              <a:rPr sz="5400" spc="25" dirty="0"/>
              <a:t> </a:t>
            </a:r>
            <a:r>
              <a:rPr lang="en-GB" sz="5400" spc="25" dirty="0"/>
              <a:t>- </a:t>
            </a:r>
            <a:r>
              <a:rPr sz="5400" dirty="0"/>
              <a:t>sessions</a:t>
            </a:r>
            <a:r>
              <a:rPr sz="5400" spc="-5" dirty="0"/>
              <a:t> </a:t>
            </a:r>
            <a:r>
              <a:rPr sz="5400" dirty="0"/>
              <a:t>1</a:t>
            </a:r>
            <a:r>
              <a:rPr sz="5400" spc="-5" dirty="0"/>
              <a:t> </a:t>
            </a:r>
            <a:r>
              <a:rPr lang="en-GB" sz="5400" spc="-5" dirty="0"/>
              <a:t>&amp;</a:t>
            </a:r>
            <a:r>
              <a:rPr sz="5400" spc="-10" dirty="0"/>
              <a:t> </a:t>
            </a:r>
            <a:r>
              <a:rPr sz="5400" spc="-50" dirty="0"/>
              <a:t>2</a:t>
            </a:r>
            <a:endParaRPr sz="5400" dirty="0"/>
          </a:p>
        </p:txBody>
      </p:sp>
      <p:grpSp>
        <p:nvGrpSpPr>
          <p:cNvPr id="3" name="object 3"/>
          <p:cNvGrpSpPr/>
          <p:nvPr/>
        </p:nvGrpSpPr>
        <p:grpSpPr>
          <a:xfrm>
            <a:off x="14157697" y="2999019"/>
            <a:ext cx="5257800" cy="2400300"/>
            <a:chOff x="14233397" y="2752820"/>
            <a:chExt cx="5257800" cy="2400300"/>
          </a:xfrm>
        </p:grpSpPr>
        <p:sp>
          <p:nvSpPr>
            <p:cNvPr id="4" name="object 4"/>
            <p:cNvSpPr/>
            <p:nvPr/>
          </p:nvSpPr>
          <p:spPr>
            <a:xfrm>
              <a:off x="14233397" y="2752820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2190334" y="2133762"/>
                  </a:moveTo>
                  <a:lnTo>
                    <a:pt x="875918" y="2133762"/>
                  </a:lnTo>
                  <a:lnTo>
                    <a:pt x="1533126" y="2400455"/>
                  </a:lnTo>
                  <a:lnTo>
                    <a:pt x="2190334" y="2133762"/>
                  </a:lnTo>
                  <a:close/>
                </a:path>
                <a:path w="5257800" h="2400300">
                  <a:moveTo>
                    <a:pt x="4901716" y="216"/>
                  </a:moveTo>
                  <a:lnTo>
                    <a:pt x="355231" y="216"/>
                  </a:lnTo>
                  <a:lnTo>
                    <a:pt x="306990" y="3463"/>
                  </a:lnTo>
                  <a:lnTo>
                    <a:pt x="260718" y="12921"/>
                  </a:lnTo>
                  <a:lnTo>
                    <a:pt x="216840" y="28167"/>
                  </a:lnTo>
                  <a:lnTo>
                    <a:pt x="175780" y="48776"/>
                  </a:lnTo>
                  <a:lnTo>
                    <a:pt x="137961" y="74323"/>
                  </a:lnTo>
                  <a:lnTo>
                    <a:pt x="103809" y="104385"/>
                  </a:lnTo>
                  <a:lnTo>
                    <a:pt x="73747" y="138537"/>
                  </a:lnTo>
                  <a:lnTo>
                    <a:pt x="48200" y="176356"/>
                  </a:lnTo>
                  <a:lnTo>
                    <a:pt x="27591" y="217416"/>
                  </a:lnTo>
                  <a:lnTo>
                    <a:pt x="12345" y="261294"/>
                  </a:lnTo>
                  <a:lnTo>
                    <a:pt x="2887" y="307566"/>
                  </a:lnTo>
                  <a:lnTo>
                    <a:pt x="-359" y="355807"/>
                  </a:lnTo>
                  <a:lnTo>
                    <a:pt x="-359" y="1778171"/>
                  </a:lnTo>
                  <a:lnTo>
                    <a:pt x="2887" y="1826412"/>
                  </a:lnTo>
                  <a:lnTo>
                    <a:pt x="12345" y="1872683"/>
                  </a:lnTo>
                  <a:lnTo>
                    <a:pt x="27591" y="1916562"/>
                  </a:lnTo>
                  <a:lnTo>
                    <a:pt x="48200" y="1957622"/>
                  </a:lnTo>
                  <a:lnTo>
                    <a:pt x="73747" y="1995440"/>
                  </a:lnTo>
                  <a:lnTo>
                    <a:pt x="103809" y="2029593"/>
                  </a:lnTo>
                  <a:lnTo>
                    <a:pt x="137961" y="2059655"/>
                  </a:lnTo>
                  <a:lnTo>
                    <a:pt x="175780" y="2085202"/>
                  </a:lnTo>
                  <a:lnTo>
                    <a:pt x="216840" y="2105811"/>
                  </a:lnTo>
                  <a:lnTo>
                    <a:pt x="260718" y="2121056"/>
                  </a:lnTo>
                  <a:lnTo>
                    <a:pt x="306990" y="2130515"/>
                  </a:lnTo>
                  <a:lnTo>
                    <a:pt x="355231" y="2133762"/>
                  </a:lnTo>
                  <a:lnTo>
                    <a:pt x="4901716" y="2133762"/>
                  </a:lnTo>
                  <a:lnTo>
                    <a:pt x="4949957" y="2130515"/>
                  </a:lnTo>
                  <a:lnTo>
                    <a:pt x="4996229" y="2121056"/>
                  </a:lnTo>
                  <a:lnTo>
                    <a:pt x="5040107" y="2105811"/>
                  </a:lnTo>
                  <a:lnTo>
                    <a:pt x="5081167" y="2085202"/>
                  </a:lnTo>
                  <a:lnTo>
                    <a:pt x="5118986" y="2059655"/>
                  </a:lnTo>
                  <a:lnTo>
                    <a:pt x="5153138" y="2029593"/>
                  </a:lnTo>
                  <a:lnTo>
                    <a:pt x="5183200" y="1995440"/>
                  </a:lnTo>
                  <a:lnTo>
                    <a:pt x="5208747" y="1957622"/>
                  </a:lnTo>
                  <a:lnTo>
                    <a:pt x="5229356" y="1916562"/>
                  </a:lnTo>
                  <a:lnTo>
                    <a:pt x="5244601" y="1872683"/>
                  </a:lnTo>
                  <a:lnTo>
                    <a:pt x="5254060" y="1826412"/>
                  </a:lnTo>
                  <a:lnTo>
                    <a:pt x="5257307" y="1778171"/>
                  </a:lnTo>
                  <a:lnTo>
                    <a:pt x="5257307" y="355807"/>
                  </a:lnTo>
                  <a:lnTo>
                    <a:pt x="5254060" y="307566"/>
                  </a:lnTo>
                  <a:lnTo>
                    <a:pt x="5244601" y="261294"/>
                  </a:lnTo>
                  <a:lnTo>
                    <a:pt x="5229356" y="217416"/>
                  </a:lnTo>
                  <a:lnTo>
                    <a:pt x="5208747" y="176356"/>
                  </a:lnTo>
                  <a:lnTo>
                    <a:pt x="5183200" y="138537"/>
                  </a:lnTo>
                  <a:lnTo>
                    <a:pt x="5153138" y="104385"/>
                  </a:lnTo>
                  <a:lnTo>
                    <a:pt x="5118986" y="74323"/>
                  </a:lnTo>
                  <a:lnTo>
                    <a:pt x="5081167" y="48776"/>
                  </a:lnTo>
                  <a:lnTo>
                    <a:pt x="5040107" y="28167"/>
                  </a:lnTo>
                  <a:lnTo>
                    <a:pt x="4996229" y="12921"/>
                  </a:lnTo>
                  <a:lnTo>
                    <a:pt x="4949957" y="3463"/>
                  </a:lnTo>
                  <a:lnTo>
                    <a:pt x="4901716" y="216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233397" y="2752820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-359" y="355807"/>
                  </a:moveTo>
                  <a:lnTo>
                    <a:pt x="2887" y="307566"/>
                  </a:lnTo>
                  <a:lnTo>
                    <a:pt x="12345" y="261294"/>
                  </a:lnTo>
                  <a:lnTo>
                    <a:pt x="27591" y="217416"/>
                  </a:lnTo>
                  <a:lnTo>
                    <a:pt x="48200" y="176356"/>
                  </a:lnTo>
                  <a:lnTo>
                    <a:pt x="73747" y="138537"/>
                  </a:lnTo>
                  <a:lnTo>
                    <a:pt x="103809" y="104385"/>
                  </a:lnTo>
                  <a:lnTo>
                    <a:pt x="137961" y="74323"/>
                  </a:lnTo>
                  <a:lnTo>
                    <a:pt x="175780" y="48776"/>
                  </a:lnTo>
                  <a:lnTo>
                    <a:pt x="216840" y="28167"/>
                  </a:lnTo>
                  <a:lnTo>
                    <a:pt x="260718" y="12921"/>
                  </a:lnTo>
                  <a:lnTo>
                    <a:pt x="306990" y="3463"/>
                  </a:lnTo>
                  <a:lnTo>
                    <a:pt x="355231" y="216"/>
                  </a:lnTo>
                  <a:lnTo>
                    <a:pt x="875918" y="216"/>
                  </a:lnTo>
                  <a:lnTo>
                    <a:pt x="2190334" y="216"/>
                  </a:lnTo>
                  <a:lnTo>
                    <a:pt x="4901716" y="216"/>
                  </a:lnTo>
                  <a:lnTo>
                    <a:pt x="4949957" y="3463"/>
                  </a:lnTo>
                  <a:lnTo>
                    <a:pt x="4996229" y="12921"/>
                  </a:lnTo>
                  <a:lnTo>
                    <a:pt x="5040107" y="28167"/>
                  </a:lnTo>
                  <a:lnTo>
                    <a:pt x="5081167" y="48776"/>
                  </a:lnTo>
                  <a:lnTo>
                    <a:pt x="5118986" y="74323"/>
                  </a:lnTo>
                  <a:lnTo>
                    <a:pt x="5153138" y="104385"/>
                  </a:lnTo>
                  <a:lnTo>
                    <a:pt x="5183200" y="138537"/>
                  </a:lnTo>
                  <a:lnTo>
                    <a:pt x="5208747" y="176356"/>
                  </a:lnTo>
                  <a:lnTo>
                    <a:pt x="5229356" y="217416"/>
                  </a:lnTo>
                  <a:lnTo>
                    <a:pt x="5244601" y="261294"/>
                  </a:lnTo>
                  <a:lnTo>
                    <a:pt x="5254060" y="307566"/>
                  </a:lnTo>
                  <a:lnTo>
                    <a:pt x="5257307" y="355807"/>
                  </a:lnTo>
                  <a:lnTo>
                    <a:pt x="5257307" y="1244784"/>
                  </a:lnTo>
                  <a:lnTo>
                    <a:pt x="5257307" y="1778171"/>
                  </a:lnTo>
                  <a:lnTo>
                    <a:pt x="5254060" y="1826412"/>
                  </a:lnTo>
                  <a:lnTo>
                    <a:pt x="5244601" y="1872683"/>
                  </a:lnTo>
                  <a:lnTo>
                    <a:pt x="5229356" y="1916562"/>
                  </a:lnTo>
                  <a:lnTo>
                    <a:pt x="5208747" y="1957622"/>
                  </a:lnTo>
                  <a:lnTo>
                    <a:pt x="5183200" y="1995440"/>
                  </a:lnTo>
                  <a:lnTo>
                    <a:pt x="5153138" y="2029593"/>
                  </a:lnTo>
                  <a:lnTo>
                    <a:pt x="5118986" y="2059655"/>
                  </a:lnTo>
                  <a:lnTo>
                    <a:pt x="5081167" y="2085202"/>
                  </a:lnTo>
                  <a:lnTo>
                    <a:pt x="5040107" y="2105811"/>
                  </a:lnTo>
                  <a:lnTo>
                    <a:pt x="4996229" y="2121056"/>
                  </a:lnTo>
                  <a:lnTo>
                    <a:pt x="4949957" y="2130515"/>
                  </a:lnTo>
                  <a:lnTo>
                    <a:pt x="4901716" y="2133762"/>
                  </a:lnTo>
                  <a:lnTo>
                    <a:pt x="2190334" y="2133762"/>
                  </a:lnTo>
                  <a:lnTo>
                    <a:pt x="1533126" y="2400455"/>
                  </a:lnTo>
                  <a:lnTo>
                    <a:pt x="875918" y="2133762"/>
                  </a:lnTo>
                  <a:lnTo>
                    <a:pt x="355231" y="2133762"/>
                  </a:lnTo>
                  <a:lnTo>
                    <a:pt x="306990" y="2130515"/>
                  </a:lnTo>
                  <a:lnTo>
                    <a:pt x="260718" y="2121056"/>
                  </a:lnTo>
                  <a:lnTo>
                    <a:pt x="216840" y="2105811"/>
                  </a:lnTo>
                  <a:lnTo>
                    <a:pt x="175780" y="2085202"/>
                  </a:lnTo>
                  <a:lnTo>
                    <a:pt x="137961" y="2059655"/>
                  </a:lnTo>
                  <a:lnTo>
                    <a:pt x="103809" y="2029593"/>
                  </a:lnTo>
                  <a:lnTo>
                    <a:pt x="73747" y="1995440"/>
                  </a:lnTo>
                  <a:lnTo>
                    <a:pt x="48200" y="1957622"/>
                  </a:lnTo>
                  <a:lnTo>
                    <a:pt x="27591" y="1916562"/>
                  </a:lnTo>
                  <a:lnTo>
                    <a:pt x="12345" y="1872683"/>
                  </a:lnTo>
                  <a:lnTo>
                    <a:pt x="2887" y="1826412"/>
                  </a:lnTo>
                  <a:lnTo>
                    <a:pt x="-359" y="1778171"/>
                  </a:lnTo>
                  <a:lnTo>
                    <a:pt x="-359" y="1244784"/>
                  </a:lnTo>
                  <a:lnTo>
                    <a:pt x="-359" y="355807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4357836" y="3219986"/>
            <a:ext cx="4893467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spc="180" dirty="0">
                <a:solidFill>
                  <a:srgbClr val="404040"/>
                </a:solidFill>
                <a:latin typeface="Gill Sans MT"/>
                <a:cs typeface="Gill Sans MT"/>
              </a:rPr>
              <a:t>Science</a:t>
            </a:r>
            <a:r>
              <a:rPr sz="28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200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2800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80" dirty="0">
                <a:solidFill>
                  <a:srgbClr val="404040"/>
                </a:solidFill>
                <a:latin typeface="Gill Sans MT"/>
                <a:cs typeface="Gill Sans MT"/>
              </a:rPr>
              <a:t>religion</a:t>
            </a:r>
            <a:r>
              <a:rPr sz="28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175" dirty="0">
                <a:solidFill>
                  <a:srgbClr val="404040"/>
                </a:solidFill>
                <a:latin typeface="Gill Sans MT"/>
                <a:cs typeface="Gill Sans MT"/>
              </a:rPr>
              <a:t>have</a:t>
            </a:r>
            <a:r>
              <a:rPr sz="2800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320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28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-25" dirty="0">
                <a:solidFill>
                  <a:srgbClr val="404040"/>
                </a:solidFill>
                <a:latin typeface="Gill Sans MT"/>
                <a:cs typeface="Gill Sans MT"/>
              </a:rPr>
              <a:t>lot </a:t>
            </a:r>
            <a:r>
              <a:rPr sz="2800" spc="155" dirty="0">
                <a:solidFill>
                  <a:srgbClr val="404040"/>
                </a:solidFill>
                <a:latin typeface="Gill Sans MT"/>
                <a:cs typeface="Gill Sans MT"/>
              </a:rPr>
              <a:t>of</a:t>
            </a:r>
            <a:r>
              <a:rPr sz="28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95" dirty="0">
                <a:solidFill>
                  <a:srgbClr val="FF0000"/>
                </a:solidFill>
                <a:latin typeface="Gill Sans MT"/>
                <a:cs typeface="Gill Sans MT"/>
              </a:rPr>
              <a:t>overlap</a:t>
            </a:r>
            <a:r>
              <a:rPr sz="2800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200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28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90" dirty="0">
                <a:solidFill>
                  <a:srgbClr val="404040"/>
                </a:solidFill>
                <a:latin typeface="Gill Sans MT"/>
                <a:cs typeface="Gill Sans MT"/>
              </a:rPr>
              <a:t>are</a:t>
            </a:r>
            <a:r>
              <a:rPr sz="28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25" dirty="0">
                <a:solidFill>
                  <a:srgbClr val="FF0000"/>
                </a:solidFill>
                <a:latin typeface="Gill Sans MT"/>
                <a:cs typeface="Gill Sans MT"/>
              </a:rPr>
              <a:t>not </a:t>
            </a:r>
            <a:r>
              <a:rPr sz="2800" spc="65" dirty="0">
                <a:solidFill>
                  <a:srgbClr val="FF0000"/>
                </a:solidFill>
                <a:latin typeface="Gill Sans MT"/>
                <a:cs typeface="Gill Sans MT"/>
              </a:rPr>
              <a:t>contradictory</a:t>
            </a:r>
            <a:r>
              <a:rPr sz="2800" spc="-2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430" dirty="0">
                <a:solidFill>
                  <a:srgbClr val="404040"/>
                </a:solidFill>
                <a:latin typeface="Gill Sans MT"/>
                <a:cs typeface="Gill Sans MT"/>
              </a:rPr>
              <a:t>–</a:t>
            </a:r>
            <a:r>
              <a:rPr sz="2800" spc="-1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04040"/>
                </a:solidFill>
                <a:latin typeface="Gill Sans MT"/>
                <a:cs typeface="Gill Sans MT"/>
              </a:rPr>
              <a:t>not</a:t>
            </a:r>
            <a:r>
              <a:rPr sz="2800" spc="-2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190" dirty="0">
                <a:solidFill>
                  <a:srgbClr val="404040"/>
                </a:solidFill>
                <a:latin typeface="Gill Sans MT"/>
                <a:cs typeface="Gill Sans MT"/>
              </a:rPr>
              <a:t>always </a:t>
            </a:r>
            <a:r>
              <a:rPr sz="2800" spc="225" dirty="0">
                <a:solidFill>
                  <a:srgbClr val="404040"/>
                </a:solidFill>
                <a:latin typeface="Gill Sans MT"/>
                <a:cs typeface="Gill Sans MT"/>
              </a:rPr>
              <a:t>easy</a:t>
            </a:r>
            <a:r>
              <a:rPr sz="2800" spc="-6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dirty="0">
                <a:solidFill>
                  <a:srgbClr val="404040"/>
                </a:solidFill>
                <a:latin typeface="Gill Sans MT"/>
                <a:cs typeface="Gill Sans MT"/>
              </a:rPr>
              <a:t>to</a:t>
            </a:r>
            <a:r>
              <a:rPr sz="28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160" dirty="0">
                <a:solidFill>
                  <a:srgbClr val="404040"/>
                </a:solidFill>
                <a:latin typeface="Gill Sans MT"/>
                <a:cs typeface="Gill Sans MT"/>
              </a:rPr>
              <a:t>get</a:t>
            </a:r>
            <a:r>
              <a:rPr sz="28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2800" spc="175" dirty="0">
                <a:solidFill>
                  <a:srgbClr val="404040"/>
                </a:solidFill>
                <a:latin typeface="Gill Sans MT"/>
                <a:cs typeface="Gill Sans MT"/>
              </a:rPr>
              <a:t>across</a:t>
            </a:r>
            <a:endParaRPr sz="2800" dirty="0">
              <a:latin typeface="Gill Sans MT"/>
              <a:cs typeface="Gill Sans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3960093" y="6028912"/>
            <a:ext cx="5283200" cy="2425700"/>
            <a:chOff x="13960093" y="6028912"/>
            <a:chExt cx="5283200" cy="2425700"/>
          </a:xfrm>
        </p:grpSpPr>
        <p:sp>
          <p:nvSpPr>
            <p:cNvPr id="8" name="object 8"/>
            <p:cNvSpPr/>
            <p:nvPr/>
          </p:nvSpPr>
          <p:spPr>
            <a:xfrm>
              <a:off x="13972793" y="6041612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2190341" y="2133679"/>
                  </a:moveTo>
                  <a:lnTo>
                    <a:pt x="875924" y="2133679"/>
                  </a:lnTo>
                  <a:lnTo>
                    <a:pt x="1533133" y="2400372"/>
                  </a:lnTo>
                  <a:lnTo>
                    <a:pt x="2190341" y="2133679"/>
                  </a:lnTo>
                  <a:close/>
                </a:path>
                <a:path w="5257800" h="2400300">
                  <a:moveTo>
                    <a:pt x="4901722" y="133"/>
                  </a:moveTo>
                  <a:lnTo>
                    <a:pt x="355237" y="133"/>
                  </a:lnTo>
                  <a:lnTo>
                    <a:pt x="306996" y="3380"/>
                  </a:lnTo>
                  <a:lnTo>
                    <a:pt x="260725" y="12838"/>
                  </a:lnTo>
                  <a:lnTo>
                    <a:pt x="216847" y="28084"/>
                  </a:lnTo>
                  <a:lnTo>
                    <a:pt x="175786" y="48692"/>
                  </a:lnTo>
                  <a:lnTo>
                    <a:pt x="137968" y="74240"/>
                  </a:lnTo>
                  <a:lnTo>
                    <a:pt x="103815" y="104302"/>
                  </a:lnTo>
                  <a:lnTo>
                    <a:pt x="73754" y="138454"/>
                  </a:lnTo>
                  <a:lnTo>
                    <a:pt x="48206" y="176272"/>
                  </a:lnTo>
                  <a:lnTo>
                    <a:pt x="27598" y="217333"/>
                  </a:lnTo>
                  <a:lnTo>
                    <a:pt x="12352" y="261211"/>
                  </a:lnTo>
                  <a:lnTo>
                    <a:pt x="2893" y="307483"/>
                  </a:lnTo>
                  <a:lnTo>
                    <a:pt x="-353" y="355724"/>
                  </a:lnTo>
                  <a:lnTo>
                    <a:pt x="-353" y="1778088"/>
                  </a:lnTo>
                  <a:lnTo>
                    <a:pt x="2893" y="1826329"/>
                  </a:lnTo>
                  <a:lnTo>
                    <a:pt x="12352" y="1872600"/>
                  </a:lnTo>
                  <a:lnTo>
                    <a:pt x="27598" y="1916478"/>
                  </a:lnTo>
                  <a:lnTo>
                    <a:pt x="48206" y="1957539"/>
                  </a:lnTo>
                  <a:lnTo>
                    <a:pt x="73754" y="1995357"/>
                  </a:lnTo>
                  <a:lnTo>
                    <a:pt x="103815" y="2029510"/>
                  </a:lnTo>
                  <a:lnTo>
                    <a:pt x="137968" y="2059572"/>
                  </a:lnTo>
                  <a:lnTo>
                    <a:pt x="175786" y="2085119"/>
                  </a:lnTo>
                  <a:lnTo>
                    <a:pt x="216847" y="2105728"/>
                  </a:lnTo>
                  <a:lnTo>
                    <a:pt x="260725" y="2120973"/>
                  </a:lnTo>
                  <a:lnTo>
                    <a:pt x="306996" y="2130432"/>
                  </a:lnTo>
                  <a:lnTo>
                    <a:pt x="355237" y="2133679"/>
                  </a:lnTo>
                  <a:lnTo>
                    <a:pt x="4901722" y="2133679"/>
                  </a:lnTo>
                  <a:lnTo>
                    <a:pt x="4949963" y="2130432"/>
                  </a:lnTo>
                  <a:lnTo>
                    <a:pt x="4996235" y="2120973"/>
                  </a:lnTo>
                  <a:lnTo>
                    <a:pt x="5040113" y="2105728"/>
                  </a:lnTo>
                  <a:lnTo>
                    <a:pt x="5081174" y="2085119"/>
                  </a:lnTo>
                  <a:lnTo>
                    <a:pt x="5118992" y="2059572"/>
                  </a:lnTo>
                  <a:lnTo>
                    <a:pt x="5153144" y="2029510"/>
                  </a:lnTo>
                  <a:lnTo>
                    <a:pt x="5183206" y="1995357"/>
                  </a:lnTo>
                  <a:lnTo>
                    <a:pt x="5208754" y="1957539"/>
                  </a:lnTo>
                  <a:lnTo>
                    <a:pt x="5229362" y="1916478"/>
                  </a:lnTo>
                  <a:lnTo>
                    <a:pt x="5244608" y="1872600"/>
                  </a:lnTo>
                  <a:lnTo>
                    <a:pt x="5254066" y="1826329"/>
                  </a:lnTo>
                  <a:lnTo>
                    <a:pt x="5257313" y="1778088"/>
                  </a:lnTo>
                  <a:lnTo>
                    <a:pt x="5257313" y="355724"/>
                  </a:lnTo>
                  <a:lnTo>
                    <a:pt x="5254066" y="307483"/>
                  </a:lnTo>
                  <a:lnTo>
                    <a:pt x="5244608" y="261211"/>
                  </a:lnTo>
                  <a:lnTo>
                    <a:pt x="5229362" y="217333"/>
                  </a:lnTo>
                  <a:lnTo>
                    <a:pt x="5208754" y="176272"/>
                  </a:lnTo>
                  <a:lnTo>
                    <a:pt x="5183206" y="138454"/>
                  </a:lnTo>
                  <a:lnTo>
                    <a:pt x="5153144" y="104302"/>
                  </a:lnTo>
                  <a:lnTo>
                    <a:pt x="5118992" y="74240"/>
                  </a:lnTo>
                  <a:lnTo>
                    <a:pt x="5081174" y="48692"/>
                  </a:lnTo>
                  <a:lnTo>
                    <a:pt x="5040113" y="28084"/>
                  </a:lnTo>
                  <a:lnTo>
                    <a:pt x="4996235" y="12838"/>
                  </a:lnTo>
                  <a:lnTo>
                    <a:pt x="4949963" y="3380"/>
                  </a:lnTo>
                  <a:lnTo>
                    <a:pt x="4901722" y="133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972793" y="6041612"/>
              <a:ext cx="5257800" cy="2400300"/>
            </a:xfrm>
            <a:custGeom>
              <a:avLst/>
              <a:gdLst/>
              <a:ahLst/>
              <a:cxnLst/>
              <a:rect l="l" t="t" r="r" b="b"/>
              <a:pathLst>
                <a:path w="5257800" h="2400300">
                  <a:moveTo>
                    <a:pt x="-353" y="355724"/>
                  </a:moveTo>
                  <a:lnTo>
                    <a:pt x="2893" y="307483"/>
                  </a:lnTo>
                  <a:lnTo>
                    <a:pt x="12352" y="261211"/>
                  </a:lnTo>
                  <a:lnTo>
                    <a:pt x="27598" y="217333"/>
                  </a:lnTo>
                  <a:lnTo>
                    <a:pt x="48206" y="176272"/>
                  </a:lnTo>
                  <a:lnTo>
                    <a:pt x="73754" y="138454"/>
                  </a:lnTo>
                  <a:lnTo>
                    <a:pt x="103815" y="104302"/>
                  </a:lnTo>
                  <a:lnTo>
                    <a:pt x="137968" y="74240"/>
                  </a:lnTo>
                  <a:lnTo>
                    <a:pt x="175786" y="48692"/>
                  </a:lnTo>
                  <a:lnTo>
                    <a:pt x="216847" y="28084"/>
                  </a:lnTo>
                  <a:lnTo>
                    <a:pt x="260725" y="12838"/>
                  </a:lnTo>
                  <a:lnTo>
                    <a:pt x="306996" y="3380"/>
                  </a:lnTo>
                  <a:lnTo>
                    <a:pt x="355237" y="133"/>
                  </a:lnTo>
                  <a:lnTo>
                    <a:pt x="875924" y="133"/>
                  </a:lnTo>
                  <a:lnTo>
                    <a:pt x="2190341" y="133"/>
                  </a:lnTo>
                  <a:lnTo>
                    <a:pt x="4901722" y="133"/>
                  </a:lnTo>
                  <a:lnTo>
                    <a:pt x="4949963" y="3380"/>
                  </a:lnTo>
                  <a:lnTo>
                    <a:pt x="4996235" y="12838"/>
                  </a:lnTo>
                  <a:lnTo>
                    <a:pt x="5040113" y="28084"/>
                  </a:lnTo>
                  <a:lnTo>
                    <a:pt x="5081174" y="48692"/>
                  </a:lnTo>
                  <a:lnTo>
                    <a:pt x="5118992" y="74240"/>
                  </a:lnTo>
                  <a:lnTo>
                    <a:pt x="5153144" y="104302"/>
                  </a:lnTo>
                  <a:lnTo>
                    <a:pt x="5183206" y="138454"/>
                  </a:lnTo>
                  <a:lnTo>
                    <a:pt x="5208754" y="176272"/>
                  </a:lnTo>
                  <a:lnTo>
                    <a:pt x="5229362" y="217333"/>
                  </a:lnTo>
                  <a:lnTo>
                    <a:pt x="5244608" y="261211"/>
                  </a:lnTo>
                  <a:lnTo>
                    <a:pt x="5254066" y="307483"/>
                  </a:lnTo>
                  <a:lnTo>
                    <a:pt x="5257313" y="355724"/>
                  </a:lnTo>
                  <a:lnTo>
                    <a:pt x="5257313" y="1244701"/>
                  </a:lnTo>
                  <a:lnTo>
                    <a:pt x="5257313" y="1778088"/>
                  </a:lnTo>
                  <a:lnTo>
                    <a:pt x="5254066" y="1826329"/>
                  </a:lnTo>
                  <a:lnTo>
                    <a:pt x="5244608" y="1872600"/>
                  </a:lnTo>
                  <a:lnTo>
                    <a:pt x="5229362" y="1916478"/>
                  </a:lnTo>
                  <a:lnTo>
                    <a:pt x="5208754" y="1957539"/>
                  </a:lnTo>
                  <a:lnTo>
                    <a:pt x="5183206" y="1995357"/>
                  </a:lnTo>
                  <a:lnTo>
                    <a:pt x="5153144" y="2029510"/>
                  </a:lnTo>
                  <a:lnTo>
                    <a:pt x="5118992" y="2059572"/>
                  </a:lnTo>
                  <a:lnTo>
                    <a:pt x="5081174" y="2085119"/>
                  </a:lnTo>
                  <a:lnTo>
                    <a:pt x="5040113" y="2105728"/>
                  </a:lnTo>
                  <a:lnTo>
                    <a:pt x="4996235" y="2120973"/>
                  </a:lnTo>
                  <a:lnTo>
                    <a:pt x="4949963" y="2130432"/>
                  </a:lnTo>
                  <a:lnTo>
                    <a:pt x="4901722" y="2133679"/>
                  </a:lnTo>
                  <a:lnTo>
                    <a:pt x="2190341" y="2133679"/>
                  </a:lnTo>
                  <a:lnTo>
                    <a:pt x="1533133" y="2400372"/>
                  </a:lnTo>
                  <a:lnTo>
                    <a:pt x="875924" y="2133679"/>
                  </a:lnTo>
                  <a:lnTo>
                    <a:pt x="355237" y="2133679"/>
                  </a:lnTo>
                  <a:lnTo>
                    <a:pt x="306996" y="2130432"/>
                  </a:lnTo>
                  <a:lnTo>
                    <a:pt x="260725" y="2120973"/>
                  </a:lnTo>
                  <a:lnTo>
                    <a:pt x="216847" y="2105728"/>
                  </a:lnTo>
                  <a:lnTo>
                    <a:pt x="175786" y="2085119"/>
                  </a:lnTo>
                  <a:lnTo>
                    <a:pt x="137968" y="2059572"/>
                  </a:lnTo>
                  <a:lnTo>
                    <a:pt x="103815" y="2029510"/>
                  </a:lnTo>
                  <a:lnTo>
                    <a:pt x="73754" y="1995357"/>
                  </a:lnTo>
                  <a:lnTo>
                    <a:pt x="48206" y="1957539"/>
                  </a:lnTo>
                  <a:lnTo>
                    <a:pt x="27598" y="1916478"/>
                  </a:lnTo>
                  <a:lnTo>
                    <a:pt x="12352" y="1872600"/>
                  </a:lnTo>
                  <a:lnTo>
                    <a:pt x="2893" y="1826329"/>
                  </a:lnTo>
                  <a:lnTo>
                    <a:pt x="-353" y="1778088"/>
                  </a:lnTo>
                  <a:lnTo>
                    <a:pt x="-353" y="1244701"/>
                  </a:lnTo>
                  <a:lnTo>
                    <a:pt x="-353" y="355724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352415" y="6099274"/>
            <a:ext cx="4496435" cy="197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99"/>
              </a:lnSpc>
              <a:spcBef>
                <a:spcPts val="100"/>
              </a:spcBef>
            </a:pPr>
            <a:r>
              <a:rPr sz="3200" spc="130" dirty="0">
                <a:solidFill>
                  <a:srgbClr val="404040"/>
                </a:solidFill>
                <a:latin typeface="Gill Sans MT"/>
                <a:cs typeface="Gill Sans MT"/>
              </a:rPr>
              <a:t>Really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85" dirty="0">
                <a:solidFill>
                  <a:srgbClr val="404040"/>
                </a:solidFill>
                <a:latin typeface="Gill Sans MT"/>
                <a:cs typeface="Gill Sans MT"/>
              </a:rPr>
              <a:t>thought-</a:t>
            </a:r>
            <a:r>
              <a:rPr sz="3200" spc="90" dirty="0">
                <a:solidFill>
                  <a:srgbClr val="404040"/>
                </a:solidFill>
                <a:latin typeface="Gill Sans MT"/>
                <a:cs typeface="Gill Sans MT"/>
              </a:rPr>
              <a:t>provoking </a:t>
            </a:r>
            <a:r>
              <a:rPr sz="3200" spc="225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80" dirty="0">
                <a:solidFill>
                  <a:srgbClr val="404040"/>
                </a:solidFill>
                <a:latin typeface="Gill Sans MT"/>
                <a:cs typeface="Gill Sans MT"/>
              </a:rPr>
              <a:t>stimulating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445" dirty="0">
                <a:solidFill>
                  <a:srgbClr val="404040"/>
                </a:solidFill>
                <a:latin typeface="Gill Sans MT"/>
                <a:cs typeface="Gill Sans MT"/>
              </a:rPr>
              <a:t>– </a:t>
            </a:r>
            <a:r>
              <a:rPr sz="3200" spc="145" dirty="0">
                <a:solidFill>
                  <a:srgbClr val="FF0000"/>
                </a:solidFill>
                <a:latin typeface="Gill Sans MT"/>
                <a:cs typeface="Gill Sans MT"/>
              </a:rPr>
              <a:t>identifying</a:t>
            </a:r>
            <a:r>
              <a:rPr sz="3200" spc="-11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155" dirty="0">
                <a:solidFill>
                  <a:srgbClr val="FF0000"/>
                </a:solidFill>
                <a:latin typeface="Gill Sans MT"/>
                <a:cs typeface="Gill Sans MT"/>
              </a:rPr>
              <a:t>links</a:t>
            </a:r>
            <a:r>
              <a:rPr sz="3200" spc="-7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114" dirty="0">
                <a:solidFill>
                  <a:srgbClr val="404040"/>
                </a:solidFill>
                <a:latin typeface="Gill Sans MT"/>
                <a:cs typeface="Gill Sans MT"/>
              </a:rPr>
              <a:t>that</a:t>
            </a:r>
            <a:r>
              <a:rPr sz="32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80" dirty="0">
                <a:solidFill>
                  <a:srgbClr val="404040"/>
                </a:solidFill>
                <a:latin typeface="Gill Sans MT"/>
                <a:cs typeface="Gill Sans MT"/>
              </a:rPr>
              <a:t>are </a:t>
            </a:r>
            <a:r>
              <a:rPr sz="3200" spc="55" dirty="0">
                <a:solidFill>
                  <a:srgbClr val="404040"/>
                </a:solidFill>
                <a:latin typeface="Gill Sans MT"/>
                <a:cs typeface="Gill Sans MT"/>
              </a:rPr>
              <a:t>not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75" dirty="0">
                <a:solidFill>
                  <a:srgbClr val="404040"/>
                </a:solidFill>
                <a:latin typeface="Gill Sans MT"/>
                <a:cs typeface="Gill Sans MT"/>
              </a:rPr>
              <a:t>necessarily</a:t>
            </a:r>
            <a:r>
              <a:rPr sz="3200" spc="-11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35" dirty="0">
                <a:solidFill>
                  <a:srgbClr val="404040"/>
                </a:solidFill>
                <a:latin typeface="Gill Sans MT"/>
                <a:cs typeface="Gill Sans MT"/>
              </a:rPr>
              <a:t>obvious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00710" y="2924524"/>
            <a:ext cx="4902200" cy="2883535"/>
            <a:chOff x="600710" y="2924524"/>
            <a:chExt cx="4902200" cy="2883535"/>
          </a:xfrm>
        </p:grpSpPr>
        <p:sp>
          <p:nvSpPr>
            <p:cNvPr id="12" name="object 12"/>
            <p:cNvSpPr/>
            <p:nvPr/>
          </p:nvSpPr>
          <p:spPr>
            <a:xfrm>
              <a:off x="613410" y="2937224"/>
              <a:ext cx="4876800" cy="2858135"/>
            </a:xfrm>
            <a:custGeom>
              <a:avLst/>
              <a:gdLst/>
              <a:ahLst/>
              <a:cxnLst/>
              <a:rect l="l" t="t" r="r" b="b"/>
              <a:pathLst>
                <a:path w="4876800" h="2858135">
                  <a:moveTo>
                    <a:pt x="4063881" y="2540655"/>
                  </a:moveTo>
                  <a:lnTo>
                    <a:pt x="2844712" y="2540655"/>
                  </a:lnTo>
                  <a:lnTo>
                    <a:pt x="3454297" y="2858147"/>
                  </a:lnTo>
                  <a:lnTo>
                    <a:pt x="4063881" y="2540655"/>
                  </a:lnTo>
                  <a:close/>
                </a:path>
                <a:path w="4876800" h="2858135">
                  <a:moveTo>
                    <a:pt x="4453253" y="211"/>
                  </a:moveTo>
                  <a:lnTo>
                    <a:pt x="423391" y="211"/>
                  </a:lnTo>
                  <a:lnTo>
                    <a:pt x="374013" y="3060"/>
                  </a:lnTo>
                  <a:lnTo>
                    <a:pt x="326309" y="11396"/>
                  </a:lnTo>
                  <a:lnTo>
                    <a:pt x="280594" y="24900"/>
                  </a:lnTo>
                  <a:lnTo>
                    <a:pt x="237188" y="43254"/>
                  </a:lnTo>
                  <a:lnTo>
                    <a:pt x="196409" y="66140"/>
                  </a:lnTo>
                  <a:lnTo>
                    <a:pt x="158573" y="93242"/>
                  </a:lnTo>
                  <a:lnTo>
                    <a:pt x="123998" y="124239"/>
                  </a:lnTo>
                  <a:lnTo>
                    <a:pt x="93003" y="158816"/>
                  </a:lnTo>
                  <a:lnTo>
                    <a:pt x="65904" y="196653"/>
                  </a:lnTo>
                  <a:lnTo>
                    <a:pt x="43020" y="237432"/>
                  </a:lnTo>
                  <a:lnTo>
                    <a:pt x="24668" y="280837"/>
                  </a:lnTo>
                  <a:lnTo>
                    <a:pt x="11167" y="326548"/>
                  </a:lnTo>
                  <a:lnTo>
                    <a:pt x="2833" y="374248"/>
                  </a:lnTo>
                  <a:lnTo>
                    <a:pt x="-15" y="423618"/>
                  </a:lnTo>
                  <a:lnTo>
                    <a:pt x="-15" y="2117248"/>
                  </a:lnTo>
                  <a:lnTo>
                    <a:pt x="2833" y="2166618"/>
                  </a:lnTo>
                  <a:lnTo>
                    <a:pt x="11167" y="2214318"/>
                  </a:lnTo>
                  <a:lnTo>
                    <a:pt x="24668" y="2260029"/>
                  </a:lnTo>
                  <a:lnTo>
                    <a:pt x="43020" y="2303434"/>
                  </a:lnTo>
                  <a:lnTo>
                    <a:pt x="65904" y="2344213"/>
                  </a:lnTo>
                  <a:lnTo>
                    <a:pt x="93003" y="2382050"/>
                  </a:lnTo>
                  <a:lnTo>
                    <a:pt x="123998" y="2416627"/>
                  </a:lnTo>
                  <a:lnTo>
                    <a:pt x="158573" y="2447624"/>
                  </a:lnTo>
                  <a:lnTo>
                    <a:pt x="196409" y="2474726"/>
                  </a:lnTo>
                  <a:lnTo>
                    <a:pt x="237188" y="2497612"/>
                  </a:lnTo>
                  <a:lnTo>
                    <a:pt x="280594" y="2515966"/>
                  </a:lnTo>
                  <a:lnTo>
                    <a:pt x="326309" y="2529470"/>
                  </a:lnTo>
                  <a:lnTo>
                    <a:pt x="374013" y="2537806"/>
                  </a:lnTo>
                  <a:lnTo>
                    <a:pt x="423391" y="2540655"/>
                  </a:lnTo>
                  <a:lnTo>
                    <a:pt x="4453253" y="2540655"/>
                  </a:lnTo>
                  <a:lnTo>
                    <a:pt x="4502624" y="2537806"/>
                  </a:lnTo>
                  <a:lnTo>
                    <a:pt x="4550324" y="2529470"/>
                  </a:lnTo>
                  <a:lnTo>
                    <a:pt x="4596035" y="2515966"/>
                  </a:lnTo>
                  <a:lnTo>
                    <a:pt x="4639440" y="2497612"/>
                  </a:lnTo>
                  <a:lnTo>
                    <a:pt x="4680219" y="2474726"/>
                  </a:lnTo>
                  <a:lnTo>
                    <a:pt x="4718056" y="2447624"/>
                  </a:lnTo>
                  <a:lnTo>
                    <a:pt x="4752633" y="2416627"/>
                  </a:lnTo>
                  <a:lnTo>
                    <a:pt x="4783630" y="2382050"/>
                  </a:lnTo>
                  <a:lnTo>
                    <a:pt x="4810731" y="2344213"/>
                  </a:lnTo>
                  <a:lnTo>
                    <a:pt x="4833618" y="2303434"/>
                  </a:lnTo>
                  <a:lnTo>
                    <a:pt x="4851972" y="2260029"/>
                  </a:lnTo>
                  <a:lnTo>
                    <a:pt x="4865476" y="2214318"/>
                  </a:lnTo>
                  <a:lnTo>
                    <a:pt x="4873812" y="2166618"/>
                  </a:lnTo>
                  <a:lnTo>
                    <a:pt x="4876661" y="2117248"/>
                  </a:lnTo>
                  <a:lnTo>
                    <a:pt x="4876661" y="423618"/>
                  </a:lnTo>
                  <a:lnTo>
                    <a:pt x="4873812" y="374248"/>
                  </a:lnTo>
                  <a:lnTo>
                    <a:pt x="4865476" y="326548"/>
                  </a:lnTo>
                  <a:lnTo>
                    <a:pt x="4851972" y="280837"/>
                  </a:lnTo>
                  <a:lnTo>
                    <a:pt x="4833618" y="237432"/>
                  </a:lnTo>
                  <a:lnTo>
                    <a:pt x="4810731" y="196653"/>
                  </a:lnTo>
                  <a:lnTo>
                    <a:pt x="4783630" y="158816"/>
                  </a:lnTo>
                  <a:lnTo>
                    <a:pt x="4752633" y="124239"/>
                  </a:lnTo>
                  <a:lnTo>
                    <a:pt x="4718056" y="93242"/>
                  </a:lnTo>
                  <a:lnTo>
                    <a:pt x="4680219" y="66140"/>
                  </a:lnTo>
                  <a:lnTo>
                    <a:pt x="4639440" y="43254"/>
                  </a:lnTo>
                  <a:lnTo>
                    <a:pt x="4596035" y="24900"/>
                  </a:lnTo>
                  <a:lnTo>
                    <a:pt x="4550324" y="11396"/>
                  </a:lnTo>
                  <a:lnTo>
                    <a:pt x="4502624" y="3060"/>
                  </a:lnTo>
                  <a:lnTo>
                    <a:pt x="4453253" y="211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13410" y="2937224"/>
              <a:ext cx="4876800" cy="2858135"/>
            </a:xfrm>
            <a:custGeom>
              <a:avLst/>
              <a:gdLst/>
              <a:ahLst/>
              <a:cxnLst/>
              <a:rect l="l" t="t" r="r" b="b"/>
              <a:pathLst>
                <a:path w="4876800" h="2858135">
                  <a:moveTo>
                    <a:pt x="4876661" y="423618"/>
                  </a:moveTo>
                  <a:lnTo>
                    <a:pt x="4873812" y="374248"/>
                  </a:lnTo>
                  <a:lnTo>
                    <a:pt x="4865476" y="326548"/>
                  </a:lnTo>
                  <a:lnTo>
                    <a:pt x="4851972" y="280837"/>
                  </a:lnTo>
                  <a:lnTo>
                    <a:pt x="4833618" y="237432"/>
                  </a:lnTo>
                  <a:lnTo>
                    <a:pt x="4810731" y="196653"/>
                  </a:lnTo>
                  <a:lnTo>
                    <a:pt x="4783630" y="158816"/>
                  </a:lnTo>
                  <a:lnTo>
                    <a:pt x="4752633" y="124239"/>
                  </a:lnTo>
                  <a:lnTo>
                    <a:pt x="4718056" y="93242"/>
                  </a:lnTo>
                  <a:lnTo>
                    <a:pt x="4680219" y="66140"/>
                  </a:lnTo>
                  <a:lnTo>
                    <a:pt x="4639440" y="43254"/>
                  </a:lnTo>
                  <a:lnTo>
                    <a:pt x="4596035" y="24900"/>
                  </a:lnTo>
                  <a:lnTo>
                    <a:pt x="4550324" y="11396"/>
                  </a:lnTo>
                  <a:lnTo>
                    <a:pt x="4502624" y="3060"/>
                  </a:lnTo>
                  <a:lnTo>
                    <a:pt x="4453253" y="211"/>
                  </a:lnTo>
                  <a:lnTo>
                    <a:pt x="4063881" y="211"/>
                  </a:lnTo>
                  <a:lnTo>
                    <a:pt x="2844712" y="211"/>
                  </a:lnTo>
                  <a:lnTo>
                    <a:pt x="423391" y="211"/>
                  </a:lnTo>
                  <a:lnTo>
                    <a:pt x="374013" y="3060"/>
                  </a:lnTo>
                  <a:lnTo>
                    <a:pt x="326309" y="11396"/>
                  </a:lnTo>
                  <a:lnTo>
                    <a:pt x="280594" y="24900"/>
                  </a:lnTo>
                  <a:lnTo>
                    <a:pt x="237188" y="43254"/>
                  </a:lnTo>
                  <a:lnTo>
                    <a:pt x="196409" y="66140"/>
                  </a:lnTo>
                  <a:lnTo>
                    <a:pt x="158573" y="93242"/>
                  </a:lnTo>
                  <a:lnTo>
                    <a:pt x="123998" y="124239"/>
                  </a:lnTo>
                  <a:lnTo>
                    <a:pt x="93003" y="158816"/>
                  </a:lnTo>
                  <a:lnTo>
                    <a:pt x="65904" y="196653"/>
                  </a:lnTo>
                  <a:lnTo>
                    <a:pt x="43020" y="237432"/>
                  </a:lnTo>
                  <a:lnTo>
                    <a:pt x="24668" y="280837"/>
                  </a:lnTo>
                  <a:lnTo>
                    <a:pt x="11167" y="326548"/>
                  </a:lnTo>
                  <a:lnTo>
                    <a:pt x="2833" y="374248"/>
                  </a:lnTo>
                  <a:lnTo>
                    <a:pt x="-15" y="423618"/>
                  </a:lnTo>
                  <a:lnTo>
                    <a:pt x="-15" y="1482137"/>
                  </a:lnTo>
                  <a:lnTo>
                    <a:pt x="-15" y="2117248"/>
                  </a:lnTo>
                  <a:lnTo>
                    <a:pt x="2833" y="2166618"/>
                  </a:lnTo>
                  <a:lnTo>
                    <a:pt x="11167" y="2214318"/>
                  </a:lnTo>
                  <a:lnTo>
                    <a:pt x="24668" y="2260029"/>
                  </a:lnTo>
                  <a:lnTo>
                    <a:pt x="43020" y="2303434"/>
                  </a:lnTo>
                  <a:lnTo>
                    <a:pt x="65904" y="2344213"/>
                  </a:lnTo>
                  <a:lnTo>
                    <a:pt x="93003" y="2382050"/>
                  </a:lnTo>
                  <a:lnTo>
                    <a:pt x="123998" y="2416627"/>
                  </a:lnTo>
                  <a:lnTo>
                    <a:pt x="158573" y="2447624"/>
                  </a:lnTo>
                  <a:lnTo>
                    <a:pt x="196409" y="2474726"/>
                  </a:lnTo>
                  <a:lnTo>
                    <a:pt x="237188" y="2497612"/>
                  </a:lnTo>
                  <a:lnTo>
                    <a:pt x="280594" y="2515966"/>
                  </a:lnTo>
                  <a:lnTo>
                    <a:pt x="326309" y="2529470"/>
                  </a:lnTo>
                  <a:lnTo>
                    <a:pt x="374013" y="2537806"/>
                  </a:lnTo>
                  <a:lnTo>
                    <a:pt x="423391" y="2540655"/>
                  </a:lnTo>
                  <a:lnTo>
                    <a:pt x="2844712" y="2540655"/>
                  </a:lnTo>
                  <a:lnTo>
                    <a:pt x="3454297" y="2858147"/>
                  </a:lnTo>
                  <a:lnTo>
                    <a:pt x="4063881" y="2540655"/>
                  </a:lnTo>
                  <a:lnTo>
                    <a:pt x="4453253" y="2540655"/>
                  </a:lnTo>
                  <a:lnTo>
                    <a:pt x="4502624" y="2537806"/>
                  </a:lnTo>
                  <a:lnTo>
                    <a:pt x="4550324" y="2529470"/>
                  </a:lnTo>
                  <a:lnTo>
                    <a:pt x="4596035" y="2515966"/>
                  </a:lnTo>
                  <a:lnTo>
                    <a:pt x="4639440" y="2497612"/>
                  </a:lnTo>
                  <a:lnTo>
                    <a:pt x="4680219" y="2474726"/>
                  </a:lnTo>
                  <a:lnTo>
                    <a:pt x="4718056" y="2447624"/>
                  </a:lnTo>
                  <a:lnTo>
                    <a:pt x="4752633" y="2416627"/>
                  </a:lnTo>
                  <a:lnTo>
                    <a:pt x="4783630" y="2382050"/>
                  </a:lnTo>
                  <a:lnTo>
                    <a:pt x="4810731" y="2344213"/>
                  </a:lnTo>
                  <a:lnTo>
                    <a:pt x="4833618" y="2303434"/>
                  </a:lnTo>
                  <a:lnTo>
                    <a:pt x="4851972" y="2260029"/>
                  </a:lnTo>
                  <a:lnTo>
                    <a:pt x="4865476" y="2214318"/>
                  </a:lnTo>
                  <a:lnTo>
                    <a:pt x="4873812" y="2166618"/>
                  </a:lnTo>
                  <a:lnTo>
                    <a:pt x="4876661" y="2117248"/>
                  </a:lnTo>
                  <a:lnTo>
                    <a:pt x="4876661" y="1482137"/>
                  </a:lnTo>
                  <a:lnTo>
                    <a:pt x="4876661" y="423618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45871" y="2953818"/>
            <a:ext cx="4211320" cy="2466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1270" algn="ctr">
              <a:lnSpc>
                <a:spcPct val="100099"/>
              </a:lnSpc>
              <a:spcBef>
                <a:spcPts val="100"/>
              </a:spcBef>
            </a:pPr>
            <a:r>
              <a:rPr sz="3200" spc="95" dirty="0">
                <a:solidFill>
                  <a:srgbClr val="404040"/>
                </a:solidFill>
                <a:latin typeface="Gill Sans MT"/>
                <a:cs typeface="Gill Sans MT"/>
              </a:rPr>
              <a:t>The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65" dirty="0">
                <a:solidFill>
                  <a:srgbClr val="FF0000"/>
                </a:solidFill>
                <a:latin typeface="Gill Sans MT"/>
                <a:cs typeface="Gill Sans MT"/>
              </a:rPr>
              <a:t>debate</a:t>
            </a:r>
            <a:r>
              <a:rPr sz="3200" spc="-9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10" dirty="0">
                <a:solidFill>
                  <a:srgbClr val="FF0000"/>
                </a:solidFill>
                <a:latin typeface="Gill Sans MT"/>
                <a:cs typeface="Gill Sans MT"/>
              </a:rPr>
              <a:t>around</a:t>
            </a:r>
            <a:r>
              <a:rPr sz="3200" spc="-8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65" dirty="0">
                <a:solidFill>
                  <a:srgbClr val="FF0000"/>
                </a:solidFill>
                <a:latin typeface="Gill Sans MT"/>
                <a:cs typeface="Gill Sans MT"/>
              </a:rPr>
              <a:t>the </a:t>
            </a:r>
            <a:r>
              <a:rPr sz="3200" spc="120" dirty="0">
                <a:solidFill>
                  <a:srgbClr val="FF0000"/>
                </a:solidFill>
                <a:latin typeface="Gill Sans MT"/>
                <a:cs typeface="Gill Sans MT"/>
              </a:rPr>
              <a:t>relationship</a:t>
            </a:r>
            <a:r>
              <a:rPr sz="3200" spc="-90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FF0000"/>
                </a:solidFill>
                <a:latin typeface="Gill Sans MT"/>
                <a:cs typeface="Gill Sans MT"/>
              </a:rPr>
              <a:t>between</a:t>
            </a:r>
            <a:r>
              <a:rPr sz="3200" spc="-8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375" dirty="0">
                <a:solidFill>
                  <a:srgbClr val="FF0000"/>
                </a:solidFill>
                <a:latin typeface="Gill Sans MT"/>
                <a:cs typeface="Gill Sans MT"/>
              </a:rPr>
              <a:t>S </a:t>
            </a:r>
            <a:r>
              <a:rPr sz="3200" dirty="0">
                <a:solidFill>
                  <a:srgbClr val="FF0000"/>
                </a:solidFill>
                <a:latin typeface="Gill Sans MT"/>
                <a:cs typeface="Gill Sans MT"/>
              </a:rPr>
              <a:t>&amp;</a:t>
            </a:r>
            <a:r>
              <a:rPr sz="3200" spc="-8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dirty="0">
                <a:solidFill>
                  <a:srgbClr val="FF0000"/>
                </a:solidFill>
                <a:latin typeface="Gill Sans MT"/>
                <a:cs typeface="Gill Sans MT"/>
              </a:rPr>
              <a:t>R</a:t>
            </a:r>
            <a:r>
              <a:rPr sz="3200" spc="-7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290" dirty="0">
                <a:solidFill>
                  <a:srgbClr val="404040"/>
                </a:solidFill>
                <a:latin typeface="Gill Sans MT"/>
                <a:cs typeface="Gill Sans MT"/>
              </a:rPr>
              <a:t>was</a:t>
            </a:r>
            <a:r>
              <a:rPr sz="3200" spc="-10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404040"/>
                </a:solidFill>
                <a:latin typeface="Gill Sans MT"/>
                <a:cs typeface="Gill Sans MT"/>
              </a:rPr>
              <a:t>striking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00" dirty="0">
                <a:solidFill>
                  <a:srgbClr val="404040"/>
                </a:solidFill>
                <a:latin typeface="Gill Sans MT"/>
                <a:cs typeface="Gill Sans MT"/>
              </a:rPr>
              <a:t>and </a:t>
            </a:r>
            <a:r>
              <a:rPr sz="3200" spc="110" dirty="0">
                <a:solidFill>
                  <a:srgbClr val="404040"/>
                </a:solidFill>
                <a:latin typeface="Gill Sans MT"/>
                <a:cs typeface="Gill Sans MT"/>
              </a:rPr>
              <a:t>triggered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365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55" dirty="0">
                <a:solidFill>
                  <a:srgbClr val="404040"/>
                </a:solidFill>
                <a:latin typeface="Gill Sans MT"/>
                <a:cs typeface="Gill Sans MT"/>
              </a:rPr>
              <a:t>trail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40" dirty="0">
                <a:solidFill>
                  <a:srgbClr val="404040"/>
                </a:solidFill>
                <a:latin typeface="Gill Sans MT"/>
                <a:cs typeface="Gill Sans MT"/>
              </a:rPr>
              <a:t>of </a:t>
            </a:r>
            <a:r>
              <a:rPr sz="3200" spc="180" dirty="0">
                <a:solidFill>
                  <a:srgbClr val="404040"/>
                </a:solidFill>
                <a:latin typeface="Gill Sans MT"/>
                <a:cs typeface="Gill Sans MT"/>
              </a:rPr>
              <a:t>questions</a:t>
            </a:r>
            <a:r>
              <a:rPr sz="3200" spc="-12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10" dirty="0">
                <a:solidFill>
                  <a:srgbClr val="404040"/>
                </a:solidFill>
                <a:latin typeface="Gill Sans MT"/>
                <a:cs typeface="Gill Sans MT"/>
              </a:rPr>
              <a:t>in</a:t>
            </a:r>
            <a:r>
              <a:rPr sz="3200" spc="-9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10" dirty="0">
                <a:solidFill>
                  <a:srgbClr val="404040"/>
                </a:solidFill>
                <a:latin typeface="Gill Sans MT"/>
                <a:cs typeface="Gill Sans MT"/>
              </a:rPr>
              <a:t>my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0" dirty="0">
                <a:solidFill>
                  <a:srgbClr val="404040"/>
                </a:solidFill>
                <a:latin typeface="Gill Sans MT"/>
                <a:cs typeface="Gill Sans MT"/>
              </a:rPr>
              <a:t>mind...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3258" y="6028912"/>
            <a:ext cx="5277485" cy="2604135"/>
            <a:chOff x="413258" y="6028912"/>
            <a:chExt cx="5277485" cy="2604135"/>
          </a:xfrm>
        </p:grpSpPr>
        <p:sp>
          <p:nvSpPr>
            <p:cNvPr id="16" name="object 16"/>
            <p:cNvSpPr/>
            <p:nvPr/>
          </p:nvSpPr>
          <p:spPr>
            <a:xfrm>
              <a:off x="425957" y="6041612"/>
              <a:ext cx="5252085" cy="2578735"/>
            </a:xfrm>
            <a:custGeom>
              <a:avLst/>
              <a:gdLst/>
              <a:ahLst/>
              <a:cxnLst/>
              <a:rect l="l" t="t" r="r" b="b"/>
              <a:pathLst>
                <a:path w="5252085" h="2578734">
                  <a:moveTo>
                    <a:pt x="4376298" y="2292171"/>
                  </a:moveTo>
                  <a:lnTo>
                    <a:pt x="3063405" y="2292171"/>
                  </a:lnTo>
                  <a:lnTo>
                    <a:pt x="3719852" y="2578675"/>
                  </a:lnTo>
                  <a:lnTo>
                    <a:pt x="4376298" y="2292171"/>
                  </a:lnTo>
                  <a:close/>
                </a:path>
                <a:path w="5252085" h="2578734">
                  <a:moveTo>
                    <a:pt x="4869554" y="133"/>
                  </a:moveTo>
                  <a:lnTo>
                    <a:pt x="382008" y="133"/>
                  </a:lnTo>
                  <a:lnTo>
                    <a:pt x="334089" y="3110"/>
                  </a:lnTo>
                  <a:lnTo>
                    <a:pt x="287946" y="11802"/>
                  </a:lnTo>
                  <a:lnTo>
                    <a:pt x="243937" y="25850"/>
                  </a:lnTo>
                  <a:lnTo>
                    <a:pt x="202420" y="44897"/>
                  </a:lnTo>
                  <a:lnTo>
                    <a:pt x="163754" y="68585"/>
                  </a:lnTo>
                  <a:lnTo>
                    <a:pt x="128295" y="96554"/>
                  </a:lnTo>
                  <a:lnTo>
                    <a:pt x="96403" y="128447"/>
                  </a:lnTo>
                  <a:lnTo>
                    <a:pt x="68435" y="163906"/>
                  </a:lnTo>
                  <a:lnTo>
                    <a:pt x="44749" y="202571"/>
                  </a:lnTo>
                  <a:lnTo>
                    <a:pt x="25703" y="244086"/>
                  </a:lnTo>
                  <a:lnTo>
                    <a:pt x="11656" y="288090"/>
                  </a:lnTo>
                  <a:lnTo>
                    <a:pt x="2965" y="334228"/>
                  </a:lnTo>
                  <a:lnTo>
                    <a:pt x="-10" y="382139"/>
                  </a:lnTo>
                  <a:lnTo>
                    <a:pt x="-10" y="1910164"/>
                  </a:lnTo>
                  <a:lnTo>
                    <a:pt x="2965" y="1958076"/>
                  </a:lnTo>
                  <a:lnTo>
                    <a:pt x="11656" y="2004213"/>
                  </a:lnTo>
                  <a:lnTo>
                    <a:pt x="25703" y="2048218"/>
                  </a:lnTo>
                  <a:lnTo>
                    <a:pt x="44749" y="2089732"/>
                  </a:lnTo>
                  <a:lnTo>
                    <a:pt x="68435" y="2128398"/>
                  </a:lnTo>
                  <a:lnTo>
                    <a:pt x="96403" y="2163856"/>
                  </a:lnTo>
                  <a:lnTo>
                    <a:pt x="128295" y="2195749"/>
                  </a:lnTo>
                  <a:lnTo>
                    <a:pt x="163754" y="2223718"/>
                  </a:lnTo>
                  <a:lnTo>
                    <a:pt x="202420" y="2247406"/>
                  </a:lnTo>
                  <a:lnTo>
                    <a:pt x="243937" y="2266453"/>
                  </a:lnTo>
                  <a:lnTo>
                    <a:pt x="287946" y="2280502"/>
                  </a:lnTo>
                  <a:lnTo>
                    <a:pt x="334089" y="2289194"/>
                  </a:lnTo>
                  <a:lnTo>
                    <a:pt x="382008" y="2292171"/>
                  </a:lnTo>
                  <a:lnTo>
                    <a:pt x="4869554" y="2292171"/>
                  </a:lnTo>
                  <a:lnTo>
                    <a:pt x="4917465" y="2289194"/>
                  </a:lnTo>
                  <a:lnTo>
                    <a:pt x="4963602" y="2280502"/>
                  </a:lnTo>
                  <a:lnTo>
                    <a:pt x="5007607" y="2266453"/>
                  </a:lnTo>
                  <a:lnTo>
                    <a:pt x="5049121" y="2247406"/>
                  </a:lnTo>
                  <a:lnTo>
                    <a:pt x="5087787" y="2223718"/>
                  </a:lnTo>
                  <a:lnTo>
                    <a:pt x="5123245" y="2195749"/>
                  </a:lnTo>
                  <a:lnTo>
                    <a:pt x="5155138" y="2163856"/>
                  </a:lnTo>
                  <a:lnTo>
                    <a:pt x="5183108" y="2128398"/>
                  </a:lnTo>
                  <a:lnTo>
                    <a:pt x="5206795" y="2089732"/>
                  </a:lnTo>
                  <a:lnTo>
                    <a:pt x="5225842" y="2048218"/>
                  </a:lnTo>
                  <a:lnTo>
                    <a:pt x="5239891" y="2004213"/>
                  </a:lnTo>
                  <a:lnTo>
                    <a:pt x="5248583" y="1958076"/>
                  </a:lnTo>
                  <a:lnTo>
                    <a:pt x="5251560" y="1910164"/>
                  </a:lnTo>
                  <a:lnTo>
                    <a:pt x="5251560" y="382139"/>
                  </a:lnTo>
                  <a:lnTo>
                    <a:pt x="5248583" y="334228"/>
                  </a:lnTo>
                  <a:lnTo>
                    <a:pt x="5239891" y="288090"/>
                  </a:lnTo>
                  <a:lnTo>
                    <a:pt x="5225842" y="244086"/>
                  </a:lnTo>
                  <a:lnTo>
                    <a:pt x="5206795" y="202571"/>
                  </a:lnTo>
                  <a:lnTo>
                    <a:pt x="5183108" y="163906"/>
                  </a:lnTo>
                  <a:lnTo>
                    <a:pt x="5155138" y="128447"/>
                  </a:lnTo>
                  <a:lnTo>
                    <a:pt x="5123245" y="96554"/>
                  </a:lnTo>
                  <a:lnTo>
                    <a:pt x="5087787" y="68585"/>
                  </a:lnTo>
                  <a:lnTo>
                    <a:pt x="5049121" y="44897"/>
                  </a:lnTo>
                  <a:lnTo>
                    <a:pt x="5007607" y="25850"/>
                  </a:lnTo>
                  <a:lnTo>
                    <a:pt x="4963602" y="11802"/>
                  </a:lnTo>
                  <a:lnTo>
                    <a:pt x="4917465" y="3110"/>
                  </a:lnTo>
                  <a:lnTo>
                    <a:pt x="4869554" y="133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5957" y="6041612"/>
              <a:ext cx="5252085" cy="2578735"/>
            </a:xfrm>
            <a:custGeom>
              <a:avLst/>
              <a:gdLst/>
              <a:ahLst/>
              <a:cxnLst/>
              <a:rect l="l" t="t" r="r" b="b"/>
              <a:pathLst>
                <a:path w="5252085" h="2578734">
                  <a:moveTo>
                    <a:pt x="5251560" y="382139"/>
                  </a:moveTo>
                  <a:lnTo>
                    <a:pt x="5248583" y="334228"/>
                  </a:lnTo>
                  <a:lnTo>
                    <a:pt x="5239891" y="288090"/>
                  </a:lnTo>
                  <a:lnTo>
                    <a:pt x="5225842" y="244086"/>
                  </a:lnTo>
                  <a:lnTo>
                    <a:pt x="5206795" y="202571"/>
                  </a:lnTo>
                  <a:lnTo>
                    <a:pt x="5183108" y="163906"/>
                  </a:lnTo>
                  <a:lnTo>
                    <a:pt x="5155138" y="128447"/>
                  </a:lnTo>
                  <a:lnTo>
                    <a:pt x="5123245" y="96554"/>
                  </a:lnTo>
                  <a:lnTo>
                    <a:pt x="5087787" y="68585"/>
                  </a:lnTo>
                  <a:lnTo>
                    <a:pt x="5049121" y="44897"/>
                  </a:lnTo>
                  <a:lnTo>
                    <a:pt x="5007607" y="25850"/>
                  </a:lnTo>
                  <a:lnTo>
                    <a:pt x="4963602" y="11802"/>
                  </a:lnTo>
                  <a:lnTo>
                    <a:pt x="4917465" y="3110"/>
                  </a:lnTo>
                  <a:lnTo>
                    <a:pt x="4869554" y="133"/>
                  </a:lnTo>
                  <a:lnTo>
                    <a:pt x="4376298" y="133"/>
                  </a:lnTo>
                  <a:lnTo>
                    <a:pt x="3063405" y="133"/>
                  </a:lnTo>
                  <a:lnTo>
                    <a:pt x="382008" y="133"/>
                  </a:lnTo>
                  <a:lnTo>
                    <a:pt x="334089" y="3110"/>
                  </a:lnTo>
                  <a:lnTo>
                    <a:pt x="287946" y="11802"/>
                  </a:lnTo>
                  <a:lnTo>
                    <a:pt x="243937" y="25850"/>
                  </a:lnTo>
                  <a:lnTo>
                    <a:pt x="202420" y="44897"/>
                  </a:lnTo>
                  <a:lnTo>
                    <a:pt x="163754" y="68585"/>
                  </a:lnTo>
                  <a:lnTo>
                    <a:pt x="128295" y="96554"/>
                  </a:lnTo>
                  <a:lnTo>
                    <a:pt x="96403" y="128447"/>
                  </a:lnTo>
                  <a:lnTo>
                    <a:pt x="68435" y="163906"/>
                  </a:lnTo>
                  <a:lnTo>
                    <a:pt x="44749" y="202571"/>
                  </a:lnTo>
                  <a:lnTo>
                    <a:pt x="25703" y="244086"/>
                  </a:lnTo>
                  <a:lnTo>
                    <a:pt x="11656" y="288090"/>
                  </a:lnTo>
                  <a:lnTo>
                    <a:pt x="2965" y="334228"/>
                  </a:lnTo>
                  <a:lnTo>
                    <a:pt x="-10" y="382139"/>
                  </a:lnTo>
                  <a:lnTo>
                    <a:pt x="-10" y="1337155"/>
                  </a:lnTo>
                  <a:lnTo>
                    <a:pt x="-10" y="1910164"/>
                  </a:lnTo>
                  <a:lnTo>
                    <a:pt x="2965" y="1958076"/>
                  </a:lnTo>
                  <a:lnTo>
                    <a:pt x="11656" y="2004213"/>
                  </a:lnTo>
                  <a:lnTo>
                    <a:pt x="25703" y="2048218"/>
                  </a:lnTo>
                  <a:lnTo>
                    <a:pt x="44749" y="2089732"/>
                  </a:lnTo>
                  <a:lnTo>
                    <a:pt x="68435" y="2128398"/>
                  </a:lnTo>
                  <a:lnTo>
                    <a:pt x="96403" y="2163856"/>
                  </a:lnTo>
                  <a:lnTo>
                    <a:pt x="128295" y="2195749"/>
                  </a:lnTo>
                  <a:lnTo>
                    <a:pt x="163754" y="2223718"/>
                  </a:lnTo>
                  <a:lnTo>
                    <a:pt x="202420" y="2247406"/>
                  </a:lnTo>
                  <a:lnTo>
                    <a:pt x="243937" y="2266453"/>
                  </a:lnTo>
                  <a:lnTo>
                    <a:pt x="287946" y="2280502"/>
                  </a:lnTo>
                  <a:lnTo>
                    <a:pt x="334089" y="2289194"/>
                  </a:lnTo>
                  <a:lnTo>
                    <a:pt x="382008" y="2292171"/>
                  </a:lnTo>
                  <a:lnTo>
                    <a:pt x="3063405" y="2292171"/>
                  </a:lnTo>
                  <a:lnTo>
                    <a:pt x="3719852" y="2578675"/>
                  </a:lnTo>
                  <a:lnTo>
                    <a:pt x="4376298" y="2292171"/>
                  </a:lnTo>
                  <a:lnTo>
                    <a:pt x="4869554" y="2292171"/>
                  </a:lnTo>
                  <a:lnTo>
                    <a:pt x="4917465" y="2289194"/>
                  </a:lnTo>
                  <a:lnTo>
                    <a:pt x="4963602" y="2280502"/>
                  </a:lnTo>
                  <a:lnTo>
                    <a:pt x="5007607" y="2266453"/>
                  </a:lnTo>
                  <a:lnTo>
                    <a:pt x="5049121" y="2247406"/>
                  </a:lnTo>
                  <a:lnTo>
                    <a:pt x="5087787" y="2223718"/>
                  </a:lnTo>
                  <a:lnTo>
                    <a:pt x="5123245" y="2195749"/>
                  </a:lnTo>
                  <a:lnTo>
                    <a:pt x="5155138" y="2163856"/>
                  </a:lnTo>
                  <a:lnTo>
                    <a:pt x="5183108" y="2128398"/>
                  </a:lnTo>
                  <a:lnTo>
                    <a:pt x="5206795" y="2089732"/>
                  </a:lnTo>
                  <a:lnTo>
                    <a:pt x="5225842" y="2048218"/>
                  </a:lnTo>
                  <a:lnTo>
                    <a:pt x="5239891" y="2004213"/>
                  </a:lnTo>
                  <a:lnTo>
                    <a:pt x="5248583" y="1958076"/>
                  </a:lnTo>
                  <a:lnTo>
                    <a:pt x="5251560" y="1910164"/>
                  </a:lnTo>
                  <a:lnTo>
                    <a:pt x="5251560" y="1337155"/>
                  </a:lnTo>
                  <a:lnTo>
                    <a:pt x="5251560" y="382139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686493" y="6178215"/>
            <a:ext cx="4732020" cy="1979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12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75" dirty="0">
                <a:solidFill>
                  <a:srgbClr val="404040"/>
                </a:solidFill>
                <a:latin typeface="Gill Sans MT"/>
                <a:cs typeface="Gill Sans MT"/>
              </a:rPr>
              <a:t>good</a:t>
            </a:r>
            <a:r>
              <a:rPr sz="3200" spc="-13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40" dirty="0">
                <a:solidFill>
                  <a:srgbClr val="404040"/>
                </a:solidFill>
                <a:latin typeface="Gill Sans MT"/>
                <a:cs typeface="Gill Sans MT"/>
              </a:rPr>
              <a:t>learning</a:t>
            </a:r>
            <a:endParaRPr sz="3200" dirty="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200" spc="-10" dirty="0">
                <a:solidFill>
                  <a:srgbClr val="404040"/>
                </a:solidFill>
                <a:latin typeface="Gill Sans MT"/>
                <a:cs typeface="Gill Sans MT"/>
              </a:rPr>
              <a:t>opportunity…</a:t>
            </a:r>
            <a:r>
              <a:rPr sz="3200" spc="-10" dirty="0">
                <a:solidFill>
                  <a:srgbClr val="FF0000"/>
                </a:solidFill>
                <a:latin typeface="Gill Sans MT"/>
                <a:cs typeface="Gill Sans MT"/>
              </a:rPr>
              <a:t>collaboration</a:t>
            </a:r>
            <a:endParaRPr sz="3200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131445" marR="125095" algn="ctr">
              <a:lnSpc>
                <a:spcPts val="3850"/>
              </a:lnSpc>
              <a:spcBef>
                <a:spcPts val="90"/>
              </a:spcBef>
            </a:pPr>
            <a:r>
              <a:rPr sz="3200" spc="225" dirty="0">
                <a:solidFill>
                  <a:srgbClr val="404040"/>
                </a:solidFill>
                <a:latin typeface="Gill Sans MT"/>
                <a:cs typeface="Gill Sans MT"/>
              </a:rPr>
              <a:t>and</a:t>
            </a:r>
            <a:r>
              <a:rPr sz="3200" spc="-10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90" dirty="0">
                <a:solidFill>
                  <a:srgbClr val="404040"/>
                </a:solidFill>
                <a:latin typeface="Gill Sans MT"/>
                <a:cs typeface="Gill Sans MT"/>
              </a:rPr>
              <a:t>interaction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35" dirty="0">
                <a:solidFill>
                  <a:srgbClr val="404040"/>
                </a:solidFill>
                <a:latin typeface="Gill Sans MT"/>
                <a:cs typeface="Gill Sans MT"/>
              </a:rPr>
              <a:t>is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20" dirty="0">
                <a:solidFill>
                  <a:srgbClr val="404040"/>
                </a:solidFill>
                <a:latin typeface="Gill Sans MT"/>
                <a:cs typeface="Gill Sans MT"/>
              </a:rPr>
              <a:t>always </a:t>
            </a:r>
            <a:r>
              <a:rPr sz="3200" spc="130" dirty="0">
                <a:solidFill>
                  <a:srgbClr val="404040"/>
                </a:solidFill>
                <a:latin typeface="Gill Sans MT"/>
                <a:cs typeface="Gill Sans MT"/>
              </a:rPr>
              <a:t>healthy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3405" y="1633432"/>
            <a:ext cx="173208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>
                <a:solidFill>
                  <a:srgbClr val="404040"/>
                </a:solidFill>
                <a:latin typeface="Gill Sans MT"/>
                <a:cs typeface="Gill Sans MT"/>
              </a:rPr>
              <a:t>What</a:t>
            </a:r>
            <a:r>
              <a:rPr sz="5400" spc="-165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180">
                <a:solidFill>
                  <a:srgbClr val="404040"/>
                </a:solidFill>
                <a:latin typeface="Gill Sans MT"/>
                <a:cs typeface="Gill Sans MT"/>
              </a:rPr>
              <a:t>are</a:t>
            </a:r>
            <a:r>
              <a:rPr sz="5400" spc="-16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270">
                <a:solidFill>
                  <a:srgbClr val="404040"/>
                </a:solidFill>
                <a:latin typeface="Gill Sans MT"/>
                <a:cs typeface="Gill Sans MT"/>
              </a:rPr>
              <a:t>teachers</a:t>
            </a:r>
            <a:r>
              <a:rPr sz="5400" spc="-17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b="1">
                <a:solidFill>
                  <a:srgbClr val="404040"/>
                </a:solidFill>
                <a:latin typeface="Gill Sans MT"/>
                <a:cs typeface="Gill Sans MT"/>
              </a:rPr>
              <a:t>gaining</a:t>
            </a:r>
            <a:r>
              <a:rPr sz="5400" b="1" spc="-17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210">
                <a:solidFill>
                  <a:srgbClr val="404040"/>
                </a:solidFill>
                <a:latin typeface="Gill Sans MT"/>
                <a:cs typeface="Gill Sans MT"/>
              </a:rPr>
              <a:t>from</a:t>
            </a:r>
            <a:r>
              <a:rPr sz="5400" spc="-16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160">
                <a:solidFill>
                  <a:srgbClr val="404040"/>
                </a:solidFill>
                <a:latin typeface="Gill Sans MT"/>
                <a:cs typeface="Gill Sans MT"/>
              </a:rPr>
              <a:t>the</a:t>
            </a:r>
            <a:r>
              <a:rPr sz="5400" spc="-16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250">
                <a:solidFill>
                  <a:srgbClr val="404040"/>
                </a:solidFill>
                <a:latin typeface="Gill Sans MT"/>
                <a:cs typeface="Gill Sans MT"/>
              </a:rPr>
              <a:t>learning</a:t>
            </a:r>
            <a:r>
              <a:rPr sz="5400" spc="-16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5400" spc="305">
                <a:solidFill>
                  <a:srgbClr val="404040"/>
                </a:solidFill>
                <a:latin typeface="Gill Sans MT"/>
                <a:cs typeface="Gill Sans MT"/>
              </a:rPr>
              <a:t>community?</a:t>
            </a:r>
            <a:endParaRPr sz="5400">
              <a:latin typeface="Gill Sans MT"/>
              <a:cs typeface="Gill Sans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52742" y="6248368"/>
            <a:ext cx="5856605" cy="3689350"/>
            <a:chOff x="6952742" y="6248368"/>
            <a:chExt cx="5856605" cy="3689350"/>
          </a:xfrm>
        </p:grpSpPr>
        <p:sp>
          <p:nvSpPr>
            <p:cNvPr id="21" name="object 21"/>
            <p:cNvSpPr/>
            <p:nvPr/>
          </p:nvSpPr>
          <p:spPr>
            <a:xfrm>
              <a:off x="6965441" y="6261068"/>
              <a:ext cx="5831205" cy="3663950"/>
            </a:xfrm>
            <a:custGeom>
              <a:avLst/>
              <a:gdLst/>
              <a:ahLst/>
              <a:cxnLst/>
              <a:rect l="l" t="t" r="r" b="b"/>
              <a:pathLst>
                <a:path w="5831205" h="3663950">
                  <a:moveTo>
                    <a:pt x="4858721" y="3256833"/>
                  </a:moveTo>
                  <a:lnTo>
                    <a:pt x="3401052" y="3256833"/>
                  </a:lnTo>
                  <a:lnTo>
                    <a:pt x="4129886" y="3663857"/>
                  </a:lnTo>
                  <a:lnTo>
                    <a:pt x="4858721" y="3256833"/>
                  </a:lnTo>
                  <a:close/>
                </a:path>
                <a:path w="5831205" h="3663950">
                  <a:moveTo>
                    <a:pt x="5287716" y="127"/>
                  </a:moveTo>
                  <a:lnTo>
                    <a:pt x="542608" y="127"/>
                  </a:lnTo>
                  <a:lnTo>
                    <a:pt x="495783" y="2120"/>
                  </a:lnTo>
                  <a:lnTo>
                    <a:pt x="450062" y="7990"/>
                  </a:lnTo>
                  <a:lnTo>
                    <a:pt x="405609" y="17573"/>
                  </a:lnTo>
                  <a:lnTo>
                    <a:pt x="362586" y="30707"/>
                  </a:lnTo>
                  <a:lnTo>
                    <a:pt x="321158" y="47229"/>
                  </a:lnTo>
                  <a:lnTo>
                    <a:pt x="281486" y="66976"/>
                  </a:lnTo>
                  <a:lnTo>
                    <a:pt x="243734" y="89784"/>
                  </a:lnTo>
                  <a:lnTo>
                    <a:pt x="208065" y="115490"/>
                  </a:lnTo>
                  <a:lnTo>
                    <a:pt x="174642" y="143931"/>
                  </a:lnTo>
                  <a:lnTo>
                    <a:pt x="143628" y="174945"/>
                  </a:lnTo>
                  <a:lnTo>
                    <a:pt x="115186" y="208368"/>
                  </a:lnTo>
                  <a:lnTo>
                    <a:pt x="89480" y="244037"/>
                  </a:lnTo>
                  <a:lnTo>
                    <a:pt x="66672" y="281789"/>
                  </a:lnTo>
                  <a:lnTo>
                    <a:pt x="46926" y="321461"/>
                  </a:lnTo>
                  <a:lnTo>
                    <a:pt x="30404" y="362890"/>
                  </a:lnTo>
                  <a:lnTo>
                    <a:pt x="17269" y="405912"/>
                  </a:lnTo>
                  <a:lnTo>
                    <a:pt x="7686" y="450366"/>
                  </a:lnTo>
                  <a:lnTo>
                    <a:pt x="1816" y="496086"/>
                  </a:lnTo>
                  <a:lnTo>
                    <a:pt x="-176" y="542911"/>
                  </a:lnTo>
                  <a:lnTo>
                    <a:pt x="-176" y="2714048"/>
                  </a:lnTo>
                  <a:lnTo>
                    <a:pt x="1816" y="2760874"/>
                  </a:lnTo>
                  <a:lnTo>
                    <a:pt x="7686" y="2806594"/>
                  </a:lnTo>
                  <a:lnTo>
                    <a:pt x="17269" y="2851047"/>
                  </a:lnTo>
                  <a:lnTo>
                    <a:pt x="30404" y="2894070"/>
                  </a:lnTo>
                  <a:lnTo>
                    <a:pt x="46926" y="2935499"/>
                  </a:lnTo>
                  <a:lnTo>
                    <a:pt x="66672" y="2975170"/>
                  </a:lnTo>
                  <a:lnTo>
                    <a:pt x="89480" y="3012923"/>
                  </a:lnTo>
                  <a:lnTo>
                    <a:pt x="115186" y="3048592"/>
                  </a:lnTo>
                  <a:lnTo>
                    <a:pt x="143628" y="3082015"/>
                  </a:lnTo>
                  <a:lnTo>
                    <a:pt x="174642" y="3113028"/>
                  </a:lnTo>
                  <a:lnTo>
                    <a:pt x="208065" y="3141470"/>
                  </a:lnTo>
                  <a:lnTo>
                    <a:pt x="243734" y="3167176"/>
                  </a:lnTo>
                  <a:lnTo>
                    <a:pt x="281486" y="3189984"/>
                  </a:lnTo>
                  <a:lnTo>
                    <a:pt x="321158" y="3209731"/>
                  </a:lnTo>
                  <a:lnTo>
                    <a:pt x="362586" y="3226253"/>
                  </a:lnTo>
                  <a:lnTo>
                    <a:pt x="405609" y="3239387"/>
                  </a:lnTo>
                  <a:lnTo>
                    <a:pt x="450062" y="3248970"/>
                  </a:lnTo>
                  <a:lnTo>
                    <a:pt x="495783" y="3254840"/>
                  </a:lnTo>
                  <a:lnTo>
                    <a:pt x="542608" y="3256833"/>
                  </a:lnTo>
                  <a:lnTo>
                    <a:pt x="5287716" y="3256833"/>
                  </a:lnTo>
                  <a:lnTo>
                    <a:pt x="5334541" y="3254840"/>
                  </a:lnTo>
                  <a:lnTo>
                    <a:pt x="5380262" y="3248970"/>
                  </a:lnTo>
                  <a:lnTo>
                    <a:pt x="5424715" y="3239387"/>
                  </a:lnTo>
                  <a:lnTo>
                    <a:pt x="5467737" y="3226253"/>
                  </a:lnTo>
                  <a:lnTo>
                    <a:pt x="5509166" y="3209731"/>
                  </a:lnTo>
                  <a:lnTo>
                    <a:pt x="5548838" y="3189984"/>
                  </a:lnTo>
                  <a:lnTo>
                    <a:pt x="5586590" y="3167176"/>
                  </a:lnTo>
                  <a:lnTo>
                    <a:pt x="5622259" y="3141470"/>
                  </a:lnTo>
                  <a:lnTo>
                    <a:pt x="5655682" y="3113028"/>
                  </a:lnTo>
                  <a:lnTo>
                    <a:pt x="5686696" y="3082015"/>
                  </a:lnTo>
                  <a:lnTo>
                    <a:pt x="5715137" y="3048592"/>
                  </a:lnTo>
                  <a:lnTo>
                    <a:pt x="5740844" y="3012923"/>
                  </a:lnTo>
                  <a:lnTo>
                    <a:pt x="5763652" y="2975170"/>
                  </a:lnTo>
                  <a:lnTo>
                    <a:pt x="5783398" y="2935499"/>
                  </a:lnTo>
                  <a:lnTo>
                    <a:pt x="5799920" y="2894070"/>
                  </a:lnTo>
                  <a:lnTo>
                    <a:pt x="5813054" y="2851047"/>
                  </a:lnTo>
                  <a:lnTo>
                    <a:pt x="5822638" y="2806594"/>
                  </a:lnTo>
                  <a:lnTo>
                    <a:pt x="5828507" y="2760874"/>
                  </a:lnTo>
                  <a:lnTo>
                    <a:pt x="5830500" y="2714048"/>
                  </a:lnTo>
                  <a:lnTo>
                    <a:pt x="5830500" y="542911"/>
                  </a:lnTo>
                  <a:lnTo>
                    <a:pt x="5828507" y="496086"/>
                  </a:lnTo>
                  <a:lnTo>
                    <a:pt x="5822638" y="450366"/>
                  </a:lnTo>
                  <a:lnTo>
                    <a:pt x="5813054" y="405912"/>
                  </a:lnTo>
                  <a:lnTo>
                    <a:pt x="5799920" y="362890"/>
                  </a:lnTo>
                  <a:lnTo>
                    <a:pt x="5783398" y="321461"/>
                  </a:lnTo>
                  <a:lnTo>
                    <a:pt x="5763652" y="281789"/>
                  </a:lnTo>
                  <a:lnTo>
                    <a:pt x="5740844" y="244037"/>
                  </a:lnTo>
                  <a:lnTo>
                    <a:pt x="5715137" y="208368"/>
                  </a:lnTo>
                  <a:lnTo>
                    <a:pt x="5686696" y="174945"/>
                  </a:lnTo>
                  <a:lnTo>
                    <a:pt x="5655682" y="143931"/>
                  </a:lnTo>
                  <a:lnTo>
                    <a:pt x="5622259" y="115490"/>
                  </a:lnTo>
                  <a:lnTo>
                    <a:pt x="5586590" y="89784"/>
                  </a:lnTo>
                  <a:lnTo>
                    <a:pt x="5548838" y="66976"/>
                  </a:lnTo>
                  <a:lnTo>
                    <a:pt x="5509166" y="47229"/>
                  </a:lnTo>
                  <a:lnTo>
                    <a:pt x="5467737" y="30707"/>
                  </a:lnTo>
                  <a:lnTo>
                    <a:pt x="5424715" y="17573"/>
                  </a:lnTo>
                  <a:lnTo>
                    <a:pt x="5380262" y="7990"/>
                  </a:lnTo>
                  <a:lnTo>
                    <a:pt x="5334541" y="2120"/>
                  </a:lnTo>
                  <a:lnTo>
                    <a:pt x="5287716" y="127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65441" y="6261068"/>
              <a:ext cx="5831205" cy="3663950"/>
            </a:xfrm>
            <a:custGeom>
              <a:avLst/>
              <a:gdLst/>
              <a:ahLst/>
              <a:cxnLst/>
              <a:rect l="l" t="t" r="r" b="b"/>
              <a:pathLst>
                <a:path w="5831205" h="3663950">
                  <a:moveTo>
                    <a:pt x="5830500" y="542911"/>
                  </a:moveTo>
                  <a:lnTo>
                    <a:pt x="5828507" y="496086"/>
                  </a:lnTo>
                  <a:lnTo>
                    <a:pt x="5822638" y="450366"/>
                  </a:lnTo>
                  <a:lnTo>
                    <a:pt x="5813054" y="405912"/>
                  </a:lnTo>
                  <a:lnTo>
                    <a:pt x="5799920" y="362890"/>
                  </a:lnTo>
                  <a:lnTo>
                    <a:pt x="5783398" y="321461"/>
                  </a:lnTo>
                  <a:lnTo>
                    <a:pt x="5763652" y="281789"/>
                  </a:lnTo>
                  <a:lnTo>
                    <a:pt x="5740844" y="244037"/>
                  </a:lnTo>
                  <a:lnTo>
                    <a:pt x="5715137" y="208368"/>
                  </a:lnTo>
                  <a:lnTo>
                    <a:pt x="5686696" y="174945"/>
                  </a:lnTo>
                  <a:lnTo>
                    <a:pt x="5655682" y="143931"/>
                  </a:lnTo>
                  <a:lnTo>
                    <a:pt x="5622259" y="115490"/>
                  </a:lnTo>
                  <a:lnTo>
                    <a:pt x="5586590" y="89784"/>
                  </a:lnTo>
                  <a:lnTo>
                    <a:pt x="5548838" y="66976"/>
                  </a:lnTo>
                  <a:lnTo>
                    <a:pt x="5509166" y="47229"/>
                  </a:lnTo>
                  <a:lnTo>
                    <a:pt x="5467737" y="30707"/>
                  </a:lnTo>
                  <a:lnTo>
                    <a:pt x="5424715" y="17573"/>
                  </a:lnTo>
                  <a:lnTo>
                    <a:pt x="5380262" y="7990"/>
                  </a:lnTo>
                  <a:lnTo>
                    <a:pt x="5334541" y="2120"/>
                  </a:lnTo>
                  <a:lnTo>
                    <a:pt x="5287716" y="127"/>
                  </a:lnTo>
                  <a:lnTo>
                    <a:pt x="4858721" y="127"/>
                  </a:lnTo>
                  <a:lnTo>
                    <a:pt x="3401052" y="127"/>
                  </a:lnTo>
                  <a:lnTo>
                    <a:pt x="542608" y="127"/>
                  </a:lnTo>
                  <a:lnTo>
                    <a:pt x="495783" y="2120"/>
                  </a:lnTo>
                  <a:lnTo>
                    <a:pt x="450062" y="7990"/>
                  </a:lnTo>
                  <a:lnTo>
                    <a:pt x="405609" y="17573"/>
                  </a:lnTo>
                  <a:lnTo>
                    <a:pt x="362586" y="30707"/>
                  </a:lnTo>
                  <a:lnTo>
                    <a:pt x="321158" y="47229"/>
                  </a:lnTo>
                  <a:lnTo>
                    <a:pt x="281486" y="66976"/>
                  </a:lnTo>
                  <a:lnTo>
                    <a:pt x="243734" y="89784"/>
                  </a:lnTo>
                  <a:lnTo>
                    <a:pt x="208065" y="115490"/>
                  </a:lnTo>
                  <a:lnTo>
                    <a:pt x="174642" y="143931"/>
                  </a:lnTo>
                  <a:lnTo>
                    <a:pt x="143628" y="174945"/>
                  </a:lnTo>
                  <a:lnTo>
                    <a:pt x="115186" y="208368"/>
                  </a:lnTo>
                  <a:lnTo>
                    <a:pt x="89480" y="244037"/>
                  </a:lnTo>
                  <a:lnTo>
                    <a:pt x="66672" y="281789"/>
                  </a:lnTo>
                  <a:lnTo>
                    <a:pt x="46926" y="321461"/>
                  </a:lnTo>
                  <a:lnTo>
                    <a:pt x="30404" y="362890"/>
                  </a:lnTo>
                  <a:lnTo>
                    <a:pt x="17269" y="405912"/>
                  </a:lnTo>
                  <a:lnTo>
                    <a:pt x="7686" y="450366"/>
                  </a:lnTo>
                  <a:lnTo>
                    <a:pt x="1816" y="496086"/>
                  </a:lnTo>
                  <a:lnTo>
                    <a:pt x="-176" y="542911"/>
                  </a:lnTo>
                  <a:lnTo>
                    <a:pt x="-176" y="1899872"/>
                  </a:lnTo>
                  <a:lnTo>
                    <a:pt x="-176" y="2714048"/>
                  </a:lnTo>
                  <a:lnTo>
                    <a:pt x="1816" y="2760874"/>
                  </a:lnTo>
                  <a:lnTo>
                    <a:pt x="7686" y="2806594"/>
                  </a:lnTo>
                  <a:lnTo>
                    <a:pt x="17269" y="2851047"/>
                  </a:lnTo>
                  <a:lnTo>
                    <a:pt x="30404" y="2894070"/>
                  </a:lnTo>
                  <a:lnTo>
                    <a:pt x="46926" y="2935499"/>
                  </a:lnTo>
                  <a:lnTo>
                    <a:pt x="66672" y="2975170"/>
                  </a:lnTo>
                  <a:lnTo>
                    <a:pt x="89480" y="3012923"/>
                  </a:lnTo>
                  <a:lnTo>
                    <a:pt x="115186" y="3048592"/>
                  </a:lnTo>
                  <a:lnTo>
                    <a:pt x="143628" y="3082015"/>
                  </a:lnTo>
                  <a:lnTo>
                    <a:pt x="174642" y="3113028"/>
                  </a:lnTo>
                  <a:lnTo>
                    <a:pt x="208065" y="3141470"/>
                  </a:lnTo>
                  <a:lnTo>
                    <a:pt x="243734" y="3167176"/>
                  </a:lnTo>
                  <a:lnTo>
                    <a:pt x="281486" y="3189984"/>
                  </a:lnTo>
                  <a:lnTo>
                    <a:pt x="321158" y="3209731"/>
                  </a:lnTo>
                  <a:lnTo>
                    <a:pt x="362586" y="3226253"/>
                  </a:lnTo>
                  <a:lnTo>
                    <a:pt x="405609" y="3239387"/>
                  </a:lnTo>
                  <a:lnTo>
                    <a:pt x="450062" y="3248970"/>
                  </a:lnTo>
                  <a:lnTo>
                    <a:pt x="495783" y="3254840"/>
                  </a:lnTo>
                  <a:lnTo>
                    <a:pt x="542608" y="3256833"/>
                  </a:lnTo>
                  <a:lnTo>
                    <a:pt x="3401052" y="3256833"/>
                  </a:lnTo>
                  <a:lnTo>
                    <a:pt x="4129886" y="3663857"/>
                  </a:lnTo>
                  <a:lnTo>
                    <a:pt x="4858721" y="3256833"/>
                  </a:lnTo>
                  <a:lnTo>
                    <a:pt x="5287716" y="3256833"/>
                  </a:lnTo>
                  <a:lnTo>
                    <a:pt x="5334541" y="3254840"/>
                  </a:lnTo>
                  <a:lnTo>
                    <a:pt x="5380262" y="3248970"/>
                  </a:lnTo>
                  <a:lnTo>
                    <a:pt x="5424715" y="3239387"/>
                  </a:lnTo>
                  <a:lnTo>
                    <a:pt x="5467737" y="3226253"/>
                  </a:lnTo>
                  <a:lnTo>
                    <a:pt x="5509166" y="3209731"/>
                  </a:lnTo>
                  <a:lnTo>
                    <a:pt x="5548838" y="3189984"/>
                  </a:lnTo>
                  <a:lnTo>
                    <a:pt x="5586590" y="3167176"/>
                  </a:lnTo>
                  <a:lnTo>
                    <a:pt x="5622259" y="3141470"/>
                  </a:lnTo>
                  <a:lnTo>
                    <a:pt x="5655682" y="3113028"/>
                  </a:lnTo>
                  <a:lnTo>
                    <a:pt x="5686696" y="3082015"/>
                  </a:lnTo>
                  <a:lnTo>
                    <a:pt x="5715137" y="3048592"/>
                  </a:lnTo>
                  <a:lnTo>
                    <a:pt x="5740844" y="3012923"/>
                  </a:lnTo>
                  <a:lnTo>
                    <a:pt x="5763652" y="2975170"/>
                  </a:lnTo>
                  <a:lnTo>
                    <a:pt x="5783398" y="2935499"/>
                  </a:lnTo>
                  <a:lnTo>
                    <a:pt x="5799920" y="2894070"/>
                  </a:lnTo>
                  <a:lnTo>
                    <a:pt x="5813054" y="2851047"/>
                  </a:lnTo>
                  <a:lnTo>
                    <a:pt x="5822638" y="2806594"/>
                  </a:lnTo>
                  <a:lnTo>
                    <a:pt x="5828507" y="2760874"/>
                  </a:lnTo>
                  <a:lnTo>
                    <a:pt x="5830500" y="2714048"/>
                  </a:lnTo>
                  <a:lnTo>
                    <a:pt x="5830500" y="1899872"/>
                  </a:lnTo>
                  <a:lnTo>
                    <a:pt x="5830500" y="54291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46509" y="6392510"/>
            <a:ext cx="5066665" cy="2954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0"/>
              </a:spcBef>
            </a:pPr>
            <a:r>
              <a:rPr sz="3200" spc="175" dirty="0" err="1">
                <a:solidFill>
                  <a:srgbClr val="404040"/>
                </a:solidFill>
                <a:latin typeface="Gill Sans MT"/>
                <a:cs typeface="Gill Sans MT"/>
              </a:rPr>
              <a:t>Speth’s</a:t>
            </a:r>
            <a:r>
              <a:rPr sz="3200" spc="-9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00" dirty="0">
                <a:solidFill>
                  <a:srgbClr val="404040"/>
                </a:solidFill>
                <a:latin typeface="Gill Sans MT"/>
                <a:cs typeface="Gill Sans MT"/>
              </a:rPr>
              <a:t>quote</a:t>
            </a:r>
            <a:r>
              <a:rPr sz="3200" spc="-6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60" dirty="0">
                <a:solidFill>
                  <a:srgbClr val="404040"/>
                </a:solidFill>
                <a:latin typeface="Gill Sans MT"/>
                <a:cs typeface="Gill Sans MT"/>
              </a:rPr>
              <a:t>was </a:t>
            </a:r>
            <a:r>
              <a:rPr sz="3200" spc="50" dirty="0">
                <a:solidFill>
                  <a:srgbClr val="404040"/>
                </a:solidFill>
                <a:latin typeface="Gill Sans MT"/>
                <a:cs typeface="Gill Sans MT"/>
              </a:rPr>
              <a:t>convincing…it</a:t>
            </a:r>
            <a:r>
              <a:rPr sz="3200" spc="-11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54" dirty="0">
                <a:solidFill>
                  <a:srgbClr val="404040"/>
                </a:solidFill>
                <a:latin typeface="Gill Sans MT"/>
                <a:cs typeface="Gill Sans MT"/>
              </a:rPr>
              <a:t>made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10" dirty="0">
                <a:solidFill>
                  <a:srgbClr val="404040"/>
                </a:solidFill>
                <a:latin typeface="Gill Sans MT"/>
                <a:cs typeface="Gill Sans MT"/>
              </a:rPr>
              <a:t>me </a:t>
            </a:r>
            <a:r>
              <a:rPr sz="3200" spc="175" dirty="0">
                <a:solidFill>
                  <a:srgbClr val="404040"/>
                </a:solidFill>
                <a:latin typeface="Gill Sans MT"/>
                <a:cs typeface="Gill Sans MT"/>
              </a:rPr>
              <a:t>agree</a:t>
            </a:r>
            <a:r>
              <a:rPr sz="3200" spc="-8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404040"/>
                </a:solidFill>
                <a:latin typeface="Gill Sans MT"/>
                <a:cs typeface="Gill Sans MT"/>
              </a:rPr>
              <a:t>that</a:t>
            </a:r>
            <a:r>
              <a:rPr sz="3200" spc="-7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70" dirty="0">
                <a:solidFill>
                  <a:srgbClr val="404040"/>
                </a:solidFill>
                <a:latin typeface="Gill Sans MT"/>
                <a:cs typeface="Gill Sans MT"/>
              </a:rPr>
              <a:t>all</a:t>
            </a:r>
            <a:r>
              <a:rPr sz="3200" spc="-10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65" dirty="0">
                <a:solidFill>
                  <a:srgbClr val="404040"/>
                </a:solidFill>
                <a:latin typeface="Gill Sans MT"/>
                <a:cs typeface="Gill Sans MT"/>
              </a:rPr>
              <a:t>scientific </a:t>
            </a:r>
            <a:r>
              <a:rPr sz="3200" spc="155" dirty="0">
                <a:solidFill>
                  <a:srgbClr val="404040"/>
                </a:solidFill>
                <a:latin typeface="Gill Sans MT"/>
                <a:cs typeface="Gill Sans MT"/>
              </a:rPr>
              <a:t>developments</a:t>
            </a:r>
            <a:r>
              <a:rPr sz="3200" spc="-9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55" dirty="0">
                <a:solidFill>
                  <a:srgbClr val="404040"/>
                </a:solidFill>
                <a:latin typeface="Gill Sans MT"/>
                <a:cs typeface="Gill Sans MT"/>
              </a:rPr>
              <a:t>need</a:t>
            </a:r>
            <a:r>
              <a:rPr sz="3200" spc="-8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365" dirty="0">
                <a:solidFill>
                  <a:srgbClr val="404040"/>
                </a:solidFill>
                <a:latin typeface="Gill Sans MT"/>
                <a:cs typeface="Gill Sans MT"/>
              </a:rPr>
              <a:t>a</a:t>
            </a:r>
            <a:r>
              <a:rPr sz="3200" spc="-75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240" dirty="0">
                <a:solidFill>
                  <a:srgbClr val="404040"/>
                </a:solidFill>
                <a:latin typeface="Gill Sans MT"/>
                <a:cs typeface="Gill Sans MT"/>
              </a:rPr>
              <a:t>sense </a:t>
            </a:r>
            <a:r>
              <a:rPr sz="3200" spc="175" dirty="0">
                <a:solidFill>
                  <a:srgbClr val="404040"/>
                </a:solidFill>
                <a:latin typeface="Gill Sans MT"/>
                <a:cs typeface="Gill Sans MT"/>
              </a:rPr>
              <a:t>of</a:t>
            </a:r>
            <a:r>
              <a:rPr sz="3200" spc="-90" dirty="0">
                <a:solidFill>
                  <a:srgbClr val="404040"/>
                </a:solidFill>
                <a:latin typeface="Gill Sans MT"/>
                <a:cs typeface="Gill Sans MT"/>
              </a:rPr>
              <a:t> </a:t>
            </a:r>
            <a:r>
              <a:rPr sz="3200" spc="120" dirty="0">
                <a:solidFill>
                  <a:srgbClr val="FF0000"/>
                </a:solidFill>
                <a:latin typeface="Gill Sans MT"/>
                <a:cs typeface="Gill Sans MT"/>
              </a:rPr>
              <a:t>ownership</a:t>
            </a:r>
            <a:r>
              <a:rPr sz="3200" spc="-105" dirty="0">
                <a:solidFill>
                  <a:srgbClr val="FF0000"/>
                </a:solidFill>
                <a:latin typeface="Gill Sans MT"/>
                <a:cs typeface="Gill Sans MT"/>
              </a:rPr>
              <a:t> </a:t>
            </a:r>
            <a:r>
              <a:rPr sz="3200" spc="200" dirty="0">
                <a:solidFill>
                  <a:srgbClr val="FF0000"/>
                </a:solidFill>
                <a:latin typeface="Gill Sans MT"/>
                <a:cs typeface="Gill Sans MT"/>
              </a:rPr>
              <a:t>and</a:t>
            </a:r>
            <a:endParaRPr sz="3200" dirty="0">
              <a:solidFill>
                <a:srgbClr val="FF0000"/>
              </a:solidFill>
              <a:latin typeface="Gill Sans MT"/>
              <a:cs typeface="Gill Sans MT"/>
            </a:endParaRPr>
          </a:p>
          <a:p>
            <a:pPr marL="1270" algn="ctr">
              <a:lnSpc>
                <a:spcPct val="100000"/>
              </a:lnSpc>
              <a:spcBef>
                <a:spcPts val="15"/>
              </a:spcBef>
            </a:pPr>
            <a:r>
              <a:rPr sz="3200" spc="90" dirty="0">
                <a:solidFill>
                  <a:srgbClr val="FF0000"/>
                </a:solidFill>
                <a:latin typeface="Gill Sans MT"/>
                <a:cs typeface="Gill Sans MT"/>
              </a:rPr>
              <a:t>guardianship</a:t>
            </a:r>
            <a:r>
              <a:rPr sz="3200" spc="90" dirty="0">
                <a:solidFill>
                  <a:srgbClr val="404040"/>
                </a:solidFill>
                <a:latin typeface="Gill Sans MT"/>
                <a:cs typeface="Gill Sans MT"/>
              </a:rPr>
              <a:t>…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570316" y="2928141"/>
            <a:ext cx="4276725" cy="2874645"/>
            <a:chOff x="7816342" y="2852388"/>
            <a:chExt cx="4276725" cy="2874645"/>
          </a:xfrm>
        </p:grpSpPr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21168" y="2857214"/>
              <a:ext cx="4267200" cy="2865119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816342" y="2852388"/>
              <a:ext cx="4276725" cy="2874645"/>
            </a:xfrm>
            <a:custGeom>
              <a:avLst/>
              <a:gdLst/>
              <a:ahLst/>
              <a:cxnLst/>
              <a:rect l="l" t="t" r="r" b="b"/>
              <a:pathLst>
                <a:path w="4276725" h="2874645">
                  <a:moveTo>
                    <a:pt x="-197" y="2874786"/>
                  </a:moveTo>
                  <a:lnTo>
                    <a:pt x="4276419" y="2874786"/>
                  </a:lnTo>
                  <a:lnTo>
                    <a:pt x="4276419" y="213"/>
                  </a:lnTo>
                  <a:lnTo>
                    <a:pt x="-197" y="213"/>
                  </a:lnTo>
                  <a:lnTo>
                    <a:pt x="-197" y="2874786"/>
                  </a:lnTo>
                  <a:close/>
                </a:path>
              </a:pathLst>
            </a:custGeom>
            <a:ln w="95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70330">
              <a:lnSpc>
                <a:spcPct val="100000"/>
              </a:lnSpc>
              <a:spcBef>
                <a:spcPts val="100"/>
              </a:spcBef>
            </a:pPr>
            <a:r>
              <a:rPr sz="5400"/>
              <a:t>Learning</a:t>
            </a:r>
            <a:r>
              <a:rPr sz="5400" spc="-10"/>
              <a:t> </a:t>
            </a:r>
            <a:r>
              <a:rPr sz="5400"/>
              <a:t>community</a:t>
            </a:r>
            <a:r>
              <a:rPr sz="5400" spc="-5"/>
              <a:t> </a:t>
            </a:r>
            <a:r>
              <a:rPr sz="5400" spc="-10"/>
              <a:t>challenges</a:t>
            </a:r>
            <a:endParaRPr sz="5400"/>
          </a:p>
        </p:txBody>
      </p:sp>
      <p:sp>
        <p:nvSpPr>
          <p:cNvPr id="3" name="object 3"/>
          <p:cNvSpPr txBox="1"/>
          <p:nvPr/>
        </p:nvSpPr>
        <p:spPr>
          <a:xfrm>
            <a:off x="146049" y="2975439"/>
            <a:ext cx="8267065" cy="4958409"/>
          </a:xfrm>
          <a:prstGeom prst="rect">
            <a:avLst/>
          </a:prstGeom>
          <a:solidFill>
            <a:srgbClr val="B8CDE4"/>
          </a:solidFill>
          <a:ln w="12699">
            <a:solidFill>
              <a:srgbClr val="1F487C"/>
            </a:solidFill>
          </a:ln>
        </p:spPr>
        <p:txBody>
          <a:bodyPr vert="horz" wrap="square" lIns="0" tIns="43815" rIns="0" bIns="0" rtlCol="0" anchor="t">
            <a:spAutoFit/>
          </a:bodyPr>
          <a:lstStyle/>
          <a:p>
            <a:pPr marL="452755" indent="-363855">
              <a:lnSpc>
                <a:spcPct val="100000"/>
              </a:lnSpc>
              <a:spcBef>
                <a:spcPts val="345"/>
              </a:spcBef>
              <a:buSzPct val="96875"/>
              <a:buFont typeface="Wingdings"/>
              <a:buChar char=""/>
              <a:tabLst>
                <a:tab pos="452755" algn="l"/>
              </a:tabLst>
            </a:pPr>
            <a:r>
              <a:rPr lang="en-US" sz="3200" dirty="0">
                <a:solidFill>
                  <a:schemeClr val="tx1"/>
                </a:solidFill>
                <a:latin typeface="+mn-lt"/>
                <a:cs typeface="Tahoma"/>
              </a:rPr>
              <a:t>Different</a:t>
            </a:r>
            <a:r>
              <a:rPr lang="en-US" sz="3200" spc="-7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+mn-lt"/>
                <a:cs typeface="Tahoma"/>
              </a:rPr>
              <a:t>curriculum</a:t>
            </a:r>
            <a:r>
              <a:rPr lang="en-US" sz="3200" spc="-65" dirty="0">
                <a:solidFill>
                  <a:schemeClr val="tx1"/>
                </a:solidFill>
                <a:latin typeface="+mn-lt"/>
                <a:cs typeface="Tahoma"/>
              </a:rPr>
              <a:t> </a:t>
            </a:r>
            <a:r>
              <a:rPr lang="en-US" sz="3200" spc="-10" dirty="0">
                <a:solidFill>
                  <a:schemeClr val="tx1"/>
                </a:solidFill>
                <a:latin typeface="+mn-lt"/>
                <a:cs typeface="Tahoma"/>
              </a:rPr>
              <a:t>models</a:t>
            </a:r>
            <a:endParaRPr lang="en-US" sz="3200" dirty="0">
              <a:solidFill>
                <a:schemeClr val="tx1"/>
              </a:solidFill>
              <a:latin typeface="+mn-lt"/>
              <a:cs typeface="Tahoma"/>
            </a:endParaRPr>
          </a:p>
          <a:p>
            <a:pPr marL="889635" lvl="1" indent="-34226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890269" algn="l"/>
              </a:tabLst>
            </a:pPr>
            <a:r>
              <a:rPr sz="2000" dirty="0">
                <a:latin typeface="+mn-lt"/>
                <a:cs typeface="Tahoma"/>
              </a:rPr>
              <a:t>Systematic</a:t>
            </a:r>
            <a:r>
              <a:rPr sz="2000" spc="-90" dirty="0">
                <a:latin typeface="+mn-lt"/>
                <a:cs typeface="Tahoma"/>
              </a:rPr>
              <a:t> </a:t>
            </a:r>
            <a:r>
              <a:rPr sz="2000" dirty="0">
                <a:latin typeface="+mn-lt"/>
                <a:cs typeface="Tahoma"/>
              </a:rPr>
              <a:t>study</a:t>
            </a:r>
            <a:r>
              <a:rPr sz="2000" spc="-85" dirty="0">
                <a:latin typeface="+mn-lt"/>
                <a:cs typeface="Tahoma"/>
              </a:rPr>
              <a:t> </a:t>
            </a:r>
            <a:r>
              <a:rPr sz="2000" dirty="0">
                <a:latin typeface="+mn-lt"/>
                <a:cs typeface="Tahoma"/>
              </a:rPr>
              <a:t>of</a:t>
            </a:r>
            <a:r>
              <a:rPr sz="2000" spc="-100" dirty="0">
                <a:latin typeface="+mn-lt"/>
                <a:cs typeface="Tahoma"/>
              </a:rPr>
              <a:t> </a:t>
            </a:r>
            <a:r>
              <a:rPr sz="2000" dirty="0">
                <a:latin typeface="+mn-lt"/>
                <a:cs typeface="Tahoma"/>
              </a:rPr>
              <a:t>Islam</a:t>
            </a:r>
            <a:r>
              <a:rPr sz="2000" spc="-90" dirty="0">
                <a:latin typeface="+mn-lt"/>
                <a:cs typeface="Tahoma"/>
              </a:rPr>
              <a:t> </a:t>
            </a:r>
            <a:r>
              <a:rPr sz="2000" spc="-10" dirty="0">
                <a:latin typeface="+mn-lt"/>
                <a:cs typeface="Tahoma"/>
              </a:rPr>
              <a:t>(Karachi)</a:t>
            </a:r>
            <a:endParaRPr lang="en-US" sz="2000" dirty="0">
              <a:latin typeface="+mn-lt"/>
              <a:cs typeface="Tahoma"/>
            </a:endParaRPr>
          </a:p>
          <a:p>
            <a:pPr marL="889635" lvl="1" indent="-342265">
              <a:lnSpc>
                <a:spcPts val="3360"/>
              </a:lnSpc>
              <a:buFont typeface="Wingdings"/>
              <a:buChar char=""/>
              <a:tabLst>
                <a:tab pos="890269" algn="l"/>
              </a:tabLst>
            </a:pPr>
            <a:r>
              <a:rPr sz="2000" dirty="0">
                <a:latin typeface="+mn-lt"/>
                <a:cs typeface="Tahoma"/>
              </a:rPr>
              <a:t>RE</a:t>
            </a:r>
            <a:r>
              <a:rPr sz="2000" spc="-90" dirty="0">
                <a:latin typeface="+mn-lt"/>
                <a:cs typeface="Tahoma"/>
              </a:rPr>
              <a:t> </a:t>
            </a:r>
            <a:r>
              <a:rPr sz="2000" dirty="0">
                <a:latin typeface="+mn-lt"/>
                <a:cs typeface="Tahoma"/>
              </a:rPr>
              <a:t>and</a:t>
            </a:r>
            <a:r>
              <a:rPr sz="2000" spc="-70" dirty="0">
                <a:latin typeface="+mn-lt"/>
                <a:cs typeface="Tahoma"/>
              </a:rPr>
              <a:t> </a:t>
            </a:r>
            <a:r>
              <a:rPr sz="2000" dirty="0">
                <a:latin typeface="+mn-lt"/>
                <a:cs typeface="Tahoma"/>
              </a:rPr>
              <a:t>worldviews</a:t>
            </a:r>
            <a:r>
              <a:rPr sz="2000" spc="-70" dirty="0">
                <a:latin typeface="+mn-lt"/>
                <a:cs typeface="Tahoma"/>
              </a:rPr>
              <a:t> </a:t>
            </a:r>
            <a:r>
              <a:rPr sz="2000" spc="-20" dirty="0">
                <a:latin typeface="+mn-lt"/>
                <a:cs typeface="Tahoma"/>
              </a:rPr>
              <a:t>(UK)</a:t>
            </a:r>
            <a:endParaRPr lang="en-US" sz="2000" dirty="0">
              <a:latin typeface="+mn-lt"/>
              <a:cs typeface="Tahoma"/>
            </a:endParaRPr>
          </a:p>
          <a:p>
            <a:pPr marL="453390" indent="-363855">
              <a:lnSpc>
                <a:spcPts val="3840"/>
              </a:lnSpc>
              <a:buSzPct val="96875"/>
              <a:buFont typeface="Wingdings"/>
              <a:buChar char=""/>
              <a:tabLst>
                <a:tab pos="453390" algn="l"/>
              </a:tabLst>
            </a:pPr>
            <a:r>
              <a:rPr lang="en-GB" sz="3200" dirty="0">
                <a:latin typeface="+mn-lt"/>
                <a:cs typeface="Tahoma"/>
              </a:rPr>
              <a:t>Awareness of the relationship between sustainability and stewardship </a:t>
            </a:r>
          </a:p>
          <a:p>
            <a:pPr marL="453390" indent="-363855">
              <a:lnSpc>
                <a:spcPts val="3840"/>
              </a:lnSpc>
              <a:buSzPct val="96875"/>
              <a:buFont typeface="Wingdings"/>
              <a:buChar char=""/>
              <a:tabLst>
                <a:tab pos="453390" algn="l"/>
              </a:tabLst>
            </a:pPr>
            <a:r>
              <a:rPr lang="en-GB" sz="3200" dirty="0">
                <a:latin typeface="+mn-lt"/>
                <a:cs typeface="Tahoma"/>
              </a:rPr>
              <a:t>Identify what </a:t>
            </a:r>
            <a:r>
              <a:rPr sz="3200" spc="-10" dirty="0">
                <a:latin typeface="+mn-lt"/>
                <a:cs typeface="Tahoma"/>
              </a:rPr>
              <a:t>stewardship</a:t>
            </a:r>
            <a:r>
              <a:rPr lang="en-GB" sz="3200" spc="-10" dirty="0">
                <a:latin typeface="+mn-lt"/>
                <a:cs typeface="Tahoma"/>
              </a:rPr>
              <a:t> means</a:t>
            </a:r>
            <a:endParaRPr sz="3200" dirty="0">
              <a:latin typeface="+mn-lt"/>
              <a:cs typeface="Tahoma"/>
            </a:endParaRPr>
          </a:p>
          <a:p>
            <a:pPr marL="433705" marR="493395" indent="-344170">
              <a:lnSpc>
                <a:spcPct val="100000"/>
              </a:lnSpc>
              <a:buSzPct val="96875"/>
              <a:buFont typeface="Wingdings"/>
              <a:buChar char=""/>
              <a:tabLst>
                <a:tab pos="433705" algn="l"/>
                <a:tab pos="453390" algn="l"/>
              </a:tabLst>
            </a:pPr>
            <a:r>
              <a:rPr sz="3200" dirty="0">
                <a:latin typeface="+mn-lt"/>
                <a:cs typeface="Tahoma"/>
              </a:rPr>
              <a:t>	How</a:t>
            </a:r>
            <a:r>
              <a:rPr sz="3200" spc="-45" dirty="0">
                <a:latin typeface="+mn-lt"/>
                <a:cs typeface="Tahoma"/>
              </a:rPr>
              <a:t> </a:t>
            </a:r>
            <a:r>
              <a:rPr sz="3200" dirty="0">
                <a:latin typeface="+mn-lt"/>
                <a:cs typeface="Tahoma"/>
              </a:rPr>
              <a:t>stewardship</a:t>
            </a:r>
            <a:r>
              <a:rPr sz="3200" spc="-45" dirty="0">
                <a:latin typeface="+mn-lt"/>
                <a:cs typeface="Tahoma"/>
              </a:rPr>
              <a:t> </a:t>
            </a:r>
            <a:r>
              <a:rPr sz="3200" dirty="0">
                <a:latin typeface="+mn-lt"/>
                <a:cs typeface="Tahoma"/>
              </a:rPr>
              <a:t>and</a:t>
            </a:r>
            <a:r>
              <a:rPr sz="3200" spc="-35" dirty="0">
                <a:latin typeface="+mn-lt"/>
                <a:cs typeface="Tahoma"/>
              </a:rPr>
              <a:t> </a:t>
            </a:r>
            <a:r>
              <a:rPr sz="3200" dirty="0">
                <a:latin typeface="+mn-lt"/>
                <a:cs typeface="Tahoma"/>
              </a:rPr>
              <a:t>STEM</a:t>
            </a:r>
            <a:r>
              <a:rPr sz="3200" spc="-35" dirty="0">
                <a:latin typeface="+mn-lt"/>
                <a:cs typeface="Tahoma"/>
              </a:rPr>
              <a:t> </a:t>
            </a:r>
            <a:r>
              <a:rPr sz="3200" dirty="0">
                <a:latin typeface="+mn-lt"/>
                <a:cs typeface="Tahoma"/>
              </a:rPr>
              <a:t>interacts</a:t>
            </a:r>
            <a:r>
              <a:rPr sz="3200" spc="-35" dirty="0">
                <a:latin typeface="+mn-lt"/>
                <a:cs typeface="Tahoma"/>
              </a:rPr>
              <a:t> </a:t>
            </a:r>
            <a:r>
              <a:rPr sz="3200" spc="-20" dirty="0">
                <a:latin typeface="+mn-lt"/>
                <a:cs typeface="Tahoma"/>
              </a:rPr>
              <a:t>with </a:t>
            </a:r>
            <a:r>
              <a:rPr sz="3200" spc="-10" dirty="0">
                <a:latin typeface="+mn-lt"/>
                <a:cs typeface="Tahoma"/>
              </a:rPr>
              <a:t>sustainability</a:t>
            </a:r>
            <a:endParaRPr lang="en-GB" sz="3200" spc="-10" dirty="0">
              <a:latin typeface="+mn-lt"/>
              <a:cs typeface="Tahoma"/>
            </a:endParaRPr>
          </a:p>
          <a:p>
            <a:pPr marL="433705" marR="493395" indent="-344170">
              <a:lnSpc>
                <a:spcPct val="100000"/>
              </a:lnSpc>
              <a:buSzPct val="96875"/>
              <a:buFont typeface="Wingdings"/>
              <a:buChar char=""/>
              <a:tabLst>
                <a:tab pos="433705" algn="l"/>
                <a:tab pos="453390" algn="l"/>
              </a:tabLst>
            </a:pPr>
            <a:r>
              <a:rPr lang="en-GB" sz="3200" dirty="0">
                <a:latin typeface="+mn-lt"/>
                <a:cs typeface="Tahoma"/>
              </a:rPr>
              <a:t>Addressing these relationship in </a:t>
            </a:r>
            <a:r>
              <a:rPr lang="en-GB" sz="2800" dirty="0">
                <a:latin typeface="+mn-lt"/>
                <a:cs typeface="Tahoma"/>
              </a:rPr>
              <a:t>a </a:t>
            </a:r>
            <a:r>
              <a:rPr lang="en-GB" sz="3200" dirty="0">
                <a:latin typeface="+mn-lt"/>
                <a:cs typeface="Tahoma"/>
              </a:rPr>
              <a:t>classroom</a:t>
            </a:r>
          </a:p>
          <a:p>
            <a:pPr marL="546735" marR="493395" lvl="8" indent="-457200">
              <a:buSzPct val="96875"/>
              <a:buFont typeface="Wingdings" panose="05000000000000000000" pitchFamily="2" charset="2"/>
              <a:buChar char="Ø"/>
              <a:tabLst>
                <a:tab pos="433705" algn="l"/>
                <a:tab pos="453390" algn="l"/>
              </a:tabLst>
            </a:pPr>
            <a:r>
              <a:rPr lang="en-GB" sz="2400" dirty="0">
                <a:latin typeface="+mn-lt"/>
                <a:cs typeface="Tahoma"/>
              </a:rPr>
              <a:t>Teacher confidence</a:t>
            </a:r>
          </a:p>
          <a:p>
            <a:pPr marL="546735" marR="493395" lvl="6" indent="-457200">
              <a:buSzPct val="96875"/>
              <a:buFont typeface="Wingdings" panose="05000000000000000000" pitchFamily="2" charset="2"/>
              <a:buChar char="Ø"/>
              <a:tabLst>
                <a:tab pos="433705" algn="l"/>
                <a:tab pos="453390" algn="l"/>
              </a:tabLst>
            </a:pPr>
            <a:r>
              <a:rPr lang="en-GB" sz="2400" dirty="0">
                <a:latin typeface="+mn-lt"/>
                <a:cs typeface="Tahoma"/>
              </a:rPr>
              <a:t>Space in curriculum</a:t>
            </a:r>
            <a:endParaRPr sz="2400" dirty="0">
              <a:latin typeface="+mn-lt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04168" y="2705617"/>
            <a:ext cx="7310664" cy="3553537"/>
          </a:xfrm>
          <a:prstGeom prst="rect">
            <a:avLst/>
          </a:prstGeom>
          <a:solidFill>
            <a:srgbClr val="B8CDE4"/>
          </a:solidFill>
          <a:ln w="12699">
            <a:solidFill>
              <a:srgbClr val="1F487C"/>
            </a:solidFill>
          </a:ln>
        </p:spPr>
        <p:txBody>
          <a:bodyPr vert="horz" wrap="square" lIns="0" tIns="44450" rIns="0" bIns="0" rtlCol="0">
            <a:spAutoFit/>
          </a:bodyPr>
          <a:lstStyle/>
          <a:p>
            <a:pPr marL="91440" marR="379095">
              <a:lnSpc>
                <a:spcPct val="100000"/>
              </a:lnSpc>
              <a:spcBef>
                <a:spcPts val="350"/>
              </a:spcBef>
            </a:pP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Participants</a:t>
            </a:r>
            <a:r>
              <a:rPr sz="2400" spc="-125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lang="en-GB" sz="2400" spc="-125" dirty="0">
                <a:solidFill>
                  <a:srgbClr val="FF0000"/>
                </a:solidFill>
                <a:latin typeface="+mn-lt"/>
                <a:cs typeface="Tahoma"/>
              </a:rPr>
              <a:t>of </a:t>
            </a: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the</a:t>
            </a:r>
            <a:r>
              <a:rPr sz="2400" spc="-120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learning</a:t>
            </a:r>
            <a:r>
              <a:rPr sz="2400" spc="-105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+mn-lt"/>
                <a:cs typeface="Tahoma"/>
              </a:rPr>
              <a:t>community </a:t>
            </a: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have</a:t>
            </a:r>
            <a:r>
              <a:rPr sz="2400" spc="-90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been</a:t>
            </a:r>
            <a:r>
              <a:rPr sz="2400" spc="-105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sz="2400" dirty="0">
                <a:solidFill>
                  <a:srgbClr val="FF0000"/>
                </a:solidFill>
                <a:latin typeface="+mn-lt"/>
                <a:cs typeface="Tahoma"/>
              </a:rPr>
              <a:t>very</a:t>
            </a:r>
            <a:r>
              <a:rPr sz="2400" spc="-100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n-lt"/>
                <a:cs typeface="Tahoma"/>
              </a:rPr>
              <a:t>engaged;</a:t>
            </a:r>
            <a:r>
              <a:rPr sz="2400" spc="-100" dirty="0">
                <a:solidFill>
                  <a:srgbClr val="FF0000"/>
                </a:solidFill>
                <a:latin typeface="+mn-lt"/>
                <a:cs typeface="Tahoma"/>
              </a:rPr>
              <a:t> </a:t>
            </a:r>
            <a:r>
              <a:rPr sz="2400" spc="-10" dirty="0">
                <a:solidFill>
                  <a:srgbClr val="FF0000"/>
                </a:solidFill>
                <a:latin typeface="+mn-lt"/>
                <a:cs typeface="Tahoma"/>
              </a:rPr>
              <a:t>however</a:t>
            </a:r>
            <a:r>
              <a:rPr lang="en-GB" sz="2400" spc="-10" dirty="0">
                <a:solidFill>
                  <a:srgbClr val="FF0000"/>
                </a:solidFill>
                <a:latin typeface="+mn-lt"/>
                <a:cs typeface="Tahoma"/>
              </a:rPr>
              <a:t>, challenges were</a:t>
            </a:r>
            <a:r>
              <a:rPr sz="2400" spc="-10" dirty="0">
                <a:solidFill>
                  <a:srgbClr val="FF0000"/>
                </a:solidFill>
                <a:latin typeface="+mn-lt"/>
                <a:cs typeface="Tahoma"/>
              </a:rPr>
              <a:t>:</a:t>
            </a:r>
            <a:endParaRPr sz="2400" dirty="0">
              <a:latin typeface="+mn-lt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 dirty="0">
              <a:latin typeface="+mn-lt"/>
              <a:cs typeface="Tahoma"/>
            </a:endParaRPr>
          </a:p>
          <a:p>
            <a:pPr marL="548005" indent="-456565">
              <a:lnSpc>
                <a:spcPct val="100000"/>
              </a:lnSpc>
              <a:buFont typeface="Wingdings"/>
              <a:buChar char=""/>
              <a:tabLst>
                <a:tab pos="548005" algn="l"/>
              </a:tabLst>
            </a:pPr>
            <a:r>
              <a:rPr sz="2800" dirty="0">
                <a:latin typeface="+mn-lt"/>
                <a:cs typeface="Tahoma"/>
              </a:rPr>
              <a:t>Recruitment</a:t>
            </a:r>
            <a:r>
              <a:rPr sz="2800" spc="-45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to</a:t>
            </a:r>
            <a:r>
              <a:rPr sz="2800" spc="-30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the</a:t>
            </a:r>
            <a:r>
              <a:rPr sz="2800" spc="-25" dirty="0">
                <a:latin typeface="+mn-lt"/>
                <a:cs typeface="Tahoma"/>
              </a:rPr>
              <a:t> </a:t>
            </a:r>
            <a:r>
              <a:rPr sz="2800" spc="-10" dirty="0">
                <a:latin typeface="+mn-lt"/>
                <a:cs typeface="Tahoma"/>
              </a:rPr>
              <a:t>project</a:t>
            </a:r>
            <a:endParaRPr sz="2800" dirty="0">
              <a:latin typeface="+mn-lt"/>
              <a:cs typeface="Tahoma"/>
            </a:endParaRPr>
          </a:p>
          <a:p>
            <a:pPr marL="548640" marR="2035810" indent="-457200">
              <a:lnSpc>
                <a:spcPct val="100000"/>
              </a:lnSpc>
              <a:buFont typeface="Wingdings"/>
              <a:buChar char=""/>
              <a:tabLst>
                <a:tab pos="548640" algn="l"/>
              </a:tabLst>
            </a:pPr>
            <a:r>
              <a:rPr sz="2800" dirty="0">
                <a:latin typeface="+mn-lt"/>
                <a:cs typeface="Tahoma"/>
              </a:rPr>
              <a:t>Possible</a:t>
            </a:r>
            <a:r>
              <a:rPr sz="2800" spc="-55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reasons</a:t>
            </a:r>
            <a:r>
              <a:rPr sz="2800" spc="-80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for</a:t>
            </a:r>
            <a:r>
              <a:rPr sz="2800" spc="-55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lack</a:t>
            </a:r>
            <a:r>
              <a:rPr sz="2800" spc="-50" dirty="0">
                <a:latin typeface="+mn-lt"/>
                <a:cs typeface="Tahoma"/>
              </a:rPr>
              <a:t> </a:t>
            </a:r>
            <a:r>
              <a:rPr sz="2800" spc="-25" dirty="0">
                <a:latin typeface="+mn-lt"/>
                <a:cs typeface="Tahoma"/>
              </a:rPr>
              <a:t>of</a:t>
            </a:r>
            <a:r>
              <a:rPr lang="en-GB" sz="2800" spc="-25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engagement</a:t>
            </a:r>
            <a:r>
              <a:rPr sz="2800" spc="-30" dirty="0">
                <a:latin typeface="+mn-lt"/>
                <a:cs typeface="Tahoma"/>
              </a:rPr>
              <a:t> </a:t>
            </a:r>
            <a:r>
              <a:rPr sz="2800" dirty="0">
                <a:latin typeface="+mn-lt"/>
                <a:cs typeface="Tahoma"/>
              </a:rPr>
              <a:t>with</a:t>
            </a:r>
            <a:r>
              <a:rPr sz="2800" spc="5" dirty="0">
                <a:latin typeface="+mn-lt"/>
                <a:cs typeface="Tahoma"/>
              </a:rPr>
              <a:t> </a:t>
            </a:r>
            <a:r>
              <a:rPr sz="2800" spc="-10" dirty="0">
                <a:latin typeface="+mn-lt"/>
                <a:cs typeface="Tahoma"/>
              </a:rPr>
              <a:t>project:</a:t>
            </a:r>
            <a:endParaRPr sz="2800" dirty="0">
              <a:latin typeface="+mn-lt"/>
              <a:cs typeface="Tahoma"/>
            </a:endParaRPr>
          </a:p>
          <a:p>
            <a:pPr marL="1005840" marR="1216025" lvl="1" indent="-457200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1005840" algn="l"/>
              </a:tabLst>
            </a:pPr>
            <a:r>
              <a:rPr lang="en-GB" sz="2400" dirty="0">
                <a:latin typeface="+mn-lt"/>
                <a:cs typeface="Tahoma"/>
              </a:rPr>
              <a:t>Workshop timing fit to</a:t>
            </a:r>
            <a:r>
              <a:rPr sz="2400" spc="-25" dirty="0">
                <a:latin typeface="+mn-lt"/>
                <a:cs typeface="Tahoma"/>
              </a:rPr>
              <a:t> </a:t>
            </a:r>
            <a:r>
              <a:rPr sz="2400" dirty="0">
                <a:latin typeface="+mn-lt"/>
                <a:cs typeface="Tahoma"/>
              </a:rPr>
              <a:t>school</a:t>
            </a:r>
            <a:r>
              <a:rPr sz="2400" spc="-10" dirty="0">
                <a:latin typeface="+mn-lt"/>
                <a:cs typeface="Tahoma"/>
              </a:rPr>
              <a:t> calendar</a:t>
            </a:r>
            <a:endParaRPr sz="2400" dirty="0">
              <a:latin typeface="+mn-lt"/>
              <a:cs typeface="Tahoma"/>
            </a:endParaRPr>
          </a:p>
          <a:p>
            <a:pPr marL="1005205" lvl="1" indent="-456565">
              <a:lnSpc>
                <a:spcPct val="100000"/>
              </a:lnSpc>
              <a:buFont typeface="Wingdings"/>
              <a:buChar char=""/>
              <a:tabLst>
                <a:tab pos="1005205" algn="l"/>
              </a:tabLst>
            </a:pPr>
            <a:r>
              <a:rPr sz="2400" dirty="0">
                <a:latin typeface="+mn-lt"/>
                <a:cs typeface="Tahoma"/>
              </a:rPr>
              <a:t>Staff</a:t>
            </a:r>
            <a:r>
              <a:rPr sz="2400" spc="-40" dirty="0">
                <a:latin typeface="+mn-lt"/>
                <a:cs typeface="Tahoma"/>
              </a:rPr>
              <a:t> </a:t>
            </a:r>
            <a:r>
              <a:rPr sz="2400" dirty="0">
                <a:latin typeface="+mn-lt"/>
                <a:cs typeface="Tahoma"/>
              </a:rPr>
              <a:t>workloads</a:t>
            </a:r>
            <a:r>
              <a:rPr sz="2400" spc="-25" dirty="0">
                <a:latin typeface="+mn-lt"/>
                <a:cs typeface="Tahoma"/>
              </a:rPr>
              <a:t> </a:t>
            </a:r>
            <a:r>
              <a:rPr sz="2400" dirty="0">
                <a:latin typeface="+mn-lt"/>
                <a:cs typeface="Tahoma"/>
              </a:rPr>
              <a:t>and</a:t>
            </a:r>
            <a:r>
              <a:rPr sz="2400" spc="-25" dirty="0">
                <a:latin typeface="+mn-lt"/>
                <a:cs typeface="Tahoma"/>
              </a:rPr>
              <a:t> </a:t>
            </a:r>
            <a:r>
              <a:rPr sz="2400" spc="-10" dirty="0">
                <a:latin typeface="+mn-lt"/>
                <a:cs typeface="Tahoma"/>
              </a:rPr>
              <a:t>capacity</a:t>
            </a:r>
            <a:endParaRPr sz="2400" dirty="0">
              <a:latin typeface="+mn-lt"/>
              <a:cs typeface="Tahoma"/>
            </a:endParaRPr>
          </a:p>
          <a:p>
            <a:pPr marL="1005840" marR="754380" lvl="1" indent="-457200">
              <a:lnSpc>
                <a:spcPct val="100000"/>
              </a:lnSpc>
              <a:buFont typeface="Wingdings"/>
              <a:buChar char=""/>
              <a:tabLst>
                <a:tab pos="1005840" algn="l"/>
              </a:tabLst>
            </a:pPr>
            <a:r>
              <a:rPr sz="2400" dirty="0">
                <a:latin typeface="+mn-lt"/>
                <a:cs typeface="Tahoma"/>
              </a:rPr>
              <a:t>International</a:t>
            </a:r>
            <a:r>
              <a:rPr sz="2400" spc="-50" dirty="0">
                <a:latin typeface="+mn-lt"/>
                <a:cs typeface="Tahoma"/>
              </a:rPr>
              <a:t> </a:t>
            </a:r>
            <a:r>
              <a:rPr sz="2400" dirty="0">
                <a:latin typeface="+mn-lt"/>
                <a:cs typeface="Tahoma"/>
              </a:rPr>
              <a:t>time</a:t>
            </a:r>
            <a:r>
              <a:rPr sz="2400" spc="-40" dirty="0">
                <a:latin typeface="+mn-lt"/>
                <a:cs typeface="Tahoma"/>
              </a:rPr>
              <a:t> </a:t>
            </a:r>
            <a:r>
              <a:rPr sz="2400" dirty="0">
                <a:latin typeface="+mn-lt"/>
                <a:cs typeface="Tahoma"/>
              </a:rPr>
              <a:t>difference</a:t>
            </a:r>
            <a:r>
              <a:rPr lang="en-GB" sz="2400" dirty="0">
                <a:latin typeface="+mn-lt"/>
                <a:cs typeface="Tahoma"/>
              </a:rPr>
              <a:t>s</a:t>
            </a:r>
            <a:endParaRPr sz="2400" dirty="0">
              <a:latin typeface="+mn-lt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2775" y="1762715"/>
            <a:ext cx="826706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>
                <a:latin typeface="Tahoma"/>
                <a:cs typeface="Tahoma"/>
              </a:rPr>
              <a:t>What</a:t>
            </a:r>
            <a:r>
              <a:rPr sz="3200" b="1" spc="-20">
                <a:latin typeface="Tahoma"/>
                <a:cs typeface="Tahoma"/>
              </a:rPr>
              <a:t> </a:t>
            </a:r>
            <a:r>
              <a:rPr sz="3200" b="1">
                <a:latin typeface="Tahoma"/>
                <a:cs typeface="Tahoma"/>
              </a:rPr>
              <a:t>we thought</a:t>
            </a:r>
            <a:r>
              <a:rPr sz="3200" b="1" spc="-40">
                <a:latin typeface="Tahoma"/>
                <a:cs typeface="Tahoma"/>
              </a:rPr>
              <a:t> </a:t>
            </a:r>
            <a:r>
              <a:rPr sz="3200" b="1">
                <a:latin typeface="Tahoma"/>
                <a:cs typeface="Tahoma"/>
              </a:rPr>
              <a:t>were</a:t>
            </a:r>
            <a:r>
              <a:rPr sz="3200" b="1" spc="-25">
                <a:latin typeface="Tahoma"/>
                <a:cs typeface="Tahoma"/>
              </a:rPr>
              <a:t> </a:t>
            </a:r>
            <a:r>
              <a:rPr sz="3200" b="1">
                <a:latin typeface="Tahoma"/>
                <a:cs typeface="Tahoma"/>
              </a:rPr>
              <a:t>the</a:t>
            </a:r>
            <a:r>
              <a:rPr sz="3200" b="1" spc="5">
                <a:latin typeface="Tahoma"/>
                <a:cs typeface="Tahoma"/>
              </a:rPr>
              <a:t> </a:t>
            </a:r>
            <a:r>
              <a:rPr sz="3200" b="1" spc="-10">
                <a:latin typeface="Tahoma"/>
                <a:cs typeface="Tahoma"/>
              </a:rPr>
              <a:t>Challenges…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04168" y="1830954"/>
            <a:ext cx="68789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Tahoma"/>
                <a:cs typeface="Tahoma"/>
              </a:rPr>
              <a:t>What</a:t>
            </a:r>
            <a:r>
              <a:rPr sz="3200" b="1" spc="-3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have</a:t>
            </a:r>
            <a:r>
              <a:rPr sz="3200" b="1" spc="-10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been</a:t>
            </a:r>
            <a:r>
              <a:rPr sz="3200" b="1" spc="-25" dirty="0">
                <a:latin typeface="Tahoma"/>
                <a:cs typeface="Tahoma"/>
              </a:rPr>
              <a:t> </a:t>
            </a:r>
            <a:r>
              <a:rPr sz="3200" b="1" dirty="0">
                <a:latin typeface="Tahoma"/>
                <a:cs typeface="Tahoma"/>
              </a:rPr>
              <a:t>the</a:t>
            </a:r>
            <a:r>
              <a:rPr sz="3200" b="1" spc="5" dirty="0">
                <a:latin typeface="Tahoma"/>
                <a:cs typeface="Tahoma"/>
              </a:rPr>
              <a:t> </a:t>
            </a:r>
            <a:r>
              <a:rPr sz="3200" b="1" spc="-10" dirty="0">
                <a:latin typeface="Tahoma"/>
                <a:cs typeface="Tahoma"/>
              </a:rPr>
              <a:t>Challenges…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1425" y="2814063"/>
            <a:ext cx="3239714" cy="5571537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FBFB8-1450-7449-1FF1-84AABA73B615}"/>
              </a:ext>
            </a:extLst>
          </p:cNvPr>
          <p:cNvSpPr txBox="1"/>
          <p:nvPr/>
        </p:nvSpPr>
        <p:spPr>
          <a:xfrm>
            <a:off x="12279458" y="6963115"/>
            <a:ext cx="7440595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Workshops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Recordings of workshops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Blackboard resources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Emailing resources &amp; discussion links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Zenodo – free to download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0070C0"/>
                </a:solidFill>
              </a:rPr>
              <a:t>FOK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E9C79BD8-2319-AF93-45E5-1C8C9E8B3C0B}"/>
              </a:ext>
            </a:extLst>
          </p:cNvPr>
          <p:cNvSpPr txBox="1"/>
          <p:nvPr/>
        </p:nvSpPr>
        <p:spPr>
          <a:xfrm>
            <a:off x="12209740" y="6282085"/>
            <a:ext cx="687895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200" b="1" spc="-10" dirty="0">
                <a:latin typeface="Tahoma"/>
                <a:cs typeface="Tahoma"/>
              </a:rPr>
              <a:t>Increased engagement through</a:t>
            </a:r>
            <a:r>
              <a:rPr sz="3200" b="1" spc="-10" dirty="0">
                <a:latin typeface="Tahoma"/>
                <a:cs typeface="Tahoma"/>
              </a:rPr>
              <a:t>…</a:t>
            </a:r>
            <a:endParaRPr sz="3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44E9-51FC-B491-D73C-F54644B1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738664"/>
          </a:xfrm>
        </p:spPr>
        <p:txBody>
          <a:bodyPr/>
          <a:lstStyle/>
          <a:p>
            <a:r>
              <a:rPr lang="en-GB"/>
              <a:t>Output highlights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FFCD4-B772-116D-52DC-240F5A08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38" y="4263256"/>
            <a:ext cx="10931955" cy="430887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4 PowerPoints presentations – 1 per workshop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2 co-created lesson plans </a:t>
            </a:r>
            <a:endParaRPr lang="en-US" sz="2800" dirty="0">
              <a:ea typeface="Tahoma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How Green are electric Car’</a:t>
            </a:r>
            <a:endParaRPr lang="en-US" sz="2800" dirty="0">
              <a:solidFill>
                <a:srgbClr val="0070C0"/>
              </a:solidFill>
              <a:cs typeface="Calibri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Will Nuclear power save the planet?</a:t>
            </a:r>
            <a:endParaRPr lang="en-US" sz="2800" dirty="0">
              <a:solidFill>
                <a:srgbClr val="0070C0"/>
              </a:solidFill>
              <a:cs typeface="Calibri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Lesson plans with guidance (in development)</a:t>
            </a:r>
            <a:endParaRPr lang="en-US" sz="2800" dirty="0">
              <a:ea typeface="Tahoma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How sustainable are the agricultural practices in my country/area?</a:t>
            </a:r>
            <a:endParaRPr lang="en-US" sz="2800" dirty="0">
              <a:solidFill>
                <a:srgbClr val="0070C0"/>
              </a:solidFill>
              <a:cs typeface="Calibri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Where should we put a wind turbine?</a:t>
            </a:r>
            <a:endParaRPr lang="en-US" sz="2800" dirty="0">
              <a:solidFill>
                <a:srgbClr val="0070C0"/>
              </a:solidFill>
              <a:cs typeface="Calibri"/>
            </a:endParaRPr>
          </a:p>
          <a:p>
            <a:pPr marL="1028700" lvl="1" indent="-5715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0070C0"/>
                </a:solidFill>
              </a:rPr>
              <a:t>How are animals adapting to our changing world?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Poster</a:t>
            </a:r>
            <a:endParaRPr lang="en-US" sz="2800" dirty="0">
              <a:ea typeface="Tahoma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800" dirty="0"/>
              <a:t>Blogs</a:t>
            </a:r>
            <a:endParaRPr lang="en-US" sz="2800" dirty="0">
              <a:solidFill>
                <a:srgbClr val="0070C0"/>
              </a:solidFill>
              <a:ea typeface="Tahom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4E5A13-AC89-D7FD-FC34-25C1782C5570}"/>
              </a:ext>
            </a:extLst>
          </p:cNvPr>
          <p:cNvSpPr txBox="1"/>
          <p:nvPr/>
        </p:nvSpPr>
        <p:spPr>
          <a:xfrm>
            <a:off x="13395960" y="3124200"/>
            <a:ext cx="6104890" cy="66479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Dissemination of resources</a:t>
            </a:r>
          </a:p>
          <a:p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zenodo.org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1"/>
                </a:solidFill>
              </a:rPr>
              <a:t>Views – 154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1"/>
                </a:solidFill>
              </a:rPr>
              <a:t>Downloads – 134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futureofknowledge.com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epistemicinsight.com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73325-CBC4-E988-5ABF-A5E9D55C4221}"/>
              </a:ext>
            </a:extLst>
          </p:cNvPr>
          <p:cNvSpPr txBox="1"/>
          <p:nvPr/>
        </p:nvSpPr>
        <p:spPr>
          <a:xfrm>
            <a:off x="603250" y="1692275"/>
            <a:ext cx="18797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The learning community gained momentum as it matured; growing as new colleagues joined the community to share diverse experiences of teaching sustainability in different contexts and settings.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Graphic 8" descr="Marketing with solid fill">
            <a:extLst>
              <a:ext uri="{FF2B5EF4-FFF2-40B4-BE49-F238E27FC236}">
                <a16:creationId xmlns:a16="http://schemas.microsoft.com/office/drawing/2014/main" id="{F69C24BA-2402-988C-FF9E-4F4F5EF20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43958" y="2985422"/>
            <a:ext cx="914400" cy="914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CE2E5B-38FB-4557-010D-1158951D5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96040" y="3695029"/>
            <a:ext cx="1633824" cy="1555402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811823CF-728F-996D-408E-C36E1AB883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64875" y="7805975"/>
            <a:ext cx="1490942" cy="1511747"/>
          </a:xfrm>
          <a:prstGeom prst="rect">
            <a:avLst/>
          </a:prstGeom>
        </p:spPr>
      </p:pic>
      <p:pic>
        <p:nvPicPr>
          <p:cNvPr id="8" name="Picture 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4D68E2-66C5-B0A0-AF3D-839AB353D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02360" y="5750561"/>
            <a:ext cx="1553474" cy="1588111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4D562DF3-FA61-5468-F61D-657340ABF45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ED9EB66C-8E14-1A4D-684D-0D47B89C8B8F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8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9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692706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44E9-51FC-B491-D73C-F54644B18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Outcome highlights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BBD150-8239-0080-3B4B-89838211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928" y="1894824"/>
            <a:ext cx="9983192" cy="7879080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+mn-lt"/>
              </a:rPr>
              <a:t>Improved confidence of understanding and application of multidisciplinary pedagogical approaches, particularly the relationship between science and religion</a:t>
            </a:r>
          </a:p>
          <a:p>
            <a:r>
              <a:rPr lang="en-US" sz="3200" b="1" dirty="0">
                <a:solidFill>
                  <a:srgbClr val="00B050"/>
                </a:solidFill>
                <a:latin typeface="+mn-lt"/>
              </a:rPr>
              <a:t>Co-created Lesson plans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indicate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greater understanding and improved confidence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when addressing the relationship between science and religious/worldviews when teaching sustainability. </a:t>
            </a:r>
          </a:p>
          <a:p>
            <a:endParaRPr lang="en-US" sz="3200" dirty="0">
              <a:solidFill>
                <a:srgbClr val="00B050"/>
              </a:solidFill>
              <a:latin typeface="+mn-lt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+mn-lt"/>
              </a:rPr>
              <a:t>Attending to diversity in religious/worldviews around sustainability issues</a:t>
            </a:r>
          </a:p>
          <a:p>
            <a:r>
              <a:rPr lang="en-US" sz="3200" b="1" dirty="0">
                <a:solidFill>
                  <a:srgbClr val="00B050"/>
                </a:solidFill>
                <a:latin typeface="+mn-lt"/>
              </a:rPr>
              <a:t>Workshop discussion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evidenced engagement with the importance of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diversity in religious/worldviews around sustainability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.</a:t>
            </a:r>
          </a:p>
          <a:p>
            <a:r>
              <a:rPr lang="en-US" sz="2800" dirty="0">
                <a:solidFill>
                  <a:srgbClr val="00B050"/>
                </a:solidFill>
                <a:latin typeface="+mn-lt"/>
              </a:rPr>
              <a:t>One participant noted the importance of an </a:t>
            </a:r>
            <a:r>
              <a:rPr lang="en-US" sz="2800" i="1" dirty="0">
                <a:solidFill>
                  <a:srgbClr val="00B050"/>
                </a:solidFill>
                <a:latin typeface="+mn-lt"/>
              </a:rPr>
              <a:t>“in-depth and broad understanding of an issue from </a:t>
            </a:r>
            <a:r>
              <a:rPr lang="en-US" sz="2800" b="1" i="1" dirty="0">
                <a:solidFill>
                  <a:srgbClr val="00B050"/>
                </a:solidFill>
                <a:latin typeface="+mn-lt"/>
              </a:rPr>
              <a:t>different perspectives</a:t>
            </a:r>
            <a:r>
              <a:rPr lang="en-US" sz="2800" i="1" dirty="0">
                <a:solidFill>
                  <a:srgbClr val="00B050"/>
                </a:solidFill>
                <a:latin typeface="+mn-lt"/>
              </a:rPr>
              <a:t>”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8CAF97-CA6B-FA43-73F0-3B198ACA6BA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12137406" y="2146022"/>
            <a:ext cx="7443469" cy="7017306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+mn-lt"/>
              </a:rPr>
              <a:t>Demonstrate an interest in the learning community model </a:t>
            </a:r>
          </a:p>
          <a:p>
            <a:r>
              <a:rPr lang="en-US" sz="3200" b="1" dirty="0">
                <a:solidFill>
                  <a:srgbClr val="00B050"/>
                </a:solidFill>
                <a:latin typeface="+mn-lt"/>
              </a:rPr>
              <a:t>Participation </a:t>
            </a:r>
            <a:r>
              <a:rPr lang="en-US" sz="3200" dirty="0">
                <a:solidFill>
                  <a:srgbClr val="00B050"/>
                </a:solidFill>
                <a:latin typeface="+mn-lt"/>
              </a:rPr>
              <a:t>–discussions, workshops, collaborative lesson planning, feedback of teaching and planning sustainability sessions in different contexts. </a:t>
            </a:r>
          </a:p>
          <a:p>
            <a:endParaRPr lang="en-US" sz="3200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chemeClr val="tx1"/>
                </a:solidFill>
                <a:latin typeface="+mn-lt"/>
              </a:rPr>
              <a:t>Dissemination - wider teacher network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  <a:latin typeface="+mn-lt"/>
              </a:rPr>
              <a:t>LASAR Newsletter - reach 400+ practitioners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  <a:latin typeface="+mn-lt"/>
              </a:rPr>
              <a:t>Blogs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  <a:latin typeface="+mn-lt"/>
              </a:rPr>
              <a:t>Zenodo – free downloadable resources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B050"/>
                </a:solidFill>
                <a:latin typeface="+mn-lt"/>
              </a:rPr>
              <a:t>TEAN Conference </a:t>
            </a:r>
            <a:endParaRPr lang="en-US" sz="3200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CDE0E378-DCDB-EB24-5358-69EAD6DF86D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4" name="object 29">
            <a:extLst>
              <a:ext uri="{FF2B5EF4-FFF2-40B4-BE49-F238E27FC236}">
                <a16:creationId xmlns:a16="http://schemas.microsoft.com/office/drawing/2014/main" id="{5B3F0881-32AD-CC87-D704-798813AAA2B3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3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3535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44E9-51FC-B491-D73C-F54644B1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738664"/>
          </a:xfrm>
        </p:spPr>
        <p:txBody>
          <a:bodyPr/>
          <a:lstStyle/>
          <a:p>
            <a:r>
              <a:rPr lang="en-GB"/>
              <a:t>Evaluation and Feedback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FFCD4-B772-116D-52DC-240F5A08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746" y="1890394"/>
            <a:ext cx="14543734" cy="752792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800" b="1" dirty="0">
                <a:solidFill>
                  <a:schemeClr val="tx1"/>
                </a:solidFill>
              </a:rPr>
              <a:t>What surprised you the most about the session?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800" b="1" i="1" dirty="0">
                <a:solidFill>
                  <a:srgbClr val="FF0000"/>
                </a:solidFill>
              </a:rPr>
              <a:t>“ Link of science with theology.”</a:t>
            </a:r>
          </a:p>
          <a:p>
            <a:endParaRPr lang="en-US" sz="2800" b="1" dirty="0"/>
          </a:p>
          <a:p>
            <a:r>
              <a:rPr lang="en-US" sz="2800" b="1" dirty="0"/>
              <a:t>Participants found sessions: </a:t>
            </a:r>
          </a:p>
          <a:p>
            <a:r>
              <a:rPr lang="en-GB" sz="2800" b="1" i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“very stimulating and thought provoking with clear objectives…”</a:t>
            </a:r>
          </a:p>
          <a:p>
            <a:endParaRPr lang="en-GB" sz="2800" b="1" i="1" dirty="0">
              <a:solidFill>
                <a:srgbClr val="FF0000"/>
              </a:solidFill>
              <a:latin typeface="Segoe UI" panose="020B0502040204020203" pitchFamily="34" charset="0"/>
            </a:endParaRPr>
          </a:p>
          <a:p>
            <a:r>
              <a:rPr lang="en-US" sz="2800" b="1" dirty="0"/>
              <a:t>The impact of the workshops (if any) on your understanding of the relationship between science and religion in the context of sustainability…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“Has given me more confidence to explore the relationship between stewardship and sustainability“</a:t>
            </a:r>
          </a:p>
          <a:p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b="1" dirty="0"/>
              <a:t>How the learning community supported understanding and confidence in planning and delivery of sustainability lessons which include science and religious/worldviews (stewardship) 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“Increased knowledge level and awareness of opportunities…to incorporate issues of sustainability in the lessons.”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9E8F7-F441-6A65-ADA2-7F3AEE6AE287}"/>
              </a:ext>
            </a:extLst>
          </p:cNvPr>
          <p:cNvSpPr txBox="1"/>
          <p:nvPr/>
        </p:nvSpPr>
        <p:spPr>
          <a:xfrm>
            <a:off x="15331440" y="1890394"/>
            <a:ext cx="4596674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Segoe UI" panose="020B0502040204020203" pitchFamily="34" charset="0"/>
                <a:ea typeface="Times New Roman" panose="02020603050405020304" pitchFamily="18" charset="0"/>
              </a:rPr>
              <a:t>P</a:t>
            </a:r>
            <a:r>
              <a:rPr lang="en-GB" sz="2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roject evaluation methods:</a:t>
            </a:r>
          </a:p>
          <a:p>
            <a:endParaRPr lang="en-GB" sz="2800" dirty="0">
              <a:effectLst/>
              <a:latin typeface="Segoe UI" panose="020B0502040204020203" pitchFamily="34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Jamboard</a:t>
            </a:r>
            <a:r>
              <a:rPr lang="en-GB" sz="2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(interactive whiteboard)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" panose="020B0502040204020203" pitchFamily="34" charset="0"/>
              </a:rPr>
              <a:t>Menti.com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" panose="020B0502040204020203" pitchFamily="34" charset="0"/>
              </a:rPr>
              <a:t>Padlet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" panose="020B0502040204020203" pitchFamily="34" charset="0"/>
              </a:rPr>
              <a:t>Surveys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Segoe UI" panose="020B0502040204020203" pitchFamily="34" charset="0"/>
              </a:rPr>
              <a:t>Interviews (TBC)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66A3E-CE00-F57B-7BDD-DA7013939EB9}"/>
              </a:ext>
            </a:extLst>
          </p:cNvPr>
          <p:cNvSpPr txBox="1"/>
          <p:nvPr/>
        </p:nvSpPr>
        <p:spPr>
          <a:xfrm>
            <a:off x="15941040" y="74218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/>
              <a:t>Next Steps…</a:t>
            </a:r>
            <a:endParaRPr lang="en-US" sz="2800" b="1"/>
          </a:p>
        </p:txBody>
      </p:sp>
      <p:sp>
        <p:nvSpPr>
          <p:cNvPr id="6" name="object 8">
            <a:extLst>
              <a:ext uri="{FF2B5EF4-FFF2-40B4-BE49-F238E27FC236}">
                <a16:creationId xmlns:a16="http://schemas.microsoft.com/office/drawing/2014/main" id="{F41195BC-C8A9-427C-BCA8-6F5648FFD0B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7" name="object 29">
            <a:extLst>
              <a:ext uri="{FF2B5EF4-FFF2-40B4-BE49-F238E27FC236}">
                <a16:creationId xmlns:a16="http://schemas.microsoft.com/office/drawing/2014/main" id="{7E0C65B8-B592-C5B0-724A-71060E963202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3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51873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A9A1A-DB8D-C67B-7B7A-BD64737C8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>
                <a:ea typeface="Tahoma"/>
              </a:rPr>
              <a:t>Invitation to collaborate</a:t>
            </a:r>
            <a:endParaRPr lang="en-US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00C12A-9D98-E77B-F4D7-F4F4AA6A4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8480" y="1623383"/>
            <a:ext cx="9902800" cy="9233297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/>
                <a:ea typeface="Tahoma"/>
              </a:rPr>
              <a:t>Invitation to collaborate</a:t>
            </a:r>
          </a:p>
          <a:p>
            <a:endParaRPr lang="en-US" dirty="0">
              <a:latin typeface="Calibri"/>
              <a:ea typeface="Tahoma"/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Although  this project has focused on sustainability within the area of teacher/school education and predominantly from two lenses: science and religion, we are interested in f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uture collaborative projects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 related to sustainability in a broader sense from multidisciplinary perspective.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Anyone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interested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libri"/>
                <a:ea typeface="Tahoma"/>
              </a:rPr>
              <a:t>is welcome to contact us: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  <a:latin typeface="Calibri"/>
              <a:ea typeface="Tahoma"/>
            </a:endParaRPr>
          </a:p>
          <a:p>
            <a:r>
              <a:rPr lang="en-US" dirty="0">
                <a:solidFill>
                  <a:srgbClr val="FF0000"/>
                </a:solidFill>
                <a:latin typeface="Calibri"/>
                <a:ea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aga.gordon@canterbury.ac.uk</a:t>
            </a:r>
          </a:p>
          <a:p>
            <a:r>
              <a:rPr lang="en-US" dirty="0">
                <a:solidFill>
                  <a:srgbClr val="FF0000"/>
                </a:solidFill>
                <a:latin typeface="Calibri"/>
                <a:ea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sherralyn.simpson@canterbury.ac.uk</a:t>
            </a:r>
          </a:p>
          <a:p>
            <a:endParaRPr lang="en-US" dirty="0">
              <a:solidFill>
                <a:srgbClr val="FF0000"/>
              </a:solidFill>
              <a:latin typeface="Calibri"/>
              <a:ea typeface="Tahoma"/>
            </a:endParaRPr>
          </a:p>
          <a:p>
            <a:endParaRPr lang="en-US" dirty="0">
              <a:latin typeface="Calibri"/>
              <a:ea typeface="Tahoma"/>
            </a:endParaRPr>
          </a:p>
        </p:txBody>
      </p:sp>
      <p:pic>
        <p:nvPicPr>
          <p:cNvPr id="4" name="Picture 3" descr="Colleagues huddle">
            <a:extLst>
              <a:ext uri="{FF2B5EF4-FFF2-40B4-BE49-F238E27FC236}">
                <a16:creationId xmlns:a16="http://schemas.microsoft.com/office/drawing/2014/main" id="{B6F5ECFA-E41E-DDE3-B0DC-71EB39A81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519" y="2689328"/>
            <a:ext cx="7996559" cy="5320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object 8">
            <a:extLst>
              <a:ext uri="{FF2B5EF4-FFF2-40B4-BE49-F238E27FC236}">
                <a16:creationId xmlns:a16="http://schemas.microsoft.com/office/drawing/2014/main" id="{47423F97-8582-DA8D-7498-80054E0B1C4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F0662BFA-690C-D1EB-8F2F-78C44E8F0BF7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6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7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652763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49291" y="303649"/>
            <a:ext cx="1369250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6490">
              <a:lnSpc>
                <a:spcPct val="100000"/>
              </a:lnSpc>
              <a:spcBef>
                <a:spcPts val="100"/>
              </a:spcBef>
            </a:pPr>
            <a:r>
              <a:t>Questions</a:t>
            </a:r>
            <a:endParaRPr spc="-10"/>
          </a:p>
        </p:txBody>
      </p:sp>
      <p:grpSp>
        <p:nvGrpSpPr>
          <p:cNvPr id="3" name="object 3"/>
          <p:cNvGrpSpPr/>
          <p:nvPr/>
        </p:nvGrpSpPr>
        <p:grpSpPr>
          <a:xfrm>
            <a:off x="5080928" y="2351405"/>
            <a:ext cx="7723505" cy="6606540"/>
            <a:chOff x="257630" y="2554453"/>
            <a:chExt cx="7723505" cy="660654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53996" y="4512450"/>
              <a:ext cx="5726990" cy="46480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7630" y="2554453"/>
              <a:ext cx="2813685" cy="2806700"/>
            </a:xfrm>
            <a:custGeom>
              <a:avLst/>
              <a:gdLst/>
              <a:ahLst/>
              <a:cxnLst/>
              <a:rect l="l" t="t" r="r" b="b"/>
              <a:pathLst>
                <a:path w="2813685" h="2806700">
                  <a:moveTo>
                    <a:pt x="1597552" y="2794000"/>
                  </a:moveTo>
                  <a:lnTo>
                    <a:pt x="1215616" y="2794000"/>
                  </a:lnTo>
                  <a:lnTo>
                    <a:pt x="1262688" y="2806700"/>
                  </a:lnTo>
                  <a:lnTo>
                    <a:pt x="1550480" y="2806700"/>
                  </a:lnTo>
                  <a:lnTo>
                    <a:pt x="1597552" y="2794000"/>
                  </a:lnTo>
                  <a:close/>
                </a:path>
                <a:path w="2813685" h="2806700">
                  <a:moveTo>
                    <a:pt x="1735727" y="2768600"/>
                  </a:moveTo>
                  <a:lnTo>
                    <a:pt x="1077444" y="2768600"/>
                  </a:lnTo>
                  <a:lnTo>
                    <a:pt x="1169034" y="2794000"/>
                  </a:lnTo>
                  <a:lnTo>
                    <a:pt x="1644135" y="2794000"/>
                  </a:lnTo>
                  <a:lnTo>
                    <a:pt x="1735727" y="2768600"/>
                  </a:lnTo>
                  <a:close/>
                </a:path>
                <a:path w="2813685" h="2806700">
                  <a:moveTo>
                    <a:pt x="1644135" y="12700"/>
                  </a:moveTo>
                  <a:lnTo>
                    <a:pt x="1169034" y="12700"/>
                  </a:lnTo>
                  <a:lnTo>
                    <a:pt x="1032488" y="50800"/>
                  </a:lnTo>
                  <a:lnTo>
                    <a:pt x="858872" y="101600"/>
                  </a:lnTo>
                  <a:lnTo>
                    <a:pt x="817149" y="127000"/>
                  </a:lnTo>
                  <a:lnTo>
                    <a:pt x="776152" y="139700"/>
                  </a:lnTo>
                  <a:lnTo>
                    <a:pt x="735906" y="165100"/>
                  </a:lnTo>
                  <a:lnTo>
                    <a:pt x="696437" y="190500"/>
                  </a:lnTo>
                  <a:lnTo>
                    <a:pt x="657771" y="215900"/>
                  </a:lnTo>
                  <a:lnTo>
                    <a:pt x="619935" y="241300"/>
                  </a:lnTo>
                  <a:lnTo>
                    <a:pt x="582954" y="266700"/>
                  </a:lnTo>
                  <a:lnTo>
                    <a:pt x="546854" y="292100"/>
                  </a:lnTo>
                  <a:lnTo>
                    <a:pt x="511663" y="317500"/>
                  </a:lnTo>
                  <a:lnTo>
                    <a:pt x="477405" y="342900"/>
                  </a:lnTo>
                  <a:lnTo>
                    <a:pt x="444107" y="381000"/>
                  </a:lnTo>
                  <a:lnTo>
                    <a:pt x="411795" y="406400"/>
                  </a:lnTo>
                  <a:lnTo>
                    <a:pt x="380496" y="444500"/>
                  </a:lnTo>
                  <a:lnTo>
                    <a:pt x="350234" y="469900"/>
                  </a:lnTo>
                  <a:lnTo>
                    <a:pt x="321037" y="508000"/>
                  </a:lnTo>
                  <a:lnTo>
                    <a:pt x="292931" y="546100"/>
                  </a:lnTo>
                  <a:lnTo>
                    <a:pt x="265941" y="584200"/>
                  </a:lnTo>
                  <a:lnTo>
                    <a:pt x="240093" y="622300"/>
                  </a:lnTo>
                  <a:lnTo>
                    <a:pt x="215415" y="660400"/>
                  </a:lnTo>
                  <a:lnTo>
                    <a:pt x="191931" y="698500"/>
                  </a:lnTo>
                  <a:lnTo>
                    <a:pt x="169668" y="736600"/>
                  </a:lnTo>
                  <a:lnTo>
                    <a:pt x="148653" y="774700"/>
                  </a:lnTo>
                  <a:lnTo>
                    <a:pt x="128910" y="812800"/>
                  </a:lnTo>
                  <a:lnTo>
                    <a:pt x="110467" y="850900"/>
                  </a:lnTo>
                  <a:lnTo>
                    <a:pt x="93350" y="901700"/>
                  </a:lnTo>
                  <a:lnTo>
                    <a:pt x="77583" y="939800"/>
                  </a:lnTo>
                  <a:lnTo>
                    <a:pt x="63195" y="990600"/>
                  </a:lnTo>
                  <a:lnTo>
                    <a:pt x="50210" y="1028700"/>
                  </a:lnTo>
                  <a:lnTo>
                    <a:pt x="38655" y="1079500"/>
                  </a:lnTo>
                  <a:lnTo>
                    <a:pt x="28556" y="1117600"/>
                  </a:lnTo>
                  <a:lnTo>
                    <a:pt x="19939" y="1168400"/>
                  </a:lnTo>
                  <a:lnTo>
                    <a:pt x="12831" y="1219200"/>
                  </a:lnTo>
                  <a:lnTo>
                    <a:pt x="7256" y="1257300"/>
                  </a:lnTo>
                  <a:lnTo>
                    <a:pt x="3242" y="1308100"/>
                  </a:lnTo>
                  <a:lnTo>
                    <a:pt x="814" y="1358900"/>
                  </a:lnTo>
                  <a:lnTo>
                    <a:pt x="0" y="1409700"/>
                  </a:lnTo>
                  <a:lnTo>
                    <a:pt x="814" y="1447800"/>
                  </a:lnTo>
                  <a:lnTo>
                    <a:pt x="3242" y="1498600"/>
                  </a:lnTo>
                  <a:lnTo>
                    <a:pt x="7256" y="1549400"/>
                  </a:lnTo>
                  <a:lnTo>
                    <a:pt x="12831" y="1600200"/>
                  </a:lnTo>
                  <a:lnTo>
                    <a:pt x="19939" y="1638300"/>
                  </a:lnTo>
                  <a:lnTo>
                    <a:pt x="28556" y="1689100"/>
                  </a:lnTo>
                  <a:lnTo>
                    <a:pt x="38655" y="1739900"/>
                  </a:lnTo>
                  <a:lnTo>
                    <a:pt x="50210" y="1778000"/>
                  </a:lnTo>
                  <a:lnTo>
                    <a:pt x="63195" y="1828800"/>
                  </a:lnTo>
                  <a:lnTo>
                    <a:pt x="77583" y="1866900"/>
                  </a:lnTo>
                  <a:lnTo>
                    <a:pt x="93350" y="1905000"/>
                  </a:lnTo>
                  <a:lnTo>
                    <a:pt x="110467" y="1955800"/>
                  </a:lnTo>
                  <a:lnTo>
                    <a:pt x="128910" y="1993900"/>
                  </a:lnTo>
                  <a:lnTo>
                    <a:pt x="148653" y="2032000"/>
                  </a:lnTo>
                  <a:lnTo>
                    <a:pt x="169668" y="2070100"/>
                  </a:lnTo>
                  <a:lnTo>
                    <a:pt x="191931" y="2120900"/>
                  </a:lnTo>
                  <a:lnTo>
                    <a:pt x="215415" y="2159000"/>
                  </a:lnTo>
                  <a:lnTo>
                    <a:pt x="240093" y="2197100"/>
                  </a:lnTo>
                  <a:lnTo>
                    <a:pt x="265941" y="2235200"/>
                  </a:lnTo>
                  <a:lnTo>
                    <a:pt x="292931" y="2260600"/>
                  </a:lnTo>
                  <a:lnTo>
                    <a:pt x="321037" y="2298700"/>
                  </a:lnTo>
                  <a:lnTo>
                    <a:pt x="350234" y="2336800"/>
                  </a:lnTo>
                  <a:lnTo>
                    <a:pt x="380496" y="2362200"/>
                  </a:lnTo>
                  <a:lnTo>
                    <a:pt x="411795" y="2400300"/>
                  </a:lnTo>
                  <a:lnTo>
                    <a:pt x="444107" y="2425700"/>
                  </a:lnTo>
                  <a:lnTo>
                    <a:pt x="477405" y="2463800"/>
                  </a:lnTo>
                  <a:lnTo>
                    <a:pt x="511663" y="2489200"/>
                  </a:lnTo>
                  <a:lnTo>
                    <a:pt x="546854" y="2514600"/>
                  </a:lnTo>
                  <a:lnTo>
                    <a:pt x="582954" y="2552700"/>
                  </a:lnTo>
                  <a:lnTo>
                    <a:pt x="619935" y="2578100"/>
                  </a:lnTo>
                  <a:lnTo>
                    <a:pt x="657771" y="2603500"/>
                  </a:lnTo>
                  <a:lnTo>
                    <a:pt x="696437" y="2616200"/>
                  </a:lnTo>
                  <a:lnTo>
                    <a:pt x="735906" y="2641600"/>
                  </a:lnTo>
                  <a:lnTo>
                    <a:pt x="776152" y="2667000"/>
                  </a:lnTo>
                  <a:lnTo>
                    <a:pt x="817149" y="2679700"/>
                  </a:lnTo>
                  <a:lnTo>
                    <a:pt x="858872" y="2705100"/>
                  </a:lnTo>
                  <a:lnTo>
                    <a:pt x="944387" y="2730500"/>
                  </a:lnTo>
                  <a:lnTo>
                    <a:pt x="988127" y="2755900"/>
                  </a:lnTo>
                  <a:lnTo>
                    <a:pt x="1032488" y="2768600"/>
                  </a:lnTo>
                  <a:lnTo>
                    <a:pt x="1780683" y="2768600"/>
                  </a:lnTo>
                  <a:lnTo>
                    <a:pt x="1825045" y="2755900"/>
                  </a:lnTo>
                  <a:lnTo>
                    <a:pt x="1868787" y="2730500"/>
                  </a:lnTo>
                  <a:lnTo>
                    <a:pt x="1954305" y="2705100"/>
                  </a:lnTo>
                  <a:lnTo>
                    <a:pt x="1996029" y="2679700"/>
                  </a:lnTo>
                  <a:lnTo>
                    <a:pt x="2037028" y="2667000"/>
                  </a:lnTo>
                  <a:lnTo>
                    <a:pt x="2077275" y="2641600"/>
                  </a:lnTo>
                  <a:lnTo>
                    <a:pt x="2116746" y="2616200"/>
                  </a:lnTo>
                  <a:lnTo>
                    <a:pt x="2155414" y="2603500"/>
                  </a:lnTo>
                  <a:lnTo>
                    <a:pt x="2193252" y="2578100"/>
                  </a:lnTo>
                  <a:lnTo>
                    <a:pt x="2230235" y="2552700"/>
                  </a:lnTo>
                  <a:lnTo>
                    <a:pt x="2266336" y="2514600"/>
                  </a:lnTo>
                  <a:lnTo>
                    <a:pt x="2301529" y="2489200"/>
                  </a:lnTo>
                  <a:lnTo>
                    <a:pt x="2335789" y="2463800"/>
                  </a:lnTo>
                  <a:lnTo>
                    <a:pt x="2357989" y="2438400"/>
                  </a:lnTo>
                  <a:lnTo>
                    <a:pt x="1356887" y="2438400"/>
                  </a:lnTo>
                  <a:lnTo>
                    <a:pt x="1312537" y="2413000"/>
                  </a:lnTo>
                  <a:lnTo>
                    <a:pt x="1275179" y="2387600"/>
                  </a:lnTo>
                  <a:lnTo>
                    <a:pt x="1246458" y="2349500"/>
                  </a:lnTo>
                  <a:lnTo>
                    <a:pt x="1228019" y="2311400"/>
                  </a:lnTo>
                  <a:lnTo>
                    <a:pt x="1221507" y="2260600"/>
                  </a:lnTo>
                  <a:lnTo>
                    <a:pt x="1228019" y="2209800"/>
                  </a:lnTo>
                  <a:lnTo>
                    <a:pt x="1246458" y="2159000"/>
                  </a:lnTo>
                  <a:lnTo>
                    <a:pt x="1275179" y="2120900"/>
                  </a:lnTo>
                  <a:lnTo>
                    <a:pt x="1312537" y="2095500"/>
                  </a:lnTo>
                  <a:lnTo>
                    <a:pt x="1356887" y="2082800"/>
                  </a:lnTo>
                  <a:lnTo>
                    <a:pt x="1406583" y="2070100"/>
                  </a:lnTo>
                  <a:lnTo>
                    <a:pt x="2643546" y="2070100"/>
                  </a:lnTo>
                  <a:lnTo>
                    <a:pt x="2664563" y="2032000"/>
                  </a:lnTo>
                  <a:lnTo>
                    <a:pt x="2684307" y="1993900"/>
                  </a:lnTo>
                  <a:lnTo>
                    <a:pt x="2702752" y="1955800"/>
                  </a:lnTo>
                  <a:lnTo>
                    <a:pt x="2715591" y="1917700"/>
                  </a:lnTo>
                  <a:lnTo>
                    <a:pt x="1295537" y="1917700"/>
                  </a:lnTo>
                  <a:lnTo>
                    <a:pt x="1295537" y="1371600"/>
                  </a:lnTo>
                  <a:lnTo>
                    <a:pt x="1458342" y="1371600"/>
                  </a:lnTo>
                  <a:lnTo>
                    <a:pt x="1507226" y="1358900"/>
                  </a:lnTo>
                  <a:lnTo>
                    <a:pt x="1553084" y="1346200"/>
                  </a:lnTo>
                  <a:lnTo>
                    <a:pt x="1595761" y="1333500"/>
                  </a:lnTo>
                  <a:lnTo>
                    <a:pt x="1635103" y="1320800"/>
                  </a:lnTo>
                  <a:lnTo>
                    <a:pt x="1670957" y="1295400"/>
                  </a:lnTo>
                  <a:lnTo>
                    <a:pt x="1703169" y="1270000"/>
                  </a:lnTo>
                  <a:lnTo>
                    <a:pt x="1731585" y="1231900"/>
                  </a:lnTo>
                  <a:lnTo>
                    <a:pt x="1756051" y="1206500"/>
                  </a:lnTo>
                  <a:lnTo>
                    <a:pt x="1776413" y="1168400"/>
                  </a:lnTo>
                  <a:lnTo>
                    <a:pt x="1792519" y="1130300"/>
                  </a:lnTo>
                  <a:lnTo>
                    <a:pt x="1804213" y="1092200"/>
                  </a:lnTo>
                  <a:lnTo>
                    <a:pt x="1811342" y="1041400"/>
                  </a:lnTo>
                  <a:lnTo>
                    <a:pt x="1813753" y="990600"/>
                  </a:lnTo>
                  <a:lnTo>
                    <a:pt x="777322" y="990600"/>
                  </a:lnTo>
                  <a:lnTo>
                    <a:pt x="778871" y="939800"/>
                  </a:lnTo>
                  <a:lnTo>
                    <a:pt x="783468" y="901700"/>
                  </a:lnTo>
                  <a:lnTo>
                    <a:pt x="791044" y="850900"/>
                  </a:lnTo>
                  <a:lnTo>
                    <a:pt x="801528" y="800100"/>
                  </a:lnTo>
                  <a:lnTo>
                    <a:pt x="814849" y="762000"/>
                  </a:lnTo>
                  <a:lnTo>
                    <a:pt x="830935" y="723900"/>
                  </a:lnTo>
                  <a:lnTo>
                    <a:pt x="849716" y="673100"/>
                  </a:lnTo>
                  <a:lnTo>
                    <a:pt x="871120" y="635000"/>
                  </a:lnTo>
                  <a:lnTo>
                    <a:pt x="895078" y="609600"/>
                  </a:lnTo>
                  <a:lnTo>
                    <a:pt x="921518" y="571500"/>
                  </a:lnTo>
                  <a:lnTo>
                    <a:pt x="950369" y="546100"/>
                  </a:lnTo>
                  <a:lnTo>
                    <a:pt x="981560" y="508000"/>
                  </a:lnTo>
                  <a:lnTo>
                    <a:pt x="1015021" y="482600"/>
                  </a:lnTo>
                  <a:lnTo>
                    <a:pt x="1050680" y="457200"/>
                  </a:lnTo>
                  <a:lnTo>
                    <a:pt x="1088466" y="444500"/>
                  </a:lnTo>
                  <a:lnTo>
                    <a:pt x="1128309" y="419100"/>
                  </a:lnTo>
                  <a:lnTo>
                    <a:pt x="1170138" y="406400"/>
                  </a:lnTo>
                  <a:lnTo>
                    <a:pt x="1213881" y="393700"/>
                  </a:lnTo>
                  <a:lnTo>
                    <a:pt x="1259468" y="381000"/>
                  </a:lnTo>
                  <a:lnTo>
                    <a:pt x="1306828" y="368300"/>
                  </a:lnTo>
                  <a:lnTo>
                    <a:pt x="2357989" y="368300"/>
                  </a:lnTo>
                  <a:lnTo>
                    <a:pt x="2335789" y="342900"/>
                  </a:lnTo>
                  <a:lnTo>
                    <a:pt x="2301529" y="317500"/>
                  </a:lnTo>
                  <a:lnTo>
                    <a:pt x="2266336" y="292100"/>
                  </a:lnTo>
                  <a:lnTo>
                    <a:pt x="2230235" y="266700"/>
                  </a:lnTo>
                  <a:lnTo>
                    <a:pt x="2193252" y="241300"/>
                  </a:lnTo>
                  <a:lnTo>
                    <a:pt x="2155414" y="215900"/>
                  </a:lnTo>
                  <a:lnTo>
                    <a:pt x="2116746" y="190500"/>
                  </a:lnTo>
                  <a:lnTo>
                    <a:pt x="2077275" y="165100"/>
                  </a:lnTo>
                  <a:lnTo>
                    <a:pt x="2037028" y="139700"/>
                  </a:lnTo>
                  <a:lnTo>
                    <a:pt x="1996029" y="127000"/>
                  </a:lnTo>
                  <a:lnTo>
                    <a:pt x="1954305" y="101600"/>
                  </a:lnTo>
                  <a:lnTo>
                    <a:pt x="1780683" y="50800"/>
                  </a:lnTo>
                  <a:lnTo>
                    <a:pt x="1644135" y="12700"/>
                  </a:lnTo>
                  <a:close/>
                </a:path>
                <a:path w="2813685" h="2806700">
                  <a:moveTo>
                    <a:pt x="2643546" y="2070100"/>
                  </a:moveTo>
                  <a:lnTo>
                    <a:pt x="1406583" y="2070100"/>
                  </a:lnTo>
                  <a:lnTo>
                    <a:pt x="1456280" y="2082800"/>
                  </a:lnTo>
                  <a:lnTo>
                    <a:pt x="1500630" y="2095500"/>
                  </a:lnTo>
                  <a:lnTo>
                    <a:pt x="1537988" y="2120900"/>
                  </a:lnTo>
                  <a:lnTo>
                    <a:pt x="1566709" y="2159000"/>
                  </a:lnTo>
                  <a:lnTo>
                    <a:pt x="1585148" y="2209800"/>
                  </a:lnTo>
                  <a:lnTo>
                    <a:pt x="1591660" y="2260600"/>
                  </a:lnTo>
                  <a:lnTo>
                    <a:pt x="1585148" y="2311400"/>
                  </a:lnTo>
                  <a:lnTo>
                    <a:pt x="1566709" y="2349500"/>
                  </a:lnTo>
                  <a:lnTo>
                    <a:pt x="1537988" y="2387600"/>
                  </a:lnTo>
                  <a:lnTo>
                    <a:pt x="1500630" y="2413000"/>
                  </a:lnTo>
                  <a:lnTo>
                    <a:pt x="1456280" y="2438400"/>
                  </a:lnTo>
                  <a:lnTo>
                    <a:pt x="2357989" y="2438400"/>
                  </a:lnTo>
                  <a:lnTo>
                    <a:pt x="2369089" y="2425700"/>
                  </a:lnTo>
                  <a:lnTo>
                    <a:pt x="2401402" y="2400300"/>
                  </a:lnTo>
                  <a:lnTo>
                    <a:pt x="2432704" y="2362200"/>
                  </a:lnTo>
                  <a:lnTo>
                    <a:pt x="2462967" y="2336800"/>
                  </a:lnTo>
                  <a:lnTo>
                    <a:pt x="2492166" y="2298700"/>
                  </a:lnTo>
                  <a:lnTo>
                    <a:pt x="2520275" y="2260600"/>
                  </a:lnTo>
                  <a:lnTo>
                    <a:pt x="2547267" y="2235200"/>
                  </a:lnTo>
                  <a:lnTo>
                    <a:pt x="2573116" y="2197100"/>
                  </a:lnTo>
                  <a:lnTo>
                    <a:pt x="2597796" y="2159000"/>
                  </a:lnTo>
                  <a:lnTo>
                    <a:pt x="2621282" y="2120900"/>
                  </a:lnTo>
                  <a:lnTo>
                    <a:pt x="2643546" y="2070100"/>
                  </a:lnTo>
                  <a:close/>
                </a:path>
                <a:path w="2813685" h="2806700">
                  <a:moveTo>
                    <a:pt x="2357989" y="368300"/>
                  </a:moveTo>
                  <a:lnTo>
                    <a:pt x="1500499" y="368300"/>
                  </a:lnTo>
                  <a:lnTo>
                    <a:pt x="1545793" y="381000"/>
                  </a:lnTo>
                  <a:lnTo>
                    <a:pt x="1632480" y="406400"/>
                  </a:lnTo>
                  <a:lnTo>
                    <a:pt x="1673645" y="419100"/>
                  </a:lnTo>
                  <a:lnTo>
                    <a:pt x="1713203" y="444500"/>
                  </a:lnTo>
                  <a:lnTo>
                    <a:pt x="1751041" y="469900"/>
                  </a:lnTo>
                  <a:lnTo>
                    <a:pt x="1787043" y="495300"/>
                  </a:lnTo>
                  <a:lnTo>
                    <a:pt x="1821094" y="520700"/>
                  </a:lnTo>
                  <a:lnTo>
                    <a:pt x="1853081" y="546100"/>
                  </a:lnTo>
                  <a:lnTo>
                    <a:pt x="1882889" y="584200"/>
                  </a:lnTo>
                  <a:lnTo>
                    <a:pt x="1910402" y="609600"/>
                  </a:lnTo>
                  <a:lnTo>
                    <a:pt x="1935506" y="647700"/>
                  </a:lnTo>
                  <a:lnTo>
                    <a:pt x="1958086" y="685800"/>
                  </a:lnTo>
                  <a:lnTo>
                    <a:pt x="1978027" y="723900"/>
                  </a:lnTo>
                  <a:lnTo>
                    <a:pt x="1995216" y="774700"/>
                  </a:lnTo>
                  <a:lnTo>
                    <a:pt x="2009536" y="812800"/>
                  </a:lnTo>
                  <a:lnTo>
                    <a:pt x="2020874" y="863600"/>
                  </a:lnTo>
                  <a:lnTo>
                    <a:pt x="2029115" y="901700"/>
                  </a:lnTo>
                  <a:lnTo>
                    <a:pt x="2034143" y="952500"/>
                  </a:lnTo>
                  <a:lnTo>
                    <a:pt x="2035845" y="990600"/>
                  </a:lnTo>
                  <a:lnTo>
                    <a:pt x="2033943" y="1054100"/>
                  </a:lnTo>
                  <a:lnTo>
                    <a:pt x="2028310" y="1092200"/>
                  </a:lnTo>
                  <a:lnTo>
                    <a:pt x="2019051" y="1143000"/>
                  </a:lnTo>
                  <a:lnTo>
                    <a:pt x="2006273" y="1193800"/>
                  </a:lnTo>
                  <a:lnTo>
                    <a:pt x="1990083" y="1231900"/>
                  </a:lnTo>
                  <a:lnTo>
                    <a:pt x="1970588" y="1282700"/>
                  </a:lnTo>
                  <a:lnTo>
                    <a:pt x="1947894" y="1320800"/>
                  </a:lnTo>
                  <a:lnTo>
                    <a:pt x="1922108" y="1358900"/>
                  </a:lnTo>
                  <a:lnTo>
                    <a:pt x="1893336" y="1397000"/>
                  </a:lnTo>
                  <a:lnTo>
                    <a:pt x="1861685" y="1422400"/>
                  </a:lnTo>
                  <a:lnTo>
                    <a:pt x="1827261" y="1447800"/>
                  </a:lnTo>
                  <a:lnTo>
                    <a:pt x="1790172" y="1485900"/>
                  </a:lnTo>
                  <a:lnTo>
                    <a:pt x="1750524" y="1511300"/>
                  </a:lnTo>
                  <a:lnTo>
                    <a:pt x="1708424" y="1524000"/>
                  </a:lnTo>
                  <a:lnTo>
                    <a:pt x="1663977" y="1549400"/>
                  </a:lnTo>
                  <a:lnTo>
                    <a:pt x="1617292" y="1562100"/>
                  </a:lnTo>
                  <a:lnTo>
                    <a:pt x="1568474" y="1574800"/>
                  </a:lnTo>
                  <a:lnTo>
                    <a:pt x="1517630" y="1587500"/>
                  </a:lnTo>
                  <a:lnTo>
                    <a:pt x="1517630" y="1917700"/>
                  </a:lnTo>
                  <a:lnTo>
                    <a:pt x="2715591" y="1917700"/>
                  </a:lnTo>
                  <a:lnTo>
                    <a:pt x="2719871" y="1905000"/>
                  </a:lnTo>
                  <a:lnTo>
                    <a:pt x="2735638" y="1866900"/>
                  </a:lnTo>
                  <a:lnTo>
                    <a:pt x="2750028" y="1828800"/>
                  </a:lnTo>
                  <a:lnTo>
                    <a:pt x="2763014" y="1778000"/>
                  </a:lnTo>
                  <a:lnTo>
                    <a:pt x="2774570" y="1739900"/>
                  </a:lnTo>
                  <a:lnTo>
                    <a:pt x="2784670" y="1689100"/>
                  </a:lnTo>
                  <a:lnTo>
                    <a:pt x="2793287" y="1638300"/>
                  </a:lnTo>
                  <a:lnTo>
                    <a:pt x="2800397" y="1600200"/>
                  </a:lnTo>
                  <a:lnTo>
                    <a:pt x="2805972" y="1549400"/>
                  </a:lnTo>
                  <a:lnTo>
                    <a:pt x="2809986" y="1498600"/>
                  </a:lnTo>
                  <a:lnTo>
                    <a:pt x="2812414" y="1447800"/>
                  </a:lnTo>
                  <a:lnTo>
                    <a:pt x="2813229" y="1409700"/>
                  </a:lnTo>
                  <a:lnTo>
                    <a:pt x="2812414" y="1358900"/>
                  </a:lnTo>
                  <a:lnTo>
                    <a:pt x="2809986" y="1308100"/>
                  </a:lnTo>
                  <a:lnTo>
                    <a:pt x="2805972" y="1257300"/>
                  </a:lnTo>
                  <a:lnTo>
                    <a:pt x="2800397" y="1219200"/>
                  </a:lnTo>
                  <a:lnTo>
                    <a:pt x="2793287" y="1168400"/>
                  </a:lnTo>
                  <a:lnTo>
                    <a:pt x="2784670" y="1117600"/>
                  </a:lnTo>
                  <a:lnTo>
                    <a:pt x="2774570" y="1079500"/>
                  </a:lnTo>
                  <a:lnTo>
                    <a:pt x="2763014" y="1028700"/>
                  </a:lnTo>
                  <a:lnTo>
                    <a:pt x="2750028" y="990600"/>
                  </a:lnTo>
                  <a:lnTo>
                    <a:pt x="2735638" y="939800"/>
                  </a:lnTo>
                  <a:lnTo>
                    <a:pt x="2719871" y="901700"/>
                  </a:lnTo>
                  <a:lnTo>
                    <a:pt x="2702752" y="850900"/>
                  </a:lnTo>
                  <a:lnTo>
                    <a:pt x="2684307" y="812800"/>
                  </a:lnTo>
                  <a:lnTo>
                    <a:pt x="2664563" y="774700"/>
                  </a:lnTo>
                  <a:lnTo>
                    <a:pt x="2643546" y="736600"/>
                  </a:lnTo>
                  <a:lnTo>
                    <a:pt x="2621282" y="698500"/>
                  </a:lnTo>
                  <a:lnTo>
                    <a:pt x="2597796" y="660400"/>
                  </a:lnTo>
                  <a:lnTo>
                    <a:pt x="2573116" y="622300"/>
                  </a:lnTo>
                  <a:lnTo>
                    <a:pt x="2547267" y="584200"/>
                  </a:lnTo>
                  <a:lnTo>
                    <a:pt x="2520275" y="546100"/>
                  </a:lnTo>
                  <a:lnTo>
                    <a:pt x="2492166" y="508000"/>
                  </a:lnTo>
                  <a:lnTo>
                    <a:pt x="2462967" y="469900"/>
                  </a:lnTo>
                  <a:lnTo>
                    <a:pt x="2432704" y="444500"/>
                  </a:lnTo>
                  <a:lnTo>
                    <a:pt x="2401402" y="406400"/>
                  </a:lnTo>
                  <a:lnTo>
                    <a:pt x="2369089" y="381000"/>
                  </a:lnTo>
                  <a:lnTo>
                    <a:pt x="2357989" y="368300"/>
                  </a:lnTo>
                  <a:close/>
                </a:path>
                <a:path w="2813685" h="2806700">
                  <a:moveTo>
                    <a:pt x="1502564" y="596900"/>
                  </a:moveTo>
                  <a:lnTo>
                    <a:pt x="1303610" y="596900"/>
                  </a:lnTo>
                  <a:lnTo>
                    <a:pt x="1257145" y="609600"/>
                  </a:lnTo>
                  <a:lnTo>
                    <a:pt x="1214168" y="622300"/>
                  </a:lnTo>
                  <a:lnTo>
                    <a:pt x="1174786" y="647700"/>
                  </a:lnTo>
                  <a:lnTo>
                    <a:pt x="1139102" y="673100"/>
                  </a:lnTo>
                  <a:lnTo>
                    <a:pt x="1107222" y="698500"/>
                  </a:lnTo>
                  <a:lnTo>
                    <a:pt x="1055295" y="762000"/>
                  </a:lnTo>
                  <a:lnTo>
                    <a:pt x="1035459" y="800100"/>
                  </a:lnTo>
                  <a:lnTo>
                    <a:pt x="1019847" y="850900"/>
                  </a:lnTo>
                  <a:lnTo>
                    <a:pt x="1008566" y="889000"/>
                  </a:lnTo>
                  <a:lnTo>
                    <a:pt x="1001720" y="939800"/>
                  </a:lnTo>
                  <a:lnTo>
                    <a:pt x="999414" y="990600"/>
                  </a:lnTo>
                  <a:lnTo>
                    <a:pt x="1813753" y="990600"/>
                  </a:lnTo>
                  <a:lnTo>
                    <a:pt x="1811132" y="952500"/>
                  </a:lnTo>
                  <a:lnTo>
                    <a:pt x="1803436" y="901700"/>
                  </a:lnTo>
                  <a:lnTo>
                    <a:pt x="1790916" y="850900"/>
                  </a:lnTo>
                  <a:lnTo>
                    <a:pt x="1773823" y="812800"/>
                  </a:lnTo>
                  <a:lnTo>
                    <a:pt x="1752409" y="774700"/>
                  </a:lnTo>
                  <a:lnTo>
                    <a:pt x="1726923" y="736600"/>
                  </a:lnTo>
                  <a:lnTo>
                    <a:pt x="1697617" y="711200"/>
                  </a:lnTo>
                  <a:lnTo>
                    <a:pt x="1664741" y="673100"/>
                  </a:lnTo>
                  <a:lnTo>
                    <a:pt x="1628548" y="647700"/>
                  </a:lnTo>
                  <a:lnTo>
                    <a:pt x="1589286" y="635000"/>
                  </a:lnTo>
                  <a:lnTo>
                    <a:pt x="1547208" y="609600"/>
                  </a:lnTo>
                  <a:lnTo>
                    <a:pt x="1502564" y="596900"/>
                  </a:lnTo>
                  <a:close/>
                </a:path>
                <a:path w="2813685" h="2806700">
                  <a:moveTo>
                    <a:pt x="1406583" y="584200"/>
                  </a:moveTo>
                  <a:lnTo>
                    <a:pt x="1353458" y="596900"/>
                  </a:lnTo>
                  <a:lnTo>
                    <a:pt x="1455606" y="596900"/>
                  </a:lnTo>
                  <a:lnTo>
                    <a:pt x="1406583" y="584200"/>
                  </a:lnTo>
                  <a:close/>
                </a:path>
                <a:path w="2813685" h="2806700">
                  <a:moveTo>
                    <a:pt x="1550480" y="0"/>
                  </a:moveTo>
                  <a:lnTo>
                    <a:pt x="1262688" y="0"/>
                  </a:lnTo>
                  <a:lnTo>
                    <a:pt x="1215616" y="12700"/>
                  </a:lnTo>
                  <a:lnTo>
                    <a:pt x="1597552" y="12700"/>
                  </a:lnTo>
                  <a:lnTo>
                    <a:pt x="155048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070850" y="2208569"/>
            <a:ext cx="4333240" cy="759182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114425" marR="5080" indent="-1102360">
              <a:lnSpc>
                <a:spcPts val="5640"/>
              </a:lnSpc>
              <a:spcBef>
                <a:spcPts val="320"/>
              </a:spcBef>
            </a:pPr>
            <a:r>
              <a:rPr sz="4800" b="1">
                <a:latin typeface="Tahoma"/>
                <a:cs typeface="Tahoma"/>
              </a:rPr>
              <a:t>Any </a:t>
            </a:r>
            <a:r>
              <a:rPr sz="4800" b="1" spc="-10">
                <a:latin typeface="Tahoma"/>
                <a:cs typeface="Tahoma"/>
              </a:rPr>
              <a:t>questions</a:t>
            </a:r>
            <a:endParaRPr sz="48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3444">
              <a:lnSpc>
                <a:spcPct val="100000"/>
              </a:lnSpc>
              <a:spcBef>
                <a:spcPts val="100"/>
              </a:spcBef>
            </a:pPr>
            <a:r>
              <a:rPr sz="7200" spc="-10"/>
              <a:t>science-</a:t>
            </a:r>
            <a:r>
              <a:rPr sz="7200"/>
              <a:t>religion</a:t>
            </a:r>
            <a:r>
              <a:rPr sz="7200" spc="35"/>
              <a:t> </a:t>
            </a:r>
            <a:r>
              <a:rPr sz="7200" spc="-10"/>
              <a:t>discourse</a:t>
            </a:r>
            <a:endParaRPr sz="7200"/>
          </a:p>
        </p:txBody>
      </p:sp>
      <p:sp>
        <p:nvSpPr>
          <p:cNvPr id="3" name="object 3"/>
          <p:cNvSpPr txBox="1"/>
          <p:nvPr/>
        </p:nvSpPr>
        <p:spPr>
          <a:xfrm>
            <a:off x="401207" y="1570645"/>
            <a:ext cx="16831310" cy="8257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>
                <a:latin typeface="Tahoma"/>
                <a:cs typeface="Tahoma"/>
              </a:rPr>
              <a:t>Sustainability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–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simple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questions</a:t>
            </a:r>
            <a:r>
              <a:rPr sz="5400" spc="-25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to</a:t>
            </a:r>
            <a:r>
              <a:rPr sz="5400" spc="-20">
                <a:latin typeface="Tahoma"/>
                <a:cs typeface="Tahoma"/>
              </a:rPr>
              <a:t> ask:</a:t>
            </a:r>
            <a:endParaRPr sz="5400">
              <a:latin typeface="Tahoma"/>
              <a:cs typeface="Tahoma"/>
            </a:endParaRPr>
          </a:p>
          <a:p>
            <a:pPr marL="697865" indent="-6851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697865" algn="l"/>
              </a:tabLst>
            </a:pP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Science</a:t>
            </a:r>
            <a:r>
              <a:rPr sz="4800" spc="-1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– How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can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we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do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 spc="-25">
                <a:solidFill>
                  <a:srgbClr val="006FC0"/>
                </a:solidFill>
                <a:latin typeface="Tahoma"/>
                <a:cs typeface="Tahoma"/>
              </a:rPr>
              <a:t>it?</a:t>
            </a:r>
            <a:endParaRPr sz="4800">
              <a:latin typeface="Tahoma"/>
              <a:cs typeface="Tahoma"/>
            </a:endParaRPr>
          </a:p>
          <a:p>
            <a:pPr marL="697865" indent="-685165">
              <a:lnSpc>
                <a:spcPct val="100000"/>
              </a:lnSpc>
              <a:buFont typeface="Arial"/>
              <a:buChar char="•"/>
              <a:tabLst>
                <a:tab pos="697865" algn="l"/>
              </a:tabLst>
            </a:pP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Religion –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Why</a:t>
            </a:r>
            <a:r>
              <a:rPr sz="4800" spc="-1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should</a:t>
            </a:r>
            <a:r>
              <a:rPr sz="4800" spc="-1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we</a:t>
            </a:r>
            <a:r>
              <a:rPr sz="4800" spc="-1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be</a:t>
            </a:r>
            <a:r>
              <a:rPr sz="4800" spc="-5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>
                <a:solidFill>
                  <a:srgbClr val="006FC0"/>
                </a:solidFill>
                <a:latin typeface="Tahoma"/>
                <a:cs typeface="Tahoma"/>
              </a:rPr>
              <a:t>doing</a:t>
            </a:r>
            <a:r>
              <a:rPr sz="4800" spc="-20">
                <a:solidFill>
                  <a:srgbClr val="006FC0"/>
                </a:solidFill>
                <a:latin typeface="Tahoma"/>
                <a:cs typeface="Tahoma"/>
              </a:rPr>
              <a:t> </a:t>
            </a:r>
            <a:r>
              <a:rPr sz="4800" spc="-25">
                <a:solidFill>
                  <a:srgbClr val="006FC0"/>
                </a:solidFill>
                <a:latin typeface="Tahoma"/>
                <a:cs typeface="Tahoma"/>
              </a:rPr>
              <a:t>it?</a:t>
            </a:r>
            <a:endParaRPr sz="4800">
              <a:latin typeface="Tahoma"/>
              <a:cs typeface="Tahoma"/>
            </a:endParaRPr>
          </a:p>
          <a:p>
            <a:pPr marL="697865" indent="-685165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697865" algn="l"/>
              </a:tabLst>
            </a:pPr>
            <a:r>
              <a:rPr sz="5400">
                <a:latin typeface="Tahoma"/>
                <a:cs typeface="Tahoma"/>
              </a:rPr>
              <a:t>Science</a:t>
            </a:r>
            <a:r>
              <a:rPr sz="5400" spc="-4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and</a:t>
            </a:r>
            <a:r>
              <a:rPr sz="5400" spc="-1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religion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–</a:t>
            </a:r>
            <a:r>
              <a:rPr sz="5400" spc="-5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challenges</a:t>
            </a:r>
            <a:r>
              <a:rPr sz="5400" spc="-35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for </a:t>
            </a:r>
            <a:r>
              <a:rPr sz="5400" spc="-10">
                <a:latin typeface="Tahoma"/>
                <a:cs typeface="Tahoma"/>
              </a:rPr>
              <a:t>teachers</a:t>
            </a:r>
            <a:endParaRPr sz="5400">
              <a:latin typeface="Tahoma"/>
              <a:cs typeface="Tahoma"/>
            </a:endParaRPr>
          </a:p>
          <a:p>
            <a:pPr marL="1155700" lvl="1" indent="-68643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155700" algn="l"/>
              </a:tabLst>
            </a:pPr>
            <a:r>
              <a:rPr sz="4400">
                <a:latin typeface="Tahoma"/>
                <a:cs typeface="Tahoma"/>
              </a:rPr>
              <a:t>Can</a:t>
            </a:r>
            <a:r>
              <a:rPr sz="4400" spc="-3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feel</a:t>
            </a:r>
            <a:r>
              <a:rPr sz="4400" spc="-2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like</a:t>
            </a:r>
            <a:r>
              <a:rPr sz="4400" spc="-3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a</a:t>
            </a:r>
            <a:r>
              <a:rPr sz="4400" spc="-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contested</a:t>
            </a:r>
            <a:r>
              <a:rPr sz="4400" spc="-3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space/often perceived</a:t>
            </a:r>
            <a:r>
              <a:rPr sz="4400" spc="-4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as</a:t>
            </a:r>
            <a:r>
              <a:rPr sz="4400" spc="-5">
                <a:latin typeface="Tahoma"/>
                <a:cs typeface="Tahoma"/>
              </a:rPr>
              <a:t> </a:t>
            </a:r>
            <a:r>
              <a:rPr sz="4400" spc="-10">
                <a:latin typeface="Tahoma"/>
                <a:cs typeface="Tahoma"/>
              </a:rPr>
              <a:t>incompatible</a:t>
            </a:r>
            <a:endParaRPr sz="4400">
              <a:latin typeface="Tahoma"/>
              <a:cs typeface="Tahoma"/>
            </a:endParaRPr>
          </a:p>
          <a:p>
            <a:pPr marL="12700">
              <a:lnSpc>
                <a:spcPts val="6425"/>
              </a:lnSpc>
              <a:spcBef>
                <a:spcPts val="2155"/>
              </a:spcBef>
            </a:pPr>
            <a:r>
              <a:rPr sz="5400">
                <a:latin typeface="Tahoma"/>
                <a:cs typeface="Tahoma"/>
              </a:rPr>
              <a:t>Learning</a:t>
            </a:r>
            <a:r>
              <a:rPr sz="5400" spc="-25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community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offers</a:t>
            </a:r>
            <a:r>
              <a:rPr sz="5400" spc="-5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a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>
                <a:latin typeface="Tahoma"/>
                <a:cs typeface="Tahoma"/>
              </a:rPr>
              <a:t>knowledge</a:t>
            </a:r>
            <a:r>
              <a:rPr sz="5400" spc="-20">
                <a:latin typeface="Tahoma"/>
                <a:cs typeface="Tahoma"/>
              </a:rPr>
              <a:t> </a:t>
            </a:r>
            <a:r>
              <a:rPr sz="5400" spc="-10">
                <a:latin typeface="Tahoma"/>
                <a:cs typeface="Tahoma"/>
              </a:rPr>
              <a:t>exchange</a:t>
            </a:r>
            <a:endParaRPr sz="5400">
              <a:latin typeface="Tahoma"/>
              <a:cs typeface="Tahoma"/>
            </a:endParaRPr>
          </a:p>
          <a:p>
            <a:pPr marL="697865" marR="734695" indent="-685800">
              <a:lnSpc>
                <a:spcPts val="4820"/>
              </a:lnSpc>
              <a:spcBef>
                <a:spcPts val="90"/>
              </a:spcBef>
              <a:buFont typeface="Arial"/>
              <a:buChar char="•"/>
              <a:tabLst>
                <a:tab pos="697865" algn="l"/>
              </a:tabLst>
            </a:pPr>
            <a:r>
              <a:rPr sz="4000" spc="50">
                <a:solidFill>
                  <a:srgbClr val="FF0000"/>
                </a:solidFill>
                <a:latin typeface="Tahoma"/>
                <a:cs typeface="Tahoma"/>
              </a:rPr>
              <a:t>Supports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50">
                <a:solidFill>
                  <a:srgbClr val="FF0000"/>
                </a:solidFill>
                <a:latin typeface="Tahoma"/>
                <a:cs typeface="Tahoma"/>
              </a:rPr>
              <a:t>learning</a:t>
            </a:r>
            <a:r>
              <a:rPr sz="4000" spc="-1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110">
                <a:solidFill>
                  <a:srgbClr val="FF0000"/>
                </a:solidFill>
                <a:latin typeface="Tahoma"/>
                <a:cs typeface="Tahoma"/>
              </a:rPr>
              <a:t>about</a:t>
            </a:r>
            <a:r>
              <a:rPr sz="4000" spc="-1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aspects</a:t>
            </a:r>
            <a:r>
              <a:rPr sz="4000" spc="-3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150">
                <a:solidFill>
                  <a:srgbClr val="FF0000"/>
                </a:solidFill>
                <a:latin typeface="Tahoma"/>
                <a:cs typeface="Tahoma"/>
              </a:rPr>
              <a:t>of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55">
                <a:solidFill>
                  <a:srgbClr val="FF0000"/>
                </a:solidFill>
                <a:latin typeface="Tahoma"/>
                <a:cs typeface="Tahoma"/>
              </a:rPr>
              <a:t>stewardship</a:t>
            </a:r>
            <a:r>
              <a:rPr sz="4000" spc="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80">
                <a:solidFill>
                  <a:srgbClr val="FF0000"/>
                </a:solidFill>
                <a:latin typeface="Tahoma"/>
                <a:cs typeface="Tahoma"/>
              </a:rPr>
              <a:t>and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sustainability</a:t>
            </a:r>
            <a:r>
              <a:rPr sz="4000" spc="-3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-50">
                <a:solidFill>
                  <a:srgbClr val="FF0000"/>
                </a:solidFill>
                <a:latin typeface="Tahoma"/>
                <a:cs typeface="Tahoma"/>
              </a:rPr>
              <a:t>- </a:t>
            </a:r>
            <a:r>
              <a:rPr sz="4000" spc="50">
                <a:solidFill>
                  <a:srgbClr val="FF0000"/>
                </a:solidFill>
                <a:latin typeface="Tahoma"/>
                <a:cs typeface="Tahoma"/>
              </a:rPr>
              <a:t>considering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65">
                <a:solidFill>
                  <a:srgbClr val="FF0000"/>
                </a:solidFill>
                <a:latin typeface="Tahoma"/>
                <a:cs typeface="Tahoma"/>
              </a:rPr>
              <a:t>cultural</a:t>
            </a:r>
            <a:r>
              <a:rPr sz="4000" spc="-3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contexts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80">
                <a:solidFill>
                  <a:srgbClr val="FF0000"/>
                </a:solidFill>
                <a:latin typeface="Tahoma"/>
                <a:cs typeface="Tahoma"/>
              </a:rPr>
              <a:t>and</a:t>
            </a:r>
            <a:r>
              <a:rPr sz="4000" spc="-2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60">
                <a:solidFill>
                  <a:srgbClr val="FF0000"/>
                </a:solidFill>
                <a:latin typeface="Tahoma"/>
                <a:cs typeface="Tahoma"/>
              </a:rPr>
              <a:t>international</a:t>
            </a:r>
            <a:r>
              <a:rPr sz="4000" spc="1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-10">
                <a:solidFill>
                  <a:srgbClr val="FF0000"/>
                </a:solidFill>
                <a:latin typeface="Tahoma"/>
                <a:cs typeface="Tahoma"/>
              </a:rPr>
              <a:t>experiences</a:t>
            </a:r>
            <a:endParaRPr sz="4000">
              <a:latin typeface="Tahoma"/>
              <a:cs typeface="Tahoma"/>
            </a:endParaRPr>
          </a:p>
          <a:p>
            <a:pPr marL="806450">
              <a:lnSpc>
                <a:spcPts val="4735"/>
              </a:lnSpc>
            </a:pP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e.g.</a:t>
            </a:r>
            <a:r>
              <a:rPr sz="4000" spc="-16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different</a:t>
            </a:r>
            <a:r>
              <a:rPr sz="4000" spc="-16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cultural,</a:t>
            </a:r>
            <a:r>
              <a:rPr sz="4000" spc="-15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religious,</a:t>
            </a:r>
            <a:r>
              <a:rPr sz="4000" spc="-155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>
                <a:solidFill>
                  <a:srgbClr val="FF0000"/>
                </a:solidFill>
                <a:latin typeface="Tahoma"/>
                <a:cs typeface="Tahoma"/>
              </a:rPr>
              <a:t>geographical</a:t>
            </a:r>
            <a:r>
              <a:rPr sz="4000" spc="-15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4000" spc="-10">
                <a:solidFill>
                  <a:srgbClr val="FF0000"/>
                </a:solidFill>
                <a:latin typeface="Tahoma"/>
                <a:cs typeface="Tahoma"/>
              </a:rPr>
              <a:t>views</a:t>
            </a:r>
            <a:endParaRPr sz="4000">
              <a:latin typeface="Tahoma"/>
              <a:cs typeface="Tahoma"/>
            </a:endParaRPr>
          </a:p>
          <a:p>
            <a:pPr marL="697865" indent="-685165">
              <a:lnSpc>
                <a:spcPct val="100000"/>
              </a:lnSpc>
              <a:buFont typeface="Arial"/>
              <a:buChar char="•"/>
              <a:tabLst>
                <a:tab pos="697865" algn="l"/>
                <a:tab pos="1834514" algn="l"/>
              </a:tabLst>
            </a:pPr>
            <a:r>
              <a:rPr sz="4000" spc="-20">
                <a:latin typeface="Tahoma"/>
                <a:cs typeface="Tahoma"/>
              </a:rPr>
              <a:t>Safe</a:t>
            </a:r>
            <a:r>
              <a:rPr sz="4000">
                <a:latin typeface="Tahoma"/>
                <a:cs typeface="Tahoma"/>
              </a:rPr>
              <a:t>	space</a:t>
            </a:r>
            <a:r>
              <a:rPr sz="4000" spc="-80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to</a:t>
            </a:r>
            <a:r>
              <a:rPr sz="4000" spc="-85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test</a:t>
            </a:r>
            <a:r>
              <a:rPr sz="4000" spc="-90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out</a:t>
            </a:r>
            <a:r>
              <a:rPr sz="4000" spc="-80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ideas,</a:t>
            </a:r>
            <a:r>
              <a:rPr sz="4000" spc="-85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thinking</a:t>
            </a:r>
            <a:r>
              <a:rPr sz="4000" spc="-95">
                <a:latin typeface="Tahoma"/>
                <a:cs typeface="Tahoma"/>
              </a:rPr>
              <a:t> </a:t>
            </a:r>
            <a:r>
              <a:rPr sz="4000">
                <a:latin typeface="Tahoma"/>
                <a:cs typeface="Tahoma"/>
              </a:rPr>
              <a:t>and</a:t>
            </a:r>
            <a:r>
              <a:rPr sz="4000" spc="-85">
                <a:latin typeface="Tahoma"/>
                <a:cs typeface="Tahoma"/>
              </a:rPr>
              <a:t> </a:t>
            </a:r>
            <a:r>
              <a:rPr sz="4000" spc="-10">
                <a:latin typeface="Tahoma"/>
                <a:cs typeface="Tahoma"/>
              </a:rPr>
              <a:t>pedagogy</a:t>
            </a:r>
            <a:endParaRPr sz="4000">
              <a:latin typeface="Tahoma"/>
              <a:cs typeface="Tahoma"/>
            </a:endParaRPr>
          </a:p>
          <a:p>
            <a:pPr marL="697865" indent="-685165">
              <a:lnSpc>
                <a:spcPct val="100000"/>
              </a:lnSpc>
              <a:buFont typeface="Arial"/>
              <a:buChar char="•"/>
              <a:tabLst>
                <a:tab pos="697865" algn="l"/>
              </a:tabLst>
            </a:pPr>
            <a:r>
              <a:rPr sz="4000">
                <a:latin typeface="Tahoma"/>
                <a:cs typeface="Tahoma"/>
              </a:rPr>
              <a:t>Broadening</a:t>
            </a:r>
            <a:r>
              <a:rPr sz="4000" spc="-210">
                <a:latin typeface="Tahoma"/>
                <a:cs typeface="Tahoma"/>
              </a:rPr>
              <a:t> </a:t>
            </a:r>
            <a:r>
              <a:rPr sz="4000" spc="-10">
                <a:latin typeface="Tahoma"/>
                <a:cs typeface="Tahoma"/>
              </a:rPr>
              <a:t>perspectives</a:t>
            </a:r>
            <a:endParaRPr sz="4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5715043" y="1576609"/>
            <a:ext cx="4394835" cy="2730500"/>
            <a:chOff x="15715043" y="1576609"/>
            <a:chExt cx="4394835" cy="27305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4632" y="1586444"/>
              <a:ext cx="4379467" cy="271095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5719408" y="1581618"/>
              <a:ext cx="4385310" cy="2720975"/>
            </a:xfrm>
            <a:custGeom>
              <a:avLst/>
              <a:gdLst/>
              <a:ahLst/>
              <a:cxnLst/>
              <a:rect l="l" t="t" r="r" b="b"/>
              <a:pathLst>
                <a:path w="4385309" h="2720975">
                  <a:moveTo>
                    <a:pt x="0" y="2720652"/>
                  </a:moveTo>
                  <a:lnTo>
                    <a:pt x="4384691" y="2720652"/>
                  </a:lnTo>
                </a:path>
                <a:path w="4385309" h="2720975">
                  <a:moveTo>
                    <a:pt x="4384691" y="0"/>
                  </a:moveTo>
                  <a:lnTo>
                    <a:pt x="0" y="0"/>
                  </a:lnTo>
                  <a:lnTo>
                    <a:pt x="0" y="2720652"/>
                  </a:lnTo>
                </a:path>
              </a:pathLst>
            </a:custGeom>
            <a:ln w="95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3095" y="2750750"/>
            <a:ext cx="2882573" cy="313250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19206" y="1883616"/>
            <a:ext cx="2963343" cy="296334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811100" y="2481009"/>
            <a:ext cx="3368716" cy="336871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84914" y="6129499"/>
            <a:ext cx="4523431" cy="15158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08075" marR="5080" indent="-1096010">
              <a:spcBef>
                <a:spcPts val="100"/>
              </a:spcBef>
            </a:pPr>
            <a:r>
              <a:rPr sz="32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Sherry</a:t>
            </a:r>
            <a:r>
              <a:rPr sz="3200" b="1" spc="-2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Simpson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108075" marR="5080" indent="-1096010">
              <a:spcBef>
                <a:spcPts val="100"/>
              </a:spcBef>
            </a:pPr>
            <a:r>
              <a:rPr lang="en-US" sz="3200" i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LASAR </a:t>
            </a:r>
            <a:r>
              <a:rPr sz="3200" i="1" spc="-5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Research Fellow</a:t>
            </a:r>
          </a:p>
          <a:p>
            <a:pPr marL="1108075" marR="5080" indent="-1096010">
              <a:spcBef>
                <a:spcPts val="100"/>
              </a:spcBef>
            </a:pP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FAHE CCCU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296366" y="4922035"/>
            <a:ext cx="4149146" cy="150297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29665" marR="5080" indent="-1117600">
              <a:spcBef>
                <a:spcPts val="100"/>
              </a:spcBef>
            </a:pPr>
            <a:r>
              <a:rPr sz="3200" b="1" spc="-5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Dr.</a:t>
            </a:r>
            <a:r>
              <a:rPr sz="3200" b="1" spc="-35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Agnieszka</a:t>
            </a:r>
            <a:r>
              <a:rPr sz="3200" b="1" spc="-4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Gordon</a:t>
            </a:r>
            <a:r>
              <a:rPr lang="en-US" sz="3200" b="1" spc="-35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129665" marR="5080" indent="-1117600">
              <a:spcBef>
                <a:spcPts val="100"/>
              </a:spcBef>
            </a:pPr>
            <a:r>
              <a:rPr lang="en-US" sz="3200" spc="-25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Senior Lecturer</a:t>
            </a: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129665" marR="5080" indent="-1117600">
              <a:spcBef>
                <a:spcPts val="100"/>
              </a:spcBef>
            </a:pP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CCCU Business School</a:t>
            </a:r>
            <a:r>
              <a:rPr lang="en-US"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endParaRPr sz="3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91170" y="1799798"/>
            <a:ext cx="3132502" cy="3132502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949291" y="303649"/>
            <a:ext cx="13692505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04515">
              <a:lnSpc>
                <a:spcPct val="100000"/>
              </a:lnSpc>
              <a:spcBef>
                <a:spcPts val="100"/>
              </a:spcBef>
            </a:pPr>
            <a:r>
              <a:rPr lang="en-GB" sz="6000" spc="-10"/>
              <a:t>Project</a:t>
            </a:r>
            <a:r>
              <a:rPr sz="6000" spc="-10"/>
              <a:t> </a:t>
            </a:r>
            <a:r>
              <a:rPr sz="6000"/>
              <a:t>Research</a:t>
            </a:r>
            <a:r>
              <a:rPr sz="6000" spc="-10"/>
              <a:t> </a:t>
            </a:r>
            <a:r>
              <a:rPr sz="6000" spc="-20"/>
              <a:t>Team</a:t>
            </a:r>
            <a:endParaRPr sz="600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7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8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id="{8EBE3607-B631-9A6F-5E32-01B4D51ACBA7}"/>
              </a:ext>
            </a:extLst>
          </p:cNvPr>
          <p:cNvSpPr txBox="1"/>
          <p:nvPr/>
        </p:nvSpPr>
        <p:spPr>
          <a:xfrm>
            <a:off x="10128823" y="5375532"/>
            <a:ext cx="5571753" cy="15158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29665" marR="5080" indent="-1117600">
              <a:spcBef>
                <a:spcPts val="100"/>
              </a:spcBef>
            </a:pPr>
            <a:r>
              <a:rPr sz="3200" b="1" spc="-5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Dr.</a:t>
            </a:r>
            <a:r>
              <a:rPr sz="3200" b="1" spc="-35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Finley Lawson</a:t>
            </a:r>
          </a:p>
          <a:p>
            <a:pPr marL="1129665" marR="5080" indent="-1117600">
              <a:spcBef>
                <a:spcPts val="100"/>
              </a:spcBef>
            </a:pP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Education Development Lead 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129665" marR="5080" indent="-1117600">
              <a:spcBef>
                <a:spcPts val="100"/>
              </a:spcBef>
            </a:pP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CCCU </a:t>
            </a:r>
            <a:endParaRPr lang="en-US" sz="3200" spc="-1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1DFA7977-B4CE-4481-CF1A-1AB007A425C1}"/>
              </a:ext>
            </a:extLst>
          </p:cNvPr>
          <p:cNvSpPr txBox="1"/>
          <p:nvPr/>
        </p:nvSpPr>
        <p:spPr>
          <a:xfrm>
            <a:off x="15442352" y="6251253"/>
            <a:ext cx="4665036" cy="15158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29665" marR="5080" indent="-1117600">
              <a:spcBef>
                <a:spcPts val="100"/>
              </a:spcBef>
            </a:pPr>
            <a:r>
              <a:rPr sz="3200" b="1" spc="-5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Dr.</a:t>
            </a:r>
            <a:r>
              <a:rPr sz="3200" b="1" spc="-35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Caroline Thomas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129665" marR="5080" indent="-1117600">
              <a:spcBef>
                <a:spcPts val="100"/>
              </a:spcBef>
            </a:pPr>
            <a:r>
              <a:rPr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Senior Lecturer</a:t>
            </a: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endParaRPr lang="en-US" sz="3200">
              <a:solidFill>
                <a:schemeClr val="accent1">
                  <a:lumMod val="50000"/>
                </a:schemeClr>
              </a:solidFill>
              <a:latin typeface="Calibri"/>
              <a:cs typeface="Calibri"/>
            </a:endParaRPr>
          </a:p>
          <a:p>
            <a:pPr marL="1129665" marR="5080" indent="-1117600">
              <a:spcBef>
                <a:spcPts val="100"/>
              </a:spcBef>
            </a:pPr>
            <a:r>
              <a:rPr lang="en-US" sz="3200" i="1" spc="-1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Teacher Education, CCCU</a:t>
            </a:r>
            <a:endParaRPr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100"/>
              </a:spcBef>
            </a:pPr>
            <a:r>
              <a:rPr sz="4400"/>
              <a:t>A global</a:t>
            </a:r>
            <a:r>
              <a:rPr sz="4400" spc="-25"/>
              <a:t> </a:t>
            </a:r>
            <a:r>
              <a:rPr sz="4400"/>
              <a:t>challenge</a:t>
            </a:r>
            <a:r>
              <a:rPr sz="4400" spc="-40"/>
              <a:t> </a:t>
            </a:r>
            <a:r>
              <a:rPr sz="4400"/>
              <a:t>requires</a:t>
            </a:r>
            <a:r>
              <a:rPr sz="4400" spc="-15"/>
              <a:t> </a:t>
            </a:r>
            <a:r>
              <a:rPr sz="4400"/>
              <a:t>a global</a:t>
            </a:r>
            <a:r>
              <a:rPr sz="4400" spc="-25"/>
              <a:t> </a:t>
            </a:r>
            <a:r>
              <a:rPr sz="4400" spc="-10"/>
              <a:t>approach…</a:t>
            </a:r>
            <a:endParaRPr sz="4400"/>
          </a:p>
        </p:txBody>
      </p:sp>
      <p:sp>
        <p:nvSpPr>
          <p:cNvPr id="3" name="object 3"/>
          <p:cNvSpPr txBox="1"/>
          <p:nvPr/>
        </p:nvSpPr>
        <p:spPr>
          <a:xfrm>
            <a:off x="-50800" y="1607017"/>
            <a:ext cx="20137120" cy="7495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5965" indent="-6851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735965" algn="l"/>
              </a:tabLst>
            </a:pPr>
            <a:r>
              <a:rPr sz="4400">
                <a:latin typeface="Tahoma"/>
                <a:cs typeface="Tahoma"/>
              </a:rPr>
              <a:t>Dominant</a:t>
            </a:r>
            <a:r>
              <a:rPr sz="4400" spc="-5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view</a:t>
            </a:r>
            <a:r>
              <a:rPr sz="4400" spc="-4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that</a:t>
            </a:r>
            <a:r>
              <a:rPr sz="4400" spc="-3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STEM</a:t>
            </a:r>
            <a:r>
              <a:rPr sz="4400" spc="-3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can</a:t>
            </a:r>
            <a:r>
              <a:rPr sz="4400" spc="-3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resolve</a:t>
            </a:r>
            <a:r>
              <a:rPr sz="4400" spc="-4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sustainability</a:t>
            </a:r>
            <a:r>
              <a:rPr sz="4400" spc="-65">
                <a:latin typeface="Tahoma"/>
                <a:cs typeface="Tahoma"/>
              </a:rPr>
              <a:t> </a:t>
            </a:r>
            <a:r>
              <a:rPr sz="4400" spc="-10">
                <a:latin typeface="Tahoma"/>
                <a:cs typeface="Tahoma"/>
              </a:rPr>
              <a:t>issues</a:t>
            </a:r>
            <a:endParaRPr sz="4400">
              <a:latin typeface="Tahoma"/>
              <a:cs typeface="Tahoma"/>
            </a:endParaRPr>
          </a:p>
          <a:p>
            <a:pPr marL="735965" indent="-685165">
              <a:lnSpc>
                <a:spcPct val="100000"/>
              </a:lnSpc>
              <a:buFont typeface="Arial"/>
              <a:buChar char="•"/>
              <a:tabLst>
                <a:tab pos="735965" algn="l"/>
              </a:tabLst>
            </a:pPr>
            <a:r>
              <a:rPr sz="4400">
                <a:latin typeface="Tahoma"/>
                <a:cs typeface="Tahoma"/>
              </a:rPr>
              <a:t>Preference</a:t>
            </a:r>
            <a:r>
              <a:rPr sz="4400" spc="-5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for</a:t>
            </a:r>
            <a:r>
              <a:rPr sz="4400" spc="-3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multidisciplinary</a:t>
            </a:r>
            <a:r>
              <a:rPr sz="4400" spc="-8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approach</a:t>
            </a:r>
            <a:r>
              <a:rPr sz="4400" spc="-2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over</a:t>
            </a:r>
            <a:r>
              <a:rPr sz="4400" spc="-6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explicitly</a:t>
            </a:r>
            <a:r>
              <a:rPr sz="4400" spc="-8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religious</a:t>
            </a:r>
            <a:r>
              <a:rPr sz="4400" spc="-60">
                <a:latin typeface="Tahoma"/>
                <a:cs typeface="Tahoma"/>
              </a:rPr>
              <a:t> </a:t>
            </a:r>
            <a:r>
              <a:rPr sz="4400" spc="-10">
                <a:latin typeface="Tahoma"/>
                <a:cs typeface="Tahoma"/>
              </a:rPr>
              <a:t>response</a:t>
            </a:r>
            <a:endParaRPr sz="4400">
              <a:latin typeface="Tahoma"/>
              <a:cs typeface="Tahoma"/>
            </a:endParaRPr>
          </a:p>
          <a:p>
            <a:pPr marL="735965" indent="-685165">
              <a:lnSpc>
                <a:spcPct val="100000"/>
              </a:lnSpc>
              <a:buFont typeface="Arial"/>
              <a:buChar char="•"/>
              <a:tabLst>
                <a:tab pos="735965" algn="l"/>
              </a:tabLst>
            </a:pPr>
            <a:r>
              <a:rPr sz="4400">
                <a:latin typeface="Tahoma"/>
                <a:cs typeface="Tahoma"/>
              </a:rPr>
              <a:t>Diversity</a:t>
            </a:r>
            <a:r>
              <a:rPr sz="4400" spc="-85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of</a:t>
            </a:r>
            <a:r>
              <a:rPr sz="4400" spc="-4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Religion/belief/worldviews</a:t>
            </a:r>
            <a:r>
              <a:rPr sz="4400" spc="-7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in</a:t>
            </a:r>
            <a:r>
              <a:rPr sz="4400" spc="-60">
                <a:latin typeface="Tahoma"/>
                <a:cs typeface="Tahoma"/>
              </a:rPr>
              <a:t> </a:t>
            </a:r>
            <a:r>
              <a:rPr sz="4400">
                <a:latin typeface="Tahoma"/>
                <a:cs typeface="Tahoma"/>
              </a:rPr>
              <a:t>different</a:t>
            </a:r>
            <a:r>
              <a:rPr sz="4400" spc="-65">
                <a:latin typeface="Tahoma"/>
                <a:cs typeface="Tahoma"/>
              </a:rPr>
              <a:t> </a:t>
            </a:r>
            <a:r>
              <a:rPr sz="4400" spc="-10">
                <a:latin typeface="Tahoma"/>
                <a:cs typeface="Tahoma"/>
              </a:rPr>
              <a:t>societies/cultures</a:t>
            </a:r>
            <a:endParaRPr sz="4400">
              <a:latin typeface="Tahoma"/>
              <a:cs typeface="Tahoma"/>
            </a:endParaRPr>
          </a:p>
          <a:p>
            <a:pPr marL="735965" indent="-685165">
              <a:lnSpc>
                <a:spcPct val="100000"/>
              </a:lnSpc>
              <a:spcBef>
                <a:spcPts val="2590"/>
              </a:spcBef>
              <a:buFont typeface="Arial"/>
              <a:buChar char="•"/>
              <a:tabLst>
                <a:tab pos="735965" algn="l"/>
                <a:tab pos="11470640" algn="l"/>
              </a:tabLst>
            </a:pP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OECD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‘</a:t>
            </a:r>
            <a:r>
              <a:rPr sz="4800" b="1">
                <a:solidFill>
                  <a:srgbClr val="006FC0"/>
                </a:solidFill>
                <a:latin typeface="Calibri"/>
                <a:cs typeface="Calibri"/>
              </a:rPr>
              <a:t>Learning</a:t>
            </a:r>
            <a:r>
              <a:rPr sz="4800" b="1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rgbClr val="006FC0"/>
                </a:solidFill>
                <a:latin typeface="Calibri"/>
                <a:cs typeface="Calibri"/>
              </a:rPr>
              <a:t>Compass</a:t>
            </a:r>
            <a:r>
              <a:rPr sz="4800" b="1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b="1">
                <a:solidFill>
                  <a:srgbClr val="006FC0"/>
                </a:solidFill>
                <a:latin typeface="Calibri"/>
                <a:cs typeface="Calibri"/>
              </a:rPr>
              <a:t>2030’</a:t>
            </a:r>
            <a:r>
              <a:rPr sz="4800" b="1" spc="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reflect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spc="-20">
                <a:solidFill>
                  <a:srgbClr val="006FC0"/>
                </a:solidFill>
                <a:latin typeface="Calibri"/>
                <a:cs typeface="Calibri"/>
              </a:rPr>
              <a:t>21</a:t>
            </a:r>
            <a:r>
              <a:rPr sz="4800" spc="-30" baseline="25173">
                <a:solidFill>
                  <a:srgbClr val="006FC0"/>
                </a:solidFill>
                <a:latin typeface="Calibri"/>
                <a:cs typeface="Calibri"/>
              </a:rPr>
              <a:t>st</a:t>
            </a:r>
            <a:r>
              <a:rPr sz="4800" baseline="25173">
                <a:solidFill>
                  <a:srgbClr val="006FC0"/>
                </a:solidFill>
                <a:latin typeface="Calibri"/>
                <a:cs typeface="Calibri"/>
              </a:rPr>
              <a:t>	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century</a:t>
            </a:r>
            <a:r>
              <a:rPr sz="48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challenges</a:t>
            </a:r>
            <a:r>
              <a:rPr sz="48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in</a:t>
            </a:r>
            <a:r>
              <a:rPr sz="4800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cross-</a:t>
            </a:r>
            <a:endParaRPr sz="4800">
              <a:latin typeface="Calibri"/>
              <a:cs typeface="Calibri"/>
            </a:endParaRPr>
          </a:p>
          <a:p>
            <a:pPr marL="735965">
              <a:lnSpc>
                <a:spcPct val="100000"/>
              </a:lnSpc>
            </a:pP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curricular</a:t>
            </a:r>
            <a:r>
              <a:rPr sz="4800" spc="-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themes,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promotes</a:t>
            </a:r>
            <a:r>
              <a:rPr sz="4800" spc="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holistic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learning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beyond</a:t>
            </a:r>
            <a:r>
              <a:rPr sz="4800" spc="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006FC0"/>
                </a:solidFill>
                <a:latin typeface="Calibri"/>
                <a:cs typeface="Calibri"/>
              </a:rPr>
              <a:t>‘traditional’</a:t>
            </a:r>
            <a:r>
              <a:rPr sz="4800" spc="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4800" spc="-10">
                <a:solidFill>
                  <a:srgbClr val="006FC0"/>
                </a:solidFill>
                <a:latin typeface="Calibri"/>
                <a:cs typeface="Calibri"/>
              </a:rPr>
              <a:t>approaches:</a:t>
            </a:r>
            <a:endParaRPr sz="4800">
              <a:latin typeface="Calibri"/>
              <a:cs typeface="Calibri"/>
            </a:endParaRPr>
          </a:p>
          <a:p>
            <a:pPr marL="1306830" lvl="1" indent="-342265">
              <a:lnSpc>
                <a:spcPct val="100000"/>
              </a:lnSpc>
              <a:spcBef>
                <a:spcPts val="85"/>
              </a:spcBef>
              <a:buFont typeface="Arial"/>
              <a:buChar char="•"/>
              <a:tabLst>
                <a:tab pos="1306830" algn="l"/>
              </a:tabLst>
            </a:pP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environmental</a:t>
            </a:r>
            <a:r>
              <a:rPr sz="3600" b="1" spc="-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education</a:t>
            </a:r>
            <a:r>
              <a:rPr sz="3600" b="1" spc="1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and </a:t>
            </a:r>
            <a:r>
              <a:rPr sz="3600" b="1" spc="-10">
                <a:solidFill>
                  <a:srgbClr val="006FC0"/>
                </a:solidFill>
                <a:latin typeface="Calibri"/>
                <a:cs typeface="Calibri"/>
              </a:rPr>
              <a:t>sustainability</a:t>
            </a:r>
            <a:endParaRPr sz="3600">
              <a:latin typeface="Calibri"/>
              <a:cs typeface="Calibri"/>
            </a:endParaRPr>
          </a:p>
          <a:p>
            <a:pPr marL="1306830" lvl="1" indent="-342265">
              <a:lnSpc>
                <a:spcPct val="100000"/>
              </a:lnSpc>
              <a:buFont typeface="Arial"/>
              <a:buChar char="•"/>
              <a:tabLst>
                <a:tab pos="1306830" algn="l"/>
              </a:tabLst>
            </a:pP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local and global citizenship,</a:t>
            </a:r>
            <a:r>
              <a:rPr sz="3600" b="1" spc="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10">
                <a:solidFill>
                  <a:srgbClr val="006FC0"/>
                </a:solidFill>
                <a:latin typeface="Calibri"/>
                <a:cs typeface="Calibri"/>
              </a:rPr>
              <a:t>peace</a:t>
            </a:r>
            <a:r>
              <a:rPr sz="3600" spc="-10">
                <a:solidFill>
                  <a:srgbClr val="006FC0"/>
                </a:solidFill>
                <a:latin typeface="Calibri"/>
                <a:cs typeface="Calibri"/>
              </a:rPr>
              <a:t>,</a:t>
            </a:r>
            <a:endParaRPr sz="3600">
              <a:latin typeface="Calibri"/>
              <a:cs typeface="Calibri"/>
            </a:endParaRPr>
          </a:p>
          <a:p>
            <a:pPr marL="1306830" lvl="1" indent="-342265">
              <a:lnSpc>
                <a:spcPct val="100000"/>
              </a:lnSpc>
              <a:buFont typeface="Arial"/>
              <a:buChar char="•"/>
              <a:tabLst>
                <a:tab pos="1306830" algn="l"/>
              </a:tabLst>
            </a:pP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cultural</a:t>
            </a:r>
            <a:r>
              <a:rPr sz="3600" b="1" spc="-2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identity</a:t>
            </a:r>
            <a:r>
              <a:rPr sz="3600" b="1" spc="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>
                <a:solidFill>
                  <a:srgbClr val="006FC0"/>
                </a:solidFill>
                <a:latin typeface="Calibri"/>
                <a:cs typeface="Calibri"/>
              </a:rPr>
              <a:t>and</a:t>
            </a:r>
            <a:r>
              <a:rPr sz="3600" b="1" spc="-5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3600" b="1" spc="-10">
                <a:solidFill>
                  <a:srgbClr val="006FC0"/>
                </a:solidFill>
                <a:latin typeface="Calibri"/>
                <a:cs typeface="Calibri"/>
              </a:rPr>
              <a:t>multiculturalism</a:t>
            </a:r>
            <a:endParaRPr sz="36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25"/>
              </a:spcBef>
              <a:buClr>
                <a:srgbClr val="006FC0"/>
              </a:buClr>
              <a:buFont typeface="Arial"/>
              <a:buChar char="•"/>
            </a:pPr>
            <a:endParaRPr sz="3400">
              <a:latin typeface="Calibri"/>
              <a:cs typeface="Calibri"/>
            </a:endParaRPr>
          </a:p>
          <a:p>
            <a:pPr marL="735965" marR="5985510" indent="-685800">
              <a:lnSpc>
                <a:spcPct val="101099"/>
              </a:lnSpc>
              <a:buFont typeface="Arial"/>
              <a:buChar char="•"/>
              <a:tabLst>
                <a:tab pos="741045" algn="l"/>
              </a:tabLst>
            </a:pP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Epistemic</a:t>
            </a:r>
            <a:r>
              <a:rPr sz="4800" spc="-1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Insight provides</a:t>
            </a:r>
            <a:r>
              <a:rPr sz="4800" spc="-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strategies to</a:t>
            </a:r>
            <a:r>
              <a:rPr sz="4800" spc="-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enable </a:t>
            </a:r>
            <a:r>
              <a:rPr sz="4800" spc="-10">
                <a:solidFill>
                  <a:srgbClr val="333333"/>
                </a:solidFill>
                <a:latin typeface="Calibri"/>
                <a:cs typeface="Calibri"/>
              </a:rPr>
              <a:t>holistic 	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learning</a:t>
            </a:r>
            <a:r>
              <a:rPr sz="4800" spc="-1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within</a:t>
            </a:r>
            <a:r>
              <a:rPr sz="4800" spc="-1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and</a:t>
            </a:r>
            <a:r>
              <a:rPr sz="4800" spc="-1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>
                <a:solidFill>
                  <a:srgbClr val="333333"/>
                </a:solidFill>
                <a:latin typeface="Calibri"/>
                <a:cs typeface="Calibri"/>
              </a:rPr>
              <a:t>across</a:t>
            </a:r>
            <a:r>
              <a:rPr sz="4800" spc="-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sz="4800" spc="-10">
                <a:solidFill>
                  <a:srgbClr val="333333"/>
                </a:solidFill>
                <a:latin typeface="Calibri"/>
                <a:cs typeface="Calibri"/>
              </a:rPr>
              <a:t>disciplines.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12700" y="9582796"/>
            <a:ext cx="686180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>
                <a:latin typeface="Calibri"/>
                <a:cs typeface="Calibri"/>
              </a:rPr>
              <a:t>OECD</a:t>
            </a:r>
            <a:r>
              <a:rPr sz="2000" spc="-50">
                <a:latin typeface="Calibri"/>
                <a:cs typeface="Calibri"/>
              </a:rPr>
              <a:t> </a:t>
            </a:r>
            <a:r>
              <a:rPr sz="2000">
                <a:latin typeface="Calibri"/>
                <a:cs typeface="Calibri"/>
              </a:rPr>
              <a:t>-</a:t>
            </a:r>
            <a:r>
              <a:rPr sz="2000" spc="-20">
                <a:latin typeface="Calibri"/>
                <a:cs typeface="Calibri"/>
              </a:rPr>
              <a:t> </a:t>
            </a:r>
            <a:r>
              <a:rPr sz="2000">
                <a:solidFill>
                  <a:srgbClr val="4D5155"/>
                </a:solidFill>
                <a:latin typeface="Calibri"/>
                <a:cs typeface="Calibri"/>
              </a:rPr>
              <a:t>Organisation</a:t>
            </a:r>
            <a:r>
              <a:rPr sz="2000" spc="-15">
                <a:solidFill>
                  <a:srgbClr val="4D515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4D5155"/>
                </a:solidFill>
                <a:latin typeface="Calibri"/>
                <a:cs typeface="Calibri"/>
              </a:rPr>
              <a:t>for</a:t>
            </a:r>
            <a:r>
              <a:rPr sz="2000" spc="-20">
                <a:solidFill>
                  <a:srgbClr val="4D515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4D5155"/>
                </a:solidFill>
                <a:latin typeface="Calibri"/>
                <a:cs typeface="Calibri"/>
              </a:rPr>
              <a:t>Economic</a:t>
            </a:r>
            <a:r>
              <a:rPr sz="2000" spc="-25">
                <a:solidFill>
                  <a:srgbClr val="4D5155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rgbClr val="4D5155"/>
                </a:solidFill>
                <a:latin typeface="Calibri"/>
                <a:cs typeface="Calibri"/>
              </a:rPr>
              <a:t>Co-</a:t>
            </a:r>
            <a:r>
              <a:rPr sz="2000">
                <a:solidFill>
                  <a:srgbClr val="4D5155"/>
                </a:solidFill>
                <a:latin typeface="Calibri"/>
                <a:cs typeface="Calibri"/>
              </a:rPr>
              <a:t>operation</a:t>
            </a:r>
            <a:r>
              <a:rPr sz="2000" spc="-35">
                <a:solidFill>
                  <a:srgbClr val="4D5155"/>
                </a:solidFill>
                <a:latin typeface="Calibri"/>
                <a:cs typeface="Calibri"/>
              </a:rPr>
              <a:t> </a:t>
            </a:r>
            <a:r>
              <a:rPr sz="2000">
                <a:solidFill>
                  <a:srgbClr val="4D5155"/>
                </a:solidFill>
                <a:latin typeface="Calibri"/>
                <a:cs typeface="Calibri"/>
              </a:rPr>
              <a:t>and</a:t>
            </a:r>
            <a:r>
              <a:rPr sz="2000" spc="-15">
                <a:solidFill>
                  <a:srgbClr val="4D5155"/>
                </a:solidFill>
                <a:latin typeface="Calibri"/>
                <a:cs typeface="Calibri"/>
              </a:rPr>
              <a:t> </a:t>
            </a:r>
            <a:r>
              <a:rPr sz="2000" spc="-10">
                <a:solidFill>
                  <a:srgbClr val="4D5155"/>
                </a:solidFill>
                <a:latin typeface="Calibri"/>
                <a:cs typeface="Calibri"/>
              </a:rPr>
              <a:t>Development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928847" y="7026986"/>
            <a:ext cx="4010663" cy="285129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93903" y="2182059"/>
            <a:ext cx="4811395" cy="183451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900" b="0" spc="270">
                <a:solidFill>
                  <a:srgbClr val="000000"/>
                </a:solidFill>
                <a:latin typeface="Tahoma"/>
                <a:cs typeface="Tahoma"/>
              </a:rPr>
              <a:t>An</a:t>
            </a:r>
            <a:r>
              <a:rPr sz="5900" b="0" spc="-135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5900" b="0" spc="85">
                <a:solidFill>
                  <a:srgbClr val="000000"/>
                </a:solidFill>
                <a:latin typeface="Tahoma"/>
                <a:cs typeface="Tahoma"/>
              </a:rPr>
              <a:t>interesting</a:t>
            </a:r>
            <a:endParaRPr sz="59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5900" b="0" spc="105">
                <a:solidFill>
                  <a:srgbClr val="000000"/>
                </a:solidFill>
                <a:latin typeface="Tahoma"/>
                <a:cs typeface="Tahoma"/>
              </a:rPr>
              <a:t>perspective…</a:t>
            </a:r>
            <a:endParaRPr sz="59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1307793" cy="1130931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2545123" y="5385085"/>
            <a:ext cx="5899150" cy="3326129"/>
            <a:chOff x="12545123" y="5385085"/>
            <a:chExt cx="5899150" cy="3326129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4711" y="5394823"/>
              <a:ext cx="5879125" cy="330693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49885" y="5389848"/>
              <a:ext cx="5889625" cy="3316604"/>
            </a:xfrm>
            <a:custGeom>
              <a:avLst/>
              <a:gdLst/>
              <a:ahLst/>
              <a:cxnLst/>
              <a:rect l="l" t="t" r="r" b="b"/>
              <a:pathLst>
                <a:path w="5889625" h="3316604">
                  <a:moveTo>
                    <a:pt x="-317" y="3316670"/>
                  </a:moveTo>
                  <a:lnTo>
                    <a:pt x="5888651" y="3316670"/>
                  </a:lnTo>
                  <a:lnTo>
                    <a:pt x="5888651" y="149"/>
                  </a:lnTo>
                  <a:lnTo>
                    <a:pt x="-317" y="149"/>
                  </a:lnTo>
                  <a:lnTo>
                    <a:pt x="-317" y="3316670"/>
                  </a:lnTo>
                  <a:close/>
                </a:path>
              </a:pathLst>
            </a:custGeom>
            <a:ln w="95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1307793" y="9974716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6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98545">
              <a:lnSpc>
                <a:spcPct val="100000"/>
              </a:lnSpc>
              <a:spcBef>
                <a:spcPts val="100"/>
              </a:spcBef>
            </a:pPr>
            <a:r>
              <a:rPr sz="6900"/>
              <a:t>Project </a:t>
            </a:r>
            <a:r>
              <a:rPr sz="6900" spc="-10"/>
              <a:t>outline</a:t>
            </a:r>
            <a:endParaRPr sz="6900"/>
          </a:p>
        </p:txBody>
      </p:sp>
      <p:sp>
        <p:nvSpPr>
          <p:cNvPr id="3" name="object 3"/>
          <p:cNvSpPr txBox="1"/>
          <p:nvPr/>
        </p:nvSpPr>
        <p:spPr>
          <a:xfrm>
            <a:off x="581340" y="1898347"/>
            <a:ext cx="12382105" cy="773545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756285" indent="-743585">
              <a:spcBef>
                <a:spcPts val="100"/>
              </a:spcBef>
              <a:buFont typeface="Wingdings"/>
              <a:buChar char="q"/>
              <a:tabLst>
                <a:tab pos="756285" algn="l"/>
                <a:tab pos="1760220" algn="l"/>
              </a:tabLst>
            </a:pP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Pilot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	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study</a:t>
            </a:r>
            <a:r>
              <a:rPr lang="en-US" sz="3200" spc="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 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(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10</a:t>
            </a:r>
            <a:r>
              <a:rPr sz="3200" spc="-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months</a:t>
            </a:r>
            <a:r>
              <a:rPr lang="en-US"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)</a:t>
            </a:r>
            <a:endParaRPr lang="en-GB" sz="3200" spc="-1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756285" indent="-743585">
              <a:spcBef>
                <a:spcPts val="100"/>
              </a:spcBef>
              <a:buFont typeface="Wingdings"/>
              <a:buChar char="q"/>
              <a:tabLst>
                <a:tab pos="756285" algn="l"/>
                <a:tab pos="1760220" algn="l"/>
              </a:tabLs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Research -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Mixed</a:t>
            </a:r>
            <a:r>
              <a:rPr sz="3200" b="1"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methods</a:t>
            </a:r>
          </a:p>
          <a:p>
            <a:pPr marL="756285" indent="-743585">
              <a:lnSpc>
                <a:spcPct val="100000"/>
              </a:lnSpc>
              <a:spcBef>
                <a:spcPts val="100"/>
              </a:spcBef>
              <a:buFont typeface="Wingdings"/>
              <a:buChar char="q"/>
              <a:tabLst>
                <a:tab pos="756285" algn="l"/>
                <a:tab pos="1760220" algn="l"/>
              </a:tabLst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Develop</a:t>
            </a:r>
            <a:r>
              <a:rPr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</a:t>
            </a:r>
            <a:r>
              <a:rPr sz="3200" spc="-3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cross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disciplinary,</a:t>
            </a:r>
            <a:r>
              <a:rPr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cross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cultural</a:t>
            </a:r>
            <a:r>
              <a:rPr sz="3200" spc="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learning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community</a:t>
            </a:r>
            <a:r>
              <a:rPr sz="3200" b="1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CCCU</a:t>
            </a:r>
            <a:r>
              <a:rPr lang="en-GB"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network/partners</a:t>
            </a:r>
          </a:p>
          <a:p>
            <a:pPr marL="756285" indent="-743585">
              <a:lnSpc>
                <a:spcPct val="100000"/>
              </a:lnSpc>
              <a:spcBef>
                <a:spcPts val="100"/>
              </a:spcBef>
              <a:buFont typeface="Wingdings"/>
              <a:buChar char="q"/>
              <a:tabLst>
                <a:tab pos="756285" algn="l"/>
                <a:tab pos="1760220" algn="l"/>
              </a:tabLst>
            </a:pPr>
            <a:r>
              <a:rPr lang="en-GB"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ECTs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756285" indent="-743585">
              <a:spcBef>
                <a:spcPts val="100"/>
              </a:spcBef>
              <a:buFont typeface="Wingdings"/>
              <a:buChar char="q"/>
              <a:tabLst>
                <a:tab pos="1213485" algn="l"/>
              </a:tabLst>
            </a:pPr>
            <a:r>
              <a:rPr lang="en-GB"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CCCU and City Schools network – Karachi, Pakistan </a:t>
            </a:r>
          </a:p>
          <a:p>
            <a:pPr marL="469265" lvl="1">
              <a:lnSpc>
                <a:spcPct val="100000"/>
              </a:lnSpc>
              <a:tabLst>
                <a:tab pos="1213485" algn="l"/>
              </a:tabLst>
            </a:pPr>
            <a:endParaRPr sz="3200" spc="-1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Facilitate</a:t>
            </a:r>
            <a:r>
              <a:rPr lang="en-US"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3</a:t>
            </a:r>
            <a:r>
              <a:rPr lang="en-US"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workshops</a:t>
            </a:r>
            <a:r>
              <a:rPr lang="en-US"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which</a:t>
            </a:r>
            <a:r>
              <a:rPr lang="en-US"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explore</a:t>
            </a:r>
            <a:r>
              <a:rPr lang="en-US" sz="3200" spc="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sustainability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2700">
              <a:spcBef>
                <a:spcPts val="5"/>
              </a:spcBef>
              <a:tabLst>
                <a:tab pos="1383665" algn="l"/>
              </a:tabLst>
            </a:pPr>
            <a:endParaRPr lang="en-US" sz="3200" b="1" spc="-1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 lvl="2" indent="-457200">
              <a:lnSpc>
                <a:spcPct val="100000"/>
              </a:lnSpc>
              <a:buFont typeface="Wingdings"/>
              <a:buChar char="q"/>
              <a:tabLst>
                <a:tab pos="1383665" algn="l"/>
              </a:tabLst>
            </a:pP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Epistemic</a:t>
            </a:r>
            <a:r>
              <a:rPr sz="3200" b="1" spc="-5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Insight</a:t>
            </a:r>
            <a:r>
              <a:rPr sz="3200" b="1"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(EI)</a:t>
            </a:r>
            <a:r>
              <a:rPr sz="3200"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tools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and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strategies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 marR="332740" lvl="2" indent="-457200">
              <a:lnSpc>
                <a:spcPct val="100000"/>
              </a:lnSpc>
              <a:buFont typeface="Wingdings"/>
              <a:buChar char="q"/>
              <a:tabLst>
                <a:tab pos="1384300" algn="l"/>
              </a:tabLst>
            </a:pPr>
            <a:r>
              <a:rPr sz="3200" b="1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Co-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create</a:t>
            </a:r>
            <a:r>
              <a:rPr sz="3200" b="1" spc="-5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resources</a:t>
            </a:r>
            <a:r>
              <a:rPr sz="3200" b="1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for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teaching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for</a:t>
            </a:r>
            <a:r>
              <a:rPr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about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science</a:t>
            </a:r>
            <a:r>
              <a:rPr sz="3200" spc="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and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religion</a:t>
            </a:r>
            <a:r>
              <a:rPr sz="3200" spc="-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related</a:t>
            </a:r>
            <a:r>
              <a:rPr sz="3200" spc="-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to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sustainability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 lvl="2" indent="-457200">
              <a:lnSpc>
                <a:spcPts val="3770"/>
              </a:lnSpc>
              <a:buFont typeface="Wingdings"/>
              <a:buChar char="q"/>
              <a:tabLst>
                <a:tab pos="1383665" algn="l"/>
              </a:tabLst>
            </a:pP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Test</a:t>
            </a:r>
            <a:r>
              <a:rPr sz="3200" b="1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resources</a:t>
            </a:r>
            <a:r>
              <a:rPr sz="3200" spc="-4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in</a:t>
            </a:r>
            <a:r>
              <a:rPr sz="3200"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ECTs'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schools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 lvl="2" indent="-457200">
              <a:lnSpc>
                <a:spcPct val="100000"/>
              </a:lnSpc>
              <a:spcBef>
                <a:spcPts val="75"/>
              </a:spcBef>
              <a:buFont typeface="Wingdings"/>
              <a:buChar char="q"/>
              <a:tabLst>
                <a:tab pos="1383665" algn="l"/>
              </a:tabLst>
            </a:pP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Evaluate</a:t>
            </a:r>
            <a:r>
              <a:rPr sz="3200" b="1" spc="-5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and</a:t>
            </a:r>
            <a:r>
              <a:rPr sz="3200" b="1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refine</a:t>
            </a:r>
            <a:r>
              <a:rPr sz="3200" b="1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resources</a:t>
            </a:r>
            <a:r>
              <a:rPr sz="3200" spc="-3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within learning</a:t>
            </a:r>
            <a:r>
              <a:rPr sz="3200" spc="-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community</a:t>
            </a:r>
            <a:endParaRPr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 lvl="2" indent="-457200">
              <a:lnSpc>
                <a:spcPct val="100000"/>
              </a:lnSpc>
              <a:buFont typeface="Wingdings"/>
              <a:buChar char="q"/>
              <a:tabLst>
                <a:tab pos="1383665" algn="l"/>
              </a:tabLst>
            </a:pPr>
            <a:r>
              <a:rPr sz="32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Dissemination</a:t>
            </a:r>
            <a:r>
              <a:rPr sz="3200" b="1" spc="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–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e.g.</a:t>
            </a:r>
            <a:r>
              <a:rPr sz="3200" spc="-1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Zenodo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Open</a:t>
            </a:r>
            <a:r>
              <a:rPr sz="3200" spc="-25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science</a:t>
            </a:r>
            <a:r>
              <a:rPr sz="3200" spc="-2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10" dirty="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platform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384300">
              <a:lnSpc>
                <a:spcPct val="100000"/>
              </a:lnSpc>
              <a:spcBef>
                <a:spcPts val="10"/>
              </a:spcBef>
            </a:pPr>
            <a:endParaRPr lang="en-US" sz="1800" spc="-10" dirty="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85269" y="1746411"/>
            <a:ext cx="6065026" cy="401704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A7AA85C8-8F54-69D5-935E-B0007DC7A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3869" y="6169885"/>
            <a:ext cx="3617035" cy="3391689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75D41A47-6E4D-1892-49AC-4C088F30227D}"/>
              </a:ext>
            </a:extLst>
          </p:cNvPr>
          <p:cNvSpPr/>
          <p:nvPr/>
        </p:nvSpPr>
        <p:spPr>
          <a:xfrm>
            <a:off x="10995510" y="8701342"/>
            <a:ext cx="2814748" cy="8602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51885">
              <a:lnSpc>
                <a:spcPct val="100000"/>
              </a:lnSpc>
              <a:spcBef>
                <a:spcPts val="100"/>
              </a:spcBef>
            </a:pPr>
            <a:r>
              <a:rPr sz="6900"/>
              <a:t>Research</a:t>
            </a:r>
            <a:r>
              <a:rPr sz="6900" spc="-45"/>
              <a:t> </a:t>
            </a:r>
            <a:r>
              <a:rPr sz="6900" spc="-20"/>
              <a:t>aims</a:t>
            </a:r>
            <a:endParaRPr sz="69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666682" y="1983054"/>
            <a:ext cx="10808335" cy="6767878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698500" marR="279400" indent="-686435">
              <a:lnSpc>
                <a:spcPct val="100000"/>
              </a:lnSpc>
              <a:spcBef>
                <a:spcPts val="95"/>
              </a:spcBef>
              <a:buFont typeface="Wingdings"/>
              <a:buChar char="q"/>
              <a:tabLst>
                <a:tab pos="698500" algn="l"/>
                <a:tab pos="4772025" algn="l"/>
              </a:tabLst>
            </a:pP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To</a:t>
            </a:r>
            <a:r>
              <a:rPr spc="-11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evaluate </a:t>
            </a:r>
            <a:r>
              <a:rPr b="1" spc="-2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the</a:t>
            </a:r>
            <a:r>
              <a:rPr lang="en-GB" b="1" spc="-2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effectiveness</a:t>
            </a:r>
            <a:r>
              <a:rPr b="1" spc="-13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</a:t>
            </a:r>
            <a:r>
              <a:rPr spc="-14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spc="-25">
                <a:solidFill>
                  <a:schemeClr val="accent1">
                    <a:lumMod val="50000"/>
                  </a:schemeClr>
                </a:solidFill>
                <a:latin typeface="Calibri"/>
              </a:rPr>
              <a:t>the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learning</a:t>
            </a:r>
            <a:r>
              <a:rPr spc="-18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community</a:t>
            </a:r>
            <a:r>
              <a:rPr spc="-16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for</a:t>
            </a:r>
            <a:r>
              <a:rPr spc="-15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developing</a:t>
            </a:r>
            <a:r>
              <a:rPr spc="-16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spc="-10">
                <a:solidFill>
                  <a:schemeClr val="accent1">
                    <a:lumMod val="50000"/>
                  </a:schemeClr>
                </a:solidFill>
                <a:latin typeface="Calibri"/>
              </a:rPr>
              <a:t>ECTs’</a:t>
            </a:r>
            <a:r>
              <a:rPr spc="-10">
                <a:solidFill>
                  <a:schemeClr val="tx2"/>
                </a:solidFill>
                <a:latin typeface="Calibri"/>
              </a:rPr>
              <a:t> </a:t>
            </a:r>
            <a:r>
              <a:rPr b="1">
                <a:solidFill>
                  <a:srgbClr val="FF0000"/>
                </a:solidFill>
                <a:latin typeface="Calibri"/>
                <a:cs typeface="Tahoma"/>
              </a:rPr>
              <a:t>understanding</a:t>
            </a:r>
            <a:r>
              <a:rPr b="1" spc="-45">
                <a:solidFill>
                  <a:srgbClr val="FF0000"/>
                </a:solidFill>
                <a:latin typeface="Calibri"/>
                <a:cs typeface="Tahoma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of,</a:t>
            </a:r>
            <a:r>
              <a:rPr spc="-16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and</a:t>
            </a:r>
            <a:r>
              <a:rPr spc="-170">
                <a:solidFill>
                  <a:srgbClr val="000000"/>
                </a:solidFill>
                <a:latin typeface="Calibri"/>
              </a:rPr>
              <a:t> </a:t>
            </a:r>
            <a:r>
              <a:rPr b="1">
                <a:solidFill>
                  <a:srgbClr val="FF0000"/>
                </a:solidFill>
                <a:latin typeface="Calibri"/>
                <a:cs typeface="Tahoma"/>
              </a:rPr>
              <a:t>confidence</a:t>
            </a:r>
            <a:r>
              <a:rPr b="1" spc="-65">
                <a:solidFill>
                  <a:srgbClr val="FF0000"/>
                </a:solidFill>
                <a:latin typeface="Calibri"/>
                <a:cs typeface="Tahoma"/>
              </a:rPr>
              <a:t> </a:t>
            </a:r>
            <a:r>
              <a:rPr spc="-25">
                <a:solidFill>
                  <a:schemeClr val="accent1">
                    <a:lumMod val="50000"/>
                  </a:schemeClr>
                </a:solidFill>
                <a:latin typeface="Calibri"/>
              </a:rPr>
              <a:t>in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exploring,</a:t>
            </a:r>
            <a:r>
              <a:rPr spc="-14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science</a:t>
            </a:r>
            <a:r>
              <a:rPr b="1" spc="-1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and</a:t>
            </a:r>
            <a:r>
              <a:rPr b="1" spc="-114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religion</a:t>
            </a:r>
            <a:r>
              <a:rPr b="1" spc="-6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in</a:t>
            </a:r>
            <a:r>
              <a:rPr spc="-13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spc="-10">
                <a:solidFill>
                  <a:schemeClr val="accent1">
                    <a:lumMod val="50000"/>
                  </a:schemeClr>
                </a:solidFill>
                <a:latin typeface="Calibri"/>
              </a:rPr>
              <a:t>relation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to</a:t>
            </a:r>
            <a:r>
              <a:rPr spc="-6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issues</a:t>
            </a:r>
            <a:r>
              <a:rPr spc="-7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</a:t>
            </a:r>
            <a:r>
              <a:rPr spc="-5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sustainability</a:t>
            </a:r>
            <a:endParaRPr lang="en-US" b="1" spc="-1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571500" indent="-571500">
              <a:lnSpc>
                <a:spcPct val="100000"/>
              </a:lnSpc>
              <a:spcBef>
                <a:spcPts val="35"/>
              </a:spcBef>
              <a:buFont typeface="Wingdings"/>
              <a:buChar char="q"/>
            </a:pPr>
            <a:endParaRPr sz="3950">
              <a:solidFill>
                <a:srgbClr val="000000"/>
              </a:solidFill>
              <a:latin typeface="Calibri"/>
              <a:cs typeface="Tahoma"/>
            </a:endParaRPr>
          </a:p>
          <a:p>
            <a:pPr marL="698500" marR="5080" indent="-686435">
              <a:lnSpc>
                <a:spcPct val="100000"/>
              </a:lnSpc>
              <a:buFont typeface="Wingdings"/>
              <a:buChar char="q"/>
              <a:tabLst>
                <a:tab pos="698500" algn="l"/>
              </a:tabLst>
            </a:pP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To</a:t>
            </a:r>
            <a:r>
              <a:rPr spc="-10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explore</a:t>
            </a:r>
            <a:r>
              <a:rPr spc="-114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ECTs’</a:t>
            </a:r>
            <a:r>
              <a:rPr spc="-9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perceptions</a:t>
            </a:r>
            <a:r>
              <a:rPr spc="-15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</a:t>
            </a:r>
            <a:r>
              <a:rPr spc="-10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the</a:t>
            </a:r>
            <a:r>
              <a:rPr spc="-114">
                <a:solidFill>
                  <a:srgbClr val="FF0000"/>
                </a:solidFill>
                <a:latin typeface="Calibri"/>
              </a:rPr>
              <a:t> </a:t>
            </a:r>
            <a:r>
              <a:rPr b="1">
                <a:solidFill>
                  <a:srgbClr val="FF0000"/>
                </a:solidFill>
                <a:latin typeface="Calibri"/>
                <a:cs typeface="Tahoma"/>
              </a:rPr>
              <a:t>value</a:t>
            </a:r>
            <a:r>
              <a:rPr b="1" spc="-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pc="-25">
                <a:solidFill>
                  <a:schemeClr val="accent1">
                    <a:lumMod val="50000"/>
                  </a:schemeClr>
                </a:solidFill>
                <a:latin typeface="Calibri"/>
              </a:rPr>
              <a:t>of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the</a:t>
            </a:r>
            <a:r>
              <a:rPr spc="-14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learning</a:t>
            </a:r>
            <a:r>
              <a:rPr b="1" spc="-8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community</a:t>
            </a:r>
          </a:p>
          <a:p>
            <a:pPr marL="571500" indent="-571500">
              <a:lnSpc>
                <a:spcPct val="100000"/>
              </a:lnSpc>
              <a:spcBef>
                <a:spcPts val="35"/>
              </a:spcBef>
              <a:buFont typeface="Wingdings"/>
              <a:buChar char="q"/>
            </a:pPr>
            <a:endParaRPr sz="3950">
              <a:solidFill>
                <a:srgbClr val="000000"/>
              </a:solidFill>
              <a:latin typeface="Calibri"/>
              <a:cs typeface="Tahoma"/>
            </a:endParaRPr>
          </a:p>
          <a:p>
            <a:pPr marL="698500" marR="125730" indent="-686435">
              <a:lnSpc>
                <a:spcPct val="100000"/>
              </a:lnSpc>
              <a:buFont typeface="Wingdings"/>
              <a:buChar char="q"/>
              <a:tabLst>
                <a:tab pos="698500" algn="l"/>
              </a:tabLst>
            </a:pP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To</a:t>
            </a:r>
            <a:r>
              <a:rPr spc="-12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explore</a:t>
            </a:r>
            <a:r>
              <a:rPr spc="-12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ECTs’</a:t>
            </a:r>
            <a:r>
              <a:rPr spc="-9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perceptions</a:t>
            </a:r>
            <a:r>
              <a:rPr spc="-114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</a:t>
            </a:r>
            <a:r>
              <a:rPr spc="-12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spc="-25">
                <a:solidFill>
                  <a:schemeClr val="accent1">
                    <a:lumMod val="50000"/>
                  </a:schemeClr>
                </a:solidFill>
                <a:latin typeface="Calibri"/>
              </a:rPr>
              <a:t>the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importance</a:t>
            </a:r>
            <a:r>
              <a:rPr spc="-16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of</a:t>
            </a:r>
            <a:r>
              <a:rPr spc="-16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recognizing</a:t>
            </a:r>
            <a:r>
              <a:rPr spc="-15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b="1">
                <a:solidFill>
                  <a:srgbClr val="FF0000"/>
                </a:solidFill>
                <a:latin typeface="Calibri"/>
                <a:cs typeface="Tahoma"/>
              </a:rPr>
              <a:t>diversity</a:t>
            </a:r>
            <a:r>
              <a:rPr b="1" spc="-14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pc="-25">
                <a:solidFill>
                  <a:schemeClr val="accent1">
                    <a:lumMod val="50000"/>
                  </a:schemeClr>
                </a:solidFill>
                <a:latin typeface="Calibri"/>
              </a:rPr>
              <a:t>in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religion</a:t>
            </a:r>
            <a:r>
              <a:rPr spc="-13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and</a:t>
            </a:r>
            <a:r>
              <a:rPr spc="-13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worldviews</a:t>
            </a:r>
            <a:r>
              <a:rPr spc="-120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around</a:t>
            </a:r>
            <a:r>
              <a:rPr spc="-13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>
                <a:solidFill>
                  <a:schemeClr val="accent1">
                    <a:lumMod val="50000"/>
                  </a:schemeClr>
                </a:solidFill>
                <a:latin typeface="Calibri"/>
              </a:rPr>
              <a:t>these</a:t>
            </a:r>
            <a:r>
              <a:rPr spc="-135">
                <a:solidFill>
                  <a:schemeClr val="accent1">
                    <a:lumMod val="50000"/>
                  </a:schemeClr>
                </a:solidFill>
                <a:latin typeface="Calibri"/>
              </a:rPr>
              <a:t> </a:t>
            </a:r>
            <a:r>
              <a:rPr spc="-10">
                <a:solidFill>
                  <a:schemeClr val="accent1">
                    <a:lumMod val="50000"/>
                  </a:schemeClr>
                </a:solidFill>
                <a:latin typeface="Calibri"/>
              </a:rPr>
              <a:t>topics.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3256831" y="2815621"/>
            <a:ext cx="6263005" cy="4154170"/>
            <a:chOff x="13256831" y="2815621"/>
            <a:chExt cx="6263005" cy="41541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266419" y="2825424"/>
              <a:ext cx="6243334" cy="413439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261593" y="2820384"/>
              <a:ext cx="6253480" cy="4144645"/>
            </a:xfrm>
            <a:custGeom>
              <a:avLst/>
              <a:gdLst/>
              <a:ahLst/>
              <a:cxnLst/>
              <a:rect l="l" t="t" r="r" b="b"/>
              <a:pathLst>
                <a:path w="6253480" h="4144645">
                  <a:moveTo>
                    <a:pt x="-335" y="4144246"/>
                  </a:moveTo>
                  <a:lnTo>
                    <a:pt x="6252859" y="4144246"/>
                  </a:lnTo>
                  <a:lnTo>
                    <a:pt x="6252859" y="214"/>
                  </a:lnTo>
                  <a:lnTo>
                    <a:pt x="-335" y="214"/>
                  </a:lnTo>
                  <a:lnTo>
                    <a:pt x="-335" y="4144246"/>
                  </a:lnTo>
                  <a:close/>
                </a:path>
              </a:pathLst>
            </a:custGeom>
            <a:ln w="952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5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0107" y="2379432"/>
            <a:ext cx="19272762" cy="801757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2105"/>
              </a:spcBef>
            </a:pP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Sustainability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  - 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often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 associated with 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STEM</a:t>
            </a:r>
            <a:r>
              <a:rPr lang="en-US"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, but is a </a:t>
            </a:r>
            <a:r>
              <a:rPr lang="en-US" sz="32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complex and multidisciplinary issue</a:t>
            </a:r>
            <a:endParaRPr lang="en-US" sz="3200" b="1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320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2700">
              <a:spcBef>
                <a:spcPts val="5"/>
              </a:spcBef>
              <a:tabLst>
                <a:tab pos="697865" algn="l"/>
              </a:tabLst>
            </a:pP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Sustainability issues often</a:t>
            </a:r>
            <a:r>
              <a:rPr sz="3200" spc="-2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link to</a:t>
            </a:r>
            <a:r>
              <a:rPr sz="3200" spc="-1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theology</a:t>
            </a:r>
            <a:r>
              <a:rPr lang="en-US"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 in a sense of </a:t>
            </a:r>
            <a:r>
              <a:rPr lang="en-US" sz="3200" b="1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s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tewardship</a:t>
            </a:r>
            <a:r>
              <a:rPr sz="3200" b="1" spc="-5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or</a:t>
            </a:r>
            <a:r>
              <a:rPr sz="3200" b="1" spc="-1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b="1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guardianship</a:t>
            </a:r>
            <a:r>
              <a:rPr sz="3200" spc="-1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-</a:t>
            </a:r>
            <a:r>
              <a:rPr sz="3200" spc="-3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rgbClr val="FF0000"/>
                </a:solidFill>
                <a:latin typeface="Calibri"/>
                <a:cs typeface="Tahoma"/>
              </a:rPr>
              <a:t>‘looking after</a:t>
            </a:r>
            <a:r>
              <a:rPr sz="3200" spc="-15">
                <a:solidFill>
                  <a:srgbClr val="FF0000"/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rgbClr val="FF0000"/>
                </a:solidFill>
                <a:latin typeface="Calibri"/>
                <a:cs typeface="Tahoma"/>
              </a:rPr>
              <a:t>the</a:t>
            </a:r>
            <a:r>
              <a:rPr sz="3200" spc="-40">
                <a:solidFill>
                  <a:srgbClr val="FF0000"/>
                </a:solidFill>
                <a:latin typeface="Calibri"/>
                <a:cs typeface="Tahoma"/>
              </a:rPr>
              <a:t> </a:t>
            </a:r>
            <a:r>
              <a:rPr sz="3200" spc="-10">
                <a:solidFill>
                  <a:srgbClr val="FF0000"/>
                </a:solidFill>
                <a:latin typeface="Calibri"/>
                <a:cs typeface="Tahoma"/>
              </a:rPr>
              <a:t>earth’</a:t>
            </a:r>
            <a:endParaRPr sz="3200">
              <a:solidFill>
                <a:srgbClr val="FF0000"/>
              </a:solidFill>
              <a:latin typeface="Calibri"/>
              <a:cs typeface="Tahoma"/>
            </a:endParaRPr>
          </a:p>
          <a:p>
            <a:pPr marL="697865" indent="-685165">
              <a:spcBef>
                <a:spcPts val="5"/>
              </a:spcBef>
              <a:buFont typeface="Arial"/>
              <a:buChar char="•"/>
              <a:tabLst>
                <a:tab pos="1155700" algn="l"/>
              </a:tabLst>
            </a:pPr>
            <a:endParaRPr lang="en-US" sz="3200" spc="-1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155700" lvl="1" indent="-686435">
              <a:lnSpc>
                <a:spcPct val="100000"/>
              </a:lnSpc>
              <a:buFont typeface="Wingdings"/>
              <a:buChar char="q"/>
              <a:tabLst>
                <a:tab pos="1155700" algn="l"/>
              </a:tabLst>
            </a:pP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who</a:t>
            </a:r>
            <a:r>
              <a:rPr sz="3200" spc="-1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is </a:t>
            </a:r>
            <a:r>
              <a:rPr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responsible?</a:t>
            </a:r>
            <a:endParaRPr sz="320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155700" lvl="1" indent="-686435">
              <a:lnSpc>
                <a:spcPct val="100000"/>
              </a:lnSpc>
              <a:buFont typeface="Wingdings"/>
              <a:buChar char="q"/>
              <a:tabLst>
                <a:tab pos="1155700" algn="l"/>
              </a:tabLst>
            </a:pP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who</a:t>
            </a:r>
            <a:r>
              <a:rPr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are</a:t>
            </a:r>
            <a:r>
              <a:rPr sz="3200" spc="-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those</a:t>
            </a:r>
            <a:r>
              <a:rPr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responsible,</a:t>
            </a:r>
            <a:r>
              <a:rPr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responsible</a:t>
            </a:r>
            <a:r>
              <a:rPr sz="3200" spc="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2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to?</a:t>
            </a:r>
            <a:endParaRPr sz="320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L="1155700" lvl="1" indent="-686435">
              <a:lnSpc>
                <a:spcPct val="100000"/>
              </a:lnSpc>
              <a:buFont typeface="Wingdings"/>
              <a:buChar char="q"/>
              <a:tabLst>
                <a:tab pos="1155700" algn="l"/>
              </a:tabLst>
            </a:pP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why</a:t>
            </a:r>
            <a:r>
              <a:rPr sz="3200" spc="-2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are</a:t>
            </a:r>
            <a:r>
              <a:rPr sz="3200" spc="-1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they/we</a:t>
            </a:r>
            <a:r>
              <a:rPr sz="3200" spc="-5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 </a:t>
            </a:r>
            <a:r>
              <a:rPr sz="3200" spc="-10">
                <a:solidFill>
                  <a:schemeClr val="accent1">
                    <a:lumMod val="50000"/>
                  </a:schemeClr>
                </a:solidFill>
                <a:latin typeface="Calibri"/>
                <a:cs typeface="Tahoma"/>
              </a:rPr>
              <a:t>responsible?</a:t>
            </a:r>
          </a:p>
          <a:p>
            <a:pPr marL="1155700" lvl="1" indent="-686435">
              <a:buFont typeface="Arial"/>
              <a:buChar char="•"/>
              <a:tabLst>
                <a:tab pos="1155700" algn="l"/>
              </a:tabLst>
            </a:pPr>
            <a:endParaRPr lang="en-US" sz="3200" spc="-1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  <a:p>
            <a:pPr marR="5080">
              <a:spcBef>
                <a:spcPts val="100"/>
              </a:spcBef>
              <a:buFont typeface="Arial"/>
              <a:buChar char="•"/>
              <a:tabLst>
                <a:tab pos="1155700" algn="l"/>
              </a:tabLst>
            </a:pPr>
            <a:endParaRPr lang="en-GB" sz="3200" spc="-10">
              <a:solidFill>
                <a:srgbClr val="002060"/>
              </a:solidFill>
              <a:latin typeface="Calibri"/>
              <a:ea typeface="Tahoma"/>
              <a:cs typeface="Tahoma"/>
            </a:endParaRPr>
          </a:p>
          <a:p>
            <a:pPr marR="5080">
              <a:spcBef>
                <a:spcPts val="100"/>
              </a:spcBef>
              <a:buFont typeface="Arial"/>
              <a:buChar char="•"/>
              <a:tabLst>
                <a:tab pos="1155700" algn="l"/>
              </a:tabLst>
            </a:pPr>
            <a:r>
              <a:rPr lang="en-GB" sz="3200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The project sits in the </a:t>
            </a:r>
            <a:r>
              <a:rPr lang="en-GB" sz="3200" b="1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science-religion discourse </a:t>
            </a:r>
            <a:endParaRPr lang="en-GB"/>
          </a:p>
          <a:p>
            <a:pPr marR="5080">
              <a:spcBef>
                <a:spcPts val="100"/>
              </a:spcBef>
              <a:buFont typeface="Arial"/>
              <a:buChar char="•"/>
              <a:tabLst>
                <a:tab pos="1155700" algn="l"/>
              </a:tabLst>
            </a:pPr>
            <a:r>
              <a:rPr lang="en-US" sz="3200" b="1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Synergy and interaction</a:t>
            </a:r>
            <a:r>
              <a:rPr lang="en-US" sz="3200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 between </a:t>
            </a:r>
            <a:r>
              <a:rPr lang="en-US" sz="3200" b="1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stewardship and STEM</a:t>
            </a:r>
          </a:p>
          <a:p>
            <a:pPr>
              <a:spcBef>
                <a:spcPts val="100"/>
              </a:spcBef>
              <a:buFont typeface="Arial"/>
              <a:buChar char="•"/>
              <a:tabLst>
                <a:tab pos="1155700" algn="l"/>
              </a:tabLst>
            </a:pPr>
            <a:r>
              <a:rPr lang="en-US" sz="3200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TIES the sustainability conversation together</a:t>
            </a:r>
          </a:p>
          <a:p>
            <a:pPr>
              <a:spcBef>
                <a:spcPts val="5"/>
              </a:spcBef>
              <a:buFont typeface="Arial"/>
              <a:buChar char="•"/>
              <a:tabLst>
                <a:tab pos="1155700" algn="l"/>
              </a:tabLst>
            </a:pPr>
            <a:r>
              <a:rPr lang="en-US" sz="3200" b="1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Enables a multidisciplinary response</a:t>
            </a:r>
            <a:r>
              <a:rPr lang="en-US" sz="3200" spc="-10">
                <a:solidFill>
                  <a:srgbClr val="002060"/>
                </a:solidFill>
                <a:latin typeface="Calibri"/>
                <a:ea typeface="Tahoma"/>
                <a:cs typeface="Tahoma"/>
              </a:rPr>
              <a:t> and closes knowledge gaps created when exploring issues through a single discipline - examples of issues can be related to e.g.  population, economics, technology, environment</a:t>
            </a:r>
          </a:p>
          <a:p>
            <a:pPr marR="5080">
              <a:spcBef>
                <a:spcPts val="100"/>
              </a:spcBef>
              <a:buFont typeface="Arial"/>
              <a:buChar char="•"/>
              <a:tabLst>
                <a:tab pos="1155700" algn="l"/>
              </a:tabLst>
            </a:pPr>
            <a:endParaRPr lang="en-US" sz="3200" spc="-10">
              <a:solidFill>
                <a:srgbClr val="002060"/>
              </a:solidFill>
              <a:latin typeface="Calibri"/>
              <a:ea typeface="Tahoma"/>
              <a:cs typeface="Tahoma"/>
            </a:endParaRPr>
          </a:p>
          <a:p>
            <a:pPr marL="1155700" lvl="1" indent="-686435">
              <a:buFont typeface="Arial"/>
              <a:buChar char="•"/>
              <a:tabLst>
                <a:tab pos="1155700" algn="l"/>
              </a:tabLst>
            </a:pPr>
            <a:endParaRPr lang="en-US" sz="3600" spc="-10">
              <a:solidFill>
                <a:schemeClr val="accent1">
                  <a:lumMod val="50000"/>
                </a:schemeClr>
              </a:solidFill>
              <a:latin typeface="Calibri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3"/>
              </a:rPr>
              <a:t>www.epistemicinsight.com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LASAR@canterbury.ac.uk</a:t>
            </a:r>
            <a:endParaRPr sz="3150">
              <a:latin typeface="Gill Sans MT"/>
              <a:cs typeface="Gill Sans M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4088F7-47D2-53B2-8315-3828D507474B}"/>
              </a:ext>
            </a:extLst>
          </p:cNvPr>
          <p:cNvSpPr txBox="1"/>
          <p:nvPr/>
        </p:nvSpPr>
        <p:spPr>
          <a:xfrm>
            <a:off x="6011392" y="98686"/>
            <a:ext cx="13733232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solidFill>
                  <a:schemeClr val="bg1"/>
                </a:solidFill>
              </a:rPr>
              <a:t>Why explore sustainability in the context of science and religion?</a:t>
            </a:r>
          </a:p>
        </p:txBody>
      </p:sp>
      <p:pic>
        <p:nvPicPr>
          <p:cNvPr id="3" name="Picture 2" descr="A child holding a globe&#10;&#10;Description automatically generated">
            <a:extLst>
              <a:ext uri="{FF2B5EF4-FFF2-40B4-BE49-F238E27FC236}">
                <a16:creationId xmlns:a16="http://schemas.microsoft.com/office/drawing/2014/main" id="{958C7C5D-7261-852A-8FAA-3A3463C60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8441" y="4036380"/>
            <a:ext cx="6212121" cy="4155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67766" y="7312120"/>
            <a:ext cx="6226810" cy="3997325"/>
            <a:chOff x="667766" y="7312120"/>
            <a:chExt cx="6226810" cy="3997325"/>
          </a:xfrm>
        </p:grpSpPr>
        <p:sp>
          <p:nvSpPr>
            <p:cNvPr id="3" name="object 3"/>
            <p:cNvSpPr/>
            <p:nvPr/>
          </p:nvSpPr>
          <p:spPr>
            <a:xfrm>
              <a:off x="680465" y="7324820"/>
              <a:ext cx="4861560" cy="2628265"/>
            </a:xfrm>
            <a:custGeom>
              <a:avLst/>
              <a:gdLst/>
              <a:ahLst/>
              <a:cxnLst/>
              <a:rect l="l" t="t" r="r" b="b"/>
              <a:pathLst>
                <a:path w="4861560" h="2628265">
                  <a:moveTo>
                    <a:pt x="2025581" y="2336333"/>
                  </a:moveTo>
                  <a:lnTo>
                    <a:pt x="810222" y="2336333"/>
                  </a:lnTo>
                  <a:lnTo>
                    <a:pt x="1417901" y="2628299"/>
                  </a:lnTo>
                  <a:lnTo>
                    <a:pt x="2025581" y="2336333"/>
                  </a:lnTo>
                  <a:close/>
                </a:path>
                <a:path w="4861560" h="2628265">
                  <a:moveTo>
                    <a:pt x="4472047" y="100"/>
                  </a:moveTo>
                  <a:lnTo>
                    <a:pt x="389354" y="100"/>
                  </a:lnTo>
                  <a:lnTo>
                    <a:pt x="340513" y="3135"/>
                  </a:lnTo>
                  <a:lnTo>
                    <a:pt x="293481" y="11994"/>
                  </a:lnTo>
                  <a:lnTo>
                    <a:pt x="248625" y="26314"/>
                  </a:lnTo>
                  <a:lnTo>
                    <a:pt x="206309" y="45729"/>
                  </a:lnTo>
                  <a:lnTo>
                    <a:pt x="166898" y="69873"/>
                  </a:lnTo>
                  <a:lnTo>
                    <a:pt x="130757" y="98382"/>
                  </a:lnTo>
                  <a:lnTo>
                    <a:pt x="98251" y="130890"/>
                  </a:lnTo>
                  <a:lnTo>
                    <a:pt x="69745" y="167033"/>
                  </a:lnTo>
                  <a:lnTo>
                    <a:pt x="45603" y="206444"/>
                  </a:lnTo>
                  <a:lnTo>
                    <a:pt x="26192" y="248758"/>
                  </a:lnTo>
                  <a:lnTo>
                    <a:pt x="11874" y="293612"/>
                  </a:lnTo>
                  <a:lnTo>
                    <a:pt x="3016" y="340638"/>
                  </a:lnTo>
                  <a:lnTo>
                    <a:pt x="-17" y="389472"/>
                  </a:lnTo>
                  <a:lnTo>
                    <a:pt x="-17" y="1946961"/>
                  </a:lnTo>
                  <a:lnTo>
                    <a:pt x="3016" y="1995795"/>
                  </a:lnTo>
                  <a:lnTo>
                    <a:pt x="11874" y="2042822"/>
                  </a:lnTo>
                  <a:lnTo>
                    <a:pt x="26192" y="2087675"/>
                  </a:lnTo>
                  <a:lnTo>
                    <a:pt x="45603" y="2129990"/>
                  </a:lnTo>
                  <a:lnTo>
                    <a:pt x="69745" y="2169401"/>
                  </a:lnTo>
                  <a:lnTo>
                    <a:pt x="98251" y="2205543"/>
                  </a:lnTo>
                  <a:lnTo>
                    <a:pt x="130757" y="2238051"/>
                  </a:lnTo>
                  <a:lnTo>
                    <a:pt x="166898" y="2266560"/>
                  </a:lnTo>
                  <a:lnTo>
                    <a:pt x="206309" y="2290704"/>
                  </a:lnTo>
                  <a:lnTo>
                    <a:pt x="248625" y="2310119"/>
                  </a:lnTo>
                  <a:lnTo>
                    <a:pt x="293481" y="2324439"/>
                  </a:lnTo>
                  <a:lnTo>
                    <a:pt x="340513" y="2333299"/>
                  </a:lnTo>
                  <a:lnTo>
                    <a:pt x="389354" y="2336333"/>
                  </a:lnTo>
                  <a:lnTo>
                    <a:pt x="4472047" y="2336333"/>
                  </a:lnTo>
                  <a:lnTo>
                    <a:pt x="4520882" y="2333299"/>
                  </a:lnTo>
                  <a:lnTo>
                    <a:pt x="4567908" y="2324439"/>
                  </a:lnTo>
                  <a:lnTo>
                    <a:pt x="4612761" y="2310119"/>
                  </a:lnTo>
                  <a:lnTo>
                    <a:pt x="4655076" y="2290704"/>
                  </a:lnTo>
                  <a:lnTo>
                    <a:pt x="4694487" y="2266560"/>
                  </a:lnTo>
                  <a:lnTo>
                    <a:pt x="4730629" y="2238051"/>
                  </a:lnTo>
                  <a:lnTo>
                    <a:pt x="4763137" y="2205543"/>
                  </a:lnTo>
                  <a:lnTo>
                    <a:pt x="4791646" y="2169401"/>
                  </a:lnTo>
                  <a:lnTo>
                    <a:pt x="4815791" y="2129990"/>
                  </a:lnTo>
                  <a:lnTo>
                    <a:pt x="4835205" y="2087675"/>
                  </a:lnTo>
                  <a:lnTo>
                    <a:pt x="4849525" y="2042822"/>
                  </a:lnTo>
                  <a:lnTo>
                    <a:pt x="4858385" y="1995795"/>
                  </a:lnTo>
                  <a:lnTo>
                    <a:pt x="4861419" y="1946961"/>
                  </a:lnTo>
                  <a:lnTo>
                    <a:pt x="4861419" y="389472"/>
                  </a:lnTo>
                  <a:lnTo>
                    <a:pt x="4858385" y="340638"/>
                  </a:lnTo>
                  <a:lnTo>
                    <a:pt x="4849525" y="293612"/>
                  </a:lnTo>
                  <a:lnTo>
                    <a:pt x="4835205" y="248758"/>
                  </a:lnTo>
                  <a:lnTo>
                    <a:pt x="4815791" y="206444"/>
                  </a:lnTo>
                  <a:lnTo>
                    <a:pt x="4791646" y="167033"/>
                  </a:lnTo>
                  <a:lnTo>
                    <a:pt x="4763137" y="130890"/>
                  </a:lnTo>
                  <a:lnTo>
                    <a:pt x="4730629" y="98382"/>
                  </a:lnTo>
                  <a:lnTo>
                    <a:pt x="4694487" y="69873"/>
                  </a:lnTo>
                  <a:lnTo>
                    <a:pt x="4655076" y="45729"/>
                  </a:lnTo>
                  <a:lnTo>
                    <a:pt x="4612761" y="26314"/>
                  </a:lnTo>
                  <a:lnTo>
                    <a:pt x="4567908" y="11994"/>
                  </a:lnTo>
                  <a:lnTo>
                    <a:pt x="4520882" y="3135"/>
                  </a:lnTo>
                  <a:lnTo>
                    <a:pt x="4472047" y="10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80465" y="7324820"/>
              <a:ext cx="4861560" cy="2628265"/>
            </a:xfrm>
            <a:custGeom>
              <a:avLst/>
              <a:gdLst/>
              <a:ahLst/>
              <a:cxnLst/>
              <a:rect l="l" t="t" r="r" b="b"/>
              <a:pathLst>
                <a:path w="4861560" h="2628265">
                  <a:moveTo>
                    <a:pt x="-17" y="389472"/>
                  </a:moveTo>
                  <a:lnTo>
                    <a:pt x="3016" y="340638"/>
                  </a:lnTo>
                  <a:lnTo>
                    <a:pt x="11874" y="293612"/>
                  </a:lnTo>
                  <a:lnTo>
                    <a:pt x="26192" y="248758"/>
                  </a:lnTo>
                  <a:lnTo>
                    <a:pt x="45603" y="206444"/>
                  </a:lnTo>
                  <a:lnTo>
                    <a:pt x="69745" y="167033"/>
                  </a:lnTo>
                  <a:lnTo>
                    <a:pt x="98251" y="130890"/>
                  </a:lnTo>
                  <a:lnTo>
                    <a:pt x="130757" y="98382"/>
                  </a:lnTo>
                  <a:lnTo>
                    <a:pt x="166898" y="69873"/>
                  </a:lnTo>
                  <a:lnTo>
                    <a:pt x="206309" y="45729"/>
                  </a:lnTo>
                  <a:lnTo>
                    <a:pt x="248625" y="26314"/>
                  </a:lnTo>
                  <a:lnTo>
                    <a:pt x="293481" y="11994"/>
                  </a:lnTo>
                  <a:lnTo>
                    <a:pt x="340513" y="3135"/>
                  </a:lnTo>
                  <a:lnTo>
                    <a:pt x="389354" y="100"/>
                  </a:lnTo>
                  <a:lnTo>
                    <a:pt x="810222" y="100"/>
                  </a:lnTo>
                  <a:lnTo>
                    <a:pt x="2025581" y="100"/>
                  </a:lnTo>
                  <a:lnTo>
                    <a:pt x="4472047" y="100"/>
                  </a:lnTo>
                  <a:lnTo>
                    <a:pt x="4520882" y="3135"/>
                  </a:lnTo>
                  <a:lnTo>
                    <a:pt x="4567908" y="11994"/>
                  </a:lnTo>
                  <a:lnTo>
                    <a:pt x="4612761" y="26314"/>
                  </a:lnTo>
                  <a:lnTo>
                    <a:pt x="4655076" y="45729"/>
                  </a:lnTo>
                  <a:lnTo>
                    <a:pt x="4694487" y="69873"/>
                  </a:lnTo>
                  <a:lnTo>
                    <a:pt x="4730629" y="98382"/>
                  </a:lnTo>
                  <a:lnTo>
                    <a:pt x="4763137" y="130890"/>
                  </a:lnTo>
                  <a:lnTo>
                    <a:pt x="4791646" y="167033"/>
                  </a:lnTo>
                  <a:lnTo>
                    <a:pt x="4815791" y="206444"/>
                  </a:lnTo>
                  <a:lnTo>
                    <a:pt x="4835205" y="248758"/>
                  </a:lnTo>
                  <a:lnTo>
                    <a:pt x="4849525" y="293612"/>
                  </a:lnTo>
                  <a:lnTo>
                    <a:pt x="4858385" y="340638"/>
                  </a:lnTo>
                  <a:lnTo>
                    <a:pt x="4861419" y="389472"/>
                  </a:lnTo>
                  <a:lnTo>
                    <a:pt x="4861419" y="1362903"/>
                  </a:lnTo>
                  <a:lnTo>
                    <a:pt x="4861419" y="1946961"/>
                  </a:lnTo>
                  <a:lnTo>
                    <a:pt x="4858385" y="1995795"/>
                  </a:lnTo>
                  <a:lnTo>
                    <a:pt x="4849525" y="2042822"/>
                  </a:lnTo>
                  <a:lnTo>
                    <a:pt x="4835205" y="2087675"/>
                  </a:lnTo>
                  <a:lnTo>
                    <a:pt x="4815791" y="2129990"/>
                  </a:lnTo>
                  <a:lnTo>
                    <a:pt x="4791646" y="2169401"/>
                  </a:lnTo>
                  <a:lnTo>
                    <a:pt x="4763137" y="2205543"/>
                  </a:lnTo>
                  <a:lnTo>
                    <a:pt x="4730629" y="2238051"/>
                  </a:lnTo>
                  <a:lnTo>
                    <a:pt x="4694487" y="2266560"/>
                  </a:lnTo>
                  <a:lnTo>
                    <a:pt x="4655076" y="2290704"/>
                  </a:lnTo>
                  <a:lnTo>
                    <a:pt x="4612761" y="2310119"/>
                  </a:lnTo>
                  <a:lnTo>
                    <a:pt x="4567908" y="2324439"/>
                  </a:lnTo>
                  <a:lnTo>
                    <a:pt x="4520882" y="2333299"/>
                  </a:lnTo>
                  <a:lnTo>
                    <a:pt x="4472047" y="2336333"/>
                  </a:lnTo>
                  <a:lnTo>
                    <a:pt x="2025581" y="2336333"/>
                  </a:lnTo>
                  <a:lnTo>
                    <a:pt x="1417901" y="2628299"/>
                  </a:lnTo>
                  <a:lnTo>
                    <a:pt x="810222" y="2336333"/>
                  </a:lnTo>
                  <a:lnTo>
                    <a:pt x="389354" y="2336333"/>
                  </a:lnTo>
                  <a:lnTo>
                    <a:pt x="340513" y="2333299"/>
                  </a:lnTo>
                  <a:lnTo>
                    <a:pt x="293481" y="2324439"/>
                  </a:lnTo>
                  <a:lnTo>
                    <a:pt x="248625" y="2310119"/>
                  </a:lnTo>
                  <a:lnTo>
                    <a:pt x="206309" y="2290704"/>
                  </a:lnTo>
                  <a:lnTo>
                    <a:pt x="166898" y="2266560"/>
                  </a:lnTo>
                  <a:lnTo>
                    <a:pt x="130757" y="2238051"/>
                  </a:lnTo>
                  <a:lnTo>
                    <a:pt x="98251" y="2205543"/>
                  </a:lnTo>
                  <a:lnTo>
                    <a:pt x="69745" y="2169401"/>
                  </a:lnTo>
                  <a:lnTo>
                    <a:pt x="45603" y="2129990"/>
                  </a:lnTo>
                  <a:lnTo>
                    <a:pt x="26192" y="2087675"/>
                  </a:lnTo>
                  <a:lnTo>
                    <a:pt x="11874" y="2042822"/>
                  </a:lnTo>
                  <a:lnTo>
                    <a:pt x="3016" y="1995795"/>
                  </a:lnTo>
                  <a:lnTo>
                    <a:pt x="-17" y="1946961"/>
                  </a:lnTo>
                  <a:lnTo>
                    <a:pt x="-17" y="1362903"/>
                  </a:lnTo>
                  <a:lnTo>
                    <a:pt x="-17" y="389472"/>
                  </a:lnTo>
                  <a:close/>
                </a:path>
              </a:pathLst>
            </a:custGeom>
            <a:ln w="25399">
              <a:solidFill>
                <a:srgbClr val="5C4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49291" y="303649"/>
            <a:ext cx="13692505" cy="900832"/>
          </a:xfrm>
          <a:prstGeom prst="rect">
            <a:avLst/>
          </a:prstGeom>
        </p:spPr>
        <p:txBody>
          <a:bodyPr vert="horz" wrap="square" lIns="0" tIns="1606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dirty="0"/>
              <a:t>Participants'</a:t>
            </a:r>
            <a:r>
              <a:rPr spc="30" dirty="0"/>
              <a:t> </a:t>
            </a:r>
            <a:r>
              <a:rPr dirty="0"/>
              <a:t>Perceptions</a:t>
            </a:r>
            <a:r>
              <a:rPr spc="-20" dirty="0"/>
              <a:t> </a:t>
            </a:r>
            <a:r>
              <a:rPr dirty="0"/>
              <a:t>of</a:t>
            </a:r>
            <a:r>
              <a:rPr lang="en-GB" dirty="0"/>
              <a:t>…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1791670" y="1928522"/>
            <a:ext cx="37211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>
                <a:latin typeface="Tahoma"/>
                <a:cs typeface="Tahoma"/>
              </a:rPr>
              <a:t>Stewardship</a:t>
            </a:r>
            <a:endParaRPr sz="5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8949" y="7412675"/>
            <a:ext cx="4100195" cy="21583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2800" spc="-1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stewardship</a:t>
            </a:r>
            <a:r>
              <a:rPr sz="2800" spc="-11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is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understood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as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taking</a:t>
            </a:r>
            <a:r>
              <a:rPr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0">
                <a:solidFill>
                  <a:srgbClr val="FFFFFF"/>
                </a:solidFill>
                <a:latin typeface="Tahoma"/>
                <a:cs typeface="Tahoma"/>
              </a:rPr>
              <a:t>care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28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looking</a:t>
            </a:r>
            <a:r>
              <a:rPr sz="2800" spc="-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after</a:t>
            </a:r>
            <a:r>
              <a:rPr sz="28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environment</a:t>
            </a:r>
            <a:r>
              <a:rPr sz="2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living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things</a:t>
            </a:r>
            <a:r>
              <a:rPr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around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us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438373" y="7027132"/>
            <a:ext cx="4229100" cy="2412365"/>
            <a:chOff x="15438373" y="7027132"/>
            <a:chExt cx="4229100" cy="2412365"/>
          </a:xfrm>
        </p:grpSpPr>
        <p:sp>
          <p:nvSpPr>
            <p:cNvPr id="9" name="object 9"/>
            <p:cNvSpPr/>
            <p:nvPr/>
          </p:nvSpPr>
          <p:spPr>
            <a:xfrm>
              <a:off x="15451073" y="7039831"/>
              <a:ext cx="4203700" cy="2386965"/>
            </a:xfrm>
            <a:custGeom>
              <a:avLst/>
              <a:gdLst/>
              <a:ahLst/>
              <a:cxnLst/>
              <a:rect l="l" t="t" r="r" b="b"/>
              <a:pathLst>
                <a:path w="4203700" h="2386965">
                  <a:moveTo>
                    <a:pt x="1750895" y="2121462"/>
                  </a:moveTo>
                  <a:lnTo>
                    <a:pt x="700123" y="2121462"/>
                  </a:lnTo>
                  <a:lnTo>
                    <a:pt x="1225509" y="2386631"/>
                  </a:lnTo>
                  <a:lnTo>
                    <a:pt x="1750895" y="2121462"/>
                  </a:lnTo>
                  <a:close/>
                </a:path>
                <a:path w="4203700" h="2386965">
                  <a:moveTo>
                    <a:pt x="3849136" y="107"/>
                  </a:moveTo>
                  <a:lnTo>
                    <a:pt x="353168" y="107"/>
                  </a:lnTo>
                  <a:lnTo>
                    <a:pt x="305180" y="3334"/>
                  </a:lnTo>
                  <a:lnTo>
                    <a:pt x="259159" y="12733"/>
                  </a:lnTo>
                  <a:lnTo>
                    <a:pt x="215523" y="27884"/>
                  </a:lnTo>
                  <a:lnTo>
                    <a:pt x="174695" y="48366"/>
                  </a:lnTo>
                  <a:lnTo>
                    <a:pt x="137095" y="73759"/>
                  </a:lnTo>
                  <a:lnTo>
                    <a:pt x="103143" y="103642"/>
                  </a:lnTo>
                  <a:lnTo>
                    <a:pt x="73261" y="137593"/>
                  </a:lnTo>
                  <a:lnTo>
                    <a:pt x="47868" y="175194"/>
                  </a:lnTo>
                  <a:lnTo>
                    <a:pt x="27386" y="216022"/>
                  </a:lnTo>
                  <a:lnTo>
                    <a:pt x="12235" y="259657"/>
                  </a:lnTo>
                  <a:lnTo>
                    <a:pt x="2836" y="305679"/>
                  </a:lnTo>
                  <a:lnTo>
                    <a:pt x="-390" y="353666"/>
                  </a:lnTo>
                  <a:lnTo>
                    <a:pt x="-390" y="1767903"/>
                  </a:lnTo>
                  <a:lnTo>
                    <a:pt x="2836" y="1815890"/>
                  </a:lnTo>
                  <a:lnTo>
                    <a:pt x="12235" y="1861912"/>
                  </a:lnTo>
                  <a:lnTo>
                    <a:pt x="27386" y="1905547"/>
                  </a:lnTo>
                  <a:lnTo>
                    <a:pt x="47868" y="1946376"/>
                  </a:lnTo>
                  <a:lnTo>
                    <a:pt x="73261" y="1983976"/>
                  </a:lnTo>
                  <a:lnTo>
                    <a:pt x="103143" y="2017928"/>
                  </a:lnTo>
                  <a:lnTo>
                    <a:pt x="137095" y="2047810"/>
                  </a:lnTo>
                  <a:lnTo>
                    <a:pt x="174695" y="2073203"/>
                  </a:lnTo>
                  <a:lnTo>
                    <a:pt x="215523" y="2093685"/>
                  </a:lnTo>
                  <a:lnTo>
                    <a:pt x="259159" y="2108836"/>
                  </a:lnTo>
                  <a:lnTo>
                    <a:pt x="305180" y="2118235"/>
                  </a:lnTo>
                  <a:lnTo>
                    <a:pt x="353168" y="2121462"/>
                  </a:lnTo>
                  <a:lnTo>
                    <a:pt x="3849136" y="2121462"/>
                  </a:lnTo>
                  <a:lnTo>
                    <a:pt x="3897123" y="2118235"/>
                  </a:lnTo>
                  <a:lnTo>
                    <a:pt x="3943145" y="2108836"/>
                  </a:lnTo>
                  <a:lnTo>
                    <a:pt x="3986780" y="2093685"/>
                  </a:lnTo>
                  <a:lnTo>
                    <a:pt x="4027609" y="2073203"/>
                  </a:lnTo>
                  <a:lnTo>
                    <a:pt x="4065209" y="2047810"/>
                  </a:lnTo>
                  <a:lnTo>
                    <a:pt x="4099161" y="2017928"/>
                  </a:lnTo>
                  <a:lnTo>
                    <a:pt x="4129043" y="1983976"/>
                  </a:lnTo>
                  <a:lnTo>
                    <a:pt x="4154436" y="1946376"/>
                  </a:lnTo>
                  <a:lnTo>
                    <a:pt x="4174918" y="1905547"/>
                  </a:lnTo>
                  <a:lnTo>
                    <a:pt x="4190069" y="1861912"/>
                  </a:lnTo>
                  <a:lnTo>
                    <a:pt x="4199468" y="1815890"/>
                  </a:lnTo>
                  <a:lnTo>
                    <a:pt x="4202695" y="1767903"/>
                  </a:lnTo>
                  <a:lnTo>
                    <a:pt x="4202695" y="353666"/>
                  </a:lnTo>
                  <a:lnTo>
                    <a:pt x="4199468" y="305679"/>
                  </a:lnTo>
                  <a:lnTo>
                    <a:pt x="4190069" y="259657"/>
                  </a:lnTo>
                  <a:lnTo>
                    <a:pt x="4174918" y="216022"/>
                  </a:lnTo>
                  <a:lnTo>
                    <a:pt x="4154436" y="175194"/>
                  </a:lnTo>
                  <a:lnTo>
                    <a:pt x="4129043" y="137593"/>
                  </a:lnTo>
                  <a:lnTo>
                    <a:pt x="4099161" y="103642"/>
                  </a:lnTo>
                  <a:lnTo>
                    <a:pt x="4065209" y="73759"/>
                  </a:lnTo>
                  <a:lnTo>
                    <a:pt x="4027609" y="48366"/>
                  </a:lnTo>
                  <a:lnTo>
                    <a:pt x="3986780" y="27884"/>
                  </a:lnTo>
                  <a:lnTo>
                    <a:pt x="3943145" y="12733"/>
                  </a:lnTo>
                  <a:lnTo>
                    <a:pt x="3897123" y="3334"/>
                  </a:lnTo>
                  <a:lnTo>
                    <a:pt x="3849136" y="107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451073" y="7039831"/>
              <a:ext cx="4203700" cy="2386965"/>
            </a:xfrm>
            <a:custGeom>
              <a:avLst/>
              <a:gdLst/>
              <a:ahLst/>
              <a:cxnLst/>
              <a:rect l="l" t="t" r="r" b="b"/>
              <a:pathLst>
                <a:path w="4203700" h="2386965">
                  <a:moveTo>
                    <a:pt x="-390" y="353666"/>
                  </a:moveTo>
                  <a:lnTo>
                    <a:pt x="2836" y="305679"/>
                  </a:lnTo>
                  <a:lnTo>
                    <a:pt x="12235" y="259657"/>
                  </a:lnTo>
                  <a:lnTo>
                    <a:pt x="27386" y="216022"/>
                  </a:lnTo>
                  <a:lnTo>
                    <a:pt x="47868" y="175194"/>
                  </a:lnTo>
                  <a:lnTo>
                    <a:pt x="73261" y="137593"/>
                  </a:lnTo>
                  <a:lnTo>
                    <a:pt x="103143" y="103642"/>
                  </a:lnTo>
                  <a:lnTo>
                    <a:pt x="137095" y="73759"/>
                  </a:lnTo>
                  <a:lnTo>
                    <a:pt x="174695" y="48366"/>
                  </a:lnTo>
                  <a:lnTo>
                    <a:pt x="215523" y="27884"/>
                  </a:lnTo>
                  <a:lnTo>
                    <a:pt x="259159" y="12733"/>
                  </a:lnTo>
                  <a:lnTo>
                    <a:pt x="305180" y="3334"/>
                  </a:lnTo>
                  <a:lnTo>
                    <a:pt x="353168" y="107"/>
                  </a:lnTo>
                  <a:lnTo>
                    <a:pt x="700123" y="107"/>
                  </a:lnTo>
                  <a:lnTo>
                    <a:pt x="1750895" y="107"/>
                  </a:lnTo>
                  <a:lnTo>
                    <a:pt x="3849136" y="107"/>
                  </a:lnTo>
                  <a:lnTo>
                    <a:pt x="3897123" y="3334"/>
                  </a:lnTo>
                  <a:lnTo>
                    <a:pt x="3943145" y="12733"/>
                  </a:lnTo>
                  <a:lnTo>
                    <a:pt x="3986780" y="27884"/>
                  </a:lnTo>
                  <a:lnTo>
                    <a:pt x="4027609" y="48366"/>
                  </a:lnTo>
                  <a:lnTo>
                    <a:pt x="4065209" y="73759"/>
                  </a:lnTo>
                  <a:lnTo>
                    <a:pt x="4099161" y="103642"/>
                  </a:lnTo>
                  <a:lnTo>
                    <a:pt x="4129043" y="137593"/>
                  </a:lnTo>
                  <a:lnTo>
                    <a:pt x="4154436" y="175194"/>
                  </a:lnTo>
                  <a:lnTo>
                    <a:pt x="4174918" y="216022"/>
                  </a:lnTo>
                  <a:lnTo>
                    <a:pt x="4190069" y="259657"/>
                  </a:lnTo>
                  <a:lnTo>
                    <a:pt x="4199468" y="305679"/>
                  </a:lnTo>
                  <a:lnTo>
                    <a:pt x="4202695" y="353666"/>
                  </a:lnTo>
                  <a:lnTo>
                    <a:pt x="4202695" y="1237564"/>
                  </a:lnTo>
                  <a:lnTo>
                    <a:pt x="4202695" y="1767903"/>
                  </a:lnTo>
                  <a:lnTo>
                    <a:pt x="4199468" y="1815890"/>
                  </a:lnTo>
                  <a:lnTo>
                    <a:pt x="4190069" y="1861912"/>
                  </a:lnTo>
                  <a:lnTo>
                    <a:pt x="4174918" y="1905547"/>
                  </a:lnTo>
                  <a:lnTo>
                    <a:pt x="4154436" y="1946376"/>
                  </a:lnTo>
                  <a:lnTo>
                    <a:pt x="4129043" y="1983976"/>
                  </a:lnTo>
                  <a:lnTo>
                    <a:pt x="4099161" y="2017928"/>
                  </a:lnTo>
                  <a:lnTo>
                    <a:pt x="4065209" y="2047810"/>
                  </a:lnTo>
                  <a:lnTo>
                    <a:pt x="4027609" y="2073203"/>
                  </a:lnTo>
                  <a:lnTo>
                    <a:pt x="3986780" y="2093685"/>
                  </a:lnTo>
                  <a:lnTo>
                    <a:pt x="3943145" y="2108836"/>
                  </a:lnTo>
                  <a:lnTo>
                    <a:pt x="3897123" y="2118235"/>
                  </a:lnTo>
                  <a:lnTo>
                    <a:pt x="3849136" y="2121462"/>
                  </a:lnTo>
                  <a:lnTo>
                    <a:pt x="1750895" y="2121462"/>
                  </a:lnTo>
                  <a:lnTo>
                    <a:pt x="1225509" y="2386631"/>
                  </a:lnTo>
                  <a:lnTo>
                    <a:pt x="700123" y="2121462"/>
                  </a:lnTo>
                  <a:lnTo>
                    <a:pt x="353168" y="2121462"/>
                  </a:lnTo>
                  <a:lnTo>
                    <a:pt x="305180" y="2118235"/>
                  </a:lnTo>
                  <a:lnTo>
                    <a:pt x="259159" y="2108836"/>
                  </a:lnTo>
                  <a:lnTo>
                    <a:pt x="215523" y="2093685"/>
                  </a:lnTo>
                  <a:lnTo>
                    <a:pt x="174695" y="2073203"/>
                  </a:lnTo>
                  <a:lnTo>
                    <a:pt x="137095" y="2047810"/>
                  </a:lnTo>
                  <a:lnTo>
                    <a:pt x="103143" y="2017928"/>
                  </a:lnTo>
                  <a:lnTo>
                    <a:pt x="73261" y="1983976"/>
                  </a:lnTo>
                  <a:lnTo>
                    <a:pt x="47868" y="1946376"/>
                  </a:lnTo>
                  <a:lnTo>
                    <a:pt x="27386" y="1905547"/>
                  </a:lnTo>
                  <a:lnTo>
                    <a:pt x="12235" y="1861912"/>
                  </a:lnTo>
                  <a:lnTo>
                    <a:pt x="2836" y="1815890"/>
                  </a:lnTo>
                  <a:lnTo>
                    <a:pt x="-390" y="1767903"/>
                  </a:lnTo>
                  <a:lnTo>
                    <a:pt x="-390" y="1237564"/>
                  </a:lnTo>
                  <a:lnTo>
                    <a:pt x="-390" y="353666"/>
                  </a:lnTo>
                  <a:close/>
                </a:path>
              </a:pathLst>
            </a:custGeom>
            <a:ln w="25399">
              <a:solidFill>
                <a:srgbClr val="357C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675213" y="7233482"/>
            <a:ext cx="3750945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sz="2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2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process</a:t>
            </a:r>
            <a:r>
              <a:rPr sz="28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ahoma"/>
                <a:cs typeface="Tahoma"/>
              </a:rPr>
              <a:t>of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lang="en-GB" sz="2800" dirty="0" err="1">
                <a:solidFill>
                  <a:srgbClr val="FFFFFF"/>
                </a:solidFill>
                <a:latin typeface="Tahoma"/>
                <a:cs typeface="Tahoma"/>
              </a:rPr>
              <a:t>aking</a:t>
            </a:r>
            <a:r>
              <a:rPr sz="28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ends</a:t>
            </a:r>
            <a:r>
              <a:rPr sz="28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meet</a:t>
            </a:r>
            <a:r>
              <a:rPr sz="28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Tahoma"/>
                <a:cs typeface="Tahoma"/>
              </a:rPr>
              <a:t>and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developing</a:t>
            </a:r>
            <a:r>
              <a:rPr sz="2800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stable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lifestyle</a:t>
            </a:r>
            <a:r>
              <a:rPr sz="28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28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avoid</a:t>
            </a:r>
            <a:r>
              <a:rPr sz="2800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Tahoma"/>
                <a:cs typeface="Tahoma"/>
              </a:rPr>
              <a:t>crisis</a:t>
            </a:r>
            <a:endParaRPr sz="2800" dirty="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431778" y="3127216"/>
            <a:ext cx="8445500" cy="3260725"/>
            <a:chOff x="11431778" y="3127216"/>
            <a:chExt cx="8445500" cy="3260725"/>
          </a:xfrm>
        </p:grpSpPr>
        <p:sp>
          <p:nvSpPr>
            <p:cNvPr id="13" name="object 13"/>
            <p:cNvSpPr/>
            <p:nvPr/>
          </p:nvSpPr>
          <p:spPr>
            <a:xfrm>
              <a:off x="11444477" y="3139916"/>
              <a:ext cx="8420100" cy="3235325"/>
            </a:xfrm>
            <a:custGeom>
              <a:avLst/>
              <a:gdLst/>
              <a:ahLst/>
              <a:cxnLst/>
              <a:rect l="l" t="t" r="r" b="b"/>
              <a:pathLst>
                <a:path w="8420100" h="3235325">
                  <a:moveTo>
                    <a:pt x="3507997" y="2875921"/>
                  </a:moveTo>
                  <a:lnTo>
                    <a:pt x="1403025" y="2875921"/>
                  </a:lnTo>
                  <a:lnTo>
                    <a:pt x="2455574" y="3235449"/>
                  </a:lnTo>
                  <a:lnTo>
                    <a:pt x="3507997" y="2875921"/>
                  </a:lnTo>
                  <a:close/>
                </a:path>
                <a:path w="8420100" h="3235325">
                  <a:moveTo>
                    <a:pt x="7940312" y="206"/>
                  </a:moveTo>
                  <a:lnTo>
                    <a:pt x="478996" y="206"/>
                  </a:lnTo>
                  <a:lnTo>
                    <a:pt x="429999" y="2681"/>
                  </a:lnTo>
                  <a:lnTo>
                    <a:pt x="382415" y="9945"/>
                  </a:lnTo>
                  <a:lnTo>
                    <a:pt x="336486" y="21757"/>
                  </a:lnTo>
                  <a:lnTo>
                    <a:pt x="292454" y="37876"/>
                  </a:lnTo>
                  <a:lnTo>
                    <a:pt x="250558" y="58061"/>
                  </a:lnTo>
                  <a:lnTo>
                    <a:pt x="211041" y="82071"/>
                  </a:lnTo>
                  <a:lnTo>
                    <a:pt x="174143" y="109665"/>
                  </a:lnTo>
                  <a:lnTo>
                    <a:pt x="140105" y="140601"/>
                  </a:lnTo>
                  <a:lnTo>
                    <a:pt x="109169" y="174639"/>
                  </a:lnTo>
                  <a:lnTo>
                    <a:pt x="81576" y="211537"/>
                  </a:lnTo>
                  <a:lnTo>
                    <a:pt x="57566" y="251054"/>
                  </a:lnTo>
                  <a:lnTo>
                    <a:pt x="37381" y="292949"/>
                  </a:lnTo>
                  <a:lnTo>
                    <a:pt x="21262" y="336982"/>
                  </a:lnTo>
                  <a:lnTo>
                    <a:pt x="9449" y="382911"/>
                  </a:lnTo>
                  <a:lnTo>
                    <a:pt x="2185" y="430494"/>
                  </a:lnTo>
                  <a:lnTo>
                    <a:pt x="-289" y="479492"/>
                  </a:lnTo>
                  <a:lnTo>
                    <a:pt x="-289" y="2396635"/>
                  </a:lnTo>
                  <a:lnTo>
                    <a:pt x="2185" y="2445633"/>
                  </a:lnTo>
                  <a:lnTo>
                    <a:pt x="9449" y="2493216"/>
                  </a:lnTo>
                  <a:lnTo>
                    <a:pt x="21262" y="2539145"/>
                  </a:lnTo>
                  <a:lnTo>
                    <a:pt x="37381" y="2583178"/>
                  </a:lnTo>
                  <a:lnTo>
                    <a:pt x="57566" y="2625073"/>
                  </a:lnTo>
                  <a:lnTo>
                    <a:pt x="81576" y="2664591"/>
                  </a:lnTo>
                  <a:lnTo>
                    <a:pt x="109169" y="2701489"/>
                  </a:lnTo>
                  <a:lnTo>
                    <a:pt x="140105" y="2735526"/>
                  </a:lnTo>
                  <a:lnTo>
                    <a:pt x="174143" y="2766462"/>
                  </a:lnTo>
                  <a:lnTo>
                    <a:pt x="211041" y="2794056"/>
                  </a:lnTo>
                  <a:lnTo>
                    <a:pt x="250558" y="2818066"/>
                  </a:lnTo>
                  <a:lnTo>
                    <a:pt x="292454" y="2838251"/>
                  </a:lnTo>
                  <a:lnTo>
                    <a:pt x="336486" y="2854370"/>
                  </a:lnTo>
                  <a:lnTo>
                    <a:pt x="382415" y="2866182"/>
                  </a:lnTo>
                  <a:lnTo>
                    <a:pt x="429999" y="2873446"/>
                  </a:lnTo>
                  <a:lnTo>
                    <a:pt x="478996" y="2875921"/>
                  </a:lnTo>
                  <a:lnTo>
                    <a:pt x="7940312" y="2875921"/>
                  </a:lnTo>
                  <a:lnTo>
                    <a:pt x="7989309" y="2873446"/>
                  </a:lnTo>
                  <a:lnTo>
                    <a:pt x="8036893" y="2866182"/>
                  </a:lnTo>
                  <a:lnTo>
                    <a:pt x="8082821" y="2854370"/>
                  </a:lnTo>
                  <a:lnTo>
                    <a:pt x="8126854" y="2838251"/>
                  </a:lnTo>
                  <a:lnTo>
                    <a:pt x="8168750" y="2818066"/>
                  </a:lnTo>
                  <a:lnTo>
                    <a:pt x="8208267" y="2794056"/>
                  </a:lnTo>
                  <a:lnTo>
                    <a:pt x="8245165" y="2766462"/>
                  </a:lnTo>
                  <a:lnTo>
                    <a:pt x="8279203" y="2735526"/>
                  </a:lnTo>
                  <a:lnTo>
                    <a:pt x="8310139" y="2701489"/>
                  </a:lnTo>
                  <a:lnTo>
                    <a:pt x="8337732" y="2664591"/>
                  </a:lnTo>
                  <a:lnTo>
                    <a:pt x="8361742" y="2625073"/>
                  </a:lnTo>
                  <a:lnTo>
                    <a:pt x="8381927" y="2583178"/>
                  </a:lnTo>
                  <a:lnTo>
                    <a:pt x="8398046" y="2539145"/>
                  </a:lnTo>
                  <a:lnTo>
                    <a:pt x="8409858" y="2493216"/>
                  </a:lnTo>
                  <a:lnTo>
                    <a:pt x="8417123" y="2445633"/>
                  </a:lnTo>
                  <a:lnTo>
                    <a:pt x="8419597" y="2396635"/>
                  </a:lnTo>
                  <a:lnTo>
                    <a:pt x="8419597" y="479492"/>
                  </a:lnTo>
                  <a:lnTo>
                    <a:pt x="8417123" y="430494"/>
                  </a:lnTo>
                  <a:lnTo>
                    <a:pt x="8409858" y="382911"/>
                  </a:lnTo>
                  <a:lnTo>
                    <a:pt x="8398046" y="336982"/>
                  </a:lnTo>
                  <a:lnTo>
                    <a:pt x="8381927" y="292949"/>
                  </a:lnTo>
                  <a:lnTo>
                    <a:pt x="8361742" y="251054"/>
                  </a:lnTo>
                  <a:lnTo>
                    <a:pt x="8337732" y="211537"/>
                  </a:lnTo>
                  <a:lnTo>
                    <a:pt x="8310139" y="174639"/>
                  </a:lnTo>
                  <a:lnTo>
                    <a:pt x="8279203" y="140601"/>
                  </a:lnTo>
                  <a:lnTo>
                    <a:pt x="8245165" y="109665"/>
                  </a:lnTo>
                  <a:lnTo>
                    <a:pt x="8208267" y="82071"/>
                  </a:lnTo>
                  <a:lnTo>
                    <a:pt x="8168750" y="58061"/>
                  </a:lnTo>
                  <a:lnTo>
                    <a:pt x="8126854" y="37876"/>
                  </a:lnTo>
                  <a:lnTo>
                    <a:pt x="8082821" y="21757"/>
                  </a:lnTo>
                  <a:lnTo>
                    <a:pt x="8036893" y="9945"/>
                  </a:lnTo>
                  <a:lnTo>
                    <a:pt x="7989309" y="2681"/>
                  </a:lnTo>
                  <a:lnTo>
                    <a:pt x="7940312" y="206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44477" y="3139916"/>
              <a:ext cx="8420100" cy="3235325"/>
            </a:xfrm>
            <a:custGeom>
              <a:avLst/>
              <a:gdLst/>
              <a:ahLst/>
              <a:cxnLst/>
              <a:rect l="l" t="t" r="r" b="b"/>
              <a:pathLst>
                <a:path w="8420100" h="3235325">
                  <a:moveTo>
                    <a:pt x="-289" y="479492"/>
                  </a:moveTo>
                  <a:lnTo>
                    <a:pt x="2185" y="430494"/>
                  </a:lnTo>
                  <a:lnTo>
                    <a:pt x="9449" y="382911"/>
                  </a:lnTo>
                  <a:lnTo>
                    <a:pt x="21262" y="336982"/>
                  </a:lnTo>
                  <a:lnTo>
                    <a:pt x="37381" y="292949"/>
                  </a:lnTo>
                  <a:lnTo>
                    <a:pt x="57566" y="251054"/>
                  </a:lnTo>
                  <a:lnTo>
                    <a:pt x="81576" y="211537"/>
                  </a:lnTo>
                  <a:lnTo>
                    <a:pt x="109169" y="174639"/>
                  </a:lnTo>
                  <a:lnTo>
                    <a:pt x="140105" y="140601"/>
                  </a:lnTo>
                  <a:lnTo>
                    <a:pt x="174143" y="109665"/>
                  </a:lnTo>
                  <a:lnTo>
                    <a:pt x="211041" y="82071"/>
                  </a:lnTo>
                  <a:lnTo>
                    <a:pt x="250558" y="58061"/>
                  </a:lnTo>
                  <a:lnTo>
                    <a:pt x="292454" y="37876"/>
                  </a:lnTo>
                  <a:lnTo>
                    <a:pt x="336486" y="21757"/>
                  </a:lnTo>
                  <a:lnTo>
                    <a:pt x="382415" y="9945"/>
                  </a:lnTo>
                  <a:lnTo>
                    <a:pt x="429999" y="2681"/>
                  </a:lnTo>
                  <a:lnTo>
                    <a:pt x="478996" y="206"/>
                  </a:lnTo>
                  <a:lnTo>
                    <a:pt x="1403025" y="206"/>
                  </a:lnTo>
                  <a:lnTo>
                    <a:pt x="3507997" y="206"/>
                  </a:lnTo>
                  <a:lnTo>
                    <a:pt x="7940312" y="206"/>
                  </a:lnTo>
                  <a:lnTo>
                    <a:pt x="7989309" y="2681"/>
                  </a:lnTo>
                  <a:lnTo>
                    <a:pt x="8036893" y="9945"/>
                  </a:lnTo>
                  <a:lnTo>
                    <a:pt x="8082821" y="21757"/>
                  </a:lnTo>
                  <a:lnTo>
                    <a:pt x="8126854" y="37876"/>
                  </a:lnTo>
                  <a:lnTo>
                    <a:pt x="8168750" y="58061"/>
                  </a:lnTo>
                  <a:lnTo>
                    <a:pt x="8208267" y="82071"/>
                  </a:lnTo>
                  <a:lnTo>
                    <a:pt x="8245165" y="109665"/>
                  </a:lnTo>
                  <a:lnTo>
                    <a:pt x="8279203" y="140601"/>
                  </a:lnTo>
                  <a:lnTo>
                    <a:pt x="8310139" y="174639"/>
                  </a:lnTo>
                  <a:lnTo>
                    <a:pt x="8337732" y="211537"/>
                  </a:lnTo>
                  <a:lnTo>
                    <a:pt x="8361742" y="251054"/>
                  </a:lnTo>
                  <a:lnTo>
                    <a:pt x="8381927" y="292949"/>
                  </a:lnTo>
                  <a:lnTo>
                    <a:pt x="8398046" y="336982"/>
                  </a:lnTo>
                  <a:lnTo>
                    <a:pt x="8409858" y="382911"/>
                  </a:lnTo>
                  <a:lnTo>
                    <a:pt x="8417123" y="430494"/>
                  </a:lnTo>
                  <a:lnTo>
                    <a:pt x="8419597" y="479492"/>
                  </a:lnTo>
                  <a:lnTo>
                    <a:pt x="8419597" y="1677707"/>
                  </a:lnTo>
                  <a:lnTo>
                    <a:pt x="8419597" y="2396635"/>
                  </a:lnTo>
                  <a:lnTo>
                    <a:pt x="8417123" y="2445633"/>
                  </a:lnTo>
                  <a:lnTo>
                    <a:pt x="8409858" y="2493216"/>
                  </a:lnTo>
                  <a:lnTo>
                    <a:pt x="8398046" y="2539145"/>
                  </a:lnTo>
                  <a:lnTo>
                    <a:pt x="8381927" y="2583178"/>
                  </a:lnTo>
                  <a:lnTo>
                    <a:pt x="8361742" y="2625073"/>
                  </a:lnTo>
                  <a:lnTo>
                    <a:pt x="8337732" y="2664591"/>
                  </a:lnTo>
                  <a:lnTo>
                    <a:pt x="8310139" y="2701489"/>
                  </a:lnTo>
                  <a:lnTo>
                    <a:pt x="8279203" y="2735526"/>
                  </a:lnTo>
                  <a:lnTo>
                    <a:pt x="8245165" y="2766462"/>
                  </a:lnTo>
                  <a:lnTo>
                    <a:pt x="8208267" y="2794056"/>
                  </a:lnTo>
                  <a:lnTo>
                    <a:pt x="8168750" y="2818066"/>
                  </a:lnTo>
                  <a:lnTo>
                    <a:pt x="8126854" y="2838251"/>
                  </a:lnTo>
                  <a:lnTo>
                    <a:pt x="8082821" y="2854370"/>
                  </a:lnTo>
                  <a:lnTo>
                    <a:pt x="8036893" y="2866182"/>
                  </a:lnTo>
                  <a:lnTo>
                    <a:pt x="7989309" y="2873446"/>
                  </a:lnTo>
                  <a:lnTo>
                    <a:pt x="7940312" y="2875921"/>
                  </a:lnTo>
                  <a:lnTo>
                    <a:pt x="3507997" y="2875921"/>
                  </a:lnTo>
                  <a:lnTo>
                    <a:pt x="2455574" y="3235449"/>
                  </a:lnTo>
                  <a:lnTo>
                    <a:pt x="1403025" y="2875921"/>
                  </a:lnTo>
                  <a:lnTo>
                    <a:pt x="478996" y="2875921"/>
                  </a:lnTo>
                  <a:lnTo>
                    <a:pt x="429999" y="2873446"/>
                  </a:lnTo>
                  <a:lnTo>
                    <a:pt x="382415" y="2866182"/>
                  </a:lnTo>
                  <a:lnTo>
                    <a:pt x="336486" y="2854370"/>
                  </a:lnTo>
                  <a:lnTo>
                    <a:pt x="292454" y="2838251"/>
                  </a:lnTo>
                  <a:lnTo>
                    <a:pt x="250558" y="2818066"/>
                  </a:lnTo>
                  <a:lnTo>
                    <a:pt x="211041" y="2794056"/>
                  </a:lnTo>
                  <a:lnTo>
                    <a:pt x="174143" y="2766462"/>
                  </a:lnTo>
                  <a:lnTo>
                    <a:pt x="140105" y="2735526"/>
                  </a:lnTo>
                  <a:lnTo>
                    <a:pt x="109169" y="2701489"/>
                  </a:lnTo>
                  <a:lnTo>
                    <a:pt x="81576" y="2664591"/>
                  </a:lnTo>
                  <a:lnTo>
                    <a:pt x="57566" y="2625073"/>
                  </a:lnTo>
                  <a:lnTo>
                    <a:pt x="37381" y="2583178"/>
                  </a:lnTo>
                  <a:lnTo>
                    <a:pt x="21262" y="2539145"/>
                  </a:lnTo>
                  <a:lnTo>
                    <a:pt x="9449" y="2493216"/>
                  </a:lnTo>
                  <a:lnTo>
                    <a:pt x="2185" y="2445633"/>
                  </a:lnTo>
                  <a:lnTo>
                    <a:pt x="-289" y="2396635"/>
                  </a:lnTo>
                  <a:lnTo>
                    <a:pt x="-289" y="1677707"/>
                  </a:lnTo>
                  <a:lnTo>
                    <a:pt x="-289" y="479492"/>
                  </a:lnTo>
                  <a:close/>
                </a:path>
              </a:pathLst>
            </a:custGeom>
            <a:ln w="25399">
              <a:solidFill>
                <a:srgbClr val="357C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666051" y="1981225"/>
            <a:ext cx="7971790" cy="3888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99565" algn="ctr">
              <a:lnSpc>
                <a:spcPct val="100000"/>
              </a:lnSpc>
              <a:spcBef>
                <a:spcPts val="100"/>
              </a:spcBef>
            </a:pPr>
            <a:r>
              <a:rPr sz="5400" spc="-10">
                <a:latin typeface="Tahoma"/>
                <a:cs typeface="Tahoma"/>
              </a:rPr>
              <a:t>Sustainability</a:t>
            </a:r>
            <a:endParaRPr lang="en-US" sz="5400">
              <a:latin typeface="Tahoma"/>
              <a:cs typeface="Tahoma"/>
            </a:endParaRPr>
          </a:p>
          <a:p>
            <a:pPr marL="12065" marR="5080" indent="-1905" algn="ctr">
              <a:lnSpc>
                <a:spcPct val="100000"/>
              </a:lnSpc>
              <a:spcBef>
                <a:spcPts val="3770"/>
              </a:spcBef>
            </a:pPr>
            <a:r>
              <a:rPr lang="en-US" sz="2800" spc="-9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lang="en-US"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be</a:t>
            </a:r>
            <a:r>
              <a:rPr lang="en-US"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sustainable</a:t>
            </a:r>
            <a:r>
              <a:rPr lang="en-US" sz="2800" spc="-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lang="en-US"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lang="en-US"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meet</a:t>
            </a:r>
            <a:r>
              <a:rPr lang="en-US"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lang="en-US"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demands</a:t>
            </a:r>
            <a:r>
              <a:rPr lang="en-US"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lang="en-US"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 spc="-25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present</a:t>
            </a:r>
            <a:r>
              <a:rPr lang="en-US" sz="2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without</a:t>
            </a:r>
            <a:r>
              <a:rPr lang="en-US"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sacrificing</a:t>
            </a:r>
            <a:r>
              <a:rPr lang="en-US" sz="2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lang="en-US" sz="2800" spc="-11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requirements</a:t>
            </a:r>
            <a:r>
              <a:rPr lang="en-US"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lang="en-US" sz="2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 spc="-25">
                <a:solidFill>
                  <a:srgbClr val="FFFFFF"/>
                </a:solidFill>
                <a:latin typeface="Tahoma"/>
                <a:cs typeface="Tahoma"/>
              </a:rPr>
              <a:t>the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future,</a:t>
            </a:r>
            <a:r>
              <a:rPr lang="en-US"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lang="en-US" sz="28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lang="en-US" sz="28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do</a:t>
            </a:r>
            <a:r>
              <a:rPr lang="en-US" sz="28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so</a:t>
            </a:r>
            <a:r>
              <a:rPr lang="en-US"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in</a:t>
            </a:r>
            <a:r>
              <a:rPr lang="en-US"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lang="en-US" sz="28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way</a:t>
            </a:r>
            <a:r>
              <a:rPr lang="en-US" sz="2800" spc="-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lang="en-US" sz="28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maintains</a:t>
            </a:r>
            <a:r>
              <a:rPr lang="en-US" sz="2800" spc="-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 spc="-50">
                <a:solidFill>
                  <a:srgbClr val="FFFFFF"/>
                </a:solidFill>
                <a:latin typeface="Tahoma"/>
                <a:cs typeface="Tahoma"/>
              </a:rPr>
              <a:t>a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healthy</a:t>
            </a:r>
            <a:r>
              <a:rPr lang="en-US"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equilibrium</a:t>
            </a:r>
            <a:r>
              <a:rPr lang="en-US"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among</a:t>
            </a:r>
            <a:r>
              <a:rPr lang="en-US" sz="2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 spc="-10">
                <a:solidFill>
                  <a:srgbClr val="FFFFFF"/>
                </a:solidFill>
                <a:latin typeface="Tahoma"/>
                <a:cs typeface="Tahoma"/>
              </a:rPr>
              <a:t>economic</a:t>
            </a:r>
            <a:r>
              <a:rPr lang="en-US" sz="2800" spc="7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development,</a:t>
            </a:r>
            <a:r>
              <a:rPr lang="en-US" sz="2800" spc="-1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environmental</a:t>
            </a:r>
            <a:r>
              <a:rPr lang="en-US" sz="2800" spc="-1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protection,</a:t>
            </a:r>
            <a:r>
              <a:rPr lang="en-US" sz="28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lang="en-US" sz="2800" spc="-1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en-US" sz="2800" spc="-10">
                <a:solidFill>
                  <a:srgbClr val="FFFFFF"/>
                </a:solidFill>
                <a:latin typeface="Tahoma"/>
                <a:cs typeface="Tahoma"/>
              </a:rPr>
              <a:t>social progress.</a:t>
            </a:r>
            <a:endParaRPr lang="en-US" sz="280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8566657" y="6944836"/>
            <a:ext cx="5757545" cy="2998470"/>
            <a:chOff x="8566657" y="6944836"/>
            <a:chExt cx="5757545" cy="2998470"/>
          </a:xfrm>
        </p:grpSpPr>
        <p:sp>
          <p:nvSpPr>
            <p:cNvPr id="17" name="object 17"/>
            <p:cNvSpPr/>
            <p:nvPr/>
          </p:nvSpPr>
          <p:spPr>
            <a:xfrm>
              <a:off x="8579357" y="6957536"/>
              <a:ext cx="5732145" cy="2973070"/>
            </a:xfrm>
            <a:custGeom>
              <a:avLst/>
              <a:gdLst/>
              <a:ahLst/>
              <a:cxnLst/>
              <a:rect l="l" t="t" r="r" b="b"/>
              <a:pathLst>
                <a:path w="5732144" h="2973070">
                  <a:moveTo>
                    <a:pt x="2387957" y="2642659"/>
                  </a:moveTo>
                  <a:lnTo>
                    <a:pt x="955053" y="2642659"/>
                  </a:lnTo>
                  <a:lnTo>
                    <a:pt x="1671568" y="2972977"/>
                  </a:lnTo>
                  <a:lnTo>
                    <a:pt x="2387957" y="2642659"/>
                  </a:lnTo>
                  <a:close/>
                </a:path>
                <a:path w="5732144" h="2973070">
                  <a:moveTo>
                    <a:pt x="5290977" y="109"/>
                  </a:moveTo>
                  <a:lnTo>
                    <a:pt x="440208" y="109"/>
                  </a:lnTo>
                  <a:lnTo>
                    <a:pt x="392226" y="2694"/>
                  </a:lnTo>
                  <a:lnTo>
                    <a:pt x="345738" y="10270"/>
                  </a:lnTo>
                  <a:lnTo>
                    <a:pt x="301015" y="22567"/>
                  </a:lnTo>
                  <a:lnTo>
                    <a:pt x="258324" y="39316"/>
                  </a:lnTo>
                  <a:lnTo>
                    <a:pt x="217935" y="60250"/>
                  </a:lnTo>
                  <a:lnTo>
                    <a:pt x="180116" y="85098"/>
                  </a:lnTo>
                  <a:lnTo>
                    <a:pt x="145137" y="113592"/>
                  </a:lnTo>
                  <a:lnTo>
                    <a:pt x="113265" y="145463"/>
                  </a:lnTo>
                  <a:lnTo>
                    <a:pt x="84771" y="180443"/>
                  </a:lnTo>
                  <a:lnTo>
                    <a:pt x="59923" y="218262"/>
                  </a:lnTo>
                  <a:lnTo>
                    <a:pt x="38989" y="258651"/>
                  </a:lnTo>
                  <a:lnTo>
                    <a:pt x="22240" y="301342"/>
                  </a:lnTo>
                  <a:lnTo>
                    <a:pt x="9943" y="346065"/>
                  </a:lnTo>
                  <a:lnTo>
                    <a:pt x="2368" y="392552"/>
                  </a:lnTo>
                  <a:lnTo>
                    <a:pt x="-216" y="440534"/>
                  </a:lnTo>
                  <a:lnTo>
                    <a:pt x="-216" y="2202234"/>
                  </a:lnTo>
                  <a:lnTo>
                    <a:pt x="2368" y="2250216"/>
                  </a:lnTo>
                  <a:lnTo>
                    <a:pt x="9943" y="2296703"/>
                  </a:lnTo>
                  <a:lnTo>
                    <a:pt x="22240" y="2341426"/>
                  </a:lnTo>
                  <a:lnTo>
                    <a:pt x="38989" y="2384117"/>
                  </a:lnTo>
                  <a:lnTo>
                    <a:pt x="59923" y="2424506"/>
                  </a:lnTo>
                  <a:lnTo>
                    <a:pt x="84771" y="2462325"/>
                  </a:lnTo>
                  <a:lnTo>
                    <a:pt x="113265" y="2497305"/>
                  </a:lnTo>
                  <a:lnTo>
                    <a:pt x="145137" y="2529176"/>
                  </a:lnTo>
                  <a:lnTo>
                    <a:pt x="180116" y="2557670"/>
                  </a:lnTo>
                  <a:lnTo>
                    <a:pt x="217935" y="2582519"/>
                  </a:lnTo>
                  <a:lnTo>
                    <a:pt x="258324" y="2603452"/>
                  </a:lnTo>
                  <a:lnTo>
                    <a:pt x="301015" y="2620202"/>
                  </a:lnTo>
                  <a:lnTo>
                    <a:pt x="345738" y="2632498"/>
                  </a:lnTo>
                  <a:lnTo>
                    <a:pt x="392226" y="2640074"/>
                  </a:lnTo>
                  <a:lnTo>
                    <a:pt x="440208" y="2642659"/>
                  </a:lnTo>
                  <a:lnTo>
                    <a:pt x="5290977" y="2642659"/>
                  </a:lnTo>
                  <a:lnTo>
                    <a:pt x="5338959" y="2640074"/>
                  </a:lnTo>
                  <a:lnTo>
                    <a:pt x="5385446" y="2632498"/>
                  </a:lnTo>
                  <a:lnTo>
                    <a:pt x="5430170" y="2620202"/>
                  </a:lnTo>
                  <a:lnTo>
                    <a:pt x="5472860" y="2603452"/>
                  </a:lnTo>
                  <a:lnTo>
                    <a:pt x="5513250" y="2582519"/>
                  </a:lnTo>
                  <a:lnTo>
                    <a:pt x="5551068" y="2557670"/>
                  </a:lnTo>
                  <a:lnTo>
                    <a:pt x="5586048" y="2529176"/>
                  </a:lnTo>
                  <a:lnTo>
                    <a:pt x="5617919" y="2497305"/>
                  </a:lnTo>
                  <a:lnTo>
                    <a:pt x="5646414" y="2462325"/>
                  </a:lnTo>
                  <a:lnTo>
                    <a:pt x="5671262" y="2424506"/>
                  </a:lnTo>
                  <a:lnTo>
                    <a:pt x="5692195" y="2384117"/>
                  </a:lnTo>
                  <a:lnTo>
                    <a:pt x="5708945" y="2341426"/>
                  </a:lnTo>
                  <a:lnTo>
                    <a:pt x="5721242" y="2296703"/>
                  </a:lnTo>
                  <a:lnTo>
                    <a:pt x="5728817" y="2250216"/>
                  </a:lnTo>
                  <a:lnTo>
                    <a:pt x="5731402" y="2202234"/>
                  </a:lnTo>
                  <a:lnTo>
                    <a:pt x="5731402" y="440534"/>
                  </a:lnTo>
                  <a:lnTo>
                    <a:pt x="5728817" y="392552"/>
                  </a:lnTo>
                  <a:lnTo>
                    <a:pt x="5721242" y="346065"/>
                  </a:lnTo>
                  <a:lnTo>
                    <a:pt x="5708945" y="301342"/>
                  </a:lnTo>
                  <a:lnTo>
                    <a:pt x="5692195" y="258651"/>
                  </a:lnTo>
                  <a:lnTo>
                    <a:pt x="5671262" y="218262"/>
                  </a:lnTo>
                  <a:lnTo>
                    <a:pt x="5646414" y="180443"/>
                  </a:lnTo>
                  <a:lnTo>
                    <a:pt x="5617919" y="145463"/>
                  </a:lnTo>
                  <a:lnTo>
                    <a:pt x="5586048" y="113592"/>
                  </a:lnTo>
                  <a:lnTo>
                    <a:pt x="5551068" y="85098"/>
                  </a:lnTo>
                  <a:lnTo>
                    <a:pt x="5513250" y="60250"/>
                  </a:lnTo>
                  <a:lnTo>
                    <a:pt x="5472860" y="39316"/>
                  </a:lnTo>
                  <a:lnTo>
                    <a:pt x="5430170" y="22567"/>
                  </a:lnTo>
                  <a:lnTo>
                    <a:pt x="5385446" y="10270"/>
                  </a:lnTo>
                  <a:lnTo>
                    <a:pt x="5338959" y="2694"/>
                  </a:lnTo>
                  <a:lnTo>
                    <a:pt x="5290977" y="109"/>
                  </a:lnTo>
                  <a:close/>
                </a:path>
              </a:pathLst>
            </a:custGeom>
            <a:solidFill>
              <a:srgbClr val="4AAC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579357" y="6957536"/>
              <a:ext cx="5732145" cy="2973070"/>
            </a:xfrm>
            <a:custGeom>
              <a:avLst/>
              <a:gdLst/>
              <a:ahLst/>
              <a:cxnLst/>
              <a:rect l="l" t="t" r="r" b="b"/>
              <a:pathLst>
                <a:path w="5732144" h="2973070">
                  <a:moveTo>
                    <a:pt x="-216" y="440534"/>
                  </a:moveTo>
                  <a:lnTo>
                    <a:pt x="2368" y="392552"/>
                  </a:lnTo>
                  <a:lnTo>
                    <a:pt x="9943" y="346065"/>
                  </a:lnTo>
                  <a:lnTo>
                    <a:pt x="22240" y="301342"/>
                  </a:lnTo>
                  <a:lnTo>
                    <a:pt x="38989" y="258651"/>
                  </a:lnTo>
                  <a:lnTo>
                    <a:pt x="59923" y="218262"/>
                  </a:lnTo>
                  <a:lnTo>
                    <a:pt x="84771" y="180443"/>
                  </a:lnTo>
                  <a:lnTo>
                    <a:pt x="113265" y="145463"/>
                  </a:lnTo>
                  <a:lnTo>
                    <a:pt x="145137" y="113592"/>
                  </a:lnTo>
                  <a:lnTo>
                    <a:pt x="180116" y="85098"/>
                  </a:lnTo>
                  <a:lnTo>
                    <a:pt x="217935" y="60250"/>
                  </a:lnTo>
                  <a:lnTo>
                    <a:pt x="258324" y="39316"/>
                  </a:lnTo>
                  <a:lnTo>
                    <a:pt x="301015" y="22567"/>
                  </a:lnTo>
                  <a:lnTo>
                    <a:pt x="345738" y="10270"/>
                  </a:lnTo>
                  <a:lnTo>
                    <a:pt x="392226" y="2694"/>
                  </a:lnTo>
                  <a:lnTo>
                    <a:pt x="440208" y="109"/>
                  </a:lnTo>
                  <a:lnTo>
                    <a:pt x="955053" y="109"/>
                  </a:lnTo>
                  <a:lnTo>
                    <a:pt x="2387957" y="109"/>
                  </a:lnTo>
                  <a:lnTo>
                    <a:pt x="5290977" y="109"/>
                  </a:lnTo>
                  <a:lnTo>
                    <a:pt x="5338959" y="2694"/>
                  </a:lnTo>
                  <a:lnTo>
                    <a:pt x="5385446" y="10270"/>
                  </a:lnTo>
                  <a:lnTo>
                    <a:pt x="5430170" y="22567"/>
                  </a:lnTo>
                  <a:lnTo>
                    <a:pt x="5472860" y="39316"/>
                  </a:lnTo>
                  <a:lnTo>
                    <a:pt x="5513250" y="60250"/>
                  </a:lnTo>
                  <a:lnTo>
                    <a:pt x="5551068" y="85098"/>
                  </a:lnTo>
                  <a:lnTo>
                    <a:pt x="5586048" y="113592"/>
                  </a:lnTo>
                  <a:lnTo>
                    <a:pt x="5617919" y="145463"/>
                  </a:lnTo>
                  <a:lnTo>
                    <a:pt x="5646414" y="180443"/>
                  </a:lnTo>
                  <a:lnTo>
                    <a:pt x="5671262" y="218262"/>
                  </a:lnTo>
                  <a:lnTo>
                    <a:pt x="5692195" y="258651"/>
                  </a:lnTo>
                  <a:lnTo>
                    <a:pt x="5708945" y="301342"/>
                  </a:lnTo>
                  <a:lnTo>
                    <a:pt x="5721242" y="346065"/>
                  </a:lnTo>
                  <a:lnTo>
                    <a:pt x="5728817" y="392552"/>
                  </a:lnTo>
                  <a:lnTo>
                    <a:pt x="5731402" y="440534"/>
                  </a:lnTo>
                  <a:lnTo>
                    <a:pt x="5731402" y="1541597"/>
                  </a:lnTo>
                  <a:lnTo>
                    <a:pt x="5731402" y="2202234"/>
                  </a:lnTo>
                  <a:lnTo>
                    <a:pt x="5728817" y="2250216"/>
                  </a:lnTo>
                  <a:lnTo>
                    <a:pt x="5721242" y="2296703"/>
                  </a:lnTo>
                  <a:lnTo>
                    <a:pt x="5708945" y="2341426"/>
                  </a:lnTo>
                  <a:lnTo>
                    <a:pt x="5692195" y="2384117"/>
                  </a:lnTo>
                  <a:lnTo>
                    <a:pt x="5671262" y="2424506"/>
                  </a:lnTo>
                  <a:lnTo>
                    <a:pt x="5646414" y="2462325"/>
                  </a:lnTo>
                  <a:lnTo>
                    <a:pt x="5617919" y="2497305"/>
                  </a:lnTo>
                  <a:lnTo>
                    <a:pt x="5586048" y="2529176"/>
                  </a:lnTo>
                  <a:lnTo>
                    <a:pt x="5551068" y="2557670"/>
                  </a:lnTo>
                  <a:lnTo>
                    <a:pt x="5513250" y="2582519"/>
                  </a:lnTo>
                  <a:lnTo>
                    <a:pt x="5472860" y="2603452"/>
                  </a:lnTo>
                  <a:lnTo>
                    <a:pt x="5430170" y="2620202"/>
                  </a:lnTo>
                  <a:lnTo>
                    <a:pt x="5385446" y="2632498"/>
                  </a:lnTo>
                  <a:lnTo>
                    <a:pt x="5338959" y="2640074"/>
                  </a:lnTo>
                  <a:lnTo>
                    <a:pt x="5290977" y="2642659"/>
                  </a:lnTo>
                  <a:lnTo>
                    <a:pt x="2387957" y="2642659"/>
                  </a:lnTo>
                  <a:lnTo>
                    <a:pt x="1671568" y="2972977"/>
                  </a:lnTo>
                  <a:lnTo>
                    <a:pt x="955053" y="2642659"/>
                  </a:lnTo>
                  <a:lnTo>
                    <a:pt x="440208" y="2642659"/>
                  </a:lnTo>
                  <a:lnTo>
                    <a:pt x="392226" y="2640074"/>
                  </a:lnTo>
                  <a:lnTo>
                    <a:pt x="345738" y="2632498"/>
                  </a:lnTo>
                  <a:lnTo>
                    <a:pt x="301015" y="2620202"/>
                  </a:lnTo>
                  <a:lnTo>
                    <a:pt x="258324" y="2603452"/>
                  </a:lnTo>
                  <a:lnTo>
                    <a:pt x="217935" y="2582519"/>
                  </a:lnTo>
                  <a:lnTo>
                    <a:pt x="180116" y="2557670"/>
                  </a:lnTo>
                  <a:lnTo>
                    <a:pt x="145137" y="2529176"/>
                  </a:lnTo>
                  <a:lnTo>
                    <a:pt x="113265" y="2497305"/>
                  </a:lnTo>
                  <a:lnTo>
                    <a:pt x="84771" y="2462325"/>
                  </a:lnTo>
                  <a:lnTo>
                    <a:pt x="59923" y="2424506"/>
                  </a:lnTo>
                  <a:lnTo>
                    <a:pt x="38989" y="2384117"/>
                  </a:lnTo>
                  <a:lnTo>
                    <a:pt x="22240" y="2341426"/>
                  </a:lnTo>
                  <a:lnTo>
                    <a:pt x="9943" y="2296703"/>
                  </a:lnTo>
                  <a:lnTo>
                    <a:pt x="2368" y="2250216"/>
                  </a:lnTo>
                  <a:lnTo>
                    <a:pt x="-216" y="2202234"/>
                  </a:lnTo>
                  <a:lnTo>
                    <a:pt x="-216" y="1541597"/>
                  </a:lnTo>
                  <a:lnTo>
                    <a:pt x="-216" y="440534"/>
                  </a:lnTo>
                  <a:close/>
                </a:path>
              </a:pathLst>
            </a:custGeom>
            <a:ln w="25399">
              <a:solidFill>
                <a:srgbClr val="357C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8867423" y="6984441"/>
            <a:ext cx="514985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They</a:t>
            </a:r>
            <a:r>
              <a:rPr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are</a:t>
            </a:r>
            <a:r>
              <a:rPr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eco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aware</a:t>
            </a:r>
            <a:r>
              <a:rPr sz="28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would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say</a:t>
            </a:r>
            <a:r>
              <a:rPr sz="28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is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about</a:t>
            </a:r>
            <a:r>
              <a:rPr sz="2800" spc="-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recycling,</a:t>
            </a:r>
            <a:r>
              <a:rPr sz="2800" spc="-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not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wasting</a:t>
            </a:r>
            <a:r>
              <a:rPr sz="2800" spc="-114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resources.</a:t>
            </a:r>
            <a:r>
              <a:rPr sz="28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They</a:t>
            </a:r>
            <a:r>
              <a:rPr sz="2800" spc="-1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worry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about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climate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change.</a:t>
            </a:r>
            <a:r>
              <a:rPr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They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may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yet</a:t>
            </a:r>
            <a:r>
              <a:rPr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understand</a:t>
            </a:r>
            <a:r>
              <a:rPr sz="2800" spc="-5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their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need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make</a:t>
            </a:r>
            <a:r>
              <a:rPr sz="2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personal</a:t>
            </a:r>
            <a:r>
              <a:rPr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sacrifices.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87594" y="3122644"/>
            <a:ext cx="5631180" cy="4099560"/>
            <a:chOff x="5387594" y="3122644"/>
            <a:chExt cx="5631180" cy="4099560"/>
          </a:xfrm>
        </p:grpSpPr>
        <p:sp>
          <p:nvSpPr>
            <p:cNvPr id="21" name="object 21"/>
            <p:cNvSpPr/>
            <p:nvPr/>
          </p:nvSpPr>
          <p:spPr>
            <a:xfrm>
              <a:off x="5400294" y="3135344"/>
              <a:ext cx="5605780" cy="4074160"/>
            </a:xfrm>
            <a:custGeom>
              <a:avLst/>
              <a:gdLst/>
              <a:ahLst/>
              <a:cxnLst/>
              <a:rect l="l" t="t" r="r" b="b"/>
              <a:pathLst>
                <a:path w="5605780" h="4074159">
                  <a:moveTo>
                    <a:pt x="2335334" y="3621139"/>
                  </a:moveTo>
                  <a:lnTo>
                    <a:pt x="934051" y="3621139"/>
                  </a:lnTo>
                  <a:lnTo>
                    <a:pt x="1634693" y="4073755"/>
                  </a:lnTo>
                  <a:lnTo>
                    <a:pt x="2335334" y="3621139"/>
                  </a:lnTo>
                  <a:close/>
                </a:path>
                <a:path w="5605780" h="4074159">
                  <a:moveTo>
                    <a:pt x="5001505" y="206"/>
                  </a:moveTo>
                  <a:lnTo>
                    <a:pt x="603352" y="206"/>
                  </a:lnTo>
                  <a:lnTo>
                    <a:pt x="556197" y="2022"/>
                  </a:lnTo>
                  <a:lnTo>
                    <a:pt x="510034" y="7381"/>
                  </a:lnTo>
                  <a:lnTo>
                    <a:pt x="464996" y="16148"/>
                  </a:lnTo>
                  <a:lnTo>
                    <a:pt x="421218" y="28189"/>
                  </a:lnTo>
                  <a:lnTo>
                    <a:pt x="378834" y="43369"/>
                  </a:lnTo>
                  <a:lnTo>
                    <a:pt x="337978" y="61556"/>
                  </a:lnTo>
                  <a:lnTo>
                    <a:pt x="298785" y="82613"/>
                  </a:lnTo>
                  <a:lnTo>
                    <a:pt x="261389" y="106407"/>
                  </a:lnTo>
                  <a:lnTo>
                    <a:pt x="225925" y="132804"/>
                  </a:lnTo>
                  <a:lnTo>
                    <a:pt x="192526" y="161669"/>
                  </a:lnTo>
                  <a:lnTo>
                    <a:pt x="161326" y="192869"/>
                  </a:lnTo>
                  <a:lnTo>
                    <a:pt x="132461" y="226268"/>
                  </a:lnTo>
                  <a:lnTo>
                    <a:pt x="106064" y="261732"/>
                  </a:lnTo>
                  <a:lnTo>
                    <a:pt x="82270" y="299128"/>
                  </a:lnTo>
                  <a:lnTo>
                    <a:pt x="61212" y="338321"/>
                  </a:lnTo>
                  <a:lnTo>
                    <a:pt x="43026" y="379177"/>
                  </a:lnTo>
                  <a:lnTo>
                    <a:pt x="27846" y="421561"/>
                  </a:lnTo>
                  <a:lnTo>
                    <a:pt x="15805" y="465339"/>
                  </a:lnTo>
                  <a:lnTo>
                    <a:pt x="7038" y="510377"/>
                  </a:lnTo>
                  <a:lnTo>
                    <a:pt x="1679" y="556540"/>
                  </a:lnTo>
                  <a:lnTo>
                    <a:pt x="-136" y="603695"/>
                  </a:lnTo>
                  <a:lnTo>
                    <a:pt x="-136" y="3017650"/>
                  </a:lnTo>
                  <a:lnTo>
                    <a:pt x="1679" y="3064805"/>
                  </a:lnTo>
                  <a:lnTo>
                    <a:pt x="7038" y="3110968"/>
                  </a:lnTo>
                  <a:lnTo>
                    <a:pt x="15805" y="3156006"/>
                  </a:lnTo>
                  <a:lnTo>
                    <a:pt x="27846" y="3199784"/>
                  </a:lnTo>
                  <a:lnTo>
                    <a:pt x="43026" y="3242168"/>
                  </a:lnTo>
                  <a:lnTo>
                    <a:pt x="61212" y="3283023"/>
                  </a:lnTo>
                  <a:lnTo>
                    <a:pt x="82270" y="3322216"/>
                  </a:lnTo>
                  <a:lnTo>
                    <a:pt x="106064" y="3359612"/>
                  </a:lnTo>
                  <a:lnTo>
                    <a:pt x="132461" y="3395077"/>
                  </a:lnTo>
                  <a:lnTo>
                    <a:pt x="161326" y="3428476"/>
                  </a:lnTo>
                  <a:lnTo>
                    <a:pt x="192526" y="3459675"/>
                  </a:lnTo>
                  <a:lnTo>
                    <a:pt x="225925" y="3488541"/>
                  </a:lnTo>
                  <a:lnTo>
                    <a:pt x="261389" y="3514937"/>
                  </a:lnTo>
                  <a:lnTo>
                    <a:pt x="298785" y="3538732"/>
                  </a:lnTo>
                  <a:lnTo>
                    <a:pt x="337978" y="3559789"/>
                  </a:lnTo>
                  <a:lnTo>
                    <a:pt x="378834" y="3577975"/>
                  </a:lnTo>
                  <a:lnTo>
                    <a:pt x="421218" y="3593156"/>
                  </a:lnTo>
                  <a:lnTo>
                    <a:pt x="464996" y="3605197"/>
                  </a:lnTo>
                  <a:lnTo>
                    <a:pt x="510034" y="3613964"/>
                  </a:lnTo>
                  <a:lnTo>
                    <a:pt x="556197" y="3619323"/>
                  </a:lnTo>
                  <a:lnTo>
                    <a:pt x="603352" y="3621139"/>
                  </a:lnTo>
                  <a:lnTo>
                    <a:pt x="5001505" y="3621139"/>
                  </a:lnTo>
                  <a:lnTo>
                    <a:pt x="5048659" y="3619323"/>
                  </a:lnTo>
                  <a:lnTo>
                    <a:pt x="5094823" y="3613964"/>
                  </a:lnTo>
                  <a:lnTo>
                    <a:pt x="5139861" y="3605197"/>
                  </a:lnTo>
                  <a:lnTo>
                    <a:pt x="5183639" y="3593156"/>
                  </a:lnTo>
                  <a:lnTo>
                    <a:pt x="5226023" y="3577975"/>
                  </a:lnTo>
                  <a:lnTo>
                    <a:pt x="5266878" y="3559789"/>
                  </a:lnTo>
                  <a:lnTo>
                    <a:pt x="5306071" y="3538732"/>
                  </a:lnTo>
                  <a:lnTo>
                    <a:pt x="5343467" y="3514937"/>
                  </a:lnTo>
                  <a:lnTo>
                    <a:pt x="5378932" y="3488541"/>
                  </a:lnTo>
                  <a:lnTo>
                    <a:pt x="5412331" y="3459675"/>
                  </a:lnTo>
                  <a:lnTo>
                    <a:pt x="5443530" y="3428476"/>
                  </a:lnTo>
                  <a:lnTo>
                    <a:pt x="5472395" y="3395077"/>
                  </a:lnTo>
                  <a:lnTo>
                    <a:pt x="5498792" y="3359612"/>
                  </a:lnTo>
                  <a:lnTo>
                    <a:pt x="5522587" y="3322216"/>
                  </a:lnTo>
                  <a:lnTo>
                    <a:pt x="5543644" y="3283023"/>
                  </a:lnTo>
                  <a:lnTo>
                    <a:pt x="5561830" y="3242168"/>
                  </a:lnTo>
                  <a:lnTo>
                    <a:pt x="5577011" y="3199784"/>
                  </a:lnTo>
                  <a:lnTo>
                    <a:pt x="5589052" y="3156006"/>
                  </a:lnTo>
                  <a:lnTo>
                    <a:pt x="5597819" y="3110968"/>
                  </a:lnTo>
                  <a:lnTo>
                    <a:pt x="5603177" y="3064805"/>
                  </a:lnTo>
                  <a:lnTo>
                    <a:pt x="5604993" y="3017650"/>
                  </a:lnTo>
                  <a:lnTo>
                    <a:pt x="5604993" y="603695"/>
                  </a:lnTo>
                  <a:lnTo>
                    <a:pt x="5603177" y="556540"/>
                  </a:lnTo>
                  <a:lnTo>
                    <a:pt x="5597819" y="510377"/>
                  </a:lnTo>
                  <a:lnTo>
                    <a:pt x="5589052" y="465339"/>
                  </a:lnTo>
                  <a:lnTo>
                    <a:pt x="5577011" y="421561"/>
                  </a:lnTo>
                  <a:lnTo>
                    <a:pt x="5561830" y="379177"/>
                  </a:lnTo>
                  <a:lnTo>
                    <a:pt x="5543644" y="338321"/>
                  </a:lnTo>
                  <a:lnTo>
                    <a:pt x="5522587" y="299128"/>
                  </a:lnTo>
                  <a:lnTo>
                    <a:pt x="5498792" y="261732"/>
                  </a:lnTo>
                  <a:lnTo>
                    <a:pt x="5472395" y="226268"/>
                  </a:lnTo>
                  <a:lnTo>
                    <a:pt x="5443530" y="192869"/>
                  </a:lnTo>
                  <a:lnTo>
                    <a:pt x="5412331" y="161669"/>
                  </a:lnTo>
                  <a:lnTo>
                    <a:pt x="5378932" y="132804"/>
                  </a:lnTo>
                  <a:lnTo>
                    <a:pt x="5343467" y="106407"/>
                  </a:lnTo>
                  <a:lnTo>
                    <a:pt x="5306071" y="82613"/>
                  </a:lnTo>
                  <a:lnTo>
                    <a:pt x="5266878" y="61556"/>
                  </a:lnTo>
                  <a:lnTo>
                    <a:pt x="5226023" y="43369"/>
                  </a:lnTo>
                  <a:lnTo>
                    <a:pt x="5183639" y="28189"/>
                  </a:lnTo>
                  <a:lnTo>
                    <a:pt x="5139861" y="16148"/>
                  </a:lnTo>
                  <a:lnTo>
                    <a:pt x="5094823" y="7381"/>
                  </a:lnTo>
                  <a:lnTo>
                    <a:pt x="5048659" y="2022"/>
                  </a:lnTo>
                  <a:lnTo>
                    <a:pt x="5001505" y="206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00294" y="3135344"/>
              <a:ext cx="5605780" cy="4074160"/>
            </a:xfrm>
            <a:custGeom>
              <a:avLst/>
              <a:gdLst/>
              <a:ahLst/>
              <a:cxnLst/>
              <a:rect l="l" t="t" r="r" b="b"/>
              <a:pathLst>
                <a:path w="5605780" h="4074159">
                  <a:moveTo>
                    <a:pt x="-136" y="603695"/>
                  </a:moveTo>
                  <a:lnTo>
                    <a:pt x="1679" y="556540"/>
                  </a:lnTo>
                  <a:lnTo>
                    <a:pt x="7038" y="510377"/>
                  </a:lnTo>
                  <a:lnTo>
                    <a:pt x="15805" y="465339"/>
                  </a:lnTo>
                  <a:lnTo>
                    <a:pt x="27846" y="421561"/>
                  </a:lnTo>
                  <a:lnTo>
                    <a:pt x="43026" y="379177"/>
                  </a:lnTo>
                  <a:lnTo>
                    <a:pt x="61212" y="338321"/>
                  </a:lnTo>
                  <a:lnTo>
                    <a:pt x="82270" y="299128"/>
                  </a:lnTo>
                  <a:lnTo>
                    <a:pt x="106064" y="261732"/>
                  </a:lnTo>
                  <a:lnTo>
                    <a:pt x="132461" y="226268"/>
                  </a:lnTo>
                  <a:lnTo>
                    <a:pt x="161326" y="192869"/>
                  </a:lnTo>
                  <a:lnTo>
                    <a:pt x="192526" y="161669"/>
                  </a:lnTo>
                  <a:lnTo>
                    <a:pt x="225925" y="132804"/>
                  </a:lnTo>
                  <a:lnTo>
                    <a:pt x="261389" y="106407"/>
                  </a:lnTo>
                  <a:lnTo>
                    <a:pt x="298785" y="82613"/>
                  </a:lnTo>
                  <a:lnTo>
                    <a:pt x="337978" y="61556"/>
                  </a:lnTo>
                  <a:lnTo>
                    <a:pt x="378834" y="43369"/>
                  </a:lnTo>
                  <a:lnTo>
                    <a:pt x="421218" y="28189"/>
                  </a:lnTo>
                  <a:lnTo>
                    <a:pt x="464996" y="16148"/>
                  </a:lnTo>
                  <a:lnTo>
                    <a:pt x="510034" y="7381"/>
                  </a:lnTo>
                  <a:lnTo>
                    <a:pt x="556197" y="2022"/>
                  </a:lnTo>
                  <a:lnTo>
                    <a:pt x="603352" y="206"/>
                  </a:lnTo>
                  <a:lnTo>
                    <a:pt x="934051" y="206"/>
                  </a:lnTo>
                  <a:lnTo>
                    <a:pt x="2335334" y="206"/>
                  </a:lnTo>
                  <a:lnTo>
                    <a:pt x="5001505" y="206"/>
                  </a:lnTo>
                  <a:lnTo>
                    <a:pt x="5048659" y="2022"/>
                  </a:lnTo>
                  <a:lnTo>
                    <a:pt x="5094823" y="7381"/>
                  </a:lnTo>
                  <a:lnTo>
                    <a:pt x="5139861" y="16148"/>
                  </a:lnTo>
                  <a:lnTo>
                    <a:pt x="5183639" y="28189"/>
                  </a:lnTo>
                  <a:lnTo>
                    <a:pt x="5226023" y="43369"/>
                  </a:lnTo>
                  <a:lnTo>
                    <a:pt x="5266878" y="61556"/>
                  </a:lnTo>
                  <a:lnTo>
                    <a:pt x="5306071" y="82613"/>
                  </a:lnTo>
                  <a:lnTo>
                    <a:pt x="5343467" y="106407"/>
                  </a:lnTo>
                  <a:lnTo>
                    <a:pt x="5378932" y="132804"/>
                  </a:lnTo>
                  <a:lnTo>
                    <a:pt x="5412331" y="161669"/>
                  </a:lnTo>
                  <a:lnTo>
                    <a:pt x="5443530" y="192869"/>
                  </a:lnTo>
                  <a:lnTo>
                    <a:pt x="5472395" y="226268"/>
                  </a:lnTo>
                  <a:lnTo>
                    <a:pt x="5498792" y="261732"/>
                  </a:lnTo>
                  <a:lnTo>
                    <a:pt x="5522587" y="299128"/>
                  </a:lnTo>
                  <a:lnTo>
                    <a:pt x="5543644" y="338321"/>
                  </a:lnTo>
                  <a:lnTo>
                    <a:pt x="5561830" y="379177"/>
                  </a:lnTo>
                  <a:lnTo>
                    <a:pt x="5577011" y="421561"/>
                  </a:lnTo>
                  <a:lnTo>
                    <a:pt x="5589052" y="465339"/>
                  </a:lnTo>
                  <a:lnTo>
                    <a:pt x="5597819" y="510377"/>
                  </a:lnTo>
                  <a:lnTo>
                    <a:pt x="5603177" y="556540"/>
                  </a:lnTo>
                  <a:lnTo>
                    <a:pt x="5604993" y="603695"/>
                  </a:lnTo>
                  <a:lnTo>
                    <a:pt x="5604993" y="2112417"/>
                  </a:lnTo>
                  <a:lnTo>
                    <a:pt x="5604993" y="3017650"/>
                  </a:lnTo>
                  <a:lnTo>
                    <a:pt x="5603177" y="3064805"/>
                  </a:lnTo>
                  <a:lnTo>
                    <a:pt x="5597819" y="3110968"/>
                  </a:lnTo>
                  <a:lnTo>
                    <a:pt x="5589052" y="3156006"/>
                  </a:lnTo>
                  <a:lnTo>
                    <a:pt x="5577011" y="3199784"/>
                  </a:lnTo>
                  <a:lnTo>
                    <a:pt x="5561830" y="3242168"/>
                  </a:lnTo>
                  <a:lnTo>
                    <a:pt x="5543644" y="3283023"/>
                  </a:lnTo>
                  <a:lnTo>
                    <a:pt x="5522587" y="3322216"/>
                  </a:lnTo>
                  <a:lnTo>
                    <a:pt x="5498792" y="3359612"/>
                  </a:lnTo>
                  <a:lnTo>
                    <a:pt x="5472395" y="3395077"/>
                  </a:lnTo>
                  <a:lnTo>
                    <a:pt x="5443530" y="3428476"/>
                  </a:lnTo>
                  <a:lnTo>
                    <a:pt x="5412331" y="3459675"/>
                  </a:lnTo>
                  <a:lnTo>
                    <a:pt x="5378932" y="3488541"/>
                  </a:lnTo>
                  <a:lnTo>
                    <a:pt x="5343467" y="3514937"/>
                  </a:lnTo>
                  <a:lnTo>
                    <a:pt x="5306071" y="3538732"/>
                  </a:lnTo>
                  <a:lnTo>
                    <a:pt x="5266878" y="3559789"/>
                  </a:lnTo>
                  <a:lnTo>
                    <a:pt x="5226023" y="3577975"/>
                  </a:lnTo>
                  <a:lnTo>
                    <a:pt x="5183639" y="3593156"/>
                  </a:lnTo>
                  <a:lnTo>
                    <a:pt x="5139861" y="3605197"/>
                  </a:lnTo>
                  <a:lnTo>
                    <a:pt x="5094823" y="3613964"/>
                  </a:lnTo>
                  <a:lnTo>
                    <a:pt x="5048659" y="3619323"/>
                  </a:lnTo>
                  <a:lnTo>
                    <a:pt x="5001505" y="3621139"/>
                  </a:lnTo>
                  <a:lnTo>
                    <a:pt x="2335334" y="3621139"/>
                  </a:lnTo>
                  <a:lnTo>
                    <a:pt x="1634693" y="4073755"/>
                  </a:lnTo>
                  <a:lnTo>
                    <a:pt x="934051" y="3621139"/>
                  </a:lnTo>
                  <a:lnTo>
                    <a:pt x="603352" y="3621139"/>
                  </a:lnTo>
                  <a:lnTo>
                    <a:pt x="556197" y="3619323"/>
                  </a:lnTo>
                  <a:lnTo>
                    <a:pt x="510034" y="3613964"/>
                  </a:lnTo>
                  <a:lnTo>
                    <a:pt x="464996" y="3605197"/>
                  </a:lnTo>
                  <a:lnTo>
                    <a:pt x="421218" y="3593156"/>
                  </a:lnTo>
                  <a:lnTo>
                    <a:pt x="378834" y="3577975"/>
                  </a:lnTo>
                  <a:lnTo>
                    <a:pt x="337978" y="3559789"/>
                  </a:lnTo>
                  <a:lnTo>
                    <a:pt x="298785" y="3538732"/>
                  </a:lnTo>
                  <a:lnTo>
                    <a:pt x="261389" y="3514937"/>
                  </a:lnTo>
                  <a:lnTo>
                    <a:pt x="225925" y="3488541"/>
                  </a:lnTo>
                  <a:lnTo>
                    <a:pt x="192526" y="3459675"/>
                  </a:lnTo>
                  <a:lnTo>
                    <a:pt x="161326" y="3428476"/>
                  </a:lnTo>
                  <a:lnTo>
                    <a:pt x="132461" y="3395077"/>
                  </a:lnTo>
                  <a:lnTo>
                    <a:pt x="106064" y="3359612"/>
                  </a:lnTo>
                  <a:lnTo>
                    <a:pt x="82270" y="3322216"/>
                  </a:lnTo>
                  <a:lnTo>
                    <a:pt x="61212" y="3283023"/>
                  </a:lnTo>
                  <a:lnTo>
                    <a:pt x="43026" y="3242168"/>
                  </a:lnTo>
                  <a:lnTo>
                    <a:pt x="27846" y="3199784"/>
                  </a:lnTo>
                  <a:lnTo>
                    <a:pt x="15805" y="3156006"/>
                  </a:lnTo>
                  <a:lnTo>
                    <a:pt x="7038" y="3110968"/>
                  </a:lnTo>
                  <a:lnTo>
                    <a:pt x="1679" y="3064805"/>
                  </a:lnTo>
                  <a:lnTo>
                    <a:pt x="-136" y="3017650"/>
                  </a:lnTo>
                  <a:lnTo>
                    <a:pt x="-136" y="2112417"/>
                  </a:lnTo>
                  <a:lnTo>
                    <a:pt x="-136" y="603695"/>
                  </a:lnTo>
                  <a:close/>
                </a:path>
              </a:pathLst>
            </a:custGeom>
            <a:ln w="25399">
              <a:solidFill>
                <a:srgbClr val="5C4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5705457" y="3437803"/>
            <a:ext cx="4992370" cy="30283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5720" marR="40005" algn="l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were</a:t>
            </a:r>
            <a:r>
              <a:rPr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not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much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aware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of</a:t>
            </a:r>
            <a:r>
              <a:rPr sz="2800" spc="-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800" spc="-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0">
                <a:solidFill>
                  <a:srgbClr val="FFFFFF"/>
                </a:solidFill>
                <a:latin typeface="Tahoma"/>
                <a:cs typeface="Tahoma"/>
              </a:rPr>
              <a:t>term</a:t>
            </a:r>
            <a:r>
              <a:rPr lang="en-GB" sz="2800" spc="-20">
                <a:solidFill>
                  <a:srgbClr val="FFFFFF"/>
                </a:solidFill>
                <a:latin typeface="Tahoma"/>
                <a:cs typeface="Tahoma"/>
              </a:rPr>
              <a:t> stewardship…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responsibility</a:t>
            </a:r>
            <a:r>
              <a:rPr sz="2800" spc="-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for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something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take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ownership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to</a:t>
            </a:r>
            <a:r>
              <a:rPr sz="28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fulfil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responsibility</a:t>
            </a:r>
            <a:r>
              <a:rPr sz="2800" spc="-5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manage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resources</a:t>
            </a:r>
            <a:r>
              <a:rPr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well</a:t>
            </a:r>
            <a:r>
              <a:rPr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to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achieve</a:t>
            </a:r>
            <a:r>
              <a:rPr sz="28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the</a:t>
            </a:r>
            <a:r>
              <a:rPr sz="2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desired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results.</a:t>
            </a:r>
            <a:endParaRPr sz="2800">
              <a:latin typeface="Tahoma"/>
              <a:cs typeface="Tahoma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2882" y="3197320"/>
            <a:ext cx="4154170" cy="3402965"/>
            <a:chOff x="452882" y="3197320"/>
            <a:chExt cx="4154170" cy="3402965"/>
          </a:xfrm>
        </p:grpSpPr>
        <p:sp>
          <p:nvSpPr>
            <p:cNvPr id="25" name="object 25"/>
            <p:cNvSpPr/>
            <p:nvPr/>
          </p:nvSpPr>
          <p:spPr>
            <a:xfrm>
              <a:off x="465582" y="3210020"/>
              <a:ext cx="4128770" cy="3377565"/>
            </a:xfrm>
            <a:custGeom>
              <a:avLst/>
              <a:gdLst/>
              <a:ahLst/>
              <a:cxnLst/>
              <a:rect l="l" t="t" r="r" b="b"/>
              <a:pathLst>
                <a:path w="4128770" h="3377565">
                  <a:moveTo>
                    <a:pt x="1720159" y="3002408"/>
                  </a:moveTo>
                  <a:lnTo>
                    <a:pt x="688056" y="3002408"/>
                  </a:lnTo>
                  <a:lnTo>
                    <a:pt x="1204171" y="3377684"/>
                  </a:lnTo>
                  <a:lnTo>
                    <a:pt x="1720159" y="3002408"/>
                  </a:lnTo>
                  <a:close/>
                </a:path>
                <a:path w="4128770" h="3377565">
                  <a:moveTo>
                    <a:pt x="3628032" y="204"/>
                  </a:moveTo>
                  <a:lnTo>
                    <a:pt x="500368" y="204"/>
                  </a:lnTo>
                  <a:lnTo>
                    <a:pt x="452177" y="2495"/>
                  </a:lnTo>
                  <a:lnTo>
                    <a:pt x="405282" y="9227"/>
                  </a:lnTo>
                  <a:lnTo>
                    <a:pt x="359894" y="20190"/>
                  </a:lnTo>
                  <a:lnTo>
                    <a:pt x="316221" y="35175"/>
                  </a:lnTo>
                  <a:lnTo>
                    <a:pt x="274473" y="53973"/>
                  </a:lnTo>
                  <a:lnTo>
                    <a:pt x="234860" y="76373"/>
                  </a:lnTo>
                  <a:lnTo>
                    <a:pt x="197591" y="102166"/>
                  </a:lnTo>
                  <a:lnTo>
                    <a:pt x="162877" y="131142"/>
                  </a:lnTo>
                  <a:lnTo>
                    <a:pt x="130927" y="163092"/>
                  </a:lnTo>
                  <a:lnTo>
                    <a:pt x="101951" y="197805"/>
                  </a:lnTo>
                  <a:lnTo>
                    <a:pt x="76157" y="235073"/>
                  </a:lnTo>
                  <a:lnTo>
                    <a:pt x="53757" y="274685"/>
                  </a:lnTo>
                  <a:lnTo>
                    <a:pt x="34959" y="316431"/>
                  </a:lnTo>
                  <a:lnTo>
                    <a:pt x="19974" y="360103"/>
                  </a:lnTo>
                  <a:lnTo>
                    <a:pt x="9010" y="405490"/>
                  </a:lnTo>
                  <a:lnTo>
                    <a:pt x="2278" y="452383"/>
                  </a:lnTo>
                  <a:lnTo>
                    <a:pt x="-11" y="500572"/>
                  </a:lnTo>
                  <a:lnTo>
                    <a:pt x="-11" y="2502041"/>
                  </a:lnTo>
                  <a:lnTo>
                    <a:pt x="2278" y="2550230"/>
                  </a:lnTo>
                  <a:lnTo>
                    <a:pt x="9010" y="2597122"/>
                  </a:lnTo>
                  <a:lnTo>
                    <a:pt x="19974" y="2642509"/>
                  </a:lnTo>
                  <a:lnTo>
                    <a:pt x="34959" y="2686181"/>
                  </a:lnTo>
                  <a:lnTo>
                    <a:pt x="53757" y="2727928"/>
                  </a:lnTo>
                  <a:lnTo>
                    <a:pt x="76157" y="2767540"/>
                  </a:lnTo>
                  <a:lnTo>
                    <a:pt x="101951" y="2804807"/>
                  </a:lnTo>
                  <a:lnTo>
                    <a:pt x="130927" y="2839521"/>
                  </a:lnTo>
                  <a:lnTo>
                    <a:pt x="162877" y="2871470"/>
                  </a:lnTo>
                  <a:lnTo>
                    <a:pt x="197591" y="2900446"/>
                  </a:lnTo>
                  <a:lnTo>
                    <a:pt x="234860" y="2926239"/>
                  </a:lnTo>
                  <a:lnTo>
                    <a:pt x="274473" y="2948640"/>
                  </a:lnTo>
                  <a:lnTo>
                    <a:pt x="316221" y="2967437"/>
                  </a:lnTo>
                  <a:lnTo>
                    <a:pt x="359894" y="2982422"/>
                  </a:lnTo>
                  <a:lnTo>
                    <a:pt x="405282" y="2993386"/>
                  </a:lnTo>
                  <a:lnTo>
                    <a:pt x="452177" y="3000118"/>
                  </a:lnTo>
                  <a:lnTo>
                    <a:pt x="500368" y="3002408"/>
                  </a:lnTo>
                  <a:lnTo>
                    <a:pt x="3628032" y="3002408"/>
                  </a:lnTo>
                  <a:lnTo>
                    <a:pt x="3676221" y="3000118"/>
                  </a:lnTo>
                  <a:lnTo>
                    <a:pt x="3723113" y="2993386"/>
                  </a:lnTo>
                  <a:lnTo>
                    <a:pt x="3768500" y="2982422"/>
                  </a:lnTo>
                  <a:lnTo>
                    <a:pt x="3812172" y="2967437"/>
                  </a:lnTo>
                  <a:lnTo>
                    <a:pt x="3853919" y="2948640"/>
                  </a:lnTo>
                  <a:lnTo>
                    <a:pt x="3893531" y="2926239"/>
                  </a:lnTo>
                  <a:lnTo>
                    <a:pt x="3930798" y="2900446"/>
                  </a:lnTo>
                  <a:lnTo>
                    <a:pt x="3965512" y="2871470"/>
                  </a:lnTo>
                  <a:lnTo>
                    <a:pt x="3997461" y="2839521"/>
                  </a:lnTo>
                  <a:lnTo>
                    <a:pt x="4026437" y="2804807"/>
                  </a:lnTo>
                  <a:lnTo>
                    <a:pt x="4052230" y="2767540"/>
                  </a:lnTo>
                  <a:lnTo>
                    <a:pt x="4074631" y="2727928"/>
                  </a:lnTo>
                  <a:lnTo>
                    <a:pt x="4093428" y="2686181"/>
                  </a:lnTo>
                  <a:lnTo>
                    <a:pt x="4108414" y="2642509"/>
                  </a:lnTo>
                  <a:lnTo>
                    <a:pt x="4119377" y="2597122"/>
                  </a:lnTo>
                  <a:lnTo>
                    <a:pt x="4126109" y="2550230"/>
                  </a:lnTo>
                  <a:lnTo>
                    <a:pt x="4128399" y="2502041"/>
                  </a:lnTo>
                  <a:lnTo>
                    <a:pt x="4128399" y="500572"/>
                  </a:lnTo>
                  <a:lnTo>
                    <a:pt x="4126109" y="452383"/>
                  </a:lnTo>
                  <a:lnTo>
                    <a:pt x="4119377" y="405490"/>
                  </a:lnTo>
                  <a:lnTo>
                    <a:pt x="4108414" y="360103"/>
                  </a:lnTo>
                  <a:lnTo>
                    <a:pt x="4093428" y="316431"/>
                  </a:lnTo>
                  <a:lnTo>
                    <a:pt x="4074631" y="274685"/>
                  </a:lnTo>
                  <a:lnTo>
                    <a:pt x="4052230" y="235073"/>
                  </a:lnTo>
                  <a:lnTo>
                    <a:pt x="4026437" y="197805"/>
                  </a:lnTo>
                  <a:lnTo>
                    <a:pt x="3997461" y="163092"/>
                  </a:lnTo>
                  <a:lnTo>
                    <a:pt x="3965512" y="131142"/>
                  </a:lnTo>
                  <a:lnTo>
                    <a:pt x="3930798" y="102166"/>
                  </a:lnTo>
                  <a:lnTo>
                    <a:pt x="3893531" y="76373"/>
                  </a:lnTo>
                  <a:lnTo>
                    <a:pt x="3853919" y="53973"/>
                  </a:lnTo>
                  <a:lnTo>
                    <a:pt x="3812172" y="35175"/>
                  </a:lnTo>
                  <a:lnTo>
                    <a:pt x="3768500" y="20190"/>
                  </a:lnTo>
                  <a:lnTo>
                    <a:pt x="3723113" y="9227"/>
                  </a:lnTo>
                  <a:lnTo>
                    <a:pt x="3676221" y="2495"/>
                  </a:lnTo>
                  <a:lnTo>
                    <a:pt x="3628032" y="204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5582" y="3210020"/>
              <a:ext cx="4128770" cy="3377565"/>
            </a:xfrm>
            <a:custGeom>
              <a:avLst/>
              <a:gdLst/>
              <a:ahLst/>
              <a:cxnLst/>
              <a:rect l="l" t="t" r="r" b="b"/>
              <a:pathLst>
                <a:path w="4128770" h="3377565">
                  <a:moveTo>
                    <a:pt x="-11" y="500572"/>
                  </a:moveTo>
                  <a:lnTo>
                    <a:pt x="2278" y="452383"/>
                  </a:lnTo>
                  <a:lnTo>
                    <a:pt x="9010" y="405490"/>
                  </a:lnTo>
                  <a:lnTo>
                    <a:pt x="19974" y="360103"/>
                  </a:lnTo>
                  <a:lnTo>
                    <a:pt x="34959" y="316431"/>
                  </a:lnTo>
                  <a:lnTo>
                    <a:pt x="53757" y="274685"/>
                  </a:lnTo>
                  <a:lnTo>
                    <a:pt x="76157" y="235073"/>
                  </a:lnTo>
                  <a:lnTo>
                    <a:pt x="101951" y="197805"/>
                  </a:lnTo>
                  <a:lnTo>
                    <a:pt x="130927" y="163092"/>
                  </a:lnTo>
                  <a:lnTo>
                    <a:pt x="162877" y="131142"/>
                  </a:lnTo>
                  <a:lnTo>
                    <a:pt x="197591" y="102166"/>
                  </a:lnTo>
                  <a:lnTo>
                    <a:pt x="234860" y="76373"/>
                  </a:lnTo>
                  <a:lnTo>
                    <a:pt x="274473" y="53973"/>
                  </a:lnTo>
                  <a:lnTo>
                    <a:pt x="316221" y="35175"/>
                  </a:lnTo>
                  <a:lnTo>
                    <a:pt x="359894" y="20190"/>
                  </a:lnTo>
                  <a:lnTo>
                    <a:pt x="405282" y="9227"/>
                  </a:lnTo>
                  <a:lnTo>
                    <a:pt x="452177" y="2495"/>
                  </a:lnTo>
                  <a:lnTo>
                    <a:pt x="500368" y="204"/>
                  </a:lnTo>
                  <a:lnTo>
                    <a:pt x="688056" y="204"/>
                  </a:lnTo>
                  <a:lnTo>
                    <a:pt x="1720159" y="204"/>
                  </a:lnTo>
                  <a:lnTo>
                    <a:pt x="3628032" y="204"/>
                  </a:lnTo>
                  <a:lnTo>
                    <a:pt x="3676221" y="2495"/>
                  </a:lnTo>
                  <a:lnTo>
                    <a:pt x="3723113" y="9227"/>
                  </a:lnTo>
                  <a:lnTo>
                    <a:pt x="3768500" y="20190"/>
                  </a:lnTo>
                  <a:lnTo>
                    <a:pt x="3812172" y="35175"/>
                  </a:lnTo>
                  <a:lnTo>
                    <a:pt x="3853919" y="53973"/>
                  </a:lnTo>
                  <a:lnTo>
                    <a:pt x="3893531" y="76373"/>
                  </a:lnTo>
                  <a:lnTo>
                    <a:pt x="3930798" y="102166"/>
                  </a:lnTo>
                  <a:lnTo>
                    <a:pt x="3965512" y="131142"/>
                  </a:lnTo>
                  <a:lnTo>
                    <a:pt x="3997461" y="163092"/>
                  </a:lnTo>
                  <a:lnTo>
                    <a:pt x="4026437" y="197805"/>
                  </a:lnTo>
                  <a:lnTo>
                    <a:pt x="4052230" y="235073"/>
                  </a:lnTo>
                  <a:lnTo>
                    <a:pt x="4074631" y="274685"/>
                  </a:lnTo>
                  <a:lnTo>
                    <a:pt x="4093428" y="316431"/>
                  </a:lnTo>
                  <a:lnTo>
                    <a:pt x="4108414" y="360103"/>
                  </a:lnTo>
                  <a:lnTo>
                    <a:pt x="4119377" y="405490"/>
                  </a:lnTo>
                  <a:lnTo>
                    <a:pt x="4126109" y="452383"/>
                  </a:lnTo>
                  <a:lnTo>
                    <a:pt x="4128399" y="500572"/>
                  </a:lnTo>
                  <a:lnTo>
                    <a:pt x="4128399" y="1751490"/>
                  </a:lnTo>
                  <a:lnTo>
                    <a:pt x="4128399" y="2502041"/>
                  </a:lnTo>
                  <a:lnTo>
                    <a:pt x="4126109" y="2550230"/>
                  </a:lnTo>
                  <a:lnTo>
                    <a:pt x="4119377" y="2597122"/>
                  </a:lnTo>
                  <a:lnTo>
                    <a:pt x="4108414" y="2642509"/>
                  </a:lnTo>
                  <a:lnTo>
                    <a:pt x="4093428" y="2686181"/>
                  </a:lnTo>
                  <a:lnTo>
                    <a:pt x="4074631" y="2727928"/>
                  </a:lnTo>
                  <a:lnTo>
                    <a:pt x="4052230" y="2767540"/>
                  </a:lnTo>
                  <a:lnTo>
                    <a:pt x="4026437" y="2804807"/>
                  </a:lnTo>
                  <a:lnTo>
                    <a:pt x="3997461" y="2839521"/>
                  </a:lnTo>
                  <a:lnTo>
                    <a:pt x="3965512" y="2871470"/>
                  </a:lnTo>
                  <a:lnTo>
                    <a:pt x="3930798" y="2900446"/>
                  </a:lnTo>
                  <a:lnTo>
                    <a:pt x="3893531" y="2926239"/>
                  </a:lnTo>
                  <a:lnTo>
                    <a:pt x="3853919" y="2948640"/>
                  </a:lnTo>
                  <a:lnTo>
                    <a:pt x="3812172" y="2967437"/>
                  </a:lnTo>
                  <a:lnTo>
                    <a:pt x="3768500" y="2982422"/>
                  </a:lnTo>
                  <a:lnTo>
                    <a:pt x="3723113" y="2993386"/>
                  </a:lnTo>
                  <a:lnTo>
                    <a:pt x="3676221" y="3000118"/>
                  </a:lnTo>
                  <a:lnTo>
                    <a:pt x="3628032" y="3002408"/>
                  </a:lnTo>
                  <a:lnTo>
                    <a:pt x="1720159" y="3002408"/>
                  </a:lnTo>
                  <a:lnTo>
                    <a:pt x="1204171" y="3377684"/>
                  </a:lnTo>
                  <a:lnTo>
                    <a:pt x="688056" y="3002408"/>
                  </a:lnTo>
                  <a:lnTo>
                    <a:pt x="500368" y="3002408"/>
                  </a:lnTo>
                  <a:lnTo>
                    <a:pt x="452177" y="3000118"/>
                  </a:lnTo>
                  <a:lnTo>
                    <a:pt x="405282" y="2993386"/>
                  </a:lnTo>
                  <a:lnTo>
                    <a:pt x="359894" y="2982422"/>
                  </a:lnTo>
                  <a:lnTo>
                    <a:pt x="316221" y="2967437"/>
                  </a:lnTo>
                  <a:lnTo>
                    <a:pt x="274473" y="2948640"/>
                  </a:lnTo>
                  <a:lnTo>
                    <a:pt x="234860" y="2926239"/>
                  </a:lnTo>
                  <a:lnTo>
                    <a:pt x="197591" y="2900446"/>
                  </a:lnTo>
                  <a:lnTo>
                    <a:pt x="162877" y="2871470"/>
                  </a:lnTo>
                  <a:lnTo>
                    <a:pt x="130927" y="2839521"/>
                  </a:lnTo>
                  <a:lnTo>
                    <a:pt x="101951" y="2804807"/>
                  </a:lnTo>
                  <a:lnTo>
                    <a:pt x="76157" y="2767540"/>
                  </a:lnTo>
                  <a:lnTo>
                    <a:pt x="53757" y="2727928"/>
                  </a:lnTo>
                  <a:lnTo>
                    <a:pt x="34959" y="2686181"/>
                  </a:lnTo>
                  <a:lnTo>
                    <a:pt x="19974" y="2642509"/>
                  </a:lnTo>
                  <a:lnTo>
                    <a:pt x="9010" y="2597122"/>
                  </a:lnTo>
                  <a:lnTo>
                    <a:pt x="2278" y="2550230"/>
                  </a:lnTo>
                  <a:lnTo>
                    <a:pt x="-11" y="2502041"/>
                  </a:lnTo>
                  <a:lnTo>
                    <a:pt x="-11" y="1751490"/>
                  </a:lnTo>
                  <a:lnTo>
                    <a:pt x="-11" y="500572"/>
                  </a:lnTo>
                  <a:close/>
                </a:path>
              </a:pathLst>
            </a:custGeom>
            <a:ln w="25399">
              <a:solidFill>
                <a:srgbClr val="5C467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44404" y="3629821"/>
            <a:ext cx="3567429" cy="2159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8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responsible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person,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someone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who</a:t>
            </a:r>
            <a:r>
              <a:rPr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looks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after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things</a:t>
            </a:r>
            <a:r>
              <a:rPr sz="2800" spc="-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sz="28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others,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plans</a:t>
            </a:r>
            <a:r>
              <a:rPr sz="28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>
                <a:solidFill>
                  <a:srgbClr val="FFFFFF"/>
                </a:solidFill>
                <a:latin typeface="Tahoma"/>
                <a:cs typeface="Tahoma"/>
              </a:rPr>
              <a:t>manages</a:t>
            </a:r>
            <a:r>
              <a:rPr sz="2800" spc="-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spc="-25">
                <a:solidFill>
                  <a:srgbClr val="FFFFFF"/>
                </a:solidFill>
                <a:latin typeface="Tahoma"/>
                <a:cs typeface="Tahoma"/>
              </a:rPr>
              <a:t>as </a:t>
            </a:r>
            <a:r>
              <a:rPr sz="2800" spc="-10">
                <a:solidFill>
                  <a:srgbClr val="FFFFFF"/>
                </a:solidFill>
                <a:latin typeface="Tahoma"/>
                <a:cs typeface="Tahoma"/>
              </a:rPr>
              <a:t>well.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/>
              <a:t>@LASARCentre #EpistemicInsight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3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4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944E9-51FC-B491-D73C-F54644B1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291" y="303649"/>
            <a:ext cx="13692505" cy="738664"/>
          </a:xfrm>
        </p:spPr>
        <p:txBody>
          <a:bodyPr/>
          <a:lstStyle/>
          <a:p>
            <a:r>
              <a:rPr lang="en-GB" dirty="0"/>
              <a:t>Project implementation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FFCD4-B772-116D-52DC-240F5A08F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43771" y="1899801"/>
            <a:ext cx="8853716" cy="7386638"/>
          </a:xfr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/>
              <a:t>Workshop 1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FF0000"/>
                </a:solidFill>
              </a:rPr>
              <a:t>Collaborative approach </a:t>
            </a:r>
            <a:r>
              <a:rPr lang="en-US" sz="3200" dirty="0"/>
              <a:t>to developing engagement with science and religion</a:t>
            </a:r>
          </a:p>
          <a:p>
            <a:endParaRPr lang="en-US" sz="3200" dirty="0">
              <a:ea typeface="Tahoma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/>
              <a:t>Workshop 2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FF0000"/>
                </a:solidFill>
              </a:rPr>
              <a:t>Creating a lesson </a:t>
            </a:r>
            <a:r>
              <a:rPr lang="en-US" sz="3200" dirty="0"/>
              <a:t>to engage with science and religious or worldviews when exploring sustainability</a:t>
            </a:r>
          </a:p>
          <a:p>
            <a:endParaRPr lang="en-US" sz="3200" dirty="0">
              <a:ea typeface="Tahoma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/>
              <a:t>Workshop 3</a:t>
            </a:r>
            <a:r>
              <a:rPr lang="en-US" sz="3200" dirty="0"/>
              <a:t>: </a:t>
            </a:r>
            <a:r>
              <a:rPr lang="en-US" sz="3200" b="1" dirty="0">
                <a:solidFill>
                  <a:srgbClr val="FF0000"/>
                </a:solidFill>
              </a:rPr>
              <a:t>Developing a sustainability lesson </a:t>
            </a:r>
            <a:r>
              <a:rPr lang="en-US" sz="3200" dirty="0"/>
              <a:t>to incorporate science and religious perspectives and worldviews</a:t>
            </a:r>
          </a:p>
          <a:p>
            <a:endParaRPr lang="en-US" sz="3200" dirty="0">
              <a:ea typeface="Tahoma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b="1" dirty="0"/>
              <a:t>Workshop </a:t>
            </a:r>
            <a:r>
              <a:rPr lang="en-US" sz="3200" dirty="0"/>
              <a:t>4: A </a:t>
            </a:r>
            <a:r>
              <a:rPr lang="en-US" sz="3200" b="1" dirty="0">
                <a:solidFill>
                  <a:srgbClr val="FF0000"/>
                </a:solidFill>
              </a:rPr>
              <a:t>sustainability lesson plan </a:t>
            </a:r>
            <a:r>
              <a:rPr lang="en-US" sz="3200" dirty="0"/>
              <a:t>with science and religious perspectives and worldviews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B9E8F7-F441-6A65-ADA2-7F3AEE6AE287}"/>
              </a:ext>
            </a:extLst>
          </p:cNvPr>
          <p:cNvSpPr txBox="1"/>
          <p:nvPr/>
        </p:nvSpPr>
        <p:spPr>
          <a:xfrm>
            <a:off x="679450" y="1876564"/>
            <a:ext cx="8743608" cy="56323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00" b="1" dirty="0">
                <a:latin typeface="Segoe UI"/>
                <a:ea typeface="Times New Roman" panose="02020603050405020304" pitchFamily="18" charset="0"/>
                <a:cs typeface="Segoe UI"/>
              </a:rPr>
              <a:t>Four </a:t>
            </a:r>
            <a:r>
              <a:rPr lang="en-GB" sz="4000" b="1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online workshops</a:t>
            </a:r>
            <a:r>
              <a:rPr lang="en-GB" sz="4000" dirty="0">
                <a:latin typeface="Segoe UI"/>
                <a:ea typeface="Times New Roman" panose="02020603050405020304" pitchFamily="18" charset="0"/>
                <a:cs typeface="Segoe UI"/>
              </a:rPr>
              <a:t> </a:t>
            </a:r>
            <a:r>
              <a:rPr lang="en-GB" sz="40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Mar-Jun 23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3200" dirty="0">
              <a:latin typeface="Segoe UI"/>
              <a:ea typeface="Times New Roman" panose="02020603050405020304" pitchFamily="18" charset="0"/>
              <a:cs typeface="Segoe UI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>
                <a:latin typeface="Segoe UI"/>
                <a:ea typeface="Times New Roman" panose="02020603050405020304" pitchFamily="18" charset="0"/>
                <a:cs typeface="Segoe UI"/>
              </a:rPr>
              <a:t>P</a:t>
            </a:r>
            <a:r>
              <a:rPr lang="en-GB" sz="32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rovided a rich source of </a:t>
            </a:r>
            <a:r>
              <a:rPr lang="en-GB" sz="3200" b="1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collaboration</a:t>
            </a:r>
            <a:r>
              <a:rPr lang="en-GB" sz="32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b="1" dirty="0">
                <a:latin typeface="Segoe UI"/>
                <a:ea typeface="Times New Roman" panose="02020603050405020304" pitchFamily="18" charset="0"/>
                <a:cs typeface="Segoe UI"/>
              </a:rPr>
              <a:t>Co-creation</a:t>
            </a:r>
            <a:r>
              <a:rPr lang="en-GB" sz="3200" dirty="0">
                <a:latin typeface="Segoe UI"/>
                <a:ea typeface="Times New Roman" panose="02020603050405020304" pitchFamily="18" charset="0"/>
                <a:cs typeface="Segoe UI"/>
              </a:rPr>
              <a:t> of resources.</a:t>
            </a:r>
            <a:endParaRPr lang="en-GB" sz="3200" dirty="0">
              <a:effectLst/>
              <a:latin typeface="Segoe UI"/>
              <a:ea typeface="Times New Roman" panose="02020603050405020304" pitchFamily="18" charset="0"/>
              <a:cs typeface="Segoe UI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>
                <a:latin typeface="Segoe UI"/>
                <a:ea typeface="Times New Roman" panose="02020603050405020304" pitchFamily="18" charset="0"/>
                <a:cs typeface="Segoe UI"/>
              </a:rPr>
              <a:t>P</a:t>
            </a:r>
            <a:r>
              <a:rPr lang="en-GB" sz="32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articipants were drawn from </a:t>
            </a:r>
            <a:r>
              <a:rPr lang="en-GB" sz="3200" b="1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experienced teachers, tutors and </a:t>
            </a:r>
            <a:r>
              <a:rPr lang="en-GB" sz="3200" b="1" dirty="0">
                <a:latin typeface="Segoe UI"/>
                <a:ea typeface="Times New Roman" panose="02020603050405020304" pitchFamily="18" charset="0"/>
                <a:cs typeface="Segoe UI"/>
              </a:rPr>
              <a:t>educators</a:t>
            </a:r>
            <a:endParaRPr lang="en-GB" sz="3200" b="1" dirty="0">
              <a:effectLst/>
              <a:latin typeface="Segoe UI"/>
              <a:ea typeface="Times New Roman" panose="02020603050405020304" pitchFamily="18" charset="0"/>
              <a:cs typeface="Segoe UI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3200" dirty="0">
                <a:latin typeface="Segoe UI"/>
                <a:ea typeface="Times New Roman" panose="02020603050405020304" pitchFamily="18" charset="0"/>
                <a:cs typeface="Segoe UI"/>
              </a:rPr>
              <a:t>W</a:t>
            </a:r>
            <a:r>
              <a:rPr lang="en-GB" sz="32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orkshop participants</a:t>
            </a:r>
            <a:r>
              <a:rPr lang="en-GB" sz="3200" b="1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 shared their experiences of planning and delivery of sustainability</a:t>
            </a:r>
            <a:r>
              <a:rPr lang="en-GB" sz="3200" b="1" dirty="0">
                <a:latin typeface="Segoe UI"/>
                <a:ea typeface="Times New Roman" panose="02020603050405020304" pitchFamily="18" charset="0"/>
                <a:cs typeface="Segoe UI"/>
              </a:rPr>
              <a:t> related</a:t>
            </a:r>
            <a:r>
              <a:rPr lang="en-GB" sz="3200" b="1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en-GB" sz="3200" b="1" dirty="0">
                <a:latin typeface="Segoe UI"/>
                <a:ea typeface="Times New Roman" panose="02020603050405020304" pitchFamily="18" charset="0"/>
                <a:cs typeface="Segoe UI"/>
              </a:rPr>
              <a:t>topic</a:t>
            </a:r>
            <a:r>
              <a:rPr lang="en-GB" sz="3200" dirty="0">
                <a:latin typeface="Segoe UI"/>
                <a:ea typeface="Times New Roman" panose="02020603050405020304" pitchFamily="18" charset="0"/>
                <a:cs typeface="Segoe UI"/>
              </a:rPr>
              <a:t> </a:t>
            </a:r>
            <a:r>
              <a:rPr lang="en-GB" sz="3200" dirty="0">
                <a:effectLst/>
                <a:latin typeface="Segoe UI"/>
                <a:ea typeface="Times New Roman" panose="02020603050405020304" pitchFamily="18" charset="0"/>
                <a:cs typeface="Segoe UI"/>
              </a:rPr>
              <a:t>that included science and stewardship (religious/worldviews).</a:t>
            </a:r>
            <a:endParaRPr lang="en-US" sz="3200" dirty="0">
              <a:latin typeface="Segoe UI"/>
              <a:cs typeface="Segoe UI"/>
            </a:endParaRPr>
          </a:p>
        </p:txBody>
      </p:sp>
      <p:grpSp>
        <p:nvGrpSpPr>
          <p:cNvPr id="8" name="object 4">
            <a:extLst>
              <a:ext uri="{FF2B5EF4-FFF2-40B4-BE49-F238E27FC236}">
                <a16:creationId xmlns:a16="http://schemas.microsoft.com/office/drawing/2014/main" id="{DA8C8403-E179-C34A-2FAD-913A283A7720}"/>
              </a:ext>
            </a:extLst>
          </p:cNvPr>
          <p:cNvGrpSpPr/>
          <p:nvPr/>
        </p:nvGrpSpPr>
        <p:grpSpPr>
          <a:xfrm>
            <a:off x="5320300" y="6400799"/>
            <a:ext cx="3664044" cy="3345666"/>
            <a:chOff x="15613380" y="2980868"/>
            <a:chExt cx="4178307" cy="4198409"/>
          </a:xfrm>
        </p:grpSpPr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7C7A3036-D17D-9EBB-E2F3-19617E4D9A6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13380" y="2980868"/>
              <a:ext cx="4178307" cy="4198409"/>
            </a:xfrm>
            <a:prstGeom prst="rect">
              <a:avLst/>
            </a:prstGeom>
          </p:spPr>
        </p:pic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3948FF98-16E8-FE0D-8B33-E2523EADABC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46321" y="4485735"/>
              <a:ext cx="1311148" cy="920660"/>
            </a:xfrm>
            <a:prstGeom prst="rect">
              <a:avLst/>
            </a:prstGeom>
          </p:spPr>
        </p:pic>
      </p:grpSp>
      <p:sp>
        <p:nvSpPr>
          <p:cNvPr id="4" name="object 8">
            <a:extLst>
              <a:ext uri="{FF2B5EF4-FFF2-40B4-BE49-F238E27FC236}">
                <a16:creationId xmlns:a16="http://schemas.microsoft.com/office/drawing/2014/main" id="{5A99435C-B71C-99E8-6803-F5D5EA1C7D9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</p:spTree>
    <p:extLst>
      <p:ext uri="{BB962C8B-B14F-4D97-AF65-F5344CB8AC3E}">
        <p14:creationId xmlns:p14="http://schemas.microsoft.com/office/powerpoint/2010/main" val="397632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58189-E972-3B53-9CD6-A06CFEDC5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682" y="1983054"/>
            <a:ext cx="10808335" cy="1846659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US" b="1">
                <a:solidFill>
                  <a:schemeClr val="accent1">
                    <a:lumMod val="50000"/>
                  </a:schemeClr>
                </a:solidFill>
                <a:ea typeface="Tahoma"/>
              </a:rPr>
              <a:t>Participation:</a:t>
            </a:r>
          </a:p>
          <a:p>
            <a:endParaRPr lang="en-US">
              <a:ea typeface="Tahoma"/>
            </a:endParaRPr>
          </a:p>
          <a:p>
            <a:endParaRPr lang="en-US">
              <a:ea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8F642-B31F-F6F1-11D3-E66E4850E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29" y="3109082"/>
            <a:ext cx="1427909" cy="1428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929465-23D7-80BF-543F-871DC0B32817}"/>
              </a:ext>
            </a:extLst>
          </p:cNvPr>
          <p:cNvSpPr txBox="1"/>
          <p:nvPr/>
        </p:nvSpPr>
        <p:spPr>
          <a:xfrm>
            <a:off x="2703398" y="3411039"/>
            <a:ext cx="611993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>
                <a:solidFill>
                  <a:srgbClr val="D9040B"/>
                </a:solidFill>
              </a:rPr>
              <a:t>3 </a:t>
            </a:r>
            <a:r>
              <a:rPr lang="en-US" sz="2400" b="1"/>
              <a:t>nations (England, Pakistan, Zambia, )</a:t>
            </a: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77D875-34C9-3E29-80D7-ED5C8823E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729" y="4938712"/>
            <a:ext cx="1427909" cy="1428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82FDDE-946A-5248-C0F3-6384BB390376}"/>
              </a:ext>
            </a:extLst>
          </p:cNvPr>
          <p:cNvSpPr txBox="1"/>
          <p:nvPr/>
        </p:nvSpPr>
        <p:spPr>
          <a:xfrm>
            <a:off x="2705072" y="5146841"/>
            <a:ext cx="65576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>
                <a:solidFill>
                  <a:srgbClr val="D9040B"/>
                </a:solidFill>
              </a:rPr>
              <a:t>52 </a:t>
            </a:r>
            <a:r>
              <a:rPr lang="en-US" sz="2400" b="1"/>
              <a:t>participants interacted with surveys, workshop delivery and BB discussion</a:t>
            </a: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60D500-710B-C534-7D13-A8A86A2621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1214" y="3109082"/>
            <a:ext cx="1427909" cy="1428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01E91B-E38B-FA5A-3CC4-C43FB964A0B0}"/>
              </a:ext>
            </a:extLst>
          </p:cNvPr>
          <p:cNvSpPr txBox="1"/>
          <p:nvPr/>
        </p:nvSpPr>
        <p:spPr>
          <a:xfrm>
            <a:off x="12863783" y="3411038"/>
            <a:ext cx="66670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>
                <a:solidFill>
                  <a:srgbClr val="D9040B"/>
                </a:solidFill>
              </a:rPr>
              <a:t>11 </a:t>
            </a:r>
            <a:r>
              <a:rPr lang="en-US" sz="2400" b="1"/>
              <a:t>professionals engaged in workshops</a:t>
            </a:r>
            <a:endParaRPr lang="en-US" sz="2400" b="1">
              <a:solidFill>
                <a:srgbClr val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E6F660-09E1-D934-9472-BD3C259C407B}"/>
              </a:ext>
            </a:extLst>
          </p:cNvPr>
          <p:cNvSpPr txBox="1"/>
          <p:nvPr/>
        </p:nvSpPr>
        <p:spPr>
          <a:xfrm>
            <a:off x="12863867" y="5146842"/>
            <a:ext cx="611993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b="1">
                <a:solidFill>
                  <a:srgbClr val="D9040B"/>
                </a:solidFill>
              </a:rPr>
              <a:t>26 </a:t>
            </a:r>
            <a:r>
              <a:rPr lang="en-US" sz="2400" b="1"/>
              <a:t>synchronous interactions/attendances across four workshops. </a:t>
            </a:r>
            <a:endParaRPr lang="en-US" sz="2400" b="1">
              <a:solidFill>
                <a:srgbClr val="000000"/>
              </a:solidFill>
            </a:endParaRPr>
          </a:p>
        </p:txBody>
      </p:sp>
      <p:pic>
        <p:nvPicPr>
          <p:cNvPr id="5" name="Picture 4" descr="Meeting with solid fill">
            <a:extLst>
              <a:ext uri="{FF2B5EF4-FFF2-40B4-BE49-F238E27FC236}">
                <a16:creationId xmlns:a16="http://schemas.microsoft.com/office/drawing/2014/main" id="{030D94C5-8B8C-C6A6-2768-61AD8AD33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841368" y="5217717"/>
            <a:ext cx="1427909" cy="1427909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2AAB3D2E-7D5A-295B-A2C9-77D39DE37517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9064268" y="9975400"/>
            <a:ext cx="4745990" cy="1248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48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@LASARCentre #EpistemicInsight</a:t>
            </a:r>
          </a:p>
        </p:txBody>
      </p:sp>
      <p:sp>
        <p:nvSpPr>
          <p:cNvPr id="6" name="object 29">
            <a:extLst>
              <a:ext uri="{FF2B5EF4-FFF2-40B4-BE49-F238E27FC236}">
                <a16:creationId xmlns:a16="http://schemas.microsoft.com/office/drawing/2014/main" id="{835A1DEF-B467-E319-D1E5-2835A7C607B5}"/>
              </a:ext>
            </a:extLst>
          </p:cNvPr>
          <p:cNvSpPr txBox="1"/>
          <p:nvPr/>
        </p:nvSpPr>
        <p:spPr>
          <a:xfrm>
            <a:off x="288739" y="10143309"/>
            <a:ext cx="4490720" cy="9112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80"/>
              </a:spcBef>
            </a:pP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8"/>
              </a:rPr>
              <a:t>www.epistemicinsight.com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150" spc="-10" dirty="0">
                <a:solidFill>
                  <a:srgbClr val="FFFFFF"/>
                </a:solidFill>
                <a:latin typeface="Gill Sans MT"/>
                <a:cs typeface="Gill Sans MT"/>
                <a:hlinkClick r:id="rId9"/>
              </a:rPr>
              <a:t>LASAR@canterbury.ac.uk</a:t>
            </a:r>
            <a:endParaRPr sz="3150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7080384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2167</Words>
  <Application>Microsoft Office PowerPoint</Application>
  <PresentationFormat>Custom</PresentationFormat>
  <Paragraphs>308</Paragraphs>
  <Slides>20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Courier New</vt:lpstr>
      <vt:lpstr>Gill Sans MT</vt:lpstr>
      <vt:lpstr>Segoe UI</vt:lpstr>
      <vt:lpstr>Tahoma</vt:lpstr>
      <vt:lpstr>Wingdings</vt:lpstr>
      <vt:lpstr>Office Theme</vt:lpstr>
      <vt:lpstr>Collaborating to improve teaching and learning about sustainability within an international learning community</vt:lpstr>
      <vt:lpstr>Project Research Team</vt:lpstr>
      <vt:lpstr>An interesting perspective…</vt:lpstr>
      <vt:lpstr>Project outline</vt:lpstr>
      <vt:lpstr>Research aims</vt:lpstr>
      <vt:lpstr>PowerPoint Presentation</vt:lpstr>
      <vt:lpstr>Participants' Perceptions of…</vt:lpstr>
      <vt:lpstr>Project implementation</vt:lpstr>
      <vt:lpstr>PowerPoint Presentation</vt:lpstr>
      <vt:lpstr>Feedback: introductory session</vt:lpstr>
      <vt:lpstr>Knowledge Exchange</vt:lpstr>
      <vt:lpstr>Feedback - sessions 1 &amp; 2</vt:lpstr>
      <vt:lpstr>Learning community challenges</vt:lpstr>
      <vt:lpstr>Output highlights</vt:lpstr>
      <vt:lpstr>Outcome highlights</vt:lpstr>
      <vt:lpstr>Evaluation and Feedback</vt:lpstr>
      <vt:lpstr>Invitation to collaborate</vt:lpstr>
      <vt:lpstr>Questions</vt:lpstr>
      <vt:lpstr>science-religion discourse</vt:lpstr>
      <vt:lpstr>A global challenge requires a global approach…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</dc:title>
  <dc:creator>Finley Lawson</dc:creator>
  <cp:lastModifiedBy>Aga Gordon</cp:lastModifiedBy>
  <cp:revision>4</cp:revision>
  <dcterms:created xsi:type="dcterms:W3CDTF">2023-06-28T13:34:31Z</dcterms:created>
  <dcterms:modified xsi:type="dcterms:W3CDTF">2023-09-06T17:15:47Z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2023-05-15T00:00:00Z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2023-06-28T00:00:00Z</vt:filetime>
  </property>
  <property fmtid="{D5CDD505-2E9C-101B-9397-08002B2CF9AE}" pid="5" name="Producer">
    <vt:lpwstr>Microsoft® PowerPoint® for Microsoft 365</vt:lpwstr>
  </property>
</Properties>
</file>