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4" r:id="rId1"/>
  </p:sldMasterIdLst>
  <p:notesMasterIdLst>
    <p:notesMasterId r:id="rId23"/>
  </p:notesMasterIdLst>
  <p:handoutMasterIdLst>
    <p:handoutMasterId r:id="rId24"/>
  </p:handoutMasterIdLst>
  <p:sldIdLst>
    <p:sldId id="257" r:id="rId2"/>
    <p:sldId id="389" r:id="rId3"/>
    <p:sldId id="384" r:id="rId4"/>
    <p:sldId id="317" r:id="rId5"/>
    <p:sldId id="281" r:id="rId6"/>
    <p:sldId id="392" r:id="rId7"/>
    <p:sldId id="395" r:id="rId8"/>
    <p:sldId id="396" r:id="rId9"/>
    <p:sldId id="402" r:id="rId10"/>
    <p:sldId id="399" r:id="rId11"/>
    <p:sldId id="403" r:id="rId12"/>
    <p:sldId id="397" r:id="rId13"/>
    <p:sldId id="398" r:id="rId14"/>
    <p:sldId id="401" r:id="rId15"/>
    <p:sldId id="404" r:id="rId16"/>
    <p:sldId id="405" r:id="rId17"/>
    <p:sldId id="321" r:id="rId18"/>
    <p:sldId id="406" r:id="rId19"/>
    <p:sldId id="407" r:id="rId20"/>
    <p:sldId id="408" r:id="rId21"/>
    <p:sldId id="391" r:id="rId22"/>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9AB3D8-59C8-444D-8F22-206B3F78D934}" v="190" dt="2023-07-07T13:43:17.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57" autoAdjust="0"/>
  </p:normalViewPr>
  <p:slideViewPr>
    <p:cSldViewPr snapToGrid="0">
      <p:cViewPr varScale="1">
        <p:scale>
          <a:sx n="104" d="100"/>
          <a:sy n="104" d="100"/>
        </p:scale>
        <p:origin x="870" y="114"/>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E77BE8-C92C-4478-BEC0-BA685856F54D}" type="datetime1">
              <a:rPr lang="en-GB" smtClean="0"/>
              <a:t>07/07/2023</a:t>
            </a:fld>
            <a:endParaRPr lang="en-GB"/>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en-GB" smtClean="0"/>
              <a:t>‹#›</a:t>
            </a:fld>
            <a:endParaRPr lang="en-GB"/>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695629-D1D6-472E-AD8D-B841B09640C4}" type="datetime1">
              <a:rPr lang="en-GB" smtClean="0"/>
              <a:t>07/07/2023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en-GB" smtClean="0"/>
              <a:t>‹#›</a:t>
            </a:fld>
            <a:endParaRPr lang="en-GB"/>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07/07/2023</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14</a:t>
            </a:fld>
            <a:endParaRPr lang="en-GB"/>
          </a:p>
        </p:txBody>
      </p:sp>
    </p:spTree>
    <p:extLst>
      <p:ext uri="{BB962C8B-B14F-4D97-AF65-F5344CB8AC3E}">
        <p14:creationId xmlns:p14="http://schemas.microsoft.com/office/powerpoint/2010/main" val="1588184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15</a:t>
            </a:fld>
            <a:endParaRPr lang="en-GB"/>
          </a:p>
        </p:txBody>
      </p:sp>
    </p:spTree>
    <p:extLst>
      <p:ext uri="{BB962C8B-B14F-4D97-AF65-F5344CB8AC3E}">
        <p14:creationId xmlns:p14="http://schemas.microsoft.com/office/powerpoint/2010/main" val="319986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16</a:t>
            </a:fld>
            <a:endParaRPr lang="en-GB"/>
          </a:p>
        </p:txBody>
      </p:sp>
    </p:spTree>
    <p:extLst>
      <p:ext uri="{BB962C8B-B14F-4D97-AF65-F5344CB8AC3E}">
        <p14:creationId xmlns:p14="http://schemas.microsoft.com/office/powerpoint/2010/main" val="312206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17</a:t>
            </a:fld>
            <a:endParaRPr lang="en-GB"/>
          </a:p>
        </p:txBody>
      </p:sp>
      <p:sp>
        <p:nvSpPr>
          <p:cNvPr id="5" name="Date Placeholder 4">
            <a:extLst>
              <a:ext uri="{FF2B5EF4-FFF2-40B4-BE49-F238E27FC236}">
                <a16:creationId xmlns:a16="http://schemas.microsoft.com/office/drawing/2014/main" id="{2BD0D2D7-C33C-454C-BB95-A55C1C66958D}"/>
              </a:ext>
            </a:extLst>
          </p:cNvPr>
          <p:cNvSpPr>
            <a:spLocks noGrp="1"/>
          </p:cNvSpPr>
          <p:nvPr>
            <p:ph type="dt" idx="1"/>
          </p:nvPr>
        </p:nvSpPr>
        <p:spPr/>
        <p:txBody>
          <a:bodyPr/>
          <a:lstStyle/>
          <a:p>
            <a:pPr rtl="0"/>
            <a:fld id="{7C383082-EA5C-4909-9BC1-11E6110F3D9A}" type="datetime1">
              <a:rPr lang="en-GB" smtClean="0"/>
              <a:t>07/07/2023</a:t>
            </a:fld>
            <a:endParaRPr lang="en-GB"/>
          </a:p>
        </p:txBody>
      </p:sp>
    </p:spTree>
    <p:extLst>
      <p:ext uri="{BB962C8B-B14F-4D97-AF65-F5344CB8AC3E}">
        <p14:creationId xmlns:p14="http://schemas.microsoft.com/office/powerpoint/2010/main" val="415089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18</a:t>
            </a:fld>
            <a:endParaRPr lang="en-GB"/>
          </a:p>
        </p:txBody>
      </p:sp>
    </p:spTree>
    <p:extLst>
      <p:ext uri="{BB962C8B-B14F-4D97-AF65-F5344CB8AC3E}">
        <p14:creationId xmlns:p14="http://schemas.microsoft.com/office/powerpoint/2010/main" val="2735738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19</a:t>
            </a:fld>
            <a:endParaRPr lang="en-GB"/>
          </a:p>
        </p:txBody>
      </p:sp>
    </p:spTree>
    <p:extLst>
      <p:ext uri="{BB962C8B-B14F-4D97-AF65-F5344CB8AC3E}">
        <p14:creationId xmlns:p14="http://schemas.microsoft.com/office/powerpoint/2010/main" val="728530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20</a:t>
            </a:fld>
            <a:endParaRPr lang="en-GB"/>
          </a:p>
        </p:txBody>
      </p:sp>
    </p:spTree>
    <p:extLst>
      <p:ext uri="{BB962C8B-B14F-4D97-AF65-F5344CB8AC3E}">
        <p14:creationId xmlns:p14="http://schemas.microsoft.com/office/powerpoint/2010/main" val="333804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a:t>
            </a:fld>
            <a:endParaRPr lang="en-GB"/>
          </a:p>
        </p:txBody>
      </p:sp>
      <p:sp>
        <p:nvSpPr>
          <p:cNvPr id="5" name="Date Placeholder 4">
            <a:extLst>
              <a:ext uri="{FF2B5EF4-FFF2-40B4-BE49-F238E27FC236}">
                <a16:creationId xmlns:a16="http://schemas.microsoft.com/office/drawing/2014/main" id="{16636479-B33C-4E9E-958F-BBF3C03504C3}"/>
              </a:ext>
            </a:extLst>
          </p:cNvPr>
          <p:cNvSpPr>
            <a:spLocks noGrp="1"/>
          </p:cNvSpPr>
          <p:nvPr>
            <p:ph type="dt" idx="1"/>
          </p:nvPr>
        </p:nvSpPr>
        <p:spPr/>
        <p:txBody>
          <a:bodyPr/>
          <a:lstStyle/>
          <a:p>
            <a:pPr rtl="0"/>
            <a:fld id="{B51B7869-5591-4607-903C-BC169E9BB981}" type="datetime1">
              <a:rPr lang="en-GB" smtClean="0"/>
              <a:t>07/07/2023</a:t>
            </a:fld>
            <a:endParaRPr lang="en-GB"/>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4</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07/07/2023</a:t>
            </a:fld>
            <a:endParaRPr lang="en-GB"/>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8</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07/07/2023</a:t>
            </a:fld>
            <a:endParaRPr lang="en-GB"/>
          </a:p>
        </p:txBody>
      </p:sp>
    </p:spTree>
    <p:extLst>
      <p:ext uri="{BB962C8B-B14F-4D97-AF65-F5344CB8AC3E}">
        <p14:creationId xmlns:p14="http://schemas.microsoft.com/office/powerpoint/2010/main" val="22019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200000"/>
              </a:lnSpc>
              <a:spcAft>
                <a:spcPts val="2400"/>
              </a:spcAft>
            </a:pPr>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9</a:t>
            </a:fld>
            <a:endParaRPr lang="en-GB"/>
          </a:p>
        </p:txBody>
      </p:sp>
    </p:spTree>
    <p:extLst>
      <p:ext uri="{BB962C8B-B14F-4D97-AF65-F5344CB8AC3E}">
        <p14:creationId xmlns:p14="http://schemas.microsoft.com/office/powerpoint/2010/main" val="422186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10</a:t>
            </a:fld>
            <a:endParaRPr lang="en-GB"/>
          </a:p>
        </p:txBody>
      </p:sp>
    </p:spTree>
    <p:extLst>
      <p:ext uri="{BB962C8B-B14F-4D97-AF65-F5344CB8AC3E}">
        <p14:creationId xmlns:p14="http://schemas.microsoft.com/office/powerpoint/2010/main" val="93347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07/07/2023</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11</a:t>
            </a:fld>
            <a:endParaRPr lang="en-GB"/>
          </a:p>
        </p:txBody>
      </p:sp>
    </p:spTree>
    <p:extLst>
      <p:ext uri="{BB962C8B-B14F-4D97-AF65-F5344CB8AC3E}">
        <p14:creationId xmlns:p14="http://schemas.microsoft.com/office/powerpoint/2010/main" val="355800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12</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07/07/2023</a:t>
            </a:fld>
            <a:endParaRPr lang="en-GB"/>
          </a:p>
        </p:txBody>
      </p:sp>
    </p:spTree>
    <p:extLst>
      <p:ext uri="{BB962C8B-B14F-4D97-AF65-F5344CB8AC3E}">
        <p14:creationId xmlns:p14="http://schemas.microsoft.com/office/powerpoint/2010/main" val="409389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13</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07/07/2023</a:t>
            </a:fld>
            <a:endParaRPr lang="en-GB"/>
          </a:p>
        </p:txBody>
      </p:sp>
    </p:spTree>
    <p:extLst>
      <p:ext uri="{BB962C8B-B14F-4D97-AF65-F5344CB8AC3E}">
        <p14:creationId xmlns:p14="http://schemas.microsoft.com/office/powerpoint/2010/main" val="334225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GB"/>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GB"/>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GB"/>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2" name="Date Placeholder 3">
            <a:extLst>
              <a:ext uri="{FF2B5EF4-FFF2-40B4-BE49-F238E27FC236}">
                <a16:creationId xmlns:a16="http://schemas.microsoft.com/office/drawing/2014/main" id="{9B080F46-7E3E-7E63-44D6-9F8860284315}"/>
              </a:ext>
            </a:extLst>
          </p:cNvPr>
          <p:cNvSpPr>
            <a:spLocks noGrp="1"/>
          </p:cNvSpPr>
          <p:nvPr>
            <p:ph type="dt" sz="half" idx="15"/>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3" name="Footer Placeholder 4">
            <a:extLst>
              <a:ext uri="{FF2B5EF4-FFF2-40B4-BE49-F238E27FC236}">
                <a16:creationId xmlns:a16="http://schemas.microsoft.com/office/drawing/2014/main" id="{472A4E6C-4C06-9FB2-C243-964ED71808E9}"/>
              </a:ext>
            </a:extLst>
          </p:cNvPr>
          <p:cNvSpPr>
            <a:spLocks noGrp="1"/>
          </p:cNvSpPr>
          <p:nvPr>
            <p:ph type="ftr" sz="quarter" idx="16"/>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GB"/>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GB"/>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GB"/>
              <a:t>Click to edit Master text styles</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6" name="Date Placeholder 3">
            <a:extLst>
              <a:ext uri="{FF2B5EF4-FFF2-40B4-BE49-F238E27FC236}">
                <a16:creationId xmlns:a16="http://schemas.microsoft.com/office/drawing/2014/main" id="{BE17CB5A-8794-60DD-AA5D-C85F5DEEACC9}"/>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9" name="Footer Placeholder 4">
            <a:extLst>
              <a:ext uri="{FF2B5EF4-FFF2-40B4-BE49-F238E27FC236}">
                <a16:creationId xmlns:a16="http://schemas.microsoft.com/office/drawing/2014/main" id="{7DBEB90D-6D34-3DF2-09D4-FE8162BED59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GB"/>
              <a:t>Click to edit Master title style</a:t>
            </a:r>
            <a:endParaRPr lang="en-GB"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GB">
                <a:solidFill>
                  <a:schemeClr val="tx1">
                    <a:alpha val="60000"/>
                  </a:schemeClr>
                </a:solidFill>
              </a:rPr>
              <a:t>Click to edit Master subtitle style</a:t>
            </a:r>
            <a:endParaRPr lang="en-GB"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GB"/>
              <a:t>Click icon to add picture</a:t>
            </a:r>
            <a:endParaRPr lang="en-GB"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GB"/>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 name="Date Placeholder 3">
            <a:extLst>
              <a:ext uri="{FF2B5EF4-FFF2-40B4-BE49-F238E27FC236}">
                <a16:creationId xmlns:a16="http://schemas.microsoft.com/office/drawing/2014/main" id="{8D0924AD-E0DA-D2D1-E93E-FA4E05F201F7}"/>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3" name="Footer Placeholder 4">
            <a:extLst>
              <a:ext uri="{FF2B5EF4-FFF2-40B4-BE49-F238E27FC236}">
                <a16:creationId xmlns:a16="http://schemas.microsoft.com/office/drawing/2014/main" id="{06074711-8B27-9F99-F04F-B29FF5B4E3D5}"/>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en-GB"/>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GB" dirty="0"/>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7" name="Date Placeholder 3">
            <a:extLst>
              <a:ext uri="{FF2B5EF4-FFF2-40B4-BE49-F238E27FC236}">
                <a16:creationId xmlns:a16="http://schemas.microsoft.com/office/drawing/2014/main" id="{3F04EDAB-94E4-001B-2911-B05AC7DE42DB}"/>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8" name="Footer Placeholder 4">
            <a:extLst>
              <a:ext uri="{FF2B5EF4-FFF2-40B4-BE49-F238E27FC236}">
                <a16:creationId xmlns:a16="http://schemas.microsoft.com/office/drawing/2014/main" id="{4020AE3B-35E9-259D-845F-76DBEF32C9E8}"/>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Date Placeholder 3">
            <a:extLst>
              <a:ext uri="{FF2B5EF4-FFF2-40B4-BE49-F238E27FC236}">
                <a16:creationId xmlns:a16="http://schemas.microsoft.com/office/drawing/2014/main" id="{38C16EEC-504C-3DA2-1FF5-E7ECF8C156BC}"/>
              </a:ext>
            </a:extLst>
          </p:cNvPr>
          <p:cNvSpPr>
            <a:spLocks noGrp="1"/>
          </p:cNvSpPr>
          <p:nvPr>
            <p:ph type="dt" sz="half" idx="13"/>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9" name="Footer Placeholder 4">
            <a:extLst>
              <a:ext uri="{FF2B5EF4-FFF2-40B4-BE49-F238E27FC236}">
                <a16:creationId xmlns:a16="http://schemas.microsoft.com/office/drawing/2014/main" id="{3214C664-7074-401E-9AF5-ACCBA2A05956}"/>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5" name="Date Placeholder 3">
            <a:extLst>
              <a:ext uri="{FF2B5EF4-FFF2-40B4-BE49-F238E27FC236}">
                <a16:creationId xmlns:a16="http://schemas.microsoft.com/office/drawing/2014/main" id="{2A40015A-512C-B384-E02E-9F3C3749A9BB}"/>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6" name="Footer Placeholder 4">
            <a:extLst>
              <a:ext uri="{FF2B5EF4-FFF2-40B4-BE49-F238E27FC236}">
                <a16:creationId xmlns:a16="http://schemas.microsoft.com/office/drawing/2014/main" id="{B7C46186-1BDA-4D1D-9F34-C457865D0721}"/>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9" name="Date Placeholder 3">
            <a:extLst>
              <a:ext uri="{FF2B5EF4-FFF2-40B4-BE49-F238E27FC236}">
                <a16:creationId xmlns:a16="http://schemas.microsoft.com/office/drawing/2014/main" id="{2023AF70-ADC3-0892-F602-C8263BD49071}"/>
              </a:ext>
            </a:extLst>
          </p:cNvPr>
          <p:cNvSpPr>
            <a:spLocks noGrp="1"/>
          </p:cNvSpPr>
          <p:nvPr>
            <p:ph type="dt" sz="half" idx="13"/>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10" name="Footer Placeholder 4">
            <a:extLst>
              <a:ext uri="{FF2B5EF4-FFF2-40B4-BE49-F238E27FC236}">
                <a16:creationId xmlns:a16="http://schemas.microsoft.com/office/drawing/2014/main" id="{2174F54D-F8D3-EFB1-6726-ACF533679AFD}"/>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GB"/>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GB"/>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GB"/>
              <a:t>Click icon to add picture</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
        <p:nvSpPr>
          <p:cNvPr id="8" name="Date Placeholder 3">
            <a:extLst>
              <a:ext uri="{FF2B5EF4-FFF2-40B4-BE49-F238E27FC236}">
                <a16:creationId xmlns:a16="http://schemas.microsoft.com/office/drawing/2014/main" id="{9FBEF5E9-2CD1-2D33-D406-02D0509C96D1}"/>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9" name="Footer Placeholder 4">
            <a:extLst>
              <a:ext uri="{FF2B5EF4-FFF2-40B4-BE49-F238E27FC236}">
                <a16:creationId xmlns:a16="http://schemas.microsoft.com/office/drawing/2014/main" id="{163B45D1-C30E-5528-5F35-C25E346C38A2}"/>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GB"/>
              <a:t>Click to edit Master title style</a:t>
            </a:r>
            <a:endParaRPr lang="en-GB"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GB"/>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GB"/>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GB"/>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GB"/>
              <a:t>Click icon to add picture</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GB"/>
              <a:t>Click to edit Master text styles</a:t>
            </a:r>
          </a:p>
        </p:txBody>
      </p:sp>
      <p:sp>
        <p:nvSpPr>
          <p:cNvPr id="5" name="Date Placeholder 3">
            <a:extLst>
              <a:ext uri="{FF2B5EF4-FFF2-40B4-BE49-F238E27FC236}">
                <a16:creationId xmlns:a16="http://schemas.microsoft.com/office/drawing/2014/main" id="{DEF239DB-D664-8952-33BF-64BC2722513D}"/>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6" name="Footer Placeholder 4">
            <a:extLst>
              <a:ext uri="{FF2B5EF4-FFF2-40B4-BE49-F238E27FC236}">
                <a16:creationId xmlns:a16="http://schemas.microsoft.com/office/drawing/2014/main" id="{6D9A53F8-A670-EA26-25B9-84EEBC5B11AC}"/>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GB"/>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en-GB"/>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GB"/>
              <a:t>Click to edit Master title style</a:t>
            </a:r>
            <a:endParaRPr lang="en-GB"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GB">
                <a:solidFill>
                  <a:schemeClr val="tx1">
                    <a:alpha val="60000"/>
                  </a:schemeClr>
                </a:solidFill>
              </a:rPr>
              <a:t>Click to edit Master subtitle style</a:t>
            </a:r>
            <a:endParaRPr lang="en-GB"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GB"/>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GB">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GB"/>
              <a:t>Click to edit Master title style</a:t>
            </a:r>
            <a:endParaRPr lang="en-GB"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GB"/>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8" name="Date Placeholder 3">
            <a:extLst>
              <a:ext uri="{FF2B5EF4-FFF2-40B4-BE49-F238E27FC236}">
                <a16:creationId xmlns:a16="http://schemas.microsoft.com/office/drawing/2014/main" id="{CB4B2770-2A03-0F9F-EC0D-6B86BDF07E6F}"/>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19" name="Footer Placeholder 4">
            <a:extLst>
              <a:ext uri="{FF2B5EF4-FFF2-40B4-BE49-F238E27FC236}">
                <a16:creationId xmlns:a16="http://schemas.microsoft.com/office/drawing/2014/main" id="{D71D3AA1-B7A3-A509-9D9F-87EC1CC6B6D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GB"/>
              <a:t>Click to edit Master title style</a:t>
            </a:r>
            <a:endParaRPr lang="en-GB"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GB"/>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GB"/>
              <a:t>Click icon to add picture</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Date Placeholder 3">
            <a:extLst>
              <a:ext uri="{FF2B5EF4-FFF2-40B4-BE49-F238E27FC236}">
                <a16:creationId xmlns:a16="http://schemas.microsoft.com/office/drawing/2014/main" id="{6E2E73DE-5153-A37F-D72E-0F541CB628C3}"/>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7" name="Footer Placeholder 4">
            <a:extLst>
              <a:ext uri="{FF2B5EF4-FFF2-40B4-BE49-F238E27FC236}">
                <a16:creationId xmlns:a16="http://schemas.microsoft.com/office/drawing/2014/main" id="{6EE96B49-0361-E7D4-5B98-AD13F2945EB3}"/>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803225"/>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GB"/>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GB"/>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GB"/>
              <a:t>Click icon to add picture</a:t>
            </a:r>
            <a:endParaRPr lang="en-GB"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GB"/>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2" name="Date Placeholder 3">
            <a:extLst>
              <a:ext uri="{FF2B5EF4-FFF2-40B4-BE49-F238E27FC236}">
                <a16:creationId xmlns:a16="http://schemas.microsoft.com/office/drawing/2014/main" id="{14502D6F-3DE1-743E-F1B2-89616F05E5AA}"/>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3" name="Footer Placeholder 4">
            <a:extLst>
              <a:ext uri="{FF2B5EF4-FFF2-40B4-BE49-F238E27FC236}">
                <a16:creationId xmlns:a16="http://schemas.microsoft.com/office/drawing/2014/main" id="{24171BB6-D9BA-66F0-8FE1-B2FF89BD3E24}"/>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GB"/>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GB" sz="1400" b="0" cap="all" spc="200" baseline="0" dirty="0">
                <a:solidFill>
                  <a:schemeClr val="tx1"/>
                </a:solidFill>
              </a:defRPr>
            </a:lvl1pPr>
          </a:lstStyle>
          <a:p>
            <a:pPr marL="228600" lvl="0" indent="-228600" rtl="0"/>
            <a:r>
              <a:rPr lang="en-GB"/>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0" name="Date Placeholder 3">
            <a:extLst>
              <a:ext uri="{FF2B5EF4-FFF2-40B4-BE49-F238E27FC236}">
                <a16:creationId xmlns:a16="http://schemas.microsoft.com/office/drawing/2014/main" id="{70491528-7932-F8E5-46CA-98B75061B745}"/>
              </a:ext>
            </a:extLst>
          </p:cNvPr>
          <p:cNvSpPr>
            <a:spLocks noGrp="1"/>
          </p:cNvSpPr>
          <p:nvPr>
            <p:ph type="dt" sz="half" idx="13"/>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13" name="Footer Placeholder 4">
            <a:extLst>
              <a:ext uri="{FF2B5EF4-FFF2-40B4-BE49-F238E27FC236}">
                <a16:creationId xmlns:a16="http://schemas.microsoft.com/office/drawing/2014/main" id="{F329F6EF-B853-9638-4B47-DA7C8AFCFA9B}"/>
              </a:ext>
            </a:extLst>
          </p:cNvPr>
          <p:cNvSpPr>
            <a:spLocks noGrp="1"/>
          </p:cNvSpPr>
          <p:nvPr>
            <p:ph type="ftr" sz="quarter" idx="14"/>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en-GB" dirty="0"/>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dirty="0"/>
              <a:t>Tyndale Fellowship Philosophy of Religion Study Group Conference</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GB" sz="4800" kern="1200" dirty="0">
          <a:solidFill>
            <a:schemeClr val="tx1"/>
          </a:solidFill>
          <a:latin typeface="Avenir Next LT Pro Demi" panose="020F0502020204030204" pitchFamily="34" charset="0"/>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Finley.issac@gmail.com" TargetMode="Externa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533861" y="1051551"/>
            <a:ext cx="4462669" cy="3252092"/>
          </a:xfrm>
        </p:spPr>
        <p:txBody>
          <a:bodyPr rtlCol="0" anchor="b" anchorCtr="0">
            <a:normAutofit fontScale="90000"/>
          </a:bodyPr>
          <a:lstStyle/>
          <a:p>
            <a:pPr rtl="0"/>
            <a:r>
              <a:rPr lang="en-GB" dirty="0"/>
              <a:t>Paradox and the Incarnation: Why it isn’t Simply a Matter of Logical Contradiction</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8078926" y="4821030"/>
            <a:ext cx="3565524" cy="1731963"/>
          </a:xfrm>
        </p:spPr>
        <p:txBody>
          <a:bodyPr rtlCol="0">
            <a:normAutofit/>
          </a:bodyPr>
          <a:lstStyle/>
          <a:p>
            <a:pPr rtl="0"/>
            <a:r>
              <a:rPr lang="en-GB" dirty="0" err="1"/>
              <a:t>Dr.</a:t>
            </a:r>
            <a:r>
              <a:rPr lang="en-GB" dirty="0"/>
              <a:t> Finley Lawson</a:t>
            </a:r>
          </a:p>
          <a:p>
            <a:pPr rtl="0"/>
            <a:r>
              <a:rPr lang="en-GB" dirty="0"/>
              <a:t>Canterbury Christ Church University</a:t>
            </a: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09518"/>
            <a:ext cx="11097551" cy="901838"/>
          </a:xfrm>
        </p:spPr>
        <p:txBody>
          <a:bodyPr rtlCol="0"/>
          <a:lstStyle/>
          <a:p>
            <a:pPr rtl="0"/>
            <a:r>
              <a:rPr lang="en-GB" dirty="0"/>
              <a:t>Non-Contradiction &amp; Excluded Middles</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7558" y="1924739"/>
            <a:ext cx="3563936" cy="673802"/>
          </a:xfrm>
        </p:spPr>
        <p:txBody>
          <a:bodyPr rtlCol="0"/>
          <a:lstStyle/>
          <a:p>
            <a:pPr algn="ctr" rtl="0">
              <a:lnSpc>
                <a:spcPct val="100000"/>
              </a:lnSpc>
              <a:spcBef>
                <a:spcPts val="600"/>
              </a:spcBef>
              <a:spcAft>
                <a:spcPts val="600"/>
              </a:spcAft>
            </a:pPr>
            <a:r>
              <a:rPr lang="en-GB" dirty="0"/>
              <a:t>Non contradiction</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4415279" y="1589013"/>
            <a:ext cx="7482877" cy="2030943"/>
          </a:xfrm>
        </p:spPr>
        <p:txBody>
          <a:bodyPr rtlCol="0">
            <a:noAutofit/>
          </a:bodyPr>
          <a:lstStyle/>
          <a:p>
            <a:pPr marL="0" indent="0" algn="ctr">
              <a:lnSpc>
                <a:spcPct val="100000"/>
              </a:lnSpc>
              <a:spcAft>
                <a:spcPts val="2400"/>
              </a:spcAft>
              <a:buNone/>
            </a:pPr>
            <a:r>
              <a:rPr lang="en-GB" sz="1800" dirty="0">
                <a:effectLst/>
                <a:latin typeface="Tahoma" panose="020B0604030504040204" pitchFamily="34" charset="0"/>
                <a:ea typeface="Calibri" panose="020F0502020204030204" pitchFamily="34" charset="0"/>
              </a:rPr>
              <a:t>At most either the statement or its negation can be true (although both could be false) </a:t>
            </a:r>
          </a:p>
          <a:p>
            <a:pPr marL="0" indent="0" algn="ctr">
              <a:lnSpc>
                <a:spcPct val="100000"/>
              </a:lnSpc>
              <a:spcAft>
                <a:spcPts val="2400"/>
              </a:spcAft>
              <a:buNone/>
            </a:pPr>
            <a:r>
              <a:rPr lang="en-GB" sz="1800" dirty="0">
                <a:effectLst/>
                <a:latin typeface="Tahoma" panose="020B0604030504040204" pitchFamily="34" charset="0"/>
                <a:ea typeface="Calibri" panose="020F0502020204030204" pitchFamily="34" charset="0"/>
              </a:rPr>
              <a:t>e.g., The Son of God was omniscient, and The Son of God was not omniscient (in Thomistic language these claims could be appended with </a:t>
            </a:r>
            <a:r>
              <a:rPr lang="en-GB" sz="1800" i="1" dirty="0">
                <a:effectLst/>
                <a:latin typeface="Tahoma" panose="020B0604030504040204" pitchFamily="34" charset="0"/>
                <a:ea typeface="Calibri" panose="020F0502020204030204" pitchFamily="34" charset="0"/>
              </a:rPr>
              <a:t>qua</a:t>
            </a:r>
            <a:r>
              <a:rPr lang="en-GB" sz="1800" dirty="0">
                <a:effectLst/>
                <a:latin typeface="Tahoma" panose="020B0604030504040204" pitchFamily="34" charset="0"/>
                <a:ea typeface="Calibri" panose="020F0502020204030204" pitchFamily="34" charset="0"/>
              </a:rPr>
              <a:t> [in virtue of] divine and </a:t>
            </a:r>
            <a:r>
              <a:rPr lang="en-GB" sz="1800" i="1" dirty="0">
                <a:effectLst/>
                <a:latin typeface="Tahoma" panose="020B0604030504040204" pitchFamily="34" charset="0"/>
                <a:ea typeface="Calibri" panose="020F0502020204030204" pitchFamily="34" charset="0"/>
              </a:rPr>
              <a:t>qua</a:t>
            </a:r>
            <a:r>
              <a:rPr lang="en-GB" sz="1800" dirty="0">
                <a:effectLst/>
                <a:latin typeface="Tahoma" panose="020B0604030504040204" pitchFamily="34" charset="0"/>
                <a:ea typeface="Calibri" panose="020F0502020204030204" pitchFamily="34" charset="0"/>
              </a:rPr>
              <a:t> human respectively). </a:t>
            </a:r>
            <a:endParaRPr lang="en-GB" sz="2200" dirty="0">
              <a:effectLst/>
              <a:ea typeface="Calibri" panose="020F0502020204030204" pitchFamily="34" charset="0"/>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10</a:t>
            </a:fld>
            <a:endParaRPr lang="en-GB"/>
          </a:p>
        </p:txBody>
      </p:sp>
      <p:sp>
        <p:nvSpPr>
          <p:cNvPr id="2" name="Date Placeholder 3">
            <a:extLst>
              <a:ext uri="{FF2B5EF4-FFF2-40B4-BE49-F238E27FC236}">
                <a16:creationId xmlns:a16="http://schemas.microsoft.com/office/drawing/2014/main" id="{9FABE654-AC7C-F673-B565-C97927132DA7}"/>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3" name="Footer Placeholder 4">
            <a:extLst>
              <a:ext uri="{FF2B5EF4-FFF2-40B4-BE49-F238E27FC236}">
                <a16:creationId xmlns:a16="http://schemas.microsoft.com/office/drawing/2014/main" id="{4156218A-C653-BBCF-B503-0210FDA4790B}"/>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
        <p:nvSpPr>
          <p:cNvPr id="4" name="Text Placeholder 7">
            <a:extLst>
              <a:ext uri="{FF2B5EF4-FFF2-40B4-BE49-F238E27FC236}">
                <a16:creationId xmlns:a16="http://schemas.microsoft.com/office/drawing/2014/main" id="{EF8D358B-4BCF-D573-8C94-0DBC913B50E8}"/>
              </a:ext>
            </a:extLst>
          </p:cNvPr>
          <p:cNvSpPr txBox="1">
            <a:spLocks/>
          </p:cNvSpPr>
          <p:nvPr/>
        </p:nvSpPr>
        <p:spPr>
          <a:xfrm>
            <a:off x="715632" y="4379070"/>
            <a:ext cx="3563936" cy="673802"/>
          </a:xfrm>
          <a:prstGeom prst="rect">
            <a:avLst/>
          </a:prstGeom>
        </p:spPr>
        <p:txBody>
          <a:bodyPr vert="horz" wrap="square" lIns="0" tIns="0" rIns="0" bIns="0" rtlCol="0" anchor="b">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b="0" kern="1200" cap="all" spc="200" baseline="0">
                <a:solidFill>
                  <a:schemeClr val="tx1"/>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800" b="1"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spcAft>
                <a:spcPts val="600"/>
              </a:spcAft>
            </a:pPr>
            <a:r>
              <a:rPr lang="en-GB" dirty="0"/>
              <a:t>Excluded middle</a:t>
            </a:r>
          </a:p>
        </p:txBody>
      </p:sp>
      <p:sp>
        <p:nvSpPr>
          <p:cNvPr id="5" name="Content Placeholder 8">
            <a:extLst>
              <a:ext uri="{FF2B5EF4-FFF2-40B4-BE49-F238E27FC236}">
                <a16:creationId xmlns:a16="http://schemas.microsoft.com/office/drawing/2014/main" id="{B03A1D74-9904-4B49-452C-035136F7F0B0}"/>
              </a:ext>
            </a:extLst>
          </p:cNvPr>
          <p:cNvSpPr txBox="1">
            <a:spLocks/>
          </p:cNvSpPr>
          <p:nvPr/>
        </p:nvSpPr>
        <p:spPr>
          <a:xfrm>
            <a:off x="4415279" y="4205961"/>
            <a:ext cx="7482877" cy="157408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r>
              <a:rPr lang="en-GB" sz="1800" dirty="0">
                <a:effectLst/>
                <a:latin typeface="Tahoma" panose="020B0604030504040204" pitchFamily="34" charset="0"/>
                <a:ea typeface="Calibri" panose="020F0502020204030204" pitchFamily="34" charset="0"/>
              </a:rPr>
              <a:t>‘has equally long been acknowledged in theology: either </a:t>
            </a:r>
            <a:r>
              <a:rPr lang="en-GB" sz="1800" i="1" dirty="0">
                <a:effectLst/>
                <a:latin typeface="Tahoma" panose="020B0604030504040204" pitchFamily="34" charset="0"/>
                <a:ea typeface="Calibri" panose="020F0502020204030204" pitchFamily="34" charset="0"/>
              </a:rPr>
              <a:t>it is</a:t>
            </a:r>
            <a:r>
              <a:rPr lang="en-GB" sz="1800" dirty="0">
                <a:effectLst/>
                <a:latin typeface="Tahoma" panose="020B0604030504040204" pitchFamily="34" charset="0"/>
                <a:ea typeface="Calibri" panose="020F0502020204030204" pitchFamily="34" charset="0"/>
              </a:rPr>
              <a:t> or </a:t>
            </a:r>
            <a:r>
              <a:rPr lang="en-GB" sz="1800" i="1" dirty="0">
                <a:effectLst/>
                <a:latin typeface="Tahoma" panose="020B0604030504040204" pitchFamily="34" charset="0"/>
                <a:ea typeface="Calibri" panose="020F0502020204030204" pitchFamily="34" charset="0"/>
              </a:rPr>
              <a:t>it is not</a:t>
            </a:r>
            <a:r>
              <a:rPr lang="en-GB" sz="1800" dirty="0">
                <a:effectLst/>
                <a:latin typeface="Tahoma" panose="020B0604030504040204" pitchFamily="34" charset="0"/>
                <a:ea typeface="Calibri" panose="020F0502020204030204" pitchFamily="34" charset="0"/>
              </a:rPr>
              <a:t>; there is nothing in between’ (Orji, 2022, p. 32). </a:t>
            </a:r>
          </a:p>
          <a:p>
            <a:pPr marL="0" indent="0" algn="just">
              <a:lnSpc>
                <a:spcPct val="115000"/>
              </a:lnSpc>
              <a:buNone/>
            </a:pPr>
            <a:r>
              <a:rPr lang="en-GB" sz="1800" dirty="0">
                <a:effectLst/>
                <a:latin typeface="Tahoma" panose="020B0604030504040204" pitchFamily="34" charset="0"/>
                <a:ea typeface="Calibri" panose="020F0502020204030204" pitchFamily="34" charset="0"/>
              </a:rPr>
              <a:t>LEM highlights a commitment to binary logic – there is no middle ground between truth and falsity </a:t>
            </a:r>
          </a:p>
        </p:txBody>
      </p:sp>
    </p:spTree>
    <p:extLst>
      <p:ext uri="{BB962C8B-B14F-4D97-AF65-F5344CB8AC3E}">
        <p14:creationId xmlns:p14="http://schemas.microsoft.com/office/powerpoint/2010/main" val="150799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uiExpand="1"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09518"/>
            <a:ext cx="11097551" cy="901838"/>
          </a:xfrm>
        </p:spPr>
        <p:txBody>
          <a:bodyPr rtlCol="0"/>
          <a:lstStyle/>
          <a:p>
            <a:pPr rtl="0"/>
            <a:r>
              <a:rPr lang="en-GB" dirty="0"/>
              <a:t>Epistemology =/= Ontology</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7558" y="1924738"/>
            <a:ext cx="3563936" cy="999991"/>
          </a:xfrm>
        </p:spPr>
        <p:txBody>
          <a:bodyPr rtlCol="0"/>
          <a:lstStyle/>
          <a:p>
            <a:pPr algn="ctr" rtl="0">
              <a:lnSpc>
                <a:spcPct val="100000"/>
              </a:lnSpc>
              <a:spcBef>
                <a:spcPts val="600"/>
              </a:spcBef>
              <a:spcAft>
                <a:spcPts val="600"/>
              </a:spcAft>
            </a:pPr>
            <a:r>
              <a:rPr lang="en-GB" dirty="0"/>
              <a:t>The flatlander and the cone</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4329069" y="1709530"/>
            <a:ext cx="7482877" cy="4260072"/>
          </a:xfrm>
        </p:spPr>
        <p:txBody>
          <a:bodyPr rtlCol="0">
            <a:noAutofit/>
          </a:bodyPr>
          <a:lstStyle/>
          <a:p>
            <a:pPr>
              <a:lnSpc>
                <a:spcPct val="100000"/>
              </a:lnSpc>
              <a:spcBef>
                <a:spcPts val="0"/>
              </a:spcBef>
              <a:spcAft>
                <a:spcPts val="0"/>
              </a:spcAft>
            </a:pPr>
            <a:r>
              <a:rPr lang="en-GB" sz="2200" dirty="0">
                <a:ea typeface="Calibri" panose="020F0502020204030204" pitchFamily="34" charset="0"/>
              </a:rPr>
              <a:t>Is the cone “mysterious” or “paradoxical” to the flatlander</a:t>
            </a:r>
          </a:p>
          <a:p>
            <a:pPr lvl="1">
              <a:lnSpc>
                <a:spcPct val="100000"/>
              </a:lnSpc>
              <a:spcBef>
                <a:spcPts val="0"/>
              </a:spcBef>
              <a:spcAft>
                <a:spcPts val="0"/>
              </a:spcAft>
            </a:pPr>
            <a:r>
              <a:rPr lang="en-GB" sz="2200" i="1" dirty="0">
                <a:effectLst/>
                <a:ea typeface="Calibri" panose="020F0502020204030204" pitchFamily="34" charset="0"/>
              </a:rPr>
              <a:t>epistemically unable</a:t>
            </a:r>
            <a:r>
              <a:rPr lang="en-GB" sz="2200" dirty="0">
                <a:effectLst/>
                <a:ea typeface="Calibri" panose="020F0502020204030204" pitchFamily="34" charset="0"/>
              </a:rPr>
              <a:t> to conceptualise a three-dimensional object like a cone; they are not ‘cognitively equipped’ to do so (Anderson 2007, 242). </a:t>
            </a:r>
            <a:endParaRPr lang="en-GB" sz="2200" dirty="0">
              <a:ea typeface="Calibri" panose="020F0502020204030204" pitchFamily="34" charset="0"/>
            </a:endParaRPr>
          </a:p>
          <a:p>
            <a:pPr lvl="1">
              <a:lnSpc>
                <a:spcPct val="100000"/>
              </a:lnSpc>
              <a:spcBef>
                <a:spcPts val="0"/>
              </a:spcBef>
              <a:spcAft>
                <a:spcPts val="0"/>
              </a:spcAft>
            </a:pPr>
            <a:r>
              <a:rPr lang="en-GB" sz="2200" dirty="0">
                <a:effectLst/>
                <a:ea typeface="Calibri" panose="020F0502020204030204" pitchFamily="34" charset="0"/>
              </a:rPr>
              <a:t>cannot conceptualise the cone in its entirety, But can arrive at “true” knowledge with respect to that which is accessible to their cognitive capacities (Bagus)</a:t>
            </a:r>
          </a:p>
          <a:p>
            <a:pPr lvl="1">
              <a:lnSpc>
                <a:spcPct val="100000"/>
              </a:lnSpc>
              <a:spcBef>
                <a:spcPts val="0"/>
              </a:spcBef>
              <a:spcAft>
                <a:spcPts val="0"/>
              </a:spcAft>
            </a:pPr>
            <a:endParaRPr lang="en-GB" sz="2200" dirty="0">
              <a:ea typeface="Calibri" panose="020F0502020204030204" pitchFamily="34" charset="0"/>
            </a:endParaRPr>
          </a:p>
          <a:p>
            <a:pPr lvl="1">
              <a:lnSpc>
                <a:spcPct val="100000"/>
              </a:lnSpc>
              <a:spcBef>
                <a:spcPts val="0"/>
              </a:spcBef>
              <a:spcAft>
                <a:spcPts val="0"/>
              </a:spcAft>
            </a:pPr>
            <a:r>
              <a:rPr lang="en-GB" sz="2200" dirty="0">
                <a:effectLst/>
                <a:ea typeface="Calibri" panose="020F0502020204030204" pitchFamily="34" charset="0"/>
              </a:rPr>
              <a:t>The crucial step that is to recognise that there are </a:t>
            </a:r>
            <a:r>
              <a:rPr lang="en-GB" sz="2200" i="1" dirty="0">
                <a:effectLst/>
                <a:ea typeface="Calibri" panose="020F0502020204030204" pitchFamily="34" charset="0"/>
              </a:rPr>
              <a:t>limitations to their understanding</a:t>
            </a:r>
            <a:r>
              <a:rPr lang="en-GB" sz="2200" dirty="0">
                <a:effectLst/>
                <a:ea typeface="Calibri" panose="020F0502020204030204" pitchFamily="34" charset="0"/>
              </a:rPr>
              <a:t> of “cones” meaning that if their descriptions/analogies are pushed too far they will end up denying ‘some vital truth’ (Baugus 2013, 246). </a:t>
            </a:r>
          </a:p>
          <a:p>
            <a:pPr algn="ctr">
              <a:lnSpc>
                <a:spcPct val="100000"/>
              </a:lnSpc>
              <a:spcAft>
                <a:spcPts val="2400"/>
              </a:spcAft>
            </a:pPr>
            <a:endParaRPr lang="en-GB" dirty="0">
              <a:latin typeface="Tahoma" panose="020B0604030504040204" pitchFamily="34" charset="0"/>
              <a:ea typeface="Calibri" panose="020F0502020204030204" pitchFamily="34" charset="0"/>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11</a:t>
            </a:fld>
            <a:endParaRPr lang="en-GB"/>
          </a:p>
        </p:txBody>
      </p:sp>
      <p:sp>
        <p:nvSpPr>
          <p:cNvPr id="2" name="Date Placeholder 3">
            <a:extLst>
              <a:ext uri="{FF2B5EF4-FFF2-40B4-BE49-F238E27FC236}">
                <a16:creationId xmlns:a16="http://schemas.microsoft.com/office/drawing/2014/main" id="{9FABE654-AC7C-F673-B565-C97927132DA7}"/>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3" name="Footer Placeholder 4">
            <a:extLst>
              <a:ext uri="{FF2B5EF4-FFF2-40B4-BE49-F238E27FC236}">
                <a16:creationId xmlns:a16="http://schemas.microsoft.com/office/drawing/2014/main" id="{4156218A-C653-BBCF-B503-0210FDA4790B}"/>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325083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1005840" y="680720"/>
            <a:ext cx="10635297" cy="5467935"/>
          </a:xfrm>
        </p:spPr>
        <p:txBody>
          <a:bodyPr vert="horz" wrap="square" lIns="0" tIns="0" rIns="0" bIns="0" rtlCol="0" anchor="b" anchorCtr="0">
            <a:noAutofit/>
          </a:bodyPr>
          <a:lstStyle/>
          <a:p>
            <a:pPr algn="ctr" rtl="0">
              <a:lnSpc>
                <a:spcPct val="100000"/>
              </a:lnSpc>
            </a:pPr>
            <a:r>
              <a:rPr lang="en-GB" sz="4400" kern="1200" dirty="0">
                <a:solidFill>
                  <a:schemeClr val="tx1"/>
                </a:solidFill>
                <a:latin typeface="Avenir Next LT Pro Demi" panose="020B0704020202020204" pitchFamily="34" charset="0"/>
              </a:rPr>
              <a:t>“Paradox”, the sceptical philosopher protests, “is optimistic and too solemn a word for this. It would be more honest to call it a language of </a:t>
            </a:r>
            <a:r>
              <a:rPr lang="en-GB" sz="4400" i="1" kern="1200" dirty="0">
                <a:solidFill>
                  <a:schemeClr val="tx1"/>
                </a:solidFill>
                <a:latin typeface="Avenir Next LT Pro Demi" panose="020B0704020202020204" pitchFamily="34" charset="0"/>
              </a:rPr>
              <a:t>contradiction</a:t>
            </a:r>
            <a:r>
              <a:rPr lang="en-GB" sz="4400" kern="1200" dirty="0">
                <a:solidFill>
                  <a:schemeClr val="tx1"/>
                </a:solidFill>
                <a:latin typeface="Avenir Next LT Pro Demi" panose="020B0704020202020204" pitchFamily="34" charset="0"/>
              </a:rPr>
              <a:t>, one which can therefore delineate no possible being at all[”]. </a:t>
            </a:r>
            <a:br>
              <a:rPr lang="en-GB" sz="4400" kern="1200" dirty="0">
                <a:solidFill>
                  <a:schemeClr val="tx1"/>
                </a:solidFill>
                <a:latin typeface="Avenir Next LT Pro Demi" panose="020B0704020202020204" pitchFamily="34" charset="0"/>
              </a:rPr>
            </a:br>
            <a:br>
              <a:rPr lang="en-GB" sz="4400" kern="1200" dirty="0">
                <a:solidFill>
                  <a:schemeClr val="tx1"/>
                </a:solidFill>
                <a:latin typeface="Avenir Next LT Pro Demi" panose="020B0704020202020204" pitchFamily="34" charset="0"/>
              </a:rPr>
            </a:br>
            <a:r>
              <a:rPr lang="en-GB" sz="1800" kern="1200" dirty="0">
                <a:solidFill>
                  <a:schemeClr val="tx1"/>
                </a:solidFill>
                <a:latin typeface="Avenir Next LT Pro Demi" panose="020B0704020202020204" pitchFamily="34" charset="0"/>
              </a:rPr>
              <a:t>(Hepburn, 1960, p. 16 original emphasis)</a:t>
            </a:r>
            <a:endParaRPr lang="en-GB" sz="4400" kern="1200" dirty="0">
              <a:solidFill>
                <a:schemeClr val="tx1"/>
              </a:solidFill>
              <a:latin typeface="Avenir Next LT Pro Demi" panose="020B0704020202020204" pitchFamily="34" charset="0"/>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12</a:t>
            </a:fld>
            <a:endParaRPr lang="en-GB"/>
          </a:p>
        </p:txBody>
      </p:sp>
      <p:sp>
        <p:nvSpPr>
          <p:cNvPr id="5" name="Date Placeholder 3">
            <a:extLst>
              <a:ext uri="{FF2B5EF4-FFF2-40B4-BE49-F238E27FC236}">
                <a16:creationId xmlns:a16="http://schemas.microsoft.com/office/drawing/2014/main" id="{8825DC60-889F-3919-4E7B-4FEA1AA3E10E}"/>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defPPr rtl="0">
              <a:defRPr lang="en-GB"/>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11" name="Footer Placeholder 4">
            <a:extLst>
              <a:ext uri="{FF2B5EF4-FFF2-40B4-BE49-F238E27FC236}">
                <a16:creationId xmlns:a16="http://schemas.microsoft.com/office/drawing/2014/main" id="{5091A615-1072-FD2F-D7FA-76A813D0E839}"/>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144697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rtl="0">
              <a:lnSpc>
                <a:spcPct val="100000"/>
              </a:lnSpc>
            </a:pPr>
            <a:r>
              <a:rPr lang="en-GB" sz="6400" kern="1200" dirty="0">
                <a:solidFill>
                  <a:schemeClr val="tx1"/>
                </a:solidFill>
                <a:latin typeface="Avenir Next LT Pro Demi" panose="020B0704020202020204" pitchFamily="34" charset="0"/>
              </a:rPr>
              <a:t>A Fourfold Response</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13</a:t>
            </a:fld>
            <a:endParaRPr lang="en-GB"/>
          </a:p>
        </p:txBody>
      </p:sp>
      <p:sp>
        <p:nvSpPr>
          <p:cNvPr id="9" name="Subtitle 8">
            <a:extLst>
              <a:ext uri="{FF2B5EF4-FFF2-40B4-BE49-F238E27FC236}">
                <a16:creationId xmlns:a16="http://schemas.microsoft.com/office/drawing/2014/main" id="{5D555F82-6715-33CB-AC7C-9B3F76271B0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74544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1600" cy="959485"/>
          </a:xfrm>
        </p:spPr>
        <p:txBody>
          <a:bodyPr rtlCol="0"/>
          <a:lstStyle/>
          <a:p>
            <a:pPr rtl="0"/>
            <a:r>
              <a:rPr lang="en-GB" sz="4800" dirty="0">
                <a:effectLst/>
                <a:ea typeface="Calibri" panose="020F0502020204030204" pitchFamily="34" charset="0"/>
              </a:rPr>
              <a:t>The incarnation is paradoxical because:</a:t>
            </a:r>
            <a:endParaRPr lang="en-GB" dirty="0"/>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idx="1"/>
          </p:nvPr>
        </p:nvSpPr>
        <p:spPr>
          <a:xfrm>
            <a:off x="550862" y="1905000"/>
            <a:ext cx="11090274" cy="3047999"/>
          </a:xfrm>
        </p:spPr>
        <p:txBody>
          <a:bodyPr rtlCol="0">
            <a:noAutofit/>
          </a:bodyPr>
          <a:lstStyle/>
          <a:p>
            <a:pPr marL="0" indent="0" algn="ctr">
              <a:lnSpc>
                <a:spcPct val="100000"/>
              </a:lnSpc>
              <a:spcAft>
                <a:spcPts val="2400"/>
              </a:spcAft>
              <a:buNone/>
            </a:pPr>
            <a:r>
              <a:rPr lang="en-GB" sz="2400" dirty="0" err="1">
                <a:effectLst/>
                <a:ea typeface="Calibri" panose="020F0502020204030204" pitchFamily="34" charset="0"/>
              </a:rPr>
              <a:t>P3</a:t>
            </a:r>
            <a:r>
              <a:rPr lang="en-GB" sz="2400" dirty="0">
                <a:effectLst/>
                <a:ea typeface="Calibri" panose="020F0502020204030204" pitchFamily="34" charset="0"/>
              </a:rPr>
              <a:t>.	it appears to be contradictory, and further exploration of the contradictions involved reveal them to be genuinely contradictory (irrespective of God’s ability to hold the contradictions coherently).</a:t>
            </a:r>
          </a:p>
          <a:p>
            <a:pPr marL="0" indent="0" algn="ctr">
              <a:lnSpc>
                <a:spcPct val="100000"/>
              </a:lnSpc>
              <a:spcAft>
                <a:spcPts val="2400"/>
              </a:spcAft>
              <a:buNone/>
            </a:pPr>
            <a:r>
              <a:rPr lang="en-GB" sz="2400" dirty="0" err="1">
                <a:effectLst/>
                <a:ea typeface="Calibri" panose="020F0502020204030204" pitchFamily="34" charset="0"/>
              </a:rPr>
              <a:t>P4</a:t>
            </a:r>
            <a:r>
              <a:rPr lang="en-GB" sz="2400" dirty="0">
                <a:effectLst/>
                <a:ea typeface="Calibri" panose="020F0502020204030204" pitchFamily="34" charset="0"/>
              </a:rPr>
              <a:t>.	it appears to be contradictory and further exploration of the contradictions involved reveal them to be apparently contradictory due to current knowledge/metaphysics/language use.</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p:txBody>
          <a:bodyPr rtlCol="0"/>
          <a:lstStyle/>
          <a:p>
            <a:pPr rtl="0"/>
            <a:fld id="{DBA1B0FB-D917-4C8C-928F-313BD683BF39}" type="slidenum">
              <a:rPr lang="en-GB" smtClean="0"/>
              <a:pPr rtl="0"/>
              <a:t>14</a:t>
            </a:fld>
            <a:endParaRPr lang="en-GB"/>
          </a:p>
        </p:txBody>
      </p:sp>
      <p:sp>
        <p:nvSpPr>
          <p:cNvPr id="2" name="Date Placeholder 3">
            <a:extLst>
              <a:ext uri="{FF2B5EF4-FFF2-40B4-BE49-F238E27FC236}">
                <a16:creationId xmlns:a16="http://schemas.microsoft.com/office/drawing/2014/main" id="{C3712D13-FDB1-447C-0485-B63A16DA03FA}"/>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3" name="Footer Placeholder 4">
            <a:extLst>
              <a:ext uri="{FF2B5EF4-FFF2-40B4-BE49-F238E27FC236}">
                <a16:creationId xmlns:a16="http://schemas.microsoft.com/office/drawing/2014/main" id="{379B4D1E-DCBC-F7B2-86A8-3B98821A4893}"/>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18476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1600" cy="1416686"/>
          </a:xfrm>
        </p:spPr>
        <p:txBody>
          <a:bodyPr rtlCol="0"/>
          <a:lstStyle/>
          <a:p>
            <a:pPr rtl="0"/>
            <a:r>
              <a:rPr lang="en-GB" sz="4800" dirty="0">
                <a:effectLst/>
                <a:ea typeface="Calibri" panose="020F0502020204030204" pitchFamily="34" charset="0"/>
              </a:rPr>
              <a:t>The incarnation is NOT paradoxical because:</a:t>
            </a:r>
            <a:endParaRPr lang="en-GB" dirty="0"/>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idx="1"/>
          </p:nvPr>
        </p:nvSpPr>
        <p:spPr>
          <a:xfrm>
            <a:off x="550863" y="2346961"/>
            <a:ext cx="11090274" cy="3047999"/>
          </a:xfrm>
        </p:spPr>
        <p:txBody>
          <a:bodyPr rtlCol="0">
            <a:noAutofit/>
          </a:bodyPr>
          <a:lstStyle/>
          <a:p>
            <a:pPr marL="0" indent="0" algn="ctr">
              <a:lnSpc>
                <a:spcPct val="100000"/>
              </a:lnSpc>
              <a:spcAft>
                <a:spcPts val="2400"/>
              </a:spcAft>
              <a:buNone/>
            </a:pPr>
            <a:r>
              <a:rPr lang="en-GB" sz="2400" dirty="0" err="1">
                <a:effectLst/>
                <a:ea typeface="Calibri" panose="020F0502020204030204" pitchFamily="34" charset="0"/>
              </a:rPr>
              <a:t>P5</a:t>
            </a:r>
            <a:r>
              <a:rPr lang="en-GB" sz="2400" dirty="0">
                <a:effectLst/>
                <a:ea typeface="Calibri" panose="020F0502020204030204" pitchFamily="34" charset="0"/>
              </a:rPr>
              <a:t>. 	The incarnation is not paradoxical because although it appears to be contradictory, with greater knowledge the apparent contradiction can be resolved without leaving the appearance of contradiction.</a:t>
            </a:r>
          </a:p>
          <a:p>
            <a:pPr marL="0" indent="0" algn="ctr">
              <a:lnSpc>
                <a:spcPct val="100000"/>
              </a:lnSpc>
              <a:spcAft>
                <a:spcPts val="2400"/>
              </a:spcAft>
              <a:buNone/>
            </a:pPr>
            <a:r>
              <a:rPr lang="en-GB" sz="2400" dirty="0" err="1">
                <a:effectLst/>
                <a:ea typeface="Calibri" panose="020F0502020204030204" pitchFamily="34" charset="0"/>
              </a:rPr>
              <a:t>P6</a:t>
            </a:r>
            <a:r>
              <a:rPr lang="en-GB" sz="2400" dirty="0">
                <a:effectLst/>
                <a:ea typeface="Calibri" panose="020F0502020204030204" pitchFamily="34" charset="0"/>
              </a:rPr>
              <a:t>.	The incarnation is not paradoxical because although it appears to be contradictory, we do not have the epistemic capacity to fully explain the objects/terms involved and so cannot know whether they are genuinely/apparently contradictory. Therefore, the incarnation is “mysterious”. </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p:txBody>
          <a:bodyPr rtlCol="0"/>
          <a:lstStyle/>
          <a:p>
            <a:pPr rtl="0"/>
            <a:fld id="{DBA1B0FB-D917-4C8C-928F-313BD683BF39}" type="slidenum">
              <a:rPr lang="en-GB" smtClean="0"/>
              <a:pPr rtl="0"/>
              <a:t>15</a:t>
            </a:fld>
            <a:endParaRPr lang="en-GB"/>
          </a:p>
        </p:txBody>
      </p:sp>
      <p:sp>
        <p:nvSpPr>
          <p:cNvPr id="2" name="Date Placeholder 3">
            <a:extLst>
              <a:ext uri="{FF2B5EF4-FFF2-40B4-BE49-F238E27FC236}">
                <a16:creationId xmlns:a16="http://schemas.microsoft.com/office/drawing/2014/main" id="{C3712D13-FDB1-447C-0485-B63A16DA03FA}"/>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3" name="Footer Placeholder 4">
            <a:extLst>
              <a:ext uri="{FF2B5EF4-FFF2-40B4-BE49-F238E27FC236}">
                <a16:creationId xmlns:a16="http://schemas.microsoft.com/office/drawing/2014/main" id="{379B4D1E-DCBC-F7B2-86A8-3B98821A4893}"/>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29667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E3AC-6EE6-CD6D-4749-DF9CE4D107E7}"/>
              </a:ext>
            </a:extLst>
          </p:cNvPr>
          <p:cNvSpPr>
            <a:spLocks noGrp="1"/>
          </p:cNvSpPr>
          <p:nvPr>
            <p:ph type="title"/>
          </p:nvPr>
        </p:nvSpPr>
        <p:spPr/>
        <p:txBody>
          <a:bodyPr/>
          <a:lstStyle/>
          <a:p>
            <a:r>
              <a:rPr lang="en-GB" dirty="0"/>
              <a:t>The Role of Boolean Logic in the Appearance of Contradiction</a:t>
            </a:r>
          </a:p>
        </p:txBody>
      </p:sp>
      <p:sp>
        <p:nvSpPr>
          <p:cNvPr id="3" name="Content Placeholder 2">
            <a:extLst>
              <a:ext uri="{FF2B5EF4-FFF2-40B4-BE49-F238E27FC236}">
                <a16:creationId xmlns:a16="http://schemas.microsoft.com/office/drawing/2014/main" id="{3EA6D077-AC38-5C60-A29A-9BD87206B66A}"/>
              </a:ext>
            </a:extLst>
          </p:cNvPr>
          <p:cNvSpPr>
            <a:spLocks noGrp="1"/>
          </p:cNvSpPr>
          <p:nvPr>
            <p:ph idx="1"/>
          </p:nvPr>
        </p:nvSpPr>
        <p:spPr/>
        <p:txBody>
          <a:bodyPr/>
          <a:lstStyle/>
          <a:p>
            <a:r>
              <a:rPr lang="en-GB" sz="2000" dirty="0">
                <a:effectLst/>
                <a:latin typeface="Tahoma" panose="020B0604030504040204" pitchFamily="34" charset="0"/>
                <a:ea typeface="Calibri" panose="020F0502020204030204" pitchFamily="34" charset="0"/>
              </a:rPr>
              <a:t>paradox and aporia rest on a </a:t>
            </a:r>
            <a:r>
              <a:rPr lang="en-GB" sz="2000" i="1" dirty="0">
                <a:effectLst/>
                <a:latin typeface="Tahoma" panose="020B0604030504040204" pitchFamily="34" charset="0"/>
                <a:ea typeface="Calibri" panose="020F0502020204030204" pitchFamily="34" charset="0"/>
              </a:rPr>
              <a:t>tension</a:t>
            </a:r>
            <a:r>
              <a:rPr lang="en-GB" sz="2000" dirty="0">
                <a:effectLst/>
                <a:latin typeface="Tahoma" panose="020B0604030504040204" pitchFamily="34" charset="0"/>
                <a:ea typeface="Calibri" panose="020F0502020204030204" pitchFamily="34" charset="0"/>
              </a:rPr>
              <a:t> or </a:t>
            </a:r>
            <a:r>
              <a:rPr lang="en-GB" sz="2000" i="1" dirty="0">
                <a:effectLst/>
                <a:latin typeface="Tahoma" panose="020B0604030504040204" pitchFamily="34" charset="0"/>
                <a:ea typeface="Calibri" panose="020F0502020204030204" pitchFamily="34" charset="0"/>
              </a:rPr>
              <a:t>dichotomy</a:t>
            </a:r>
            <a:r>
              <a:rPr lang="en-GB" sz="2000" dirty="0">
                <a:effectLst/>
                <a:latin typeface="Tahoma" panose="020B0604030504040204" pitchFamily="34" charset="0"/>
                <a:ea typeface="Calibri" panose="020F0502020204030204" pitchFamily="34" charset="0"/>
              </a:rPr>
              <a:t> between two aspects/accounts</a:t>
            </a:r>
          </a:p>
          <a:p>
            <a:r>
              <a:rPr lang="en-GB" sz="2000" dirty="0">
                <a:effectLst/>
                <a:latin typeface="Tahoma" panose="020B0604030504040204" pitchFamily="34" charset="0"/>
                <a:ea typeface="Calibri" panose="020F0502020204030204" pitchFamily="34" charset="0"/>
              </a:rPr>
              <a:t>The tension/dichotomy highlights an assumption of bivalent logic </a:t>
            </a:r>
          </a:p>
          <a:p>
            <a:r>
              <a:rPr lang="en-GB" sz="2000" dirty="0">
                <a:effectLst/>
                <a:latin typeface="Tahoma" panose="020B0604030504040204" pitchFamily="34" charset="0"/>
                <a:ea typeface="Calibri" panose="020F0502020204030204" pitchFamily="34" charset="0"/>
              </a:rPr>
              <a:t>Bivalent logic works through definite values – in which something is either </a:t>
            </a:r>
            <a:r>
              <a:rPr lang="en-GB" sz="2000" i="1" dirty="0">
                <a:effectLst/>
                <a:latin typeface="Tahoma" panose="020B0604030504040204" pitchFamily="34" charset="0"/>
                <a:ea typeface="Calibri" panose="020F0502020204030204" pitchFamily="34" charset="0"/>
              </a:rPr>
              <a:t>A</a:t>
            </a:r>
            <a:r>
              <a:rPr lang="en-GB" sz="2000" dirty="0">
                <a:effectLst/>
                <a:latin typeface="Tahoma" panose="020B0604030504040204" pitchFamily="34" charset="0"/>
                <a:ea typeface="Calibri" panose="020F0502020204030204" pitchFamily="34" charset="0"/>
              </a:rPr>
              <a:t> or </a:t>
            </a:r>
            <a:r>
              <a:rPr lang="en-GB" sz="2000" i="1" dirty="0">
                <a:effectLst/>
                <a:latin typeface="Tahoma" panose="020B0604030504040204" pitchFamily="34" charset="0"/>
                <a:ea typeface="Calibri" panose="020F0502020204030204" pitchFamily="34" charset="0"/>
              </a:rPr>
              <a:t>not-A</a:t>
            </a:r>
          </a:p>
          <a:p>
            <a:r>
              <a:rPr lang="en-GB" sz="2000" dirty="0">
                <a:effectLst/>
                <a:latin typeface="Tahoma" panose="020B0604030504040204" pitchFamily="34" charset="0"/>
                <a:ea typeface="Calibri" panose="020F0502020204030204" pitchFamily="34" charset="0"/>
              </a:rPr>
              <a:t>The bivalent categorisation of the world is unable to accurately capture the “vagueness” or “fuzziness” of our lived experience.</a:t>
            </a:r>
          </a:p>
          <a:p>
            <a:r>
              <a:rPr lang="en-GB" sz="2000" dirty="0">
                <a:effectLst/>
                <a:latin typeface="Tahoma" panose="020B0604030504040204" pitchFamily="34" charset="0"/>
                <a:ea typeface="Calibri" panose="020F0502020204030204" pitchFamily="34" charset="0"/>
              </a:rPr>
              <a:t>Basson and Koekemoer: ‘bivalence and multivalence can be categorised under the headings of mechanistic and holistic paradigms’ (1997, p. 279).</a:t>
            </a:r>
          </a:p>
          <a:p>
            <a:r>
              <a:rPr lang="en-GB" sz="2000" dirty="0">
                <a:effectLst/>
                <a:latin typeface="Tahoma" panose="020B0604030504040204" pitchFamily="34" charset="0"/>
                <a:ea typeface="Calibri" panose="020F0502020204030204" pitchFamily="34" charset="0"/>
              </a:rPr>
              <a:t>Clayton and Florez :the ‘data suggest an emphatically non-dichotomous </a:t>
            </a:r>
            <a:r>
              <a:rPr lang="en-GB" sz="2000" i="1" dirty="0">
                <a:effectLst/>
                <a:latin typeface="Tahoma" panose="020B0604030504040204" pitchFamily="34" charset="0"/>
                <a:ea typeface="Calibri" panose="020F0502020204030204" pitchFamily="34" charset="0"/>
              </a:rPr>
              <a:t>ontology</a:t>
            </a:r>
            <a:r>
              <a:rPr lang="en-GB" sz="2000" dirty="0">
                <a:effectLst/>
                <a:latin typeface="Tahoma" panose="020B0604030504040204" pitchFamily="34" charset="0"/>
                <a:ea typeface="Calibri" panose="020F0502020204030204" pitchFamily="34" charset="0"/>
              </a:rPr>
              <a:t> [that cannot] […] be understood within a two-part logic’ (Clayton and Florez, 2018, p. 34 emphasis added). </a:t>
            </a:r>
            <a:endParaRPr lang="en-GB" dirty="0"/>
          </a:p>
        </p:txBody>
      </p:sp>
      <p:sp>
        <p:nvSpPr>
          <p:cNvPr id="4" name="Slide Number Placeholder 3">
            <a:extLst>
              <a:ext uri="{FF2B5EF4-FFF2-40B4-BE49-F238E27FC236}">
                <a16:creationId xmlns:a16="http://schemas.microsoft.com/office/drawing/2014/main" id="{EAA6216B-01B9-1A95-344D-B14E49F753D3}"/>
              </a:ext>
            </a:extLst>
          </p:cNvPr>
          <p:cNvSpPr>
            <a:spLocks noGrp="1"/>
          </p:cNvSpPr>
          <p:nvPr>
            <p:ph type="sldNum" sz="quarter" idx="12"/>
          </p:nvPr>
        </p:nvSpPr>
        <p:spPr/>
        <p:txBody>
          <a:bodyPr/>
          <a:lstStyle/>
          <a:p>
            <a:pPr rtl="0"/>
            <a:fld id="{DBA1B0FB-D917-4C8C-928F-313BD683BF39}" type="slidenum">
              <a:rPr lang="en-GB" smtClean="0"/>
              <a:t>16</a:t>
            </a:fld>
            <a:endParaRPr lang="en-GB"/>
          </a:p>
        </p:txBody>
      </p:sp>
      <p:sp>
        <p:nvSpPr>
          <p:cNvPr id="5" name="Date Placeholder 4">
            <a:extLst>
              <a:ext uri="{FF2B5EF4-FFF2-40B4-BE49-F238E27FC236}">
                <a16:creationId xmlns:a16="http://schemas.microsoft.com/office/drawing/2014/main" id="{2C21CEF6-441E-5FC1-358A-F769AF30E3D5}"/>
              </a:ext>
            </a:extLst>
          </p:cNvPr>
          <p:cNvSpPr>
            <a:spLocks noGrp="1"/>
          </p:cNvSpPr>
          <p:nvPr>
            <p:ph type="dt" sz="half" idx="2"/>
          </p:nvPr>
        </p:nvSpPr>
        <p:spPr/>
        <p:txBody>
          <a:bodyPr/>
          <a:lstStyle/>
          <a:p>
            <a:r>
              <a:rPr lang="en-GB"/>
              <a:t>Thursday 6</a:t>
            </a:r>
            <a:r>
              <a:rPr lang="en-GB" baseline="30000"/>
              <a:t>th</a:t>
            </a:r>
            <a:r>
              <a:rPr lang="en-GB"/>
              <a:t> July 2023</a:t>
            </a:r>
            <a:endParaRPr lang="en-GB" dirty="0"/>
          </a:p>
        </p:txBody>
      </p:sp>
      <p:sp>
        <p:nvSpPr>
          <p:cNvPr id="7" name="Footer Placeholder 4">
            <a:extLst>
              <a:ext uri="{FF2B5EF4-FFF2-40B4-BE49-F238E27FC236}">
                <a16:creationId xmlns:a16="http://schemas.microsoft.com/office/drawing/2014/main" id="{EB2CB938-3EA2-351F-2377-B35DB464219A}"/>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24475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3429000"/>
            <a:ext cx="3411537" cy="1562959"/>
          </a:xfrm>
        </p:spPr>
        <p:txBody>
          <a:bodyPr rtlCol="0"/>
          <a:lstStyle/>
          <a:p>
            <a:pPr rtl="0"/>
            <a:r>
              <a:rPr lang="en-GB" dirty="0"/>
              <a:t>(Interim) Conclusion</a:t>
            </a: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153888"/>
            <a:ext cx="12192000" cy="2349501"/>
          </a:xfr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4157330" y="2779777"/>
            <a:ext cx="7581014" cy="3078764"/>
          </a:xfrm>
        </p:spPr>
        <p:txBody>
          <a:bodyPr rtlCol="0">
            <a:normAutofit/>
          </a:bodyPr>
          <a:lstStyle/>
          <a:p>
            <a:pPr rtl="0"/>
            <a:r>
              <a:rPr lang="en-GB" sz="2200" dirty="0"/>
              <a:t>1. It is conceivable that there is information that could remove the appearance of paradox, but we don’t currently have access to it.</a:t>
            </a:r>
          </a:p>
          <a:p>
            <a:r>
              <a:rPr lang="en-GB" sz="2200" dirty="0"/>
              <a:t>2. The appearance of paradox is not caused by our knowledge but by our assumptions about the nature of God/Christ.</a:t>
            </a:r>
          </a:p>
          <a:p>
            <a:r>
              <a:rPr lang="en-GB" sz="2200" dirty="0"/>
              <a:t>3. We do not have the capacity due to our finite being to “contain” the (existent) information needed to remove the appearance of paradox. </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17</a:t>
            </a:fld>
            <a:endParaRPr lang="en-GB"/>
          </a:p>
        </p:txBody>
      </p:sp>
      <p:sp>
        <p:nvSpPr>
          <p:cNvPr id="7" name="Date Placeholder 3">
            <a:extLst>
              <a:ext uri="{FF2B5EF4-FFF2-40B4-BE49-F238E27FC236}">
                <a16:creationId xmlns:a16="http://schemas.microsoft.com/office/drawing/2014/main" id="{F7379CD7-0EC3-0069-D643-C7F38CDC3F14}"/>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9" name="Footer Placeholder 4">
            <a:extLst>
              <a:ext uri="{FF2B5EF4-FFF2-40B4-BE49-F238E27FC236}">
                <a16:creationId xmlns:a16="http://schemas.microsoft.com/office/drawing/2014/main" id="{A538FEC7-E17C-942E-68DC-0BBE3DB40037}"/>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35215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0ABA-9FDD-D004-F2F7-9653D4ED7B8A}"/>
              </a:ext>
            </a:extLst>
          </p:cNvPr>
          <p:cNvSpPr>
            <a:spLocks noGrp="1"/>
          </p:cNvSpPr>
          <p:nvPr>
            <p:ph type="title"/>
          </p:nvPr>
        </p:nvSpPr>
        <p:spPr>
          <a:xfrm>
            <a:off x="550863" y="372140"/>
            <a:ext cx="11090274" cy="1616148"/>
          </a:xfrm>
        </p:spPr>
        <p:txBody>
          <a:bodyPr wrap="square" anchor="t">
            <a:normAutofit fontScale="90000"/>
          </a:bodyPr>
          <a:lstStyle/>
          <a:p>
            <a:pPr>
              <a:lnSpc>
                <a:spcPct val="90000"/>
              </a:lnSpc>
            </a:pPr>
            <a:r>
              <a:rPr lang="en-GB" sz="3600" dirty="0"/>
              <a:t>1. It is conceivable that there is information that could remove the appearance of paradox, but we don’t currently have access to it.</a:t>
            </a:r>
            <a:br>
              <a:rPr lang="en-GB" sz="2600" dirty="0"/>
            </a:br>
            <a:endParaRPr lang="en-GB" sz="2600" dirty="0"/>
          </a:p>
        </p:txBody>
      </p:sp>
      <p:pic>
        <p:nvPicPr>
          <p:cNvPr id="1026" name="Picture 2" descr="Duck-Rabbit Duality: Paradox and the Origins of Civilisation - Darren Allen">
            <a:extLst>
              <a:ext uri="{FF2B5EF4-FFF2-40B4-BE49-F238E27FC236}">
                <a16:creationId xmlns:a16="http://schemas.microsoft.com/office/drawing/2014/main" id="{D4DB2201-6575-30D4-9889-F02FA8D38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0862" y="2097175"/>
            <a:ext cx="5126924" cy="3995650"/>
          </a:xfrm>
          <a:prstGeom prst="rect">
            <a:avLst/>
          </a:prstGeom>
          <a:solidFill>
            <a:srgbClr val="FFFFFF"/>
          </a:solidFill>
        </p:spPr>
      </p:pic>
      <p:sp>
        <p:nvSpPr>
          <p:cNvPr id="3" name="Content Placeholder 2">
            <a:extLst>
              <a:ext uri="{FF2B5EF4-FFF2-40B4-BE49-F238E27FC236}">
                <a16:creationId xmlns:a16="http://schemas.microsoft.com/office/drawing/2014/main" id="{6855916F-DDD1-A117-68BA-DF0ED1A5C1B4}"/>
              </a:ext>
            </a:extLst>
          </p:cNvPr>
          <p:cNvSpPr>
            <a:spLocks noGrp="1"/>
          </p:cNvSpPr>
          <p:nvPr>
            <p:ph sz="half" idx="2"/>
          </p:nvPr>
        </p:nvSpPr>
        <p:spPr>
          <a:xfrm>
            <a:off x="5879805" y="2097175"/>
            <a:ext cx="5879804" cy="3995650"/>
          </a:xfrm>
        </p:spPr>
        <p:txBody>
          <a:bodyPr wrap="square">
            <a:normAutofit/>
          </a:bodyPr>
          <a:lstStyle/>
          <a:p>
            <a:pPr>
              <a:lnSpc>
                <a:spcPct val="100000"/>
              </a:lnSpc>
            </a:pPr>
            <a:r>
              <a:rPr lang="en-GB" dirty="0">
                <a:effectLst/>
              </a:rPr>
              <a:t>Begs the question of whether it is conceivable that we could gain knowledge about the world that would remove the appearance of contradiction. </a:t>
            </a:r>
          </a:p>
          <a:p>
            <a:pPr>
              <a:lnSpc>
                <a:spcPct val="100000"/>
              </a:lnSpc>
            </a:pPr>
            <a:r>
              <a:rPr lang="en-GB" dirty="0">
                <a:effectLst/>
              </a:rPr>
              <a:t>Relates most closely to an empiricist or experiential approach to theological knowledge. </a:t>
            </a:r>
          </a:p>
          <a:p>
            <a:pPr>
              <a:lnSpc>
                <a:spcPct val="100000"/>
              </a:lnSpc>
            </a:pPr>
            <a:r>
              <a:rPr lang="en-GB" dirty="0">
                <a:effectLst/>
              </a:rPr>
              <a:t>Angus Menuge (2010, 2018) : a physicalist account of the world cannot provide knowledge about God because ‘our valid concepts are limited to those which can be explained by a finite number of interactions between contingent, imperfect brains and a contingent, imperfect physical world’ (2018, p. 403).</a:t>
            </a:r>
          </a:p>
          <a:p>
            <a:pPr>
              <a:lnSpc>
                <a:spcPct val="100000"/>
              </a:lnSpc>
            </a:pPr>
            <a:endParaRPr lang="en-GB" sz="1700" dirty="0">
              <a:effectLst/>
            </a:endParaRPr>
          </a:p>
          <a:p>
            <a:pPr>
              <a:lnSpc>
                <a:spcPct val="100000"/>
              </a:lnSpc>
            </a:pPr>
            <a:endParaRPr lang="en-GB" sz="1700" dirty="0"/>
          </a:p>
        </p:txBody>
      </p:sp>
      <p:sp>
        <p:nvSpPr>
          <p:cNvPr id="5" name="Slide Number Placeholder 4">
            <a:extLst>
              <a:ext uri="{FF2B5EF4-FFF2-40B4-BE49-F238E27FC236}">
                <a16:creationId xmlns:a16="http://schemas.microsoft.com/office/drawing/2014/main" id="{4B541931-CD8B-F14E-47A5-D10D98BF8925}"/>
              </a:ext>
            </a:extLst>
          </p:cNvPr>
          <p:cNvSpPr>
            <a:spLocks noGrp="1"/>
          </p:cNvSpPr>
          <p:nvPr>
            <p:ph type="sldNum" sz="quarter" idx="12"/>
          </p:nvPr>
        </p:nvSpPr>
        <p:spPr>
          <a:xfrm>
            <a:off x="9948863" y="6507212"/>
            <a:ext cx="1692274" cy="153888"/>
          </a:xfrm>
        </p:spPr>
        <p:txBody>
          <a:bodyPr wrap="square" anchor="ctr">
            <a:normAutofit/>
          </a:bodyPr>
          <a:lstStyle/>
          <a:p>
            <a:pPr rtl="0">
              <a:spcAft>
                <a:spcPts val="600"/>
              </a:spcAft>
            </a:pPr>
            <a:fld id="{DBA1B0FB-D917-4C8C-928F-313BD683BF39}" type="slidenum">
              <a:rPr lang="en-GB" smtClean="0"/>
              <a:pPr rtl="0">
                <a:spcAft>
                  <a:spcPts val="600"/>
                </a:spcAft>
              </a:pPr>
              <a:t>18</a:t>
            </a:fld>
            <a:endParaRPr lang="en-GB"/>
          </a:p>
        </p:txBody>
      </p:sp>
      <p:sp>
        <p:nvSpPr>
          <p:cNvPr id="6" name="Date Placeholder 5">
            <a:extLst>
              <a:ext uri="{FF2B5EF4-FFF2-40B4-BE49-F238E27FC236}">
                <a16:creationId xmlns:a16="http://schemas.microsoft.com/office/drawing/2014/main" id="{F8DD8C45-0E5B-EC86-582D-E82476798057}"/>
              </a:ext>
            </a:extLst>
          </p:cNvPr>
          <p:cNvSpPr>
            <a:spLocks noGrp="1"/>
          </p:cNvSpPr>
          <p:nvPr>
            <p:ph type="dt" sz="half" idx="13"/>
          </p:nvPr>
        </p:nvSpPr>
        <p:spPr>
          <a:xfrm>
            <a:off x="550863" y="6507212"/>
            <a:ext cx="2628900" cy="153888"/>
          </a:xfrm>
        </p:spPr>
        <p:txBody>
          <a:bodyPr wrap="square" anchor="ctr">
            <a:normAutofit/>
          </a:bodyPr>
          <a:lstStyle/>
          <a:p>
            <a:pPr>
              <a:spcAft>
                <a:spcPts val="600"/>
              </a:spcAft>
            </a:pPr>
            <a:r>
              <a:rPr lang="en-GB"/>
              <a:t>Thursday 6</a:t>
            </a:r>
            <a:r>
              <a:rPr lang="en-GB" baseline="30000"/>
              <a:t>th</a:t>
            </a:r>
            <a:r>
              <a:rPr lang="en-GB"/>
              <a:t> July 2023</a:t>
            </a:r>
          </a:p>
        </p:txBody>
      </p:sp>
      <p:sp>
        <p:nvSpPr>
          <p:cNvPr id="8" name="Footer Placeholder 4">
            <a:extLst>
              <a:ext uri="{FF2B5EF4-FFF2-40B4-BE49-F238E27FC236}">
                <a16:creationId xmlns:a16="http://schemas.microsoft.com/office/drawing/2014/main" id="{C8567253-ECB5-435F-87C1-F0CC18355CDC}"/>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3440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0ABA-9FDD-D004-F2F7-9653D4ED7B8A}"/>
              </a:ext>
            </a:extLst>
          </p:cNvPr>
          <p:cNvSpPr>
            <a:spLocks noGrp="1"/>
          </p:cNvSpPr>
          <p:nvPr>
            <p:ph type="title"/>
          </p:nvPr>
        </p:nvSpPr>
        <p:spPr>
          <a:xfrm>
            <a:off x="550863" y="549275"/>
            <a:ext cx="11090274" cy="1332000"/>
          </a:xfrm>
        </p:spPr>
        <p:txBody>
          <a:bodyPr wrap="square" anchor="t">
            <a:normAutofit/>
          </a:bodyPr>
          <a:lstStyle/>
          <a:p>
            <a:pPr>
              <a:lnSpc>
                <a:spcPct val="90000"/>
              </a:lnSpc>
            </a:pPr>
            <a:r>
              <a:rPr lang="en-GB" sz="3200" dirty="0"/>
              <a:t>2. The appearance of paradox is not caused by our knowledge but by our assumptions about the nature of God/Christ.</a:t>
            </a:r>
            <a:endParaRPr lang="en-GB" sz="2600" dirty="0"/>
          </a:p>
        </p:txBody>
      </p:sp>
      <p:pic>
        <p:nvPicPr>
          <p:cNvPr id="2050" name="Picture 2" descr="Hand Drawn Bar Stool Images: Browse 483 Stock Photos &amp; Vectors Free  Download with Trial | Shutterstock">
            <a:extLst>
              <a:ext uri="{FF2B5EF4-FFF2-40B4-BE49-F238E27FC236}">
                <a16:creationId xmlns:a16="http://schemas.microsoft.com/office/drawing/2014/main" id="{F487015C-2829-F97C-7CD5-D16D2A4A2A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63" y="1881276"/>
            <a:ext cx="3710246" cy="4427449"/>
          </a:xfrm>
          <a:prstGeom prst="rect">
            <a:avLst/>
          </a:prstGeom>
          <a:solidFill>
            <a:srgbClr val="FFFFFF"/>
          </a:solidFill>
        </p:spPr>
      </p:pic>
      <p:sp>
        <p:nvSpPr>
          <p:cNvPr id="3" name="Content Placeholder 2">
            <a:extLst>
              <a:ext uri="{FF2B5EF4-FFF2-40B4-BE49-F238E27FC236}">
                <a16:creationId xmlns:a16="http://schemas.microsoft.com/office/drawing/2014/main" id="{6855916F-DDD1-A117-68BA-DF0ED1A5C1B4}"/>
              </a:ext>
            </a:extLst>
          </p:cNvPr>
          <p:cNvSpPr>
            <a:spLocks noGrp="1"/>
          </p:cNvSpPr>
          <p:nvPr>
            <p:ph sz="half" idx="2"/>
          </p:nvPr>
        </p:nvSpPr>
        <p:spPr>
          <a:xfrm>
            <a:off x="4380614" y="1881275"/>
            <a:ext cx="7519695" cy="4427450"/>
          </a:xfrm>
        </p:spPr>
        <p:txBody>
          <a:bodyPr wrap="square">
            <a:noAutofit/>
          </a:bodyPr>
          <a:lstStyle/>
          <a:p>
            <a:pPr>
              <a:lnSpc>
                <a:spcPct val="100000"/>
              </a:lnSpc>
            </a:pPr>
            <a:r>
              <a:rPr lang="en-GB" dirty="0"/>
              <a:t>S</a:t>
            </a:r>
            <a:r>
              <a:rPr lang="en-GB" dirty="0">
                <a:effectLst/>
              </a:rPr>
              <a:t>its firmly on the boundary between epistemology and metaphysics</a:t>
            </a:r>
          </a:p>
          <a:p>
            <a:pPr>
              <a:lnSpc>
                <a:spcPct val="100000"/>
              </a:lnSpc>
            </a:pPr>
            <a:r>
              <a:rPr lang="en-GB" dirty="0"/>
              <a:t>Does the Paradox arise due to KNOWLEDGE or ASSUMPTION?</a:t>
            </a:r>
          </a:p>
          <a:p>
            <a:pPr lvl="1">
              <a:lnSpc>
                <a:spcPct val="100000"/>
              </a:lnSpc>
            </a:pPr>
            <a:r>
              <a:rPr lang="en-GB" sz="2000" dirty="0">
                <a:effectLst/>
              </a:rPr>
              <a:t>‘we bring so much baggage to the concept of “God” that we can hardly move, let alone undertake a journey’ (Keller, 2007, p. 1).</a:t>
            </a:r>
          </a:p>
          <a:p>
            <a:pPr>
              <a:lnSpc>
                <a:spcPct val="100000"/>
              </a:lnSpc>
            </a:pPr>
            <a:r>
              <a:rPr lang="en-GB" dirty="0"/>
              <a:t>Does the paradox remain with a “minimal definition”? </a:t>
            </a:r>
          </a:p>
          <a:p>
            <a:pPr lvl="1">
              <a:lnSpc>
                <a:spcPct val="100000"/>
              </a:lnSpc>
            </a:pPr>
            <a:r>
              <a:rPr lang="en-GB" sz="2000" dirty="0">
                <a:effectLst/>
              </a:rPr>
              <a:t>is the division that is being made one that is ontologically existent in the world </a:t>
            </a:r>
            <a:r>
              <a:rPr lang="en-GB" sz="2000" i="1" dirty="0">
                <a:effectLst/>
              </a:rPr>
              <a:t>in binary terms?</a:t>
            </a:r>
          </a:p>
          <a:p>
            <a:pPr lvl="1">
              <a:lnSpc>
                <a:spcPct val="100000"/>
              </a:lnSpc>
              <a:spcBef>
                <a:spcPts val="0"/>
              </a:spcBef>
              <a:spcAft>
                <a:spcPts val="0"/>
              </a:spcAft>
            </a:pPr>
            <a:r>
              <a:rPr lang="en-GB" sz="2000" dirty="0">
                <a:effectLst/>
              </a:rPr>
              <a:t>(a*)  </a:t>
            </a:r>
            <a:r>
              <a:rPr lang="en-GB" sz="2000" i="1" dirty="0">
                <a:effectLst/>
              </a:rPr>
              <a:t>sui generis </a:t>
            </a:r>
            <a:r>
              <a:rPr lang="en-GB" sz="2000" dirty="0">
                <a:effectLst/>
              </a:rPr>
              <a:t>(their own class) </a:t>
            </a:r>
          </a:p>
          <a:p>
            <a:pPr lvl="1">
              <a:lnSpc>
                <a:spcPct val="100000"/>
              </a:lnSpc>
              <a:spcBef>
                <a:spcPts val="0"/>
              </a:spcBef>
              <a:spcAft>
                <a:spcPts val="0"/>
              </a:spcAft>
            </a:pPr>
            <a:r>
              <a:rPr lang="en-GB" sz="2000" dirty="0">
                <a:effectLst/>
              </a:rPr>
              <a:t>(b*) we have been incorrect in applying the class (name) </a:t>
            </a:r>
          </a:p>
          <a:p>
            <a:pPr lvl="1">
              <a:lnSpc>
                <a:spcPct val="100000"/>
              </a:lnSpc>
              <a:spcBef>
                <a:spcPts val="0"/>
              </a:spcBef>
              <a:spcAft>
                <a:spcPts val="0"/>
              </a:spcAft>
            </a:pPr>
            <a:r>
              <a:rPr lang="en-GB" sz="2000" dirty="0">
                <a:effectLst/>
              </a:rPr>
              <a:t>(c*) does it need to be described in non-binary terms to encompass the fact that although both descriptions are accurate, neither fully describes the object.</a:t>
            </a:r>
            <a:endParaRPr lang="en-GB" sz="2000" dirty="0"/>
          </a:p>
        </p:txBody>
      </p:sp>
      <p:sp>
        <p:nvSpPr>
          <p:cNvPr id="5" name="Slide Number Placeholder 4">
            <a:extLst>
              <a:ext uri="{FF2B5EF4-FFF2-40B4-BE49-F238E27FC236}">
                <a16:creationId xmlns:a16="http://schemas.microsoft.com/office/drawing/2014/main" id="{4B541931-CD8B-F14E-47A5-D10D98BF8925}"/>
              </a:ext>
            </a:extLst>
          </p:cNvPr>
          <p:cNvSpPr>
            <a:spLocks noGrp="1"/>
          </p:cNvSpPr>
          <p:nvPr>
            <p:ph type="sldNum" sz="quarter" idx="12"/>
          </p:nvPr>
        </p:nvSpPr>
        <p:spPr>
          <a:xfrm>
            <a:off x="9948863" y="6507212"/>
            <a:ext cx="1692274" cy="153888"/>
          </a:xfrm>
        </p:spPr>
        <p:txBody>
          <a:bodyPr wrap="square" anchor="ctr">
            <a:normAutofit/>
          </a:bodyPr>
          <a:lstStyle/>
          <a:p>
            <a:pPr rtl="0">
              <a:spcAft>
                <a:spcPts val="600"/>
              </a:spcAft>
            </a:pPr>
            <a:fld id="{DBA1B0FB-D917-4C8C-928F-313BD683BF39}" type="slidenum">
              <a:rPr lang="en-GB" smtClean="0"/>
              <a:pPr rtl="0">
                <a:spcAft>
                  <a:spcPts val="600"/>
                </a:spcAft>
              </a:pPr>
              <a:t>19</a:t>
            </a:fld>
            <a:endParaRPr lang="en-GB"/>
          </a:p>
        </p:txBody>
      </p:sp>
      <p:sp>
        <p:nvSpPr>
          <p:cNvPr id="6" name="Date Placeholder 5">
            <a:extLst>
              <a:ext uri="{FF2B5EF4-FFF2-40B4-BE49-F238E27FC236}">
                <a16:creationId xmlns:a16="http://schemas.microsoft.com/office/drawing/2014/main" id="{F8DD8C45-0E5B-EC86-582D-E82476798057}"/>
              </a:ext>
            </a:extLst>
          </p:cNvPr>
          <p:cNvSpPr>
            <a:spLocks noGrp="1"/>
          </p:cNvSpPr>
          <p:nvPr>
            <p:ph type="dt" sz="half" idx="13"/>
          </p:nvPr>
        </p:nvSpPr>
        <p:spPr>
          <a:xfrm>
            <a:off x="550863" y="6507212"/>
            <a:ext cx="2628900" cy="153888"/>
          </a:xfrm>
        </p:spPr>
        <p:txBody>
          <a:bodyPr wrap="square" anchor="ctr">
            <a:normAutofit/>
          </a:bodyPr>
          <a:lstStyle/>
          <a:p>
            <a:pPr>
              <a:spcAft>
                <a:spcPts val="600"/>
              </a:spcAft>
            </a:pPr>
            <a:r>
              <a:rPr lang="en-GB"/>
              <a:t>Thursday 6</a:t>
            </a:r>
            <a:r>
              <a:rPr lang="en-GB" baseline="30000"/>
              <a:t>th</a:t>
            </a:r>
            <a:r>
              <a:rPr lang="en-GB"/>
              <a:t> July 2023</a:t>
            </a:r>
          </a:p>
        </p:txBody>
      </p:sp>
      <p:sp>
        <p:nvSpPr>
          <p:cNvPr id="8" name="Footer Placeholder 4">
            <a:extLst>
              <a:ext uri="{FF2B5EF4-FFF2-40B4-BE49-F238E27FC236}">
                <a16:creationId xmlns:a16="http://schemas.microsoft.com/office/drawing/2014/main" id="{D23C2812-6658-B2EF-356C-61010C780D0E}"/>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14967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997855"/>
          </a:xfrm>
        </p:spPr>
        <p:txBody>
          <a:bodyPr rtlCol="0"/>
          <a:lstStyle/>
          <a:p>
            <a:pPr rtl="0"/>
            <a:r>
              <a:rPr lang="en-GB" dirty="0"/>
              <a:t>Overview</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50863" y="2677306"/>
            <a:ext cx="3565525" cy="3415519"/>
          </a:xfrm>
        </p:spPr>
        <p:txBody>
          <a:bodyPr rtlCol="0"/>
          <a:lstStyle/>
          <a:p>
            <a:pPr rtl="0"/>
            <a:r>
              <a:rPr lang="en-GB" dirty="0"/>
              <a:t>Paradox in Theology</a:t>
            </a:r>
          </a:p>
          <a:p>
            <a:pPr rtl="0"/>
            <a:r>
              <a:rPr lang="en-GB" dirty="0"/>
              <a:t>Paradoxical roots in Dichotomy</a:t>
            </a:r>
          </a:p>
          <a:p>
            <a:pPr rtl="0"/>
            <a:r>
              <a:rPr lang="en-GB" dirty="0"/>
              <a:t>A Four-fold response</a:t>
            </a:r>
          </a:p>
          <a:p>
            <a:pPr rtl="0"/>
            <a:endParaRPr lang="en-GB" dirty="0"/>
          </a:p>
        </p:txBody>
      </p:sp>
      <p:pic>
        <p:nvPicPr>
          <p:cNvPr id="8" name="Picture Placeholder 7">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a:srcRect l="-288" t="830" r="288" b="-830"/>
          <a:stretch/>
        </p:blipFill>
        <p:spPr>
          <a:xfrm>
            <a:off x="5208928" y="1636527"/>
            <a:ext cx="3448558" cy="3448558"/>
          </a:xfrm>
        </p:spPr>
      </p:pic>
      <p:pic>
        <p:nvPicPr>
          <p:cNvPr id="10" name="Picture Placeholder 9">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a:srcRect l="8890" t="9929" r="14029" b="12990"/>
          <a:stretch/>
        </p:blipFill>
        <p:spPr>
          <a:xfrm>
            <a:off x="8918575" y="477122"/>
            <a:ext cx="2263776" cy="2263776"/>
          </a:xfrm>
        </p:spPr>
      </p:pic>
      <p:pic>
        <p:nvPicPr>
          <p:cNvPr id="12" name="Picture Placeholder 11">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a:srcRect l="9422" t="13030" r="8209" b="4602"/>
          <a:stretch/>
        </p:blipFill>
        <p:spPr>
          <a:xfrm>
            <a:off x="9091612" y="3324732"/>
            <a:ext cx="2936876" cy="2936876"/>
          </a:xfr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2"/>
          </p:nvPr>
        </p:nvSpPr>
        <p:spPr>
          <a:xfrm>
            <a:off x="550863" y="6507212"/>
            <a:ext cx="2628900" cy="153888"/>
          </a:xfrm>
        </p:spPr>
        <p:txBody>
          <a:bodyPr rtlCol="0"/>
          <a:lstStyle/>
          <a:p>
            <a:pPr rtl="0"/>
            <a:r>
              <a:rPr lang="en-GB" dirty="0"/>
              <a:t>Thursday 6</a:t>
            </a:r>
            <a:r>
              <a:rPr lang="en-GB" baseline="30000" dirty="0"/>
              <a:t>th</a:t>
            </a:r>
            <a:r>
              <a:rPr lang="en-GB" dirty="0"/>
              <a:t> July 2023</a:t>
            </a: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a:t>2</a:t>
            </a:fld>
            <a:endParaRPr lang="en-GB"/>
          </a:p>
        </p:txBody>
      </p:sp>
      <p:sp>
        <p:nvSpPr>
          <p:cNvPr id="4" name="Footer Placeholder 4">
            <a:extLst>
              <a:ext uri="{FF2B5EF4-FFF2-40B4-BE49-F238E27FC236}">
                <a16:creationId xmlns:a16="http://schemas.microsoft.com/office/drawing/2014/main" id="{80AFB5E2-C16D-CA7C-5BC9-A91E1A84511B}"/>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23132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EEE6-EB60-C6B7-FE58-9BCBFD767726}"/>
              </a:ext>
            </a:extLst>
          </p:cNvPr>
          <p:cNvSpPr>
            <a:spLocks noGrp="1"/>
          </p:cNvSpPr>
          <p:nvPr>
            <p:ph type="title"/>
          </p:nvPr>
        </p:nvSpPr>
        <p:spPr>
          <a:xfrm>
            <a:off x="550863" y="382772"/>
            <a:ext cx="11090274" cy="1560515"/>
          </a:xfrm>
        </p:spPr>
        <p:txBody>
          <a:bodyPr wrap="square" anchor="t">
            <a:normAutofit fontScale="90000"/>
          </a:bodyPr>
          <a:lstStyle/>
          <a:p>
            <a:pPr>
              <a:lnSpc>
                <a:spcPct val="90000"/>
              </a:lnSpc>
            </a:pPr>
            <a:r>
              <a:rPr lang="en-GB" sz="3600" dirty="0"/>
              <a:t>3. We do not have the capacity due to our finite being to “contain” the (existent) information needed to remove the appearance of paradox. </a:t>
            </a:r>
            <a:br>
              <a:rPr lang="en-GB" sz="2300" dirty="0"/>
            </a:br>
            <a:endParaRPr lang="en-GB" sz="2300" dirty="0"/>
          </a:p>
        </p:txBody>
      </p:sp>
      <p:pic>
        <p:nvPicPr>
          <p:cNvPr id="3074" name="Picture 2" descr="How to Buy an SD Card: Speed Classes, Sizes, and Capacities Explained">
            <a:extLst>
              <a:ext uri="{FF2B5EF4-FFF2-40B4-BE49-F238E27FC236}">
                <a16:creationId xmlns:a16="http://schemas.microsoft.com/office/drawing/2014/main" id="{0844F168-0147-5612-45C6-3253278E8A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
          <a:stretch/>
        </p:blipFill>
        <p:spPr bwMode="auto">
          <a:xfrm>
            <a:off x="550862" y="2097175"/>
            <a:ext cx="5435600" cy="3995650"/>
          </a:xfrm>
          <a:prstGeom prst="rect">
            <a:avLst/>
          </a:prstGeom>
          <a:noFill/>
          <a:extLst>
            <a:ext uri="{909E8E84-426E-40DD-AFC4-6F175D3DCCD1}">
              <a14:hiddenFill xmlns:a14="http://schemas.microsoft.com/office/drawing/2010/main">
                <a:solidFill>
                  <a:srgbClr val="FFFFFF"/>
                </a:solidFill>
              </a14:hiddenFill>
            </a:ext>
          </a:extLst>
        </p:spPr>
      </p:pic>
      <p:sp>
        <p:nvSpPr>
          <p:cNvPr id="3084" name="Content Placeholder 3">
            <a:extLst>
              <a:ext uri="{FF2B5EF4-FFF2-40B4-BE49-F238E27FC236}">
                <a16:creationId xmlns:a16="http://schemas.microsoft.com/office/drawing/2014/main" id="{BDB2DB46-71C0-6D90-673E-4EF53A61AFB6}"/>
              </a:ext>
            </a:extLst>
          </p:cNvPr>
          <p:cNvSpPr>
            <a:spLocks noGrp="1"/>
          </p:cNvSpPr>
          <p:nvPr>
            <p:ph sz="half" idx="2"/>
          </p:nvPr>
        </p:nvSpPr>
        <p:spPr>
          <a:xfrm>
            <a:off x="6205538" y="2097175"/>
            <a:ext cx="5435600" cy="3995650"/>
          </a:xfrm>
        </p:spPr>
        <p:txBody>
          <a:bodyPr/>
          <a:lstStyle/>
          <a:p>
            <a:r>
              <a:rPr lang="en-US" sz="2200" dirty="0"/>
              <a:t>Closest to an account of mystery</a:t>
            </a:r>
          </a:p>
          <a:p>
            <a:r>
              <a:rPr lang="en-GB" sz="2200" dirty="0">
                <a:effectLst/>
                <a:ea typeface="Calibri" panose="020F0502020204030204" pitchFamily="34" charset="0"/>
              </a:rPr>
              <a:t>Can our “mental faculties” contain the information required to resolve the paradox?</a:t>
            </a:r>
          </a:p>
          <a:p>
            <a:r>
              <a:rPr lang="en-GB" sz="2200" dirty="0">
                <a:ea typeface="Calibri" panose="020F0502020204030204" pitchFamily="34" charset="0"/>
              </a:rPr>
              <a:t>Is there </a:t>
            </a:r>
            <a:r>
              <a:rPr lang="en-GB" sz="2200" dirty="0">
                <a:effectLst/>
                <a:ea typeface="Calibri" panose="020F0502020204030204" pitchFamily="34" charset="0"/>
              </a:rPr>
              <a:t>knowledge that would conceivably remove the appearance of paradox?</a:t>
            </a:r>
          </a:p>
          <a:p>
            <a:r>
              <a:rPr lang="en-GB" sz="2200" dirty="0">
                <a:effectLst/>
                <a:ea typeface="Calibri" panose="020F0502020204030204" pitchFamily="34" charset="0"/>
              </a:rPr>
              <a:t> Could this knowledge be contained by the finite capacity of our mind?</a:t>
            </a:r>
          </a:p>
          <a:p>
            <a:endParaRPr lang="en-US" dirty="0"/>
          </a:p>
        </p:txBody>
      </p:sp>
      <p:sp>
        <p:nvSpPr>
          <p:cNvPr id="5" name="Slide Number Placeholder 4">
            <a:extLst>
              <a:ext uri="{FF2B5EF4-FFF2-40B4-BE49-F238E27FC236}">
                <a16:creationId xmlns:a16="http://schemas.microsoft.com/office/drawing/2014/main" id="{933255D3-24D7-8C34-5429-C21A551EA57E}"/>
              </a:ext>
            </a:extLst>
          </p:cNvPr>
          <p:cNvSpPr>
            <a:spLocks noGrp="1"/>
          </p:cNvSpPr>
          <p:nvPr>
            <p:ph type="sldNum" sz="quarter" idx="12"/>
          </p:nvPr>
        </p:nvSpPr>
        <p:spPr>
          <a:xfrm>
            <a:off x="9948863" y="6507212"/>
            <a:ext cx="1692274" cy="153888"/>
          </a:xfrm>
        </p:spPr>
        <p:txBody>
          <a:bodyPr wrap="square" anchor="ctr">
            <a:normAutofit/>
          </a:bodyPr>
          <a:lstStyle/>
          <a:p>
            <a:pPr rtl="0">
              <a:spcAft>
                <a:spcPts val="600"/>
              </a:spcAft>
            </a:pPr>
            <a:fld id="{DBA1B0FB-D917-4C8C-928F-313BD683BF39}" type="slidenum">
              <a:rPr lang="en-GB" smtClean="0"/>
              <a:pPr rtl="0">
                <a:spcAft>
                  <a:spcPts val="600"/>
                </a:spcAft>
              </a:pPr>
              <a:t>20</a:t>
            </a:fld>
            <a:endParaRPr lang="en-GB"/>
          </a:p>
        </p:txBody>
      </p:sp>
      <p:sp>
        <p:nvSpPr>
          <p:cNvPr id="6" name="Date Placeholder 5">
            <a:extLst>
              <a:ext uri="{FF2B5EF4-FFF2-40B4-BE49-F238E27FC236}">
                <a16:creationId xmlns:a16="http://schemas.microsoft.com/office/drawing/2014/main" id="{A8CCA7C7-0572-EFE4-A3AC-063681061B6A}"/>
              </a:ext>
            </a:extLst>
          </p:cNvPr>
          <p:cNvSpPr>
            <a:spLocks noGrp="1"/>
          </p:cNvSpPr>
          <p:nvPr>
            <p:ph type="dt" sz="half" idx="13"/>
          </p:nvPr>
        </p:nvSpPr>
        <p:spPr>
          <a:xfrm>
            <a:off x="550863" y="6507212"/>
            <a:ext cx="2628900" cy="153888"/>
          </a:xfrm>
        </p:spPr>
        <p:txBody>
          <a:bodyPr wrap="square" anchor="ctr">
            <a:normAutofit/>
          </a:bodyPr>
          <a:lstStyle/>
          <a:p>
            <a:pPr>
              <a:spcAft>
                <a:spcPts val="600"/>
              </a:spcAft>
            </a:pPr>
            <a:r>
              <a:rPr lang="en-GB"/>
              <a:t>Thursday 6</a:t>
            </a:r>
            <a:r>
              <a:rPr lang="en-GB" baseline="30000"/>
              <a:t>th</a:t>
            </a:r>
            <a:r>
              <a:rPr lang="en-GB"/>
              <a:t> July 2023</a:t>
            </a:r>
          </a:p>
        </p:txBody>
      </p:sp>
      <p:sp>
        <p:nvSpPr>
          <p:cNvPr id="8" name="Footer Placeholder 4">
            <a:extLst>
              <a:ext uri="{FF2B5EF4-FFF2-40B4-BE49-F238E27FC236}">
                <a16:creationId xmlns:a16="http://schemas.microsoft.com/office/drawing/2014/main" id="{E2D30FF1-B490-C0A9-6C6E-E99B590AA60D}"/>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154994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09518"/>
            <a:ext cx="5437187" cy="951534"/>
          </a:xfrm>
        </p:spPr>
        <p:txBody>
          <a:bodyPr rtlCol="0"/>
          <a:lstStyle/>
          <a:p>
            <a:pPr rtl="0"/>
            <a:r>
              <a:rPr lang="en-GB" dirty="0"/>
              <a:t>Any Questions?</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1879541"/>
            <a:ext cx="5437187" cy="1161833"/>
          </a:xfrm>
        </p:spPr>
        <p:txBody>
          <a:bodyPr rtlCol="0"/>
          <a:lstStyle/>
          <a:p>
            <a:pPr rtl="0"/>
            <a:r>
              <a:rPr lang="en-GB" dirty="0"/>
              <a:t>Dr Finley Lawson</a:t>
            </a:r>
          </a:p>
          <a:p>
            <a:pPr rtl="0"/>
            <a:r>
              <a:rPr lang="en-GB" dirty="0" err="1">
                <a:hlinkClick r:id="rId2">
                  <a:extLst>
                    <a:ext uri="{A12FA001-AC4F-418D-AE19-62706E023703}">
                      <ahyp:hlinkClr xmlns:ahyp="http://schemas.microsoft.com/office/drawing/2018/hyperlinkcolor" val="tx"/>
                    </a:ext>
                  </a:extLst>
                </a:hlinkClick>
              </a:rPr>
              <a:t>Finley.issac@gmail.com</a:t>
            </a:r>
            <a:r>
              <a:rPr lang="en-GB" dirty="0"/>
              <a:t> @</a:t>
            </a:r>
            <a:r>
              <a:rPr lang="en-GB" dirty="0" err="1"/>
              <a:t>FinnatCCCU</a:t>
            </a:r>
            <a:endParaRPr lang="en-GB" dirty="0"/>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21</a:t>
            </a:fld>
            <a:endParaRPr lang="en-GB"/>
          </a:p>
        </p:txBody>
      </p:sp>
      <p:pic>
        <p:nvPicPr>
          <p:cNvPr id="3" name="Picture 2" descr="A qr code with a logo&#10;&#10;Description automatically generated">
            <a:extLst>
              <a:ext uri="{FF2B5EF4-FFF2-40B4-BE49-F238E27FC236}">
                <a16:creationId xmlns:a16="http://schemas.microsoft.com/office/drawing/2014/main" id="{1CF371E0-F6EC-16B8-7648-8CF0E62DC5EC}"/>
              </a:ext>
            </a:extLst>
          </p:cNvPr>
          <p:cNvPicPr>
            <a:picLocks noChangeAspect="1"/>
          </p:cNvPicPr>
          <p:nvPr/>
        </p:nvPicPr>
        <p:blipFill>
          <a:blip r:embed="rId5"/>
          <a:stretch>
            <a:fillRect/>
          </a:stretch>
        </p:blipFill>
        <p:spPr>
          <a:xfrm>
            <a:off x="3553555" y="3314272"/>
            <a:ext cx="2296852" cy="2296852"/>
          </a:xfrm>
          <a:prstGeom prst="rect">
            <a:avLst/>
          </a:prstGeom>
        </p:spPr>
      </p:pic>
      <p:pic>
        <p:nvPicPr>
          <p:cNvPr id="8" name="Picture 7" descr="A qr code with a green circle&#10;&#10;Description automatically generated">
            <a:extLst>
              <a:ext uri="{FF2B5EF4-FFF2-40B4-BE49-F238E27FC236}">
                <a16:creationId xmlns:a16="http://schemas.microsoft.com/office/drawing/2014/main" id="{07F87FB2-838E-C55D-68A9-61B0B1E99D1E}"/>
              </a:ext>
            </a:extLst>
          </p:cNvPr>
          <p:cNvPicPr>
            <a:picLocks noChangeAspect="1"/>
          </p:cNvPicPr>
          <p:nvPr/>
        </p:nvPicPr>
        <p:blipFill>
          <a:blip r:embed="rId6"/>
          <a:stretch>
            <a:fillRect/>
          </a:stretch>
        </p:blipFill>
        <p:spPr>
          <a:xfrm>
            <a:off x="550863" y="3314272"/>
            <a:ext cx="2296852" cy="2296852"/>
          </a:xfrm>
          <a:prstGeom prst="rect">
            <a:avLst/>
          </a:prstGeom>
        </p:spPr>
      </p:pic>
      <p:sp>
        <p:nvSpPr>
          <p:cNvPr id="2" name="Date Placeholder 3">
            <a:extLst>
              <a:ext uri="{FF2B5EF4-FFF2-40B4-BE49-F238E27FC236}">
                <a16:creationId xmlns:a16="http://schemas.microsoft.com/office/drawing/2014/main" id="{E6CF7834-9ECA-54B2-6C09-710309854BD9}"/>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Thursday 6</a:t>
            </a:r>
            <a:r>
              <a:rPr lang="en-GB" baseline="30000" dirty="0"/>
              <a:t>th</a:t>
            </a:r>
            <a:r>
              <a:rPr lang="en-GB" dirty="0"/>
              <a:t> July 2023</a:t>
            </a:r>
          </a:p>
        </p:txBody>
      </p:sp>
      <p:sp>
        <p:nvSpPr>
          <p:cNvPr id="9" name="Footer Placeholder 4">
            <a:extLst>
              <a:ext uri="{FF2B5EF4-FFF2-40B4-BE49-F238E27FC236}">
                <a16:creationId xmlns:a16="http://schemas.microsoft.com/office/drawing/2014/main" id="{DF5BAB64-ACA9-D4E4-ED7E-6DDFEB89C5B8}"/>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32477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D33FCFD6-9DB0-B826-20E5-D57301A0BC2A}"/>
              </a:ext>
            </a:extLst>
          </p:cNvPr>
          <p:cNvSpPr>
            <a:spLocks noGrp="1"/>
          </p:cNvSpPr>
          <p:nvPr>
            <p:ph type="title"/>
          </p:nvPr>
        </p:nvSpPr>
        <p:spPr>
          <a:xfrm>
            <a:off x="550863" y="549275"/>
            <a:ext cx="11090274" cy="1332000"/>
          </a:xfrm>
        </p:spPr>
        <p:txBody>
          <a:bodyPr wrap="square" anchor="t">
            <a:normAutofit/>
          </a:bodyPr>
          <a:lstStyle/>
          <a:p>
            <a:r>
              <a:rPr lang="en-US" dirty="0"/>
              <a:t>The Challenge</a:t>
            </a:r>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half" idx="1"/>
          </p:nvPr>
        </p:nvSpPr>
        <p:spPr>
          <a:xfrm>
            <a:off x="550862" y="2097175"/>
            <a:ext cx="5435600" cy="3995650"/>
          </a:xfrm>
        </p:spPr>
        <p:txBody>
          <a:bodyPr wrap="square" rtlCol="0">
            <a:normAutofit/>
          </a:bodyPr>
          <a:lstStyle/>
          <a:p>
            <a:pPr rtl="0">
              <a:lnSpc>
                <a:spcPct val="100000"/>
              </a:lnSpc>
            </a:pPr>
            <a:r>
              <a:rPr lang="en-GB" dirty="0">
                <a:effectLst/>
              </a:rPr>
              <a:t>Humans cannot hold the concepts  [of human and divine] in a coherent epistemic or theological framework (Goulder, 1979;  Hepburn, 1960). </a:t>
            </a:r>
          </a:p>
          <a:p>
            <a:pPr rtl="0">
              <a:lnSpc>
                <a:spcPct val="100000"/>
              </a:lnSpc>
            </a:pPr>
            <a:r>
              <a:rPr lang="en-GB" dirty="0">
                <a:effectLst/>
              </a:rPr>
              <a:t>C. Stephen Evans: our “problematic” conceptual equipment is at the root of paradox</a:t>
            </a:r>
          </a:p>
          <a:p>
            <a:pPr rtl="0">
              <a:lnSpc>
                <a:spcPct val="100000"/>
              </a:lnSpc>
            </a:pPr>
            <a:r>
              <a:rPr lang="en-GB" dirty="0">
                <a:effectLst/>
              </a:rPr>
              <a:t>One does not have to understand the mechanism (of the incarnation) to challenge the claim of paradox. Likewise, one does not need to have a full definition of “human” and/or “divine” to reconcile the apparently contradictory properties of the incarnation. </a:t>
            </a:r>
          </a:p>
        </p:txBody>
      </p:sp>
      <p:pic>
        <p:nvPicPr>
          <p:cNvPr id="17" name="Picture Placeholder 9">
            <a:extLst>
              <a:ext uri="{FF2B5EF4-FFF2-40B4-BE49-F238E27FC236}">
                <a16:creationId xmlns:a16="http://schemas.microsoft.com/office/drawing/2014/main" id="{8B341743-780E-5625-4C63-1A18329C05EF}"/>
              </a:ext>
            </a:extLst>
          </p:cNvPr>
          <p:cNvPicPr>
            <a:picLocks noChangeAspect="1"/>
          </p:cNvPicPr>
          <p:nvPr/>
        </p:nvPicPr>
        <p:blipFill rotWithShape="1">
          <a:blip r:embed="rId3"/>
          <a:srcRect l="7194" r="2339" b="-2"/>
          <a:stretch/>
        </p:blipFill>
        <p:spPr>
          <a:xfrm>
            <a:off x="6205538" y="2097175"/>
            <a:ext cx="5435600" cy="3995650"/>
          </a:xfrm>
          <a:prstGeom prst="rect">
            <a:avLst/>
          </a:prstGeom>
          <a:noFill/>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wrap="square" rtlCol="0" anchor="ctr">
            <a:normAutofit/>
          </a:bodyPr>
          <a:lstStyle/>
          <a:p>
            <a:pPr rtl="0">
              <a:spcAft>
                <a:spcPts val="600"/>
              </a:spcAft>
            </a:pPr>
            <a:fld id="{DBA1B0FB-D917-4C8C-928F-313BD683BF39}" type="slidenum">
              <a:rPr lang="en-GB" smtClean="0"/>
              <a:pPr rtl="0">
                <a:spcAft>
                  <a:spcPts val="600"/>
                </a:spcAft>
              </a:pPr>
              <a:t>3</a:t>
            </a:fld>
            <a:endParaRPr lang="en-GB"/>
          </a:p>
        </p:txBody>
      </p:sp>
      <p:sp>
        <p:nvSpPr>
          <p:cNvPr id="31" name="Date Placeholder 5">
            <a:extLst>
              <a:ext uri="{FF2B5EF4-FFF2-40B4-BE49-F238E27FC236}">
                <a16:creationId xmlns:a16="http://schemas.microsoft.com/office/drawing/2014/main" id="{1ACCE4CB-CF21-D0B9-EE80-9AFFF9D0CE2A}"/>
              </a:ext>
            </a:extLst>
          </p:cNvPr>
          <p:cNvSpPr>
            <a:spLocks noGrp="1"/>
          </p:cNvSpPr>
          <p:nvPr>
            <p:ph type="dt" sz="half" idx="13"/>
          </p:nvPr>
        </p:nvSpPr>
        <p:spPr>
          <a:xfrm>
            <a:off x="550863" y="6507212"/>
            <a:ext cx="2628900" cy="153888"/>
          </a:xfrm>
        </p:spPr>
        <p:txBody>
          <a:bodyPr/>
          <a:lstStyle/>
          <a:p>
            <a:pPr>
              <a:spcAft>
                <a:spcPts val="600"/>
              </a:spcAft>
            </a:pPr>
            <a:r>
              <a:rPr lang="en-GB"/>
              <a:t>Thursday 6</a:t>
            </a:r>
            <a:r>
              <a:rPr lang="en-GB" baseline="30000"/>
              <a:t>th</a:t>
            </a:r>
            <a:r>
              <a:rPr lang="en-GB"/>
              <a:t> July 2023</a:t>
            </a:r>
          </a:p>
        </p:txBody>
      </p:sp>
      <p:sp>
        <p:nvSpPr>
          <p:cNvPr id="28" name="Footer Placeholder 4">
            <a:extLst>
              <a:ext uri="{FF2B5EF4-FFF2-40B4-BE49-F238E27FC236}">
                <a16:creationId xmlns:a16="http://schemas.microsoft.com/office/drawing/2014/main" id="{3FBA6914-6AA5-C707-11BC-31B37BC21C87}"/>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21588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7"/>
            <a:ext cx="12192000" cy="6858000"/>
          </a:xfrm>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rtl="0">
              <a:lnSpc>
                <a:spcPct val="100000"/>
              </a:lnSpc>
            </a:pPr>
            <a:r>
              <a:rPr lang="en-GB" sz="6400" kern="1200" dirty="0">
                <a:solidFill>
                  <a:schemeClr val="tx1"/>
                </a:solidFill>
                <a:latin typeface="Avenir Next LT Pro Demi" panose="020B0704020202020204" pitchFamily="34" charset="0"/>
              </a:rPr>
              <a:t>Paradox in Theology</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4</a:t>
            </a:fld>
            <a:endParaRPr lang="en-GB"/>
          </a:p>
        </p:txBody>
      </p:sp>
      <p:sp>
        <p:nvSpPr>
          <p:cNvPr id="11" name="Subtitle 10">
            <a:extLst>
              <a:ext uri="{FF2B5EF4-FFF2-40B4-BE49-F238E27FC236}">
                <a16:creationId xmlns:a16="http://schemas.microsoft.com/office/drawing/2014/main" id="{18CDCE32-47FF-1AA3-0827-988E771D04F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600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901838"/>
          </a:xfrm>
        </p:spPr>
        <p:txBody>
          <a:bodyPr rtlCol="0"/>
          <a:lstStyle/>
          <a:p>
            <a:pPr rtl="0"/>
            <a:r>
              <a:rPr lang="en-GB" dirty="0"/>
              <a:t>The Place of Paradox in Theology</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0862" y="1349096"/>
            <a:ext cx="3563936" cy="673802"/>
          </a:xfrm>
        </p:spPr>
        <p:txBody>
          <a:bodyPr rtlCol="0"/>
          <a:lstStyle/>
          <a:p>
            <a:pPr algn="ctr" rtl="0">
              <a:lnSpc>
                <a:spcPct val="100000"/>
              </a:lnSpc>
              <a:spcBef>
                <a:spcPts val="600"/>
              </a:spcBef>
              <a:spcAft>
                <a:spcPts val="600"/>
              </a:spcAft>
            </a:pPr>
            <a:r>
              <a:rPr lang="en-GB" dirty="0"/>
              <a:t>Brian Daley </a:t>
            </a:r>
          </a:p>
          <a:p>
            <a:pPr algn="ctr" rtl="0">
              <a:lnSpc>
                <a:spcPct val="100000"/>
              </a:lnSpc>
              <a:spcBef>
                <a:spcPts val="0"/>
              </a:spcBef>
              <a:spcAft>
                <a:spcPts val="0"/>
              </a:spcAft>
            </a:pPr>
            <a:r>
              <a:rPr lang="en-GB" dirty="0"/>
              <a:t>(2004 194-5)</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488306" y="2221385"/>
            <a:ext cx="3563936" cy="4087340"/>
          </a:xfrm>
        </p:spPr>
        <p:txBody>
          <a:bodyPr rtlCol="0">
            <a:noAutofit/>
          </a:bodyPr>
          <a:lstStyle/>
          <a:p>
            <a:pPr marL="0" lvl="0" indent="0" algn="ctr" rtl="0">
              <a:lnSpc>
                <a:spcPct val="100000"/>
              </a:lnSpc>
              <a:buNone/>
            </a:pPr>
            <a:r>
              <a:rPr lang="en-GB" sz="2200" dirty="0">
                <a:effectLst/>
                <a:ea typeface="Calibri" panose="020F0502020204030204" pitchFamily="34" charset="0"/>
              </a:rPr>
              <a:t>“To say that Christ is a single hypostasis who joins together two wholly distinct and unequal natures – the transcendent, infinite, foundational reality of God and the limited reality of a historical human being – in a ‘mode of union’ which constitutes his present personal reality is to say that he is a living paradox”</a:t>
            </a:r>
            <a:endParaRPr lang="en-GB" sz="2200" dirty="0"/>
          </a:p>
          <a:p>
            <a:pPr rtl="0">
              <a:lnSpc>
                <a:spcPct val="100000"/>
              </a:lnSpc>
            </a:pPr>
            <a:endParaRPr lang="en-GB" sz="1700" dirty="0"/>
          </a:p>
        </p:txBody>
      </p:sp>
      <p:sp>
        <p:nvSpPr>
          <p:cNvPr id="12" name="Text Placeholder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349096"/>
            <a:ext cx="3566160" cy="673802"/>
          </a:xfrm>
        </p:spPr>
        <p:txBody>
          <a:bodyPr rtlCol="0"/>
          <a:lstStyle/>
          <a:p>
            <a:pPr algn="ctr" rtl="0">
              <a:lnSpc>
                <a:spcPct val="100000"/>
              </a:lnSpc>
              <a:spcBef>
                <a:spcPts val="0"/>
              </a:spcBef>
              <a:spcAft>
                <a:spcPts val="0"/>
              </a:spcAft>
            </a:pPr>
            <a:r>
              <a:rPr lang="en-GB" dirty="0"/>
              <a:t>Patricia Ranft</a:t>
            </a:r>
          </a:p>
          <a:p>
            <a:pPr algn="ctr" rtl="0">
              <a:lnSpc>
                <a:spcPct val="100000"/>
              </a:lnSpc>
              <a:spcBef>
                <a:spcPts val="0"/>
              </a:spcBef>
              <a:spcAft>
                <a:spcPts val="0"/>
              </a:spcAft>
            </a:pPr>
            <a:r>
              <a:rPr lang="en-GB" dirty="0"/>
              <a:t>(2021, 61)</a:t>
            </a:r>
          </a:p>
        </p:txBody>
      </p:sp>
      <p:sp>
        <p:nvSpPr>
          <p:cNvPr id="13" name="Content Placeholder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508755" cy="3515555"/>
          </a:xfrm>
        </p:spPr>
        <p:txBody>
          <a:bodyPr rtlCol="0">
            <a:noAutofit/>
          </a:bodyPr>
          <a:lstStyle/>
          <a:p>
            <a:pPr marL="0" lvl="0" indent="0" algn="ctr" rtl="0">
              <a:buNone/>
            </a:pPr>
            <a:r>
              <a:rPr lang="en-GB" sz="2200" dirty="0"/>
              <a:t>“The doctrine of the incarnation is a doctrine of precise balance between two opposites. The balance is the paradox and the heart of the doctrine […] too heavy an emphasis on the divine or on the human, the paradoxical balance is lost “</a:t>
            </a:r>
          </a:p>
        </p:txBody>
      </p:sp>
      <p:sp>
        <p:nvSpPr>
          <p:cNvPr id="10" name="Text Placeholder 9">
            <a:extLst>
              <a:ext uri="{FF2B5EF4-FFF2-40B4-BE49-F238E27FC236}">
                <a16:creationId xmlns:a16="http://schemas.microsoft.com/office/drawing/2014/main" id="{34A9BC34-CFDB-4D7A-8D6C-1CE608D0909F}"/>
              </a:ext>
            </a:extLst>
          </p:cNvPr>
          <p:cNvSpPr>
            <a:spLocks noGrp="1"/>
          </p:cNvSpPr>
          <p:nvPr>
            <p:ph type="body" sz="quarter" idx="3"/>
          </p:nvPr>
        </p:nvSpPr>
        <p:spPr>
          <a:xfrm>
            <a:off x="8110956" y="1349096"/>
            <a:ext cx="3566160" cy="673802"/>
          </a:xfrm>
        </p:spPr>
        <p:txBody>
          <a:bodyPr rtlCol="0"/>
          <a:lstStyle/>
          <a:p>
            <a:pPr algn="ctr" rtl="0">
              <a:lnSpc>
                <a:spcPct val="100000"/>
              </a:lnSpc>
              <a:spcBef>
                <a:spcPts val="0"/>
              </a:spcBef>
              <a:spcAft>
                <a:spcPts val="0"/>
              </a:spcAft>
            </a:pPr>
            <a:r>
              <a:rPr lang="en-GB" dirty="0"/>
              <a:t>Cyril </a:t>
            </a:r>
            <a:r>
              <a:rPr lang="en-GB" dirty="0" err="1"/>
              <a:t>orji</a:t>
            </a:r>
            <a:endParaRPr lang="en-GB" dirty="0"/>
          </a:p>
          <a:p>
            <a:pPr algn="ctr" rtl="0">
              <a:lnSpc>
                <a:spcPct val="100000"/>
              </a:lnSpc>
              <a:spcBef>
                <a:spcPts val="0"/>
              </a:spcBef>
              <a:spcAft>
                <a:spcPts val="0"/>
              </a:spcAft>
            </a:pPr>
            <a:r>
              <a:rPr lang="en-GB" dirty="0"/>
              <a:t>(2022, 19)</a:t>
            </a:r>
          </a:p>
        </p:txBody>
      </p:sp>
      <p:sp>
        <p:nvSpPr>
          <p:cNvPr id="11" name="Content Placeholder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rtlCol="0">
            <a:normAutofit/>
          </a:bodyPr>
          <a:lstStyle/>
          <a:p>
            <a:pPr marL="0" lvl="0" indent="0" algn="ctr" rtl="0">
              <a:buNone/>
            </a:pPr>
            <a:r>
              <a:rPr lang="en-GB" sz="2200" dirty="0"/>
              <a:t>“Just as paradoxes are unavoidable in logic and mathematics, paradoxes are inevitable in religious and theological discourse”</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5</a:t>
            </a:fld>
            <a:endParaRPr lang="en-GB"/>
          </a:p>
        </p:txBody>
      </p:sp>
      <p:sp>
        <p:nvSpPr>
          <p:cNvPr id="2" name="Date Placeholder 3">
            <a:extLst>
              <a:ext uri="{FF2B5EF4-FFF2-40B4-BE49-F238E27FC236}">
                <a16:creationId xmlns:a16="http://schemas.microsoft.com/office/drawing/2014/main" id="{DD444EEE-8CAB-EAE1-E113-7136D73CED01}"/>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Thursday 6</a:t>
            </a:r>
            <a:r>
              <a:rPr lang="en-GB" baseline="30000" dirty="0"/>
              <a:t>th</a:t>
            </a:r>
            <a:r>
              <a:rPr lang="en-GB" dirty="0"/>
              <a:t> July 2023</a:t>
            </a:r>
          </a:p>
        </p:txBody>
      </p:sp>
      <p:sp>
        <p:nvSpPr>
          <p:cNvPr id="3" name="Footer Placeholder 4">
            <a:extLst>
              <a:ext uri="{FF2B5EF4-FFF2-40B4-BE49-F238E27FC236}">
                <a16:creationId xmlns:a16="http://schemas.microsoft.com/office/drawing/2014/main" id="{41A12924-3A3E-4F4D-0872-C01ADCDE6D10}"/>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Tyndale Fellowship Philosophy of Religion Study Group Conference</a:t>
            </a:r>
          </a:p>
        </p:txBody>
      </p:sp>
    </p:spTree>
    <p:extLst>
      <p:ext uri="{BB962C8B-B14F-4D97-AF65-F5344CB8AC3E}">
        <p14:creationId xmlns:p14="http://schemas.microsoft.com/office/powerpoint/2010/main" val="14205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2" grpId="0" uiExpand="1" build="p"/>
      <p:bldP spid="13" grpId="0" build="p"/>
      <p:bldP spid="10" grpId="0" uiExpand="1"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09518"/>
            <a:ext cx="11097551" cy="901838"/>
          </a:xfrm>
        </p:spPr>
        <p:txBody>
          <a:bodyPr rtlCol="0"/>
          <a:lstStyle/>
          <a:p>
            <a:pPr rtl="0"/>
            <a:r>
              <a:rPr lang="en-GB" dirty="0"/>
              <a:t>The Place of Paradox in Theology</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0862" y="3205085"/>
            <a:ext cx="3563936" cy="673802"/>
          </a:xfrm>
        </p:spPr>
        <p:txBody>
          <a:bodyPr rtlCol="0"/>
          <a:lstStyle/>
          <a:p>
            <a:pPr algn="ctr" rtl="0">
              <a:lnSpc>
                <a:spcPct val="100000"/>
              </a:lnSpc>
              <a:spcBef>
                <a:spcPts val="600"/>
              </a:spcBef>
              <a:spcAft>
                <a:spcPts val="600"/>
              </a:spcAft>
            </a:pPr>
            <a:r>
              <a:rPr lang="en-GB" dirty="0" err="1"/>
              <a:t>APOria</a:t>
            </a:r>
            <a:r>
              <a:rPr lang="en-GB" dirty="0"/>
              <a:t> not(?) paradox?</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4425218" y="2093796"/>
            <a:ext cx="7482877" cy="3730976"/>
          </a:xfrm>
        </p:spPr>
        <p:txBody>
          <a:bodyPr rtlCol="0">
            <a:noAutofit/>
          </a:bodyPr>
          <a:lstStyle/>
          <a:p>
            <a:pPr marL="0" indent="0" algn="ctr">
              <a:lnSpc>
                <a:spcPct val="100000"/>
              </a:lnSpc>
              <a:spcAft>
                <a:spcPts val="2400"/>
              </a:spcAft>
              <a:buNone/>
            </a:pPr>
            <a:r>
              <a:rPr lang="en-GB" sz="2200" dirty="0">
                <a:effectLst/>
                <a:ea typeface="Calibri" panose="020F0502020204030204" pitchFamily="34" charset="0"/>
              </a:rPr>
              <a:t>Aporia recognises “a dialectical interaction between irreducible yet contradictory components” (McGaughey, 1997, p. 40) rather than privileging one side of the tension over the other. It acknowledges the NECESSITY of both components as well as their “irreconcilability”.</a:t>
            </a:r>
          </a:p>
          <a:p>
            <a:pPr marL="0" indent="0" algn="ctr">
              <a:lnSpc>
                <a:spcPct val="100000"/>
              </a:lnSpc>
              <a:spcAft>
                <a:spcPts val="2400"/>
              </a:spcAft>
              <a:buNone/>
            </a:pPr>
            <a:r>
              <a:rPr lang="en-GB" sz="2200" dirty="0">
                <a:effectLst/>
                <a:ea typeface="Calibri" panose="020F0502020204030204" pitchFamily="34" charset="0"/>
              </a:rPr>
              <a:t>Theology “must go one step further to ensure that both the spiritual and the material are recognized </a:t>
            </a:r>
            <a:r>
              <a:rPr lang="en-GB" sz="2200" i="1" dirty="0">
                <a:effectLst/>
                <a:ea typeface="Calibri" panose="020F0502020204030204" pitchFamily="34" charset="0"/>
              </a:rPr>
              <a:t>in tension within one another</a:t>
            </a:r>
            <a:r>
              <a:rPr lang="en-GB" sz="2200" dirty="0">
                <a:effectLst/>
                <a:ea typeface="Calibri" panose="020F0502020204030204" pitchFamily="34" charset="0"/>
              </a:rPr>
              <a:t> and not engage in a metaphysical reduction of “reality” down to one side or the other” (1997, p. 112 emphasis added)</a:t>
            </a:r>
          </a:p>
          <a:p>
            <a:pPr marL="0" indent="0" algn="ctr">
              <a:lnSpc>
                <a:spcPct val="100000"/>
              </a:lnSpc>
              <a:spcAft>
                <a:spcPts val="2400"/>
              </a:spcAft>
              <a:buNone/>
            </a:pPr>
            <a:endParaRPr lang="en-GB" sz="2200" dirty="0">
              <a:effectLst/>
              <a:ea typeface="Calibri" panose="020F0502020204030204" pitchFamily="34" charset="0"/>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6</a:t>
            </a:fld>
            <a:endParaRPr lang="en-GB"/>
          </a:p>
        </p:txBody>
      </p:sp>
      <p:sp>
        <p:nvSpPr>
          <p:cNvPr id="20" name="Date Placeholder 3">
            <a:extLst>
              <a:ext uri="{FF2B5EF4-FFF2-40B4-BE49-F238E27FC236}">
                <a16:creationId xmlns:a16="http://schemas.microsoft.com/office/drawing/2014/main" id="{07986C6D-3E5A-93EB-35BC-3C6A405037D4}"/>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21" name="Footer Placeholder 4">
            <a:extLst>
              <a:ext uri="{FF2B5EF4-FFF2-40B4-BE49-F238E27FC236}">
                <a16:creationId xmlns:a16="http://schemas.microsoft.com/office/drawing/2014/main" id="{987F3B8F-325B-40D4-DE7F-C92DC933989C}"/>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11546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09518"/>
            <a:ext cx="11097551" cy="901838"/>
          </a:xfrm>
        </p:spPr>
        <p:txBody>
          <a:bodyPr rtlCol="0"/>
          <a:lstStyle/>
          <a:p>
            <a:pPr rtl="0"/>
            <a:r>
              <a:rPr lang="en-GB" dirty="0"/>
              <a:t>The Place of Paradox in Theology</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a:xfrm>
            <a:off x="550862" y="1982249"/>
            <a:ext cx="3563936" cy="673802"/>
          </a:xfrm>
        </p:spPr>
        <p:txBody>
          <a:bodyPr rtlCol="0"/>
          <a:lstStyle/>
          <a:p>
            <a:pPr algn="ctr" rtl="0">
              <a:lnSpc>
                <a:spcPct val="100000"/>
              </a:lnSpc>
              <a:spcBef>
                <a:spcPts val="600"/>
              </a:spcBef>
              <a:spcAft>
                <a:spcPts val="600"/>
              </a:spcAft>
            </a:pPr>
            <a:r>
              <a:rPr lang="en-GB" dirty="0"/>
              <a:t>Biblical usage</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4335764" y="1674857"/>
            <a:ext cx="7482877" cy="1545900"/>
          </a:xfrm>
        </p:spPr>
        <p:txBody>
          <a:bodyPr rtlCol="0">
            <a:noAutofit/>
          </a:bodyPr>
          <a:lstStyle/>
          <a:p>
            <a:pPr marL="0" indent="0" algn="ctr">
              <a:lnSpc>
                <a:spcPct val="100000"/>
              </a:lnSpc>
              <a:spcBef>
                <a:spcPts val="0"/>
              </a:spcBef>
              <a:spcAft>
                <a:spcPts val="0"/>
              </a:spcAft>
              <a:buNone/>
            </a:pPr>
            <a:r>
              <a:rPr lang="en-GB" sz="2200" dirty="0">
                <a:effectLst/>
                <a:ea typeface="Calibri" panose="020F0502020204030204" pitchFamily="34" charset="0"/>
              </a:rPr>
              <a:t>Parádoxos (πα</a:t>
            </a:r>
            <a:r>
              <a:rPr lang="en-GB" sz="2200" dirty="0" err="1">
                <a:effectLst/>
                <a:ea typeface="Calibri" panose="020F0502020204030204" pitchFamily="34" charset="0"/>
              </a:rPr>
              <a:t>ράδοξος</a:t>
            </a:r>
            <a:r>
              <a:rPr lang="en-GB" sz="2200" dirty="0">
                <a:effectLst/>
                <a:ea typeface="Calibri" panose="020F0502020204030204" pitchFamily="34" charset="0"/>
              </a:rPr>
              <a:t>) is used once in the entirety of the Bible (Luke 5:26). In that instance it is often translated as “strange” or “remarkable” things</a:t>
            </a:r>
          </a:p>
          <a:p>
            <a:pPr marL="0" indent="0" algn="ctr">
              <a:lnSpc>
                <a:spcPct val="100000"/>
              </a:lnSpc>
              <a:spcBef>
                <a:spcPts val="0"/>
              </a:spcBef>
              <a:spcAft>
                <a:spcPts val="0"/>
              </a:spcAft>
              <a:buNone/>
            </a:pPr>
            <a:r>
              <a:rPr lang="en-GB" dirty="0">
                <a:ea typeface="Calibri" panose="020F0502020204030204" pitchFamily="34" charset="0"/>
              </a:rPr>
              <a:t>(</a:t>
            </a:r>
            <a:r>
              <a:rPr lang="en-GB" dirty="0">
                <a:effectLst/>
                <a:ea typeface="Calibri" panose="020F0502020204030204" pitchFamily="34" charset="0"/>
              </a:rPr>
              <a:t>strange, remarkable, extraordinary, amazing, wonderful)</a:t>
            </a:r>
          </a:p>
          <a:p>
            <a:pPr marL="0" indent="0" algn="ctr">
              <a:lnSpc>
                <a:spcPct val="100000"/>
              </a:lnSpc>
              <a:spcAft>
                <a:spcPts val="2400"/>
              </a:spcAft>
              <a:buNone/>
            </a:pPr>
            <a:endParaRPr lang="en-GB" sz="2200" dirty="0">
              <a:effectLst/>
              <a:ea typeface="Calibri" panose="020F0502020204030204" pitchFamily="34" charset="0"/>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7</a:t>
            </a:fld>
            <a:endParaRPr lang="en-GB"/>
          </a:p>
        </p:txBody>
      </p:sp>
      <p:sp>
        <p:nvSpPr>
          <p:cNvPr id="2" name="Text Placeholder 7">
            <a:extLst>
              <a:ext uri="{FF2B5EF4-FFF2-40B4-BE49-F238E27FC236}">
                <a16:creationId xmlns:a16="http://schemas.microsoft.com/office/drawing/2014/main" id="{2DC36A3C-93D9-825C-EC26-27854FFF011C}"/>
              </a:ext>
            </a:extLst>
          </p:cNvPr>
          <p:cNvSpPr txBox="1">
            <a:spLocks/>
          </p:cNvSpPr>
          <p:nvPr/>
        </p:nvSpPr>
        <p:spPr>
          <a:xfrm>
            <a:off x="550862" y="4244730"/>
            <a:ext cx="3563936" cy="673802"/>
          </a:xfrm>
          <a:prstGeom prst="rect">
            <a:avLst/>
          </a:prstGeom>
        </p:spPr>
        <p:txBody>
          <a:bodyPr vert="horz" wrap="square" lIns="0" tIns="0" rIns="0" bIns="0" rtlCol="0" anchor="b">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b="0" kern="1200" cap="all" spc="200" baseline="0">
                <a:solidFill>
                  <a:schemeClr val="tx1"/>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800" b="1"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600" b="1"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spcAft>
                <a:spcPts val="600"/>
              </a:spcAft>
            </a:pPr>
            <a:r>
              <a:rPr lang="en-GB" dirty="0"/>
              <a:t>contemporary usage</a:t>
            </a:r>
          </a:p>
        </p:txBody>
      </p:sp>
      <p:sp>
        <p:nvSpPr>
          <p:cNvPr id="3" name="Content Placeholder 8">
            <a:extLst>
              <a:ext uri="{FF2B5EF4-FFF2-40B4-BE49-F238E27FC236}">
                <a16:creationId xmlns:a16="http://schemas.microsoft.com/office/drawing/2014/main" id="{8EA2D200-F2A9-C0A3-4B0A-1E0F3CF060C2}"/>
              </a:ext>
            </a:extLst>
          </p:cNvPr>
          <p:cNvSpPr txBox="1">
            <a:spLocks/>
          </p:cNvSpPr>
          <p:nvPr/>
        </p:nvSpPr>
        <p:spPr>
          <a:xfrm>
            <a:off x="4335763" y="3694664"/>
            <a:ext cx="7482877" cy="2447736"/>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2400"/>
              </a:spcAft>
              <a:buFont typeface="Arial" panose="020B0604020202020204" pitchFamily="34" charset="0"/>
              <a:buNone/>
            </a:pPr>
            <a:r>
              <a:rPr lang="en-GB" sz="2200" dirty="0">
                <a:ea typeface="Calibri" panose="020F0502020204030204" pitchFamily="34" charset="0"/>
              </a:rPr>
              <a:t>Paradox = ‘the notion that traditional Christian conceptions of God and his relation to the world suffer from internal logical difficulties’ (Anderson 2007, 1 emphasis added)?</a:t>
            </a:r>
          </a:p>
          <a:p>
            <a:pPr marL="0" indent="0" algn="ctr">
              <a:lnSpc>
                <a:spcPct val="100000"/>
              </a:lnSpc>
              <a:spcAft>
                <a:spcPts val="2400"/>
              </a:spcAft>
              <a:buFont typeface="Arial" panose="020B0604020202020204" pitchFamily="34" charset="0"/>
              <a:buNone/>
            </a:pPr>
            <a:r>
              <a:rPr lang="en-GB" sz="2200" dirty="0">
                <a:ea typeface="Calibri" panose="020F0502020204030204" pitchFamily="34" charset="0"/>
              </a:rPr>
              <a:t>Theological significance ‘potential implications for the epistemic status of Christian beliefs’ (2007, 1), Faith no longer a  “reasonable enterprise” (Locke)</a:t>
            </a:r>
          </a:p>
        </p:txBody>
      </p:sp>
      <p:sp>
        <p:nvSpPr>
          <p:cNvPr id="4" name="Date Placeholder 3">
            <a:extLst>
              <a:ext uri="{FF2B5EF4-FFF2-40B4-BE49-F238E27FC236}">
                <a16:creationId xmlns:a16="http://schemas.microsoft.com/office/drawing/2014/main" id="{E66D4DD8-8BBB-02E1-E79C-DAA44E064C12}"/>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5" name="Footer Placeholder 4">
            <a:extLst>
              <a:ext uri="{FF2B5EF4-FFF2-40B4-BE49-F238E27FC236}">
                <a16:creationId xmlns:a16="http://schemas.microsoft.com/office/drawing/2014/main" id="{136DE484-DA28-981F-4E27-1696299796A8}"/>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Tree>
    <p:extLst>
      <p:ext uri="{BB962C8B-B14F-4D97-AF65-F5344CB8AC3E}">
        <p14:creationId xmlns:p14="http://schemas.microsoft.com/office/powerpoint/2010/main" val="7464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uiExpand="1" build="p"/>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rtl="0">
              <a:lnSpc>
                <a:spcPct val="100000"/>
              </a:lnSpc>
            </a:pPr>
            <a:r>
              <a:rPr lang="en-GB" sz="6400" kern="1200" dirty="0">
                <a:solidFill>
                  <a:schemeClr val="tx1"/>
                </a:solidFill>
                <a:latin typeface="Avenir Next LT Pro Demi" panose="020B0704020202020204" pitchFamily="34" charset="0"/>
              </a:rPr>
              <a:t>Paradoxical Roots in Dichotomy</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8</a:t>
            </a:fld>
            <a:endParaRPr lang="en-GB"/>
          </a:p>
        </p:txBody>
      </p:sp>
      <p:sp>
        <p:nvSpPr>
          <p:cNvPr id="9" name="Subtitle 8">
            <a:extLst>
              <a:ext uri="{FF2B5EF4-FFF2-40B4-BE49-F238E27FC236}">
                <a16:creationId xmlns:a16="http://schemas.microsoft.com/office/drawing/2014/main" id="{3DACE90A-ACC8-4685-683E-00AAD1239C5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1068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550862" y="509518"/>
            <a:ext cx="11097551" cy="901838"/>
          </a:xfrm>
        </p:spPr>
        <p:txBody>
          <a:bodyPr rtlCol="0"/>
          <a:lstStyle/>
          <a:p>
            <a:pPr rtl="0"/>
            <a:r>
              <a:rPr lang="en-GB" dirty="0"/>
              <a:t>Defining Paradox</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a:xfrm>
            <a:off x="626166" y="1520968"/>
            <a:ext cx="11192476" cy="2757995"/>
          </a:xfrm>
        </p:spPr>
        <p:txBody>
          <a:bodyPr rtlCol="0">
            <a:noAutofit/>
          </a:bodyPr>
          <a:lstStyle/>
          <a:p>
            <a:pPr marL="0" indent="0">
              <a:lnSpc>
                <a:spcPct val="100000"/>
              </a:lnSpc>
              <a:spcBef>
                <a:spcPts val="0"/>
              </a:spcBef>
              <a:spcAft>
                <a:spcPts val="0"/>
              </a:spcAft>
              <a:buNone/>
            </a:pPr>
            <a:r>
              <a:rPr lang="en-GB" sz="2800" dirty="0" err="1">
                <a:effectLst/>
                <a:ea typeface="Calibri" panose="020F0502020204030204" pitchFamily="34" charset="0"/>
              </a:rPr>
              <a:t>P1</a:t>
            </a:r>
            <a:r>
              <a:rPr lang="en-GB" sz="2800" dirty="0">
                <a:effectLst/>
                <a:ea typeface="Calibri" panose="020F0502020204030204" pitchFamily="34" charset="0"/>
              </a:rPr>
              <a:t>.	Apparently inconsistent with itself or with reason, though in fact true or reasonable; strongly counter-intuitive. Also: really inconsistent with reason; absurd, irrational. (</a:t>
            </a:r>
            <a:r>
              <a:rPr lang="en-GB" sz="2800" dirty="0" err="1">
                <a:effectLst/>
                <a:ea typeface="Calibri" panose="020F0502020204030204" pitchFamily="34" charset="0"/>
              </a:rPr>
              <a:t>1b</a:t>
            </a:r>
            <a:r>
              <a:rPr lang="en-GB" sz="2800" dirty="0">
                <a:effectLst/>
                <a:ea typeface="Calibri" panose="020F0502020204030204" pitchFamily="34" charset="0"/>
              </a:rPr>
              <a:t> OED)</a:t>
            </a:r>
          </a:p>
          <a:p>
            <a:pPr marL="0" indent="0">
              <a:lnSpc>
                <a:spcPct val="100000"/>
              </a:lnSpc>
              <a:spcBef>
                <a:spcPts val="0"/>
              </a:spcBef>
              <a:spcAft>
                <a:spcPts val="0"/>
              </a:spcAft>
              <a:buNone/>
            </a:pPr>
            <a:r>
              <a:rPr lang="en-GB" sz="2800" dirty="0" err="1">
                <a:effectLst/>
                <a:ea typeface="Calibri" panose="020F0502020204030204" pitchFamily="34" charset="0"/>
              </a:rPr>
              <a:t>P2</a:t>
            </a:r>
            <a:r>
              <a:rPr lang="en-GB" sz="2800" dirty="0">
                <a:effectLst/>
                <a:ea typeface="Calibri" panose="020F0502020204030204" pitchFamily="34" charset="0"/>
              </a:rPr>
              <a:t>.	Of a phenomenon, circumstance, etc.: exhibiting some contradiction with itself or with known laws, esp. laws of nature; hard to reconcile with known or accepted scientific theory; deviating from the normal. (</a:t>
            </a:r>
            <a:r>
              <a:rPr lang="en-GB" sz="2800" dirty="0" err="1">
                <a:effectLst/>
                <a:ea typeface="Calibri" panose="020F0502020204030204" pitchFamily="34" charset="0"/>
              </a:rPr>
              <a:t>3a</a:t>
            </a:r>
            <a:r>
              <a:rPr lang="en-GB" sz="2800" dirty="0">
                <a:effectLst/>
                <a:ea typeface="Calibri" panose="020F0502020204030204" pitchFamily="34" charset="0"/>
              </a:rPr>
              <a:t> OED)</a:t>
            </a:r>
          </a:p>
          <a:p>
            <a:pPr>
              <a:lnSpc>
                <a:spcPct val="100000"/>
              </a:lnSpc>
              <a:spcAft>
                <a:spcPts val="2400"/>
              </a:spcAft>
            </a:pPr>
            <a:endParaRPr lang="en-GB" sz="2200" dirty="0">
              <a:effectLst/>
              <a:ea typeface="Calibri" panose="020F0502020204030204" pitchFamily="34" charset="0"/>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n-GB" smtClean="0"/>
              <a:pPr rtl="0"/>
              <a:t>9</a:t>
            </a:fld>
            <a:endParaRPr lang="en-GB"/>
          </a:p>
        </p:txBody>
      </p:sp>
      <p:sp>
        <p:nvSpPr>
          <p:cNvPr id="4" name="Date Placeholder 3">
            <a:extLst>
              <a:ext uri="{FF2B5EF4-FFF2-40B4-BE49-F238E27FC236}">
                <a16:creationId xmlns:a16="http://schemas.microsoft.com/office/drawing/2014/main" id="{E66D4DD8-8BBB-02E1-E79C-DAA44E064C12}"/>
              </a:ext>
            </a:extLst>
          </p:cNvPr>
          <p:cNvSpPr txBox="1">
            <a:spLocks/>
          </p:cNvSpPr>
          <p:nvPr/>
        </p:nvSpPr>
        <p:spPr>
          <a:xfrm>
            <a:off x="550863" y="6507212"/>
            <a:ext cx="262890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000" kern="120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Thursday 6</a:t>
            </a:r>
            <a:r>
              <a:rPr lang="en-GB" baseline="30000"/>
              <a:t>th</a:t>
            </a:r>
            <a:r>
              <a:rPr lang="en-GB"/>
              <a:t> July 2023</a:t>
            </a:r>
            <a:endParaRPr lang="en-GB" dirty="0"/>
          </a:p>
        </p:txBody>
      </p:sp>
      <p:sp>
        <p:nvSpPr>
          <p:cNvPr id="5" name="Footer Placeholder 4">
            <a:extLst>
              <a:ext uri="{FF2B5EF4-FFF2-40B4-BE49-F238E27FC236}">
                <a16:creationId xmlns:a16="http://schemas.microsoft.com/office/drawing/2014/main" id="{136DE484-DA28-981F-4E27-1696299796A8}"/>
              </a:ext>
            </a:extLst>
          </p:cNvPr>
          <p:cNvSpPr txBox="1">
            <a:spLocks/>
          </p:cNvSpPr>
          <p:nvPr/>
        </p:nvSpPr>
        <p:spPr>
          <a:xfrm>
            <a:off x="3359150" y="6507212"/>
            <a:ext cx="6379210" cy="153888"/>
          </a:xfrm>
          <a:prstGeom prst="rect">
            <a:avLst/>
          </a:prstGeom>
        </p:spPr>
        <p:txBody>
          <a:bodyPr vert="horz" wrap="square" lIns="0" tIns="0" rIns="0" bIns="0" rtlCol="0" anchor="ctr">
            <a:sp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lang="en-GB" sz="1000" b="0" kern="1200" cap="all" spc="200" baseline="0">
                <a:solidFill>
                  <a:schemeClr val="tx1">
                    <a:lumMod val="65000"/>
                    <a:alpha val="8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Tyndale Fellowship Philosophy of Religion Study Group Conference</a:t>
            </a:r>
            <a:endParaRPr lang="en-GB" dirty="0"/>
          </a:p>
        </p:txBody>
      </p:sp>
      <p:sp>
        <p:nvSpPr>
          <p:cNvPr id="11" name="Content Placeholder 8">
            <a:extLst>
              <a:ext uri="{FF2B5EF4-FFF2-40B4-BE49-F238E27FC236}">
                <a16:creationId xmlns:a16="http://schemas.microsoft.com/office/drawing/2014/main" id="{E074CA8C-7C36-3245-64A8-5AA7A79DBF67}"/>
              </a:ext>
            </a:extLst>
          </p:cNvPr>
          <p:cNvSpPr txBox="1">
            <a:spLocks/>
          </p:cNvSpPr>
          <p:nvPr/>
        </p:nvSpPr>
        <p:spPr>
          <a:xfrm>
            <a:off x="626166" y="4899991"/>
            <a:ext cx="11192476" cy="109330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pPr>
            <a:r>
              <a:rPr lang="en-GB" sz="2800" dirty="0" err="1">
                <a:ea typeface="Calibri" panose="020F0502020204030204" pitchFamily="34" charset="0"/>
              </a:rPr>
              <a:t>P1</a:t>
            </a:r>
            <a:r>
              <a:rPr lang="en-GB" sz="2800" dirty="0">
                <a:ea typeface="Calibri" panose="020F0502020204030204" pitchFamily="34" charset="0"/>
              </a:rPr>
              <a:t>.	Are we saying Christian Theology is internally inconsistent/irrational?</a:t>
            </a:r>
          </a:p>
          <a:p>
            <a:pPr marL="0" indent="0">
              <a:lnSpc>
                <a:spcPct val="100000"/>
              </a:lnSpc>
              <a:spcBef>
                <a:spcPts val="0"/>
              </a:spcBef>
              <a:spcAft>
                <a:spcPts val="0"/>
              </a:spcAft>
              <a:buNone/>
            </a:pPr>
            <a:r>
              <a:rPr lang="en-GB" sz="2800" dirty="0" err="1">
                <a:ea typeface="Calibri" panose="020F0502020204030204" pitchFamily="34" charset="0"/>
              </a:rPr>
              <a:t>P2</a:t>
            </a:r>
            <a:r>
              <a:rPr lang="en-GB" sz="2800" dirty="0">
                <a:ea typeface="Calibri" panose="020F0502020204030204" pitchFamily="34" charset="0"/>
              </a:rPr>
              <a:t>.	Is the Incarnation in contradiction with “accepted scientific theory”?</a:t>
            </a:r>
          </a:p>
          <a:p>
            <a:pPr>
              <a:lnSpc>
                <a:spcPct val="100000"/>
              </a:lnSpc>
              <a:spcAft>
                <a:spcPts val="2400"/>
              </a:spcAft>
            </a:pPr>
            <a:endParaRPr lang="en-GB" sz="2200" dirty="0">
              <a:ea typeface="Calibri" panose="020F0502020204030204" pitchFamily="34" charset="0"/>
            </a:endParaRPr>
          </a:p>
        </p:txBody>
      </p:sp>
    </p:spTree>
    <p:extLst>
      <p:ext uri="{BB962C8B-B14F-4D97-AF65-F5344CB8AC3E}">
        <p14:creationId xmlns:p14="http://schemas.microsoft.com/office/powerpoint/2010/main" val="33817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p:bldLst>
  </p:timing>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24.tgt.Office_50301378_TF33713516_Win32_OJ112196127" id="{EDFFA481-CE53-4409-8D36-2ECF03B6BBD6}" vid="{001D13DB-0C6A-47B8-A3F5-ADC4851DB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{12295F3D-E9FD-4025-AE7E-C19CE32E4BEE}tf33713516_win32</Template>
  <TotalTime>0</TotalTime>
  <Words>1934</Words>
  <Application>Microsoft Office PowerPoint</Application>
  <PresentationFormat>Widescreen</PresentationFormat>
  <Paragraphs>179</Paragraphs>
  <Slides>21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Next LT Pro Demi</vt:lpstr>
      <vt:lpstr>Calibri</vt:lpstr>
      <vt:lpstr>Gill Sans MT</vt:lpstr>
      <vt:lpstr>Tahoma</vt:lpstr>
      <vt:lpstr>3DFloatVTI</vt:lpstr>
      <vt:lpstr>Paradox and the Incarnation: Why it isn’t Simply a Matter of Logical Contradiction</vt:lpstr>
      <vt:lpstr>Overview</vt:lpstr>
      <vt:lpstr>The Challenge</vt:lpstr>
      <vt:lpstr>Paradox in Theology</vt:lpstr>
      <vt:lpstr>The Place of Paradox in Theology</vt:lpstr>
      <vt:lpstr>The Place of Paradox in Theology</vt:lpstr>
      <vt:lpstr>The Place of Paradox in Theology</vt:lpstr>
      <vt:lpstr>Paradoxical Roots in Dichotomy</vt:lpstr>
      <vt:lpstr>Defining Paradox</vt:lpstr>
      <vt:lpstr>Non-Contradiction &amp; Excluded Middles</vt:lpstr>
      <vt:lpstr>Epistemology =/= Ontology</vt:lpstr>
      <vt:lpstr>“Paradox”, the sceptical philosopher protests, “is optimistic and too solemn a word for this. It would be more honest to call it a language of contradiction, one which can therefore delineate no possible being at all[”].   (Hepburn, 1960, p. 16 original emphasis)</vt:lpstr>
      <vt:lpstr>A Fourfold Response</vt:lpstr>
      <vt:lpstr>The incarnation is paradoxical because:</vt:lpstr>
      <vt:lpstr>The incarnation is NOT paradoxical because:</vt:lpstr>
      <vt:lpstr>The Role of Boolean Logic in the Appearance of Contradiction</vt:lpstr>
      <vt:lpstr>(Interim) Conclusion</vt:lpstr>
      <vt:lpstr>1. It is conceivable that there is information that could remove the appearance of paradox, but we don’t currently have access to it. </vt:lpstr>
      <vt:lpstr>2. The appearance of paradox is not caused by our knowledge but by our assumptions about the nature of God/Christ.</vt:lpstr>
      <vt:lpstr>3. We do not have the capacity due to our finite being to “contain” the (existent) information needed to remove the appearance of paradox.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2023-07-07T13:43:17Z</dcterms:created>
  <dcterms:modified xsi:type="dcterms:W3CDTF">2023-07-07T13:43:28Z</dcterms:modified>
</cp:coreProperties>
</file>