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4"/>
  </p:notesMasterIdLst>
  <p:sldIdLst>
    <p:sldId id="256" r:id="rId2"/>
    <p:sldId id="259" r:id="rId3"/>
    <p:sldId id="260" r:id="rId4"/>
    <p:sldId id="258" r:id="rId5"/>
    <p:sldId id="261" r:id="rId6"/>
    <p:sldId id="262" r:id="rId7"/>
    <p:sldId id="263" r:id="rId8"/>
    <p:sldId id="264" r:id="rId9"/>
    <p:sldId id="265" r:id="rId10"/>
    <p:sldId id="266" r:id="rId11"/>
    <p:sldId id="267" r:id="rId12"/>
    <p:sldId id="268" r:id="rId13"/>
  </p:sldIdLst>
  <p:sldSz cx="9144000" cy="6858000" type="screen4x3"/>
  <p:notesSz cx="6864350" cy="99964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60"/>
  </p:normalViewPr>
  <p:slideViewPr>
    <p:cSldViewPr snapToGrid="0">
      <p:cViewPr>
        <p:scale>
          <a:sx n="66" d="100"/>
          <a:sy n="66" d="100"/>
        </p:scale>
        <p:origin x="-1458" y="-1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4551" cy="499824"/>
          </a:xfrm>
          <a:prstGeom prst="rect">
            <a:avLst/>
          </a:prstGeom>
        </p:spPr>
        <p:txBody>
          <a:bodyPr vert="horz" lIns="92172" tIns="46086" rIns="92172" bIns="46086" rtlCol="0"/>
          <a:lstStyle>
            <a:lvl1pPr algn="l">
              <a:defRPr sz="1200"/>
            </a:lvl1pPr>
          </a:lstStyle>
          <a:p>
            <a:endParaRPr lang="en-GB"/>
          </a:p>
        </p:txBody>
      </p:sp>
      <p:sp>
        <p:nvSpPr>
          <p:cNvPr id="3" name="Date Placeholder 2"/>
          <p:cNvSpPr>
            <a:spLocks noGrp="1"/>
          </p:cNvSpPr>
          <p:nvPr>
            <p:ph type="dt" idx="1"/>
          </p:nvPr>
        </p:nvSpPr>
        <p:spPr>
          <a:xfrm>
            <a:off x="3888211" y="1"/>
            <a:ext cx="2974551" cy="499824"/>
          </a:xfrm>
          <a:prstGeom prst="rect">
            <a:avLst/>
          </a:prstGeom>
        </p:spPr>
        <p:txBody>
          <a:bodyPr vert="horz" lIns="92172" tIns="46086" rIns="92172" bIns="46086" rtlCol="0"/>
          <a:lstStyle>
            <a:lvl1pPr algn="r">
              <a:defRPr sz="1200"/>
            </a:lvl1pPr>
          </a:lstStyle>
          <a:p>
            <a:fld id="{5EAD8A16-2B2A-4A8C-AEEC-DE12848BB591}" type="datetimeFigureOut">
              <a:rPr lang="en-GB" smtClean="0"/>
              <a:t>21/07/2015</a:t>
            </a:fld>
            <a:endParaRPr lang="en-GB"/>
          </a:p>
        </p:txBody>
      </p:sp>
      <p:sp>
        <p:nvSpPr>
          <p:cNvPr id="4" name="Slide Image Placeholder 3"/>
          <p:cNvSpPr>
            <a:spLocks noGrp="1" noRot="1" noChangeAspect="1"/>
          </p:cNvSpPr>
          <p:nvPr>
            <p:ph type="sldImg" idx="2"/>
          </p:nvPr>
        </p:nvSpPr>
        <p:spPr>
          <a:xfrm>
            <a:off x="933450" y="749300"/>
            <a:ext cx="4997450" cy="3748088"/>
          </a:xfrm>
          <a:prstGeom prst="rect">
            <a:avLst/>
          </a:prstGeom>
          <a:noFill/>
          <a:ln w="12700">
            <a:solidFill>
              <a:prstClr val="black"/>
            </a:solidFill>
          </a:ln>
        </p:spPr>
        <p:txBody>
          <a:bodyPr vert="horz" lIns="92172" tIns="46086" rIns="92172" bIns="46086" rtlCol="0" anchor="ctr"/>
          <a:lstStyle/>
          <a:p>
            <a:endParaRPr lang="en-GB"/>
          </a:p>
        </p:txBody>
      </p:sp>
      <p:sp>
        <p:nvSpPr>
          <p:cNvPr id="5" name="Notes Placeholder 4"/>
          <p:cNvSpPr>
            <a:spLocks noGrp="1"/>
          </p:cNvSpPr>
          <p:nvPr>
            <p:ph type="body" sz="quarter" idx="3"/>
          </p:nvPr>
        </p:nvSpPr>
        <p:spPr>
          <a:xfrm>
            <a:off x="686436" y="4748333"/>
            <a:ext cx="5491480" cy="4498419"/>
          </a:xfrm>
          <a:prstGeom prst="rect">
            <a:avLst/>
          </a:prstGeom>
        </p:spPr>
        <p:txBody>
          <a:bodyPr vert="horz" lIns="92172" tIns="46086" rIns="92172" bIns="4608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494930"/>
            <a:ext cx="2974551" cy="499824"/>
          </a:xfrm>
          <a:prstGeom prst="rect">
            <a:avLst/>
          </a:prstGeom>
        </p:spPr>
        <p:txBody>
          <a:bodyPr vert="horz" lIns="92172" tIns="46086" rIns="92172" bIns="46086" rtlCol="0" anchor="b"/>
          <a:lstStyle>
            <a:lvl1pPr algn="l">
              <a:defRPr sz="1200"/>
            </a:lvl1pPr>
          </a:lstStyle>
          <a:p>
            <a:endParaRPr lang="en-GB"/>
          </a:p>
        </p:txBody>
      </p:sp>
      <p:sp>
        <p:nvSpPr>
          <p:cNvPr id="7" name="Slide Number Placeholder 6"/>
          <p:cNvSpPr>
            <a:spLocks noGrp="1"/>
          </p:cNvSpPr>
          <p:nvPr>
            <p:ph type="sldNum" sz="quarter" idx="5"/>
          </p:nvPr>
        </p:nvSpPr>
        <p:spPr>
          <a:xfrm>
            <a:off x="3888211" y="9494930"/>
            <a:ext cx="2974551" cy="499824"/>
          </a:xfrm>
          <a:prstGeom prst="rect">
            <a:avLst/>
          </a:prstGeom>
        </p:spPr>
        <p:txBody>
          <a:bodyPr vert="horz" lIns="92172" tIns="46086" rIns="92172" bIns="46086" rtlCol="0" anchor="b"/>
          <a:lstStyle>
            <a:lvl1pPr algn="r">
              <a:defRPr sz="1200"/>
            </a:lvl1pPr>
          </a:lstStyle>
          <a:p>
            <a:fld id="{62FE7650-605A-4BC5-8823-4DDBC1632B0B}" type="slidenum">
              <a:rPr lang="en-GB" smtClean="0"/>
              <a:t>‹#›</a:t>
            </a:fld>
            <a:endParaRPr lang="en-GB"/>
          </a:p>
        </p:txBody>
      </p:sp>
    </p:spTree>
    <p:extLst>
      <p:ext uri="{BB962C8B-B14F-4D97-AF65-F5344CB8AC3E}">
        <p14:creationId xmlns:p14="http://schemas.microsoft.com/office/powerpoint/2010/main" val="3347827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Eruptions characterised by the volume of material ejected. All of these eruptions would place ash and gases into the upper atmosphere &gt;25km and are likely to have an impact on global climate although</a:t>
            </a:r>
            <a:r>
              <a:rPr lang="en-GB" baseline="0" dirty="0" smtClean="0"/>
              <a:t> this impact can be short lived (e.g. Pinatubo = 3 years). The other key point is that the VEI relates to the volume of material erupted, some as lava and some as ash. So there could be a large eruption but if most of the material was dense lava or solid rock rather than ash and gases the climatic impact would be reduced.</a:t>
            </a:r>
            <a:r>
              <a:rPr lang="en-GB" dirty="0" smtClean="0"/>
              <a:t> </a:t>
            </a:r>
            <a:endParaRPr lang="en-GB" dirty="0"/>
          </a:p>
        </p:txBody>
      </p:sp>
      <p:sp>
        <p:nvSpPr>
          <p:cNvPr id="4" name="Slide Number Placeholder 3"/>
          <p:cNvSpPr>
            <a:spLocks noGrp="1"/>
          </p:cNvSpPr>
          <p:nvPr>
            <p:ph type="sldNum" sz="quarter" idx="10"/>
          </p:nvPr>
        </p:nvSpPr>
        <p:spPr/>
        <p:txBody>
          <a:bodyPr/>
          <a:lstStyle/>
          <a:p>
            <a:fld id="{62FE7650-605A-4BC5-8823-4DDBC1632B0B}" type="slidenum">
              <a:rPr lang="en-GB" smtClean="0"/>
              <a:t>5</a:t>
            </a:fld>
            <a:endParaRPr lang="en-GB"/>
          </a:p>
        </p:txBody>
      </p:sp>
    </p:spTree>
    <p:extLst>
      <p:ext uri="{BB962C8B-B14F-4D97-AF65-F5344CB8AC3E}">
        <p14:creationId xmlns:p14="http://schemas.microsoft.com/office/powerpoint/2010/main" val="2378388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distribution of volcanoes with a VEI of 8 over the last 5 million years. It has been suggested that eruptions close to the equator are more likely to impact on global climate given the ejected material tends to drift </a:t>
            </a:r>
            <a:r>
              <a:rPr lang="en-GB" baseline="0" dirty="0" err="1" smtClean="0"/>
              <a:t>poleward</a:t>
            </a:r>
            <a:r>
              <a:rPr lang="en-GB" baseline="0" dirty="0" smtClean="0"/>
              <a:t>. However this is based on much smaller eruptions. We know evidence from the 73,000 Toba eruption is found at both poles. The scale of cooling in Antarctica was however limited. There is no real discussion of whether large eruptions like Yellowstone 640,000 years ago can be identified in the Antarctic ice record.</a:t>
            </a:r>
            <a:endParaRPr lang="en-GB" dirty="0"/>
          </a:p>
        </p:txBody>
      </p:sp>
      <p:sp>
        <p:nvSpPr>
          <p:cNvPr id="4" name="Slide Number Placeholder 3"/>
          <p:cNvSpPr>
            <a:spLocks noGrp="1"/>
          </p:cNvSpPr>
          <p:nvPr>
            <p:ph type="sldNum" sz="quarter" idx="10"/>
          </p:nvPr>
        </p:nvSpPr>
        <p:spPr/>
        <p:txBody>
          <a:bodyPr/>
          <a:lstStyle/>
          <a:p>
            <a:fld id="{62FE7650-605A-4BC5-8823-4DDBC1632B0B}" type="slidenum">
              <a:rPr lang="en-GB" smtClean="0"/>
              <a:t>6</a:t>
            </a:fld>
            <a:endParaRPr lang="en-GB"/>
          </a:p>
        </p:txBody>
      </p:sp>
    </p:spTree>
    <p:extLst>
      <p:ext uri="{BB962C8B-B14F-4D97-AF65-F5344CB8AC3E}">
        <p14:creationId xmlns:p14="http://schemas.microsoft.com/office/powerpoint/2010/main" val="3427478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VEI 7+</a:t>
            </a:r>
            <a:r>
              <a:rPr lang="en-GB" baseline="0" dirty="0" smtClean="0"/>
              <a:t> eruptions involve at least 300km3 of material. Again those close to the equator are likely to have a greater impact on global climates.</a:t>
            </a:r>
            <a:endParaRPr lang="en-GB" dirty="0"/>
          </a:p>
        </p:txBody>
      </p:sp>
      <p:sp>
        <p:nvSpPr>
          <p:cNvPr id="4" name="Slide Number Placeholder 3"/>
          <p:cNvSpPr>
            <a:spLocks noGrp="1"/>
          </p:cNvSpPr>
          <p:nvPr>
            <p:ph type="sldNum" sz="quarter" idx="10"/>
          </p:nvPr>
        </p:nvSpPr>
        <p:spPr/>
        <p:txBody>
          <a:bodyPr/>
          <a:lstStyle/>
          <a:p>
            <a:fld id="{62FE7650-605A-4BC5-8823-4DDBC1632B0B}" type="slidenum">
              <a:rPr lang="en-GB" smtClean="0"/>
              <a:t>7</a:t>
            </a:fld>
            <a:endParaRPr lang="en-GB"/>
          </a:p>
        </p:txBody>
      </p:sp>
    </p:spTree>
    <p:extLst>
      <p:ext uri="{BB962C8B-B14F-4D97-AF65-F5344CB8AC3E}">
        <p14:creationId xmlns:p14="http://schemas.microsoft.com/office/powerpoint/2010/main" val="3081016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we</a:t>
            </a:r>
            <a:r>
              <a:rPr lang="en-GB" baseline="0" dirty="0" smtClean="0"/>
              <a:t> have the benthic Oxygen isotope record at the base, then eccentricity of the orbit, then the </a:t>
            </a:r>
            <a:r>
              <a:rPr lang="en-GB" baseline="0" dirty="0" err="1" smtClean="0"/>
              <a:t>Hominin</a:t>
            </a:r>
            <a:r>
              <a:rPr lang="en-GB" baseline="0" dirty="0" smtClean="0"/>
              <a:t> timeline and the mean cranial capacity. There are then the African Dispersal events and the eruptions (Red = VEI 8 and Green = VEI 7 with at least 800km3 of erupted material. There is certainly no clear correspondence between  major eruptions and the appearance or disappearance of particular </a:t>
            </a:r>
            <a:r>
              <a:rPr lang="en-GB" baseline="0" dirty="0" err="1" smtClean="0"/>
              <a:t>Hominin</a:t>
            </a:r>
            <a:r>
              <a:rPr lang="en-GB" baseline="0" dirty="0" smtClean="0"/>
              <a:t> species. Similarly the large events do not always correlate with the Hominin dispersal events. There is however potentially a linkage between super eruptions and increases in cranial capacity.</a:t>
            </a:r>
          </a:p>
          <a:p>
            <a:endParaRPr lang="en-GB" baseline="0" dirty="0" smtClean="0"/>
          </a:p>
          <a:p>
            <a:r>
              <a:rPr lang="en-GB" baseline="0" dirty="0" smtClean="0"/>
              <a:t>If there is a correlation between super eruption and cranial capacity the driver for capacty change is probably related to climate change as studies (Grove 2014, 2015) have shown that times of great cranial capacity increase correspond to times of great climatic change – but you make this point well further below</a:t>
            </a:r>
            <a:endParaRPr lang="en-GB" dirty="0"/>
          </a:p>
        </p:txBody>
      </p:sp>
      <p:sp>
        <p:nvSpPr>
          <p:cNvPr id="4" name="Slide Number Placeholder 3"/>
          <p:cNvSpPr>
            <a:spLocks noGrp="1"/>
          </p:cNvSpPr>
          <p:nvPr>
            <p:ph type="sldNum" sz="quarter" idx="10"/>
          </p:nvPr>
        </p:nvSpPr>
        <p:spPr/>
        <p:txBody>
          <a:bodyPr/>
          <a:lstStyle/>
          <a:p>
            <a:fld id="{62FE7650-605A-4BC5-8823-4DDBC1632B0B}" type="slidenum">
              <a:rPr lang="en-GB" smtClean="0"/>
              <a:t>8</a:t>
            </a:fld>
            <a:endParaRPr lang="en-GB"/>
          </a:p>
        </p:txBody>
      </p:sp>
    </p:spTree>
    <p:extLst>
      <p:ext uri="{BB962C8B-B14F-4D97-AF65-F5344CB8AC3E}">
        <p14:creationId xmlns:p14="http://schemas.microsoft.com/office/powerpoint/2010/main" val="1314698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Again there is no clear link between large scale eruptions and the </a:t>
            </a:r>
            <a:r>
              <a:rPr lang="en-GB" dirty="0" err="1" smtClean="0"/>
              <a:t>Hominin</a:t>
            </a:r>
            <a:r>
              <a:rPr lang="en-GB" dirty="0" smtClean="0"/>
              <a:t> Timeline but this does depend on how accurate the timeline is. However major eruptions occur</a:t>
            </a:r>
            <a:r>
              <a:rPr lang="en-GB" baseline="0" dirty="0" smtClean="0"/>
              <a:t> with no impact on a particular timeline. </a:t>
            </a:r>
            <a:r>
              <a:rPr lang="en-GB" dirty="0" smtClean="0"/>
              <a:t>In contrast there does appear to be potential links between </a:t>
            </a:r>
            <a:r>
              <a:rPr lang="en-GB" dirty="0" err="1" smtClean="0"/>
              <a:t>Hominin</a:t>
            </a:r>
            <a:r>
              <a:rPr lang="en-GB" dirty="0" smtClean="0"/>
              <a:t> Dispersal events and</a:t>
            </a:r>
            <a:r>
              <a:rPr lang="en-GB" baseline="0" dirty="0" smtClean="0"/>
              <a:t> some major eruptions, particularly over the last 1 million years.</a:t>
            </a:r>
            <a:endParaRPr lang="en-GB" dirty="0"/>
          </a:p>
        </p:txBody>
      </p:sp>
      <p:sp>
        <p:nvSpPr>
          <p:cNvPr id="4" name="Slide Number Placeholder 3"/>
          <p:cNvSpPr>
            <a:spLocks noGrp="1"/>
          </p:cNvSpPr>
          <p:nvPr>
            <p:ph type="sldNum" sz="quarter" idx="10"/>
          </p:nvPr>
        </p:nvSpPr>
        <p:spPr/>
        <p:txBody>
          <a:bodyPr/>
          <a:lstStyle/>
          <a:p>
            <a:fld id="{62FE7650-605A-4BC5-8823-4DDBC1632B0B}" type="slidenum">
              <a:rPr lang="en-GB" smtClean="0"/>
              <a:t>9</a:t>
            </a:fld>
            <a:endParaRPr lang="en-GB"/>
          </a:p>
        </p:txBody>
      </p:sp>
    </p:spTree>
    <p:extLst>
      <p:ext uri="{BB962C8B-B14F-4D97-AF65-F5344CB8AC3E}">
        <p14:creationId xmlns:p14="http://schemas.microsoft.com/office/powerpoint/2010/main" val="1556910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terms of the dispersion events there is a possible linkage but this really depends on how well they are dated</a:t>
            </a:r>
            <a:r>
              <a:rPr lang="en-GB" baseline="0" dirty="0" smtClean="0"/>
              <a:t> and there would need to be more precise dating if a large eruption is going to be identified as the direct cause for the dispersal.  Given most of the eruptions were in the northern hemisphere the possibility of significant  ash falls in eastern or southern Africa is impossible. The only way these events could have been significant would have been if they drove broader environmental change.</a:t>
            </a:r>
            <a:endParaRPr lang="en-GB" dirty="0"/>
          </a:p>
        </p:txBody>
      </p:sp>
      <p:sp>
        <p:nvSpPr>
          <p:cNvPr id="4" name="Slide Number Placeholder 3"/>
          <p:cNvSpPr>
            <a:spLocks noGrp="1"/>
          </p:cNvSpPr>
          <p:nvPr>
            <p:ph type="sldNum" sz="quarter" idx="10"/>
          </p:nvPr>
        </p:nvSpPr>
        <p:spPr/>
        <p:txBody>
          <a:bodyPr/>
          <a:lstStyle/>
          <a:p>
            <a:fld id="{62FE7650-605A-4BC5-8823-4DDBC1632B0B}" type="slidenum">
              <a:rPr lang="en-GB" smtClean="0"/>
              <a:t>10</a:t>
            </a:fld>
            <a:endParaRPr lang="en-GB"/>
          </a:p>
        </p:txBody>
      </p:sp>
    </p:spTree>
    <p:extLst>
      <p:ext uri="{BB962C8B-B14F-4D97-AF65-F5344CB8AC3E}">
        <p14:creationId xmlns:p14="http://schemas.microsoft.com/office/powerpoint/2010/main" val="2136213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you look at the </a:t>
            </a:r>
            <a:r>
              <a:rPr lang="en-GB" baseline="0" dirty="0" smtClean="0"/>
              <a:t>Super eruptions (VEI = 8) there is no clear pattern although changes in East African Cranial capacity tend to come after super eruptions. When you add in the Northern Hemisphere VEI = 7 there are some possible linkages with Hominin Diversity particularly prior to 1.9 million years ago but no systematic linkage with East African environmental change. It is only after you add in the New Zealand eruptions that linkages with environmental change, dispersion events and Hominin diversity start to occur but it is still not clear cut.</a:t>
            </a:r>
            <a:endParaRPr lang="en-GB" dirty="0"/>
          </a:p>
        </p:txBody>
      </p:sp>
      <p:sp>
        <p:nvSpPr>
          <p:cNvPr id="4" name="Slide Number Placeholder 3"/>
          <p:cNvSpPr>
            <a:spLocks noGrp="1"/>
          </p:cNvSpPr>
          <p:nvPr>
            <p:ph type="sldNum" sz="quarter" idx="10"/>
          </p:nvPr>
        </p:nvSpPr>
        <p:spPr/>
        <p:txBody>
          <a:bodyPr/>
          <a:lstStyle/>
          <a:p>
            <a:fld id="{62FE7650-605A-4BC5-8823-4DDBC1632B0B}" type="slidenum">
              <a:rPr lang="en-GB" smtClean="0"/>
              <a:t>11</a:t>
            </a:fld>
            <a:endParaRPr lang="en-GB"/>
          </a:p>
        </p:txBody>
      </p:sp>
    </p:spTree>
    <p:extLst>
      <p:ext uri="{BB962C8B-B14F-4D97-AF65-F5344CB8AC3E}">
        <p14:creationId xmlns:p14="http://schemas.microsoft.com/office/powerpoint/2010/main" val="3527392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Would perhaps be good to mention here that another path for future research would be to look into the volcanic record of the Rift in more of a fine grained detail to determine VEI index and age for the Rift</a:t>
            </a:r>
            <a:r>
              <a:rPr lang="en-GB" baseline="0"/>
              <a:t> eruptions as these volcanoes are most likely to have a direct impact on Human Evolution. I think a new NERC funded project has started on this with the BGS just recently.</a:t>
            </a:r>
            <a:endParaRPr lang="en-US"/>
          </a:p>
        </p:txBody>
      </p:sp>
      <p:sp>
        <p:nvSpPr>
          <p:cNvPr id="4" name="Slide Number Placeholder 3"/>
          <p:cNvSpPr>
            <a:spLocks noGrp="1"/>
          </p:cNvSpPr>
          <p:nvPr>
            <p:ph type="sldNum" sz="quarter" idx="10"/>
          </p:nvPr>
        </p:nvSpPr>
        <p:spPr/>
        <p:txBody>
          <a:bodyPr/>
          <a:lstStyle/>
          <a:p>
            <a:fld id="{62FE7650-605A-4BC5-8823-4DDBC1632B0B}" type="slidenum">
              <a:rPr lang="en-GB" smtClean="0"/>
              <a:t>12</a:t>
            </a:fld>
            <a:endParaRPr lang="en-GB"/>
          </a:p>
        </p:txBody>
      </p:sp>
    </p:spTree>
    <p:extLst>
      <p:ext uri="{BB962C8B-B14F-4D97-AF65-F5344CB8AC3E}">
        <p14:creationId xmlns:p14="http://schemas.microsoft.com/office/powerpoint/2010/main" val="270744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03C4AF41-62B2-4593-A308-0E180B43E6BA}" type="datetimeFigureOut">
              <a:rPr lang="en-GB" smtClean="0"/>
              <a:t>21/07/2015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D6989A-C840-4F19-ABBA-53C6CC9ECC63}" type="slidenum">
              <a:rPr lang="en-GB" smtClean="0"/>
              <a:t>‹#›</a:t>
            </a:fld>
            <a:endParaRPr lang="en-GB"/>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3C4AF41-62B2-4593-A308-0E180B43E6BA}" type="datetimeFigureOut">
              <a:rPr lang="en-GB" smtClean="0"/>
              <a:t>21/07/2015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D6989A-C840-4F19-ABBA-53C6CC9ECC63}"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3C4AF41-62B2-4593-A308-0E180B43E6BA}" type="datetimeFigureOut">
              <a:rPr lang="en-GB" smtClean="0"/>
              <a:t>21/07/2015</a:t>
            </a:fld>
            <a:endParaRPr lang="en-GB"/>
          </a:p>
        </p:txBody>
      </p:sp>
      <p:sp>
        <p:nvSpPr>
          <p:cNvPr id="5" name="Footer Placeholder 4"/>
          <p:cNvSpPr>
            <a:spLocks noGrp="1"/>
          </p:cNvSpPr>
          <p:nvPr>
            <p:ph type="ftr" sz="quarter" idx="11"/>
          </p:nvPr>
        </p:nvSpPr>
        <p:spPr>
          <a:xfrm>
            <a:off x="2640597" y="6377459"/>
            <a:ext cx="3836404" cy="365125"/>
          </a:xfrm>
        </p:spPr>
        <p:txBody>
          <a:bodyPr/>
          <a:lstStyle/>
          <a:p>
            <a:endParaRPr lang="en-GB"/>
          </a:p>
        </p:txBody>
      </p:sp>
      <p:sp>
        <p:nvSpPr>
          <p:cNvPr id="6" name="Slide Number Placeholder 5"/>
          <p:cNvSpPr>
            <a:spLocks noGrp="1"/>
          </p:cNvSpPr>
          <p:nvPr>
            <p:ph type="sldNum" sz="quarter" idx="12"/>
          </p:nvPr>
        </p:nvSpPr>
        <p:spPr/>
        <p:txBody>
          <a:bodyPr/>
          <a:lstStyle/>
          <a:p>
            <a:fld id="{D7D6989A-C840-4F19-ABBA-53C6CC9ECC63}"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3C4AF41-62B2-4593-A308-0E180B43E6BA}" type="datetimeFigureOut">
              <a:rPr lang="en-GB" smtClean="0"/>
              <a:t>21/07/2015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D6989A-C840-4F19-ABBA-53C6CC9ECC63}"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3C4AF41-62B2-4593-A308-0E180B43E6BA}" type="datetimeFigureOut">
              <a:rPr lang="en-GB" smtClean="0"/>
              <a:t>21/07/2015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D6989A-C840-4F19-ABBA-53C6CC9ECC63}"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3C4AF41-62B2-4593-A308-0E180B43E6BA}" type="datetimeFigureOut">
              <a:rPr lang="en-GB" smtClean="0"/>
              <a:t>21/07/2015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D6989A-C840-4F19-ABBA-53C6CC9ECC63}"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3C4AF41-62B2-4593-A308-0E180B43E6BA}" type="datetimeFigureOut">
              <a:rPr lang="en-GB" smtClean="0"/>
              <a:t>21/07/2015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7D6989A-C840-4F19-ABBA-53C6CC9ECC63}"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3C4AF41-62B2-4593-A308-0E180B43E6BA}" type="datetimeFigureOut">
              <a:rPr lang="en-GB" smtClean="0"/>
              <a:t>21/07/2015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7D6989A-C840-4F19-ABBA-53C6CC9ECC63}"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C4AF41-62B2-4593-A308-0E180B43E6BA}" type="datetimeFigureOut">
              <a:rPr lang="en-GB" smtClean="0"/>
              <a:t>21/07/2015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7D6989A-C840-4F19-ABBA-53C6CC9ECC63}"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3C4AF41-62B2-4593-A308-0E180B43E6BA}" type="datetimeFigureOut">
              <a:rPr lang="en-GB" smtClean="0"/>
              <a:t>21/07/2015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D6989A-C840-4F19-ABBA-53C6CC9ECC63}" type="slidenum">
              <a:rPr lang="en-GB" smtClean="0"/>
              <a:t>‹#›</a:t>
            </a:fld>
            <a:endParaRPr lang="en-GB"/>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03C4AF41-62B2-4593-A308-0E180B43E6BA}" type="datetimeFigureOut">
              <a:rPr lang="en-GB" smtClean="0"/>
              <a:t>21/07/2015</a:t>
            </a:fld>
            <a:endParaRPr lang="en-GB"/>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GB"/>
          </a:p>
        </p:txBody>
      </p:sp>
      <p:sp>
        <p:nvSpPr>
          <p:cNvPr id="7" name="Slide Number Placeholder 6"/>
          <p:cNvSpPr>
            <a:spLocks noGrp="1"/>
          </p:cNvSpPr>
          <p:nvPr>
            <p:ph type="sldNum" sz="quarter" idx="12"/>
          </p:nvPr>
        </p:nvSpPr>
        <p:spPr>
          <a:xfrm>
            <a:off x="8339328" y="1170432"/>
            <a:ext cx="733864" cy="201168"/>
          </a:xfrm>
        </p:spPr>
        <p:txBody>
          <a:bodyPr/>
          <a:lstStyle/>
          <a:p>
            <a:fld id="{D7D6989A-C840-4F19-ABBA-53C6CC9ECC63}"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03C4AF41-62B2-4593-A308-0E180B43E6BA}" type="datetimeFigureOut">
              <a:rPr lang="en-GB" smtClean="0"/>
              <a:t>21/07/2015</a:t>
            </a:fld>
            <a:endParaRPr lang="en-GB"/>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GB"/>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D7D6989A-C840-4F19-ABBA-53C6CC9ECC63}"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hyperlink" Target="http://2.bp.blogspot.com/-eRLckhzwEoA/Ug4O3IFempI/AAAAAAAAccA/EPVL7ofVKbs/s1600/boom+++14.gif" TargetMode="Externa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548680"/>
            <a:ext cx="8715299" cy="1540768"/>
          </a:xfrm>
        </p:spPr>
        <p:txBody>
          <a:bodyPr>
            <a:noAutofit/>
          </a:bodyPr>
          <a:lstStyle/>
          <a:p>
            <a:pPr algn="ctr"/>
            <a:r>
              <a:rPr lang="en-GB" sz="4400" dirty="0" smtClean="0"/>
              <a:t>Super-volcano eruptions and their impact on </a:t>
            </a:r>
            <a:r>
              <a:rPr lang="en-GB" sz="4400" dirty="0" err="1" smtClean="0"/>
              <a:t>hominin</a:t>
            </a:r>
            <a:r>
              <a:rPr lang="en-GB" sz="4400" dirty="0" smtClean="0"/>
              <a:t> evolution</a:t>
            </a:r>
            <a:endParaRPr lang="en-GB" sz="4400" dirty="0"/>
          </a:p>
        </p:txBody>
      </p:sp>
      <p:sp>
        <p:nvSpPr>
          <p:cNvPr id="3" name="Subtitle 2"/>
          <p:cNvSpPr>
            <a:spLocks noGrp="1"/>
          </p:cNvSpPr>
          <p:nvPr>
            <p:ph type="subTitle" idx="1"/>
          </p:nvPr>
        </p:nvSpPr>
        <p:spPr>
          <a:xfrm>
            <a:off x="611560" y="2073400"/>
            <a:ext cx="8077200" cy="923552"/>
          </a:xfrm>
        </p:spPr>
        <p:txBody>
          <a:bodyPr>
            <a:normAutofit/>
          </a:bodyPr>
          <a:lstStyle/>
          <a:p>
            <a:r>
              <a:rPr lang="en-GB" sz="4000" dirty="0" smtClean="0"/>
              <a:t>Callum Firth &amp; James Cole</a:t>
            </a:r>
            <a:endParaRPr lang="en-GB" sz="4000" dirty="0"/>
          </a:p>
        </p:txBody>
      </p:sp>
      <p:pic>
        <p:nvPicPr>
          <p:cNvPr id="2050" name="Picture 2" descr="http://news.yale.edu/sites/default/files/ydb-images/8288-3439339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7842" y="3356992"/>
            <a:ext cx="5418116" cy="345638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CCU logo - main"/>
          <p:cNvPicPr/>
          <p:nvPr/>
        </p:nvPicPr>
        <p:blipFill>
          <a:blip r:embed="rId4"/>
          <a:srcRect/>
          <a:stretch>
            <a:fillRect/>
          </a:stretch>
        </p:blipFill>
        <p:spPr bwMode="auto">
          <a:xfrm>
            <a:off x="989832" y="3861048"/>
            <a:ext cx="2202815" cy="898525"/>
          </a:xfrm>
          <a:prstGeom prst="rect">
            <a:avLst/>
          </a:prstGeom>
          <a:noFill/>
          <a:ln w="9525">
            <a:noFill/>
            <a:miter lim="800000"/>
            <a:headEnd/>
            <a:tailEnd/>
          </a:ln>
        </p:spPr>
      </p:pic>
      <p:grpSp>
        <p:nvGrpSpPr>
          <p:cNvPr id="6" name="Group 55"/>
          <p:cNvGrpSpPr>
            <a:grpSpLocks/>
          </p:cNvGrpSpPr>
          <p:nvPr/>
        </p:nvGrpSpPr>
        <p:grpSpPr bwMode="auto">
          <a:xfrm>
            <a:off x="1177376" y="5508479"/>
            <a:ext cx="1827725" cy="1023590"/>
            <a:chOff x="1769" y="2248"/>
            <a:chExt cx="2087" cy="1221"/>
          </a:xfrm>
        </p:grpSpPr>
        <p:pic>
          <p:nvPicPr>
            <p:cNvPr id="7" name="Picture 51" descr="star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9" y="2625"/>
              <a:ext cx="2087" cy="844"/>
            </a:xfrm>
            <a:prstGeom prst="rect">
              <a:avLst/>
            </a:prstGeom>
            <a:solidFill>
              <a:srgbClr val="A6F8A6"/>
            </a:solidFill>
          </p:spPr>
        </p:pic>
        <p:pic>
          <p:nvPicPr>
            <p:cNvPr id="8" name="Picture 52" descr="leaf_sm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8" y="2248"/>
              <a:ext cx="1120" cy="971"/>
            </a:xfrm>
            <a:prstGeom prst="rect">
              <a:avLst/>
            </a:prstGeom>
            <a:solidFill>
              <a:srgbClr val="A6F8A6"/>
            </a:solidFill>
          </p:spPr>
        </p:pic>
      </p:grpSp>
    </p:spTree>
    <p:custDataLst>
      <p:tags r:id="rId1"/>
    </p:custDataLst>
    <p:extLst>
      <p:ext uri="{BB962C8B-B14F-4D97-AF65-F5344CB8AC3E}">
        <p14:creationId xmlns:p14="http://schemas.microsoft.com/office/powerpoint/2010/main" val="5549839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Dispersion Events &amp; Eruptions</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429382986"/>
              </p:ext>
            </p:extLst>
          </p:nvPr>
        </p:nvGraphicFramePr>
        <p:xfrm>
          <a:off x="478971" y="1977571"/>
          <a:ext cx="8287658" cy="3571240"/>
        </p:xfrm>
        <a:graphic>
          <a:graphicData uri="http://schemas.openxmlformats.org/drawingml/2006/table">
            <a:tbl>
              <a:tblPr firstRow="1" bandRow="1">
                <a:tableStyleId>{5C22544A-7EE6-4342-B048-85BDC9FD1C3A}</a:tableStyleId>
              </a:tblPr>
              <a:tblGrid>
                <a:gridCol w="2714172"/>
                <a:gridCol w="5573486"/>
              </a:tblGrid>
              <a:tr h="370840">
                <a:tc>
                  <a:txBody>
                    <a:bodyPr/>
                    <a:lstStyle/>
                    <a:p>
                      <a:r>
                        <a:rPr lang="en-GB" dirty="0" smtClean="0"/>
                        <a:t>Dispersion Event</a:t>
                      </a:r>
                      <a:endParaRPr lang="en-GB" dirty="0"/>
                    </a:p>
                  </a:txBody>
                  <a:tcPr/>
                </a:tc>
                <a:tc>
                  <a:txBody>
                    <a:bodyPr/>
                    <a:lstStyle/>
                    <a:p>
                      <a:r>
                        <a:rPr lang="en-GB" dirty="0" smtClean="0"/>
                        <a:t>Associated</a:t>
                      </a:r>
                      <a:r>
                        <a:rPr lang="en-GB" baseline="0" dirty="0" smtClean="0"/>
                        <a:t> eruption/s</a:t>
                      </a:r>
                      <a:endParaRPr lang="en-GB" dirty="0"/>
                    </a:p>
                  </a:txBody>
                  <a:tcPr/>
                </a:tc>
              </a:tr>
              <a:tr h="370840">
                <a:tc>
                  <a:txBody>
                    <a:bodyPr/>
                    <a:lstStyle/>
                    <a:p>
                      <a:r>
                        <a:rPr lang="en-GB" sz="2000" dirty="0" smtClean="0"/>
                        <a:t>970,000-980,000 years</a:t>
                      </a:r>
                      <a:endParaRPr lang="en-GB" sz="2000" dirty="0"/>
                    </a:p>
                  </a:txBody>
                  <a:tcPr/>
                </a:tc>
                <a:tc>
                  <a:txBody>
                    <a:bodyPr/>
                    <a:lstStyle/>
                    <a:p>
                      <a:r>
                        <a:rPr lang="en-GB" sz="2000" dirty="0" err="1" smtClean="0"/>
                        <a:t>Mangakino</a:t>
                      </a:r>
                      <a:r>
                        <a:rPr lang="en-GB" sz="2000" dirty="0" smtClean="0"/>
                        <a:t>, New Zealand - 1.01 million years and 970,000 years both &gt;300km</a:t>
                      </a:r>
                      <a:r>
                        <a:rPr lang="en-GB" sz="2000" baseline="30000" dirty="0" smtClean="0"/>
                        <a:t>3</a:t>
                      </a:r>
                      <a:endParaRPr lang="en-GB" sz="2000" dirty="0"/>
                    </a:p>
                  </a:txBody>
                  <a:tcPr/>
                </a:tc>
              </a:tr>
              <a:tr h="370840">
                <a:tc>
                  <a:txBody>
                    <a:bodyPr/>
                    <a:lstStyle/>
                    <a:p>
                      <a:r>
                        <a:rPr lang="en-GB" sz="2000" dirty="0" smtClean="0"/>
                        <a:t>620,000 years</a:t>
                      </a:r>
                      <a:endParaRPr lang="en-GB"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t>Yellowstone,</a:t>
                      </a:r>
                      <a:r>
                        <a:rPr lang="en-GB" sz="2000" baseline="0" dirty="0" smtClean="0"/>
                        <a:t> North America  - 639,000 years - &gt;1,000 </a:t>
                      </a:r>
                      <a:r>
                        <a:rPr lang="en-GB" sz="2000" dirty="0" smtClean="0"/>
                        <a:t>km</a:t>
                      </a:r>
                      <a:r>
                        <a:rPr lang="en-GB" sz="2000" baseline="30000" dirty="0" smtClean="0"/>
                        <a:t>3</a:t>
                      </a:r>
                      <a:endParaRPr lang="en-GB" sz="2000" dirty="0" smtClean="0"/>
                    </a:p>
                  </a:txBody>
                  <a:tcPr/>
                </a:tc>
              </a:tr>
              <a:tr h="370840">
                <a:tc>
                  <a:txBody>
                    <a:bodyPr/>
                    <a:lstStyle/>
                    <a:p>
                      <a:r>
                        <a:rPr lang="en-GB" sz="2000" dirty="0" smtClean="0"/>
                        <a:t>115,000-140,000 years</a:t>
                      </a:r>
                      <a:endParaRPr lang="en-GB" sz="2000" dirty="0"/>
                    </a:p>
                  </a:txBody>
                  <a:tcPr/>
                </a:tc>
                <a:tc>
                  <a:txBody>
                    <a:bodyPr/>
                    <a:lstStyle/>
                    <a:p>
                      <a:r>
                        <a:rPr lang="en-GB" sz="2000" dirty="0" smtClean="0"/>
                        <a:t>None</a:t>
                      </a:r>
                      <a:endParaRPr lang="en-GB" sz="2000" dirty="0"/>
                    </a:p>
                  </a:txBody>
                  <a:tcPr/>
                </a:tc>
              </a:tr>
              <a:tr h="370840">
                <a:tc>
                  <a:txBody>
                    <a:bodyPr/>
                    <a:lstStyle/>
                    <a:p>
                      <a:r>
                        <a:rPr lang="en-GB" sz="2000" dirty="0" smtClean="0"/>
                        <a:t>55,000-71,000</a:t>
                      </a:r>
                      <a:endParaRPr lang="en-GB" sz="2000" dirty="0"/>
                    </a:p>
                  </a:txBody>
                  <a:tcPr/>
                </a:tc>
                <a:tc>
                  <a:txBody>
                    <a:bodyPr/>
                    <a:lstStyle/>
                    <a:p>
                      <a:r>
                        <a:rPr lang="en-GB" sz="2000" dirty="0" smtClean="0"/>
                        <a:t>Toba – 73,000 years – 2,800 km</a:t>
                      </a:r>
                      <a:r>
                        <a:rPr lang="en-GB" sz="2000" baseline="30000" dirty="0" smtClean="0"/>
                        <a:t>3</a:t>
                      </a:r>
                      <a:r>
                        <a:rPr lang="en-GB" sz="2000" baseline="0" dirty="0" smtClean="0"/>
                        <a:t> </a:t>
                      </a:r>
                      <a:endParaRPr lang="en-GB" sz="2000" dirty="0"/>
                    </a:p>
                  </a:txBody>
                  <a:tcPr/>
                </a:tc>
              </a:tr>
              <a:tr h="370840">
                <a:tc>
                  <a:txBody>
                    <a:bodyPr/>
                    <a:lstStyle/>
                    <a:p>
                      <a:r>
                        <a:rPr lang="en-GB" sz="2000" dirty="0" smtClean="0"/>
                        <a:t>20,000-40,000 years</a:t>
                      </a:r>
                      <a:endParaRPr lang="en-GB"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err="1" smtClean="0"/>
                        <a:t>Uzon-Geizemaya</a:t>
                      </a:r>
                      <a:r>
                        <a:rPr lang="en-GB" sz="2000" dirty="0" smtClean="0"/>
                        <a:t>,</a:t>
                      </a:r>
                      <a:r>
                        <a:rPr lang="en-GB" sz="2000" baseline="0" dirty="0" smtClean="0"/>
                        <a:t> Russia - 40,000 years - 1,700 </a:t>
                      </a:r>
                      <a:r>
                        <a:rPr lang="en-GB" sz="2000" dirty="0" smtClean="0"/>
                        <a:t>km</a:t>
                      </a:r>
                      <a:r>
                        <a:rPr lang="en-GB" sz="2000" baseline="30000" dirty="0" smtClean="0"/>
                        <a:t>3</a:t>
                      </a:r>
                      <a:r>
                        <a:rPr lang="en-GB" sz="2000"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2000" baseline="0" dirty="0" err="1" smtClean="0"/>
                        <a:t>Taupo</a:t>
                      </a:r>
                      <a:r>
                        <a:rPr lang="en-GB" sz="2000" baseline="0" dirty="0" smtClean="0"/>
                        <a:t>, New Zealand – 26,000 years - 530</a:t>
                      </a:r>
                      <a:r>
                        <a:rPr lang="en-GB" sz="2000" dirty="0" smtClean="0"/>
                        <a:t>km</a:t>
                      </a:r>
                      <a:r>
                        <a:rPr lang="en-GB" sz="2000" baseline="30000" dirty="0" smtClean="0"/>
                        <a:t>3</a:t>
                      </a:r>
                      <a:endParaRPr lang="en-GB" sz="2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err="1" smtClean="0"/>
                        <a:t>Aira</a:t>
                      </a:r>
                      <a:r>
                        <a:rPr lang="en-GB" sz="2000" dirty="0" smtClean="0"/>
                        <a:t>, Japan – 24,000 years – 450 km</a:t>
                      </a:r>
                      <a:r>
                        <a:rPr lang="en-GB" sz="2000" baseline="30000" dirty="0" smtClean="0"/>
                        <a:t>3</a:t>
                      </a:r>
                      <a:endParaRPr lang="en-GB" sz="2000" dirty="0" smtClean="0"/>
                    </a:p>
                  </a:txBody>
                  <a:tcPr/>
                </a:tc>
              </a:tr>
            </a:tbl>
          </a:graphicData>
        </a:graphic>
      </p:graphicFrame>
    </p:spTree>
    <p:extLst>
      <p:ext uri="{BB962C8B-B14F-4D97-AF65-F5344CB8AC3E}">
        <p14:creationId xmlns:p14="http://schemas.microsoft.com/office/powerpoint/2010/main" val="5695509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Eruptions and Environmental / Hominin  Change</a:t>
            </a:r>
            <a:endParaRPr lang="en-GB" dirty="0"/>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6179" y="1636054"/>
            <a:ext cx="4954458" cy="5101912"/>
          </a:xfrm>
          <a:prstGeom prst="rect">
            <a:avLst/>
          </a:prstGeom>
        </p:spPr>
      </p:pic>
      <p:grpSp>
        <p:nvGrpSpPr>
          <p:cNvPr id="43" name="Group 42"/>
          <p:cNvGrpSpPr/>
          <p:nvPr/>
        </p:nvGrpSpPr>
        <p:grpSpPr>
          <a:xfrm>
            <a:off x="2530023" y="1636054"/>
            <a:ext cx="3355974" cy="4798539"/>
            <a:chOff x="2530023" y="1636054"/>
            <a:chExt cx="3355974" cy="4798539"/>
          </a:xfrm>
        </p:grpSpPr>
        <p:cxnSp>
          <p:nvCxnSpPr>
            <p:cNvPr id="28" name="Straight Connector 27"/>
            <p:cNvCxnSpPr/>
            <p:nvPr/>
          </p:nvCxnSpPr>
          <p:spPr>
            <a:xfrm flipV="1">
              <a:off x="5885997" y="1640817"/>
              <a:ext cx="0" cy="4793776"/>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4708300" y="1640817"/>
              <a:ext cx="0" cy="4793776"/>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3887335" y="1640817"/>
              <a:ext cx="0" cy="4793776"/>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3507923" y="1636054"/>
              <a:ext cx="0" cy="4793776"/>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3103790" y="1640817"/>
              <a:ext cx="0" cy="4793776"/>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2576965" y="1638546"/>
              <a:ext cx="0" cy="4793776"/>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2530023" y="1640817"/>
              <a:ext cx="0" cy="4793776"/>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grpSp>
      <p:cxnSp>
        <p:nvCxnSpPr>
          <p:cNvPr id="44" name="Straight Connector 43"/>
          <p:cNvCxnSpPr/>
          <p:nvPr/>
        </p:nvCxnSpPr>
        <p:spPr>
          <a:xfrm flipV="1">
            <a:off x="5885997" y="1645580"/>
            <a:ext cx="0" cy="4793776"/>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56" name="Group 55"/>
          <p:cNvGrpSpPr/>
          <p:nvPr/>
        </p:nvGrpSpPr>
        <p:grpSpPr>
          <a:xfrm>
            <a:off x="2688550" y="1636054"/>
            <a:ext cx="785817" cy="4803302"/>
            <a:chOff x="2688550" y="1636054"/>
            <a:chExt cx="785817" cy="4803302"/>
          </a:xfrm>
        </p:grpSpPr>
        <p:cxnSp>
          <p:nvCxnSpPr>
            <p:cNvPr id="46" name="Straight Connector 45"/>
            <p:cNvCxnSpPr/>
            <p:nvPr/>
          </p:nvCxnSpPr>
          <p:spPr>
            <a:xfrm flipH="1" flipV="1">
              <a:off x="2781076" y="1636054"/>
              <a:ext cx="1" cy="4793776"/>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flipV="1">
              <a:off x="3474366" y="1636054"/>
              <a:ext cx="1" cy="4793776"/>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flipV="1">
              <a:off x="3304264" y="1636054"/>
              <a:ext cx="1" cy="4793776"/>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flipV="1">
              <a:off x="3286581" y="1636054"/>
              <a:ext cx="1" cy="4793776"/>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flipV="1">
              <a:off x="2688550" y="1645580"/>
              <a:ext cx="1" cy="4793776"/>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64" name="Group 63"/>
          <p:cNvGrpSpPr/>
          <p:nvPr/>
        </p:nvGrpSpPr>
        <p:grpSpPr>
          <a:xfrm>
            <a:off x="6847130" y="1822326"/>
            <a:ext cx="1402455" cy="369332"/>
            <a:chOff x="6847130" y="1822326"/>
            <a:chExt cx="1402455" cy="369332"/>
          </a:xfrm>
        </p:grpSpPr>
        <p:cxnSp>
          <p:nvCxnSpPr>
            <p:cNvPr id="58" name="Straight Connector 57"/>
            <p:cNvCxnSpPr/>
            <p:nvPr/>
          </p:nvCxnSpPr>
          <p:spPr>
            <a:xfrm>
              <a:off x="6847130" y="2017485"/>
              <a:ext cx="478971"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7366010" y="1822326"/>
              <a:ext cx="883575" cy="369332"/>
            </a:xfrm>
            <a:prstGeom prst="rect">
              <a:avLst/>
            </a:prstGeom>
            <a:noFill/>
          </p:spPr>
          <p:txBody>
            <a:bodyPr wrap="none" rtlCol="0">
              <a:spAutoFit/>
            </a:bodyPr>
            <a:lstStyle/>
            <a:p>
              <a:r>
                <a:rPr lang="en-GB" dirty="0" smtClean="0"/>
                <a:t>VEI  = 8</a:t>
              </a:r>
              <a:endParaRPr lang="en-GB" dirty="0"/>
            </a:p>
          </p:txBody>
        </p:sp>
      </p:grpSp>
      <p:grpSp>
        <p:nvGrpSpPr>
          <p:cNvPr id="65" name="Group 64"/>
          <p:cNvGrpSpPr/>
          <p:nvPr/>
        </p:nvGrpSpPr>
        <p:grpSpPr>
          <a:xfrm>
            <a:off x="6847130" y="2768991"/>
            <a:ext cx="1846744" cy="369332"/>
            <a:chOff x="6847130" y="2768991"/>
            <a:chExt cx="1846744" cy="369332"/>
          </a:xfrm>
        </p:grpSpPr>
        <p:cxnSp>
          <p:nvCxnSpPr>
            <p:cNvPr id="60" name="Straight Connector 59"/>
            <p:cNvCxnSpPr/>
            <p:nvPr/>
          </p:nvCxnSpPr>
          <p:spPr>
            <a:xfrm>
              <a:off x="6847130" y="2968171"/>
              <a:ext cx="478971" cy="0"/>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7366010" y="2768991"/>
              <a:ext cx="1327864" cy="369332"/>
            </a:xfrm>
            <a:prstGeom prst="rect">
              <a:avLst/>
            </a:prstGeom>
            <a:noFill/>
          </p:spPr>
          <p:txBody>
            <a:bodyPr wrap="none" rtlCol="0">
              <a:spAutoFit/>
            </a:bodyPr>
            <a:lstStyle/>
            <a:p>
              <a:r>
                <a:rPr lang="en-GB" dirty="0" smtClean="0"/>
                <a:t>NH VEI  = 7+</a:t>
              </a:r>
              <a:endParaRPr lang="en-GB" dirty="0"/>
            </a:p>
          </p:txBody>
        </p:sp>
      </p:grpSp>
      <p:grpSp>
        <p:nvGrpSpPr>
          <p:cNvPr id="66" name="Group 65"/>
          <p:cNvGrpSpPr/>
          <p:nvPr/>
        </p:nvGrpSpPr>
        <p:grpSpPr>
          <a:xfrm>
            <a:off x="6847130" y="3639848"/>
            <a:ext cx="1827508" cy="369332"/>
            <a:chOff x="6847130" y="3639848"/>
            <a:chExt cx="1827508" cy="369332"/>
          </a:xfrm>
        </p:grpSpPr>
        <p:cxnSp>
          <p:nvCxnSpPr>
            <p:cNvPr id="61" name="Straight Connector 60"/>
            <p:cNvCxnSpPr/>
            <p:nvPr/>
          </p:nvCxnSpPr>
          <p:spPr>
            <a:xfrm>
              <a:off x="6847130" y="3839028"/>
              <a:ext cx="478971" cy="0"/>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7366010" y="3639848"/>
              <a:ext cx="1308628" cy="369332"/>
            </a:xfrm>
            <a:prstGeom prst="rect">
              <a:avLst/>
            </a:prstGeom>
            <a:noFill/>
          </p:spPr>
          <p:txBody>
            <a:bodyPr wrap="none" rtlCol="0">
              <a:spAutoFit/>
            </a:bodyPr>
            <a:lstStyle/>
            <a:p>
              <a:r>
                <a:rPr lang="en-GB" dirty="0" smtClean="0"/>
                <a:t>NZ VEI  = 7+</a:t>
              </a:r>
              <a:endParaRPr lang="en-GB" dirty="0"/>
            </a:p>
          </p:txBody>
        </p:sp>
      </p:grpSp>
      <p:grpSp>
        <p:nvGrpSpPr>
          <p:cNvPr id="3" name="Group 2"/>
          <p:cNvGrpSpPr/>
          <p:nvPr/>
        </p:nvGrpSpPr>
        <p:grpSpPr>
          <a:xfrm>
            <a:off x="2547483" y="1636054"/>
            <a:ext cx="3891872" cy="4803302"/>
            <a:chOff x="2547483" y="1636054"/>
            <a:chExt cx="3891872" cy="4803302"/>
          </a:xfrm>
        </p:grpSpPr>
        <p:cxnSp>
          <p:nvCxnSpPr>
            <p:cNvPr id="22" name="Straight Connector 21"/>
            <p:cNvCxnSpPr/>
            <p:nvPr/>
          </p:nvCxnSpPr>
          <p:spPr>
            <a:xfrm flipV="1">
              <a:off x="4085772" y="1640817"/>
              <a:ext cx="0" cy="479377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3011489" y="1636054"/>
              <a:ext cx="0" cy="479377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2547483" y="1636054"/>
              <a:ext cx="0" cy="479377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6439355" y="1645580"/>
              <a:ext cx="0" cy="479377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5650821" y="1645580"/>
              <a:ext cx="0" cy="479377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4233410" y="1638546"/>
              <a:ext cx="0" cy="479377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2688550" y="1640817"/>
              <a:ext cx="0" cy="479377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2570149" y="1643759"/>
              <a:ext cx="0" cy="479377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66289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64"/>
                                        </p:tgtEl>
                                        <p:attrNameLst>
                                          <p:attrName>style.visibility</p:attrName>
                                        </p:attrNameLst>
                                      </p:cBhvr>
                                      <p:to>
                                        <p:strVal val="visible"/>
                                      </p:to>
                                    </p:set>
                                    <p:animEffect transition="in" filter="fade">
                                      <p:cBhvr>
                                        <p:cTn id="10" dur="500"/>
                                        <p:tgtEl>
                                          <p:spTgt spid="6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500"/>
                                        <p:tgtEl>
                                          <p:spTgt spid="43"/>
                                        </p:tgtEl>
                                      </p:cBhvr>
                                    </p:animEffect>
                                  </p:childTnLst>
                                </p:cTn>
                              </p:par>
                              <p:par>
                                <p:cTn id="16" presetID="10" presetClass="entr" presetSubtype="0" fill="hold" nodeType="withEffect">
                                  <p:stCondLst>
                                    <p:cond delay="0"/>
                                  </p:stCondLst>
                                  <p:childTnLst>
                                    <p:set>
                                      <p:cBhvr>
                                        <p:cTn id="17" dur="1" fill="hold">
                                          <p:stCondLst>
                                            <p:cond delay="0"/>
                                          </p:stCondLst>
                                        </p:cTn>
                                        <p:tgtEl>
                                          <p:spTgt spid="65"/>
                                        </p:tgtEl>
                                        <p:attrNameLst>
                                          <p:attrName>style.visibility</p:attrName>
                                        </p:attrNameLst>
                                      </p:cBhvr>
                                      <p:to>
                                        <p:strVal val="visible"/>
                                      </p:to>
                                    </p:set>
                                    <p:animEffect transition="in" filter="fade">
                                      <p:cBhvr>
                                        <p:cTn id="18" dur="500"/>
                                        <p:tgtEl>
                                          <p:spTgt spid="6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fade">
                                      <p:cBhvr>
                                        <p:cTn id="23" dur="500"/>
                                        <p:tgtEl>
                                          <p:spTgt spid="56"/>
                                        </p:tgtEl>
                                      </p:cBhvr>
                                    </p:animEffect>
                                  </p:childTnLst>
                                </p:cTn>
                              </p:par>
                              <p:par>
                                <p:cTn id="24" presetID="10" presetClass="entr" presetSubtype="0" fill="hold" nodeType="withEffect">
                                  <p:stCondLst>
                                    <p:cond delay="0"/>
                                  </p:stCondLst>
                                  <p:childTnLst>
                                    <p:set>
                                      <p:cBhvr>
                                        <p:cTn id="25" dur="1" fill="hold">
                                          <p:stCondLst>
                                            <p:cond delay="0"/>
                                          </p:stCondLst>
                                        </p:cTn>
                                        <p:tgtEl>
                                          <p:spTgt spid="66"/>
                                        </p:tgtEl>
                                        <p:attrNameLst>
                                          <p:attrName>style.visibility</p:attrName>
                                        </p:attrNameLst>
                                      </p:cBhvr>
                                      <p:to>
                                        <p:strVal val="visible"/>
                                      </p:to>
                                    </p:set>
                                    <p:animEffect transition="in" filter="fade">
                                      <p:cBhvr>
                                        <p:cTn id="2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Limitations of comparing eruption record with the Hominin record since the later is so fragmentary.</a:t>
            </a:r>
          </a:p>
          <a:p>
            <a:r>
              <a:rPr lang="en-GB" dirty="0" smtClean="0"/>
              <a:t>Each step in cranial capacity possibly follows a super eruption</a:t>
            </a:r>
          </a:p>
          <a:p>
            <a:r>
              <a:rPr lang="en-GB" dirty="0" smtClean="0"/>
              <a:t>There may be a link between ‘Out of Africa’ dispersion events and large eruptions but not always the case and more likely to drive environmental change than impact directly on the Hominin population.</a:t>
            </a:r>
          </a:p>
          <a:p>
            <a:r>
              <a:rPr lang="en-GB" dirty="0" smtClean="0"/>
              <a:t>Impact of East African environmental changes on local eruption chronology </a:t>
            </a:r>
            <a:r>
              <a:rPr lang="en-GB" smtClean="0"/>
              <a:t>not evaluated.</a:t>
            </a:r>
            <a:endParaRPr lang="en-GB" dirty="0"/>
          </a:p>
        </p:txBody>
      </p:sp>
    </p:spTree>
    <p:extLst>
      <p:ext uri="{BB962C8B-B14F-4D97-AF65-F5344CB8AC3E}">
        <p14:creationId xmlns:p14="http://schemas.microsoft.com/office/powerpoint/2010/main" val="37346965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003512"/>
          </a:xfrm>
        </p:spPr>
        <p:txBody>
          <a:bodyPr>
            <a:normAutofit/>
          </a:bodyPr>
          <a:lstStyle/>
          <a:p>
            <a:r>
              <a:rPr lang="en-GB" sz="4000" dirty="0" smtClean="0"/>
              <a:t>Direct Impact of Explosive Eruptions</a:t>
            </a:r>
            <a:endParaRPr lang="en-GB" sz="4000" dirty="0"/>
          </a:p>
        </p:txBody>
      </p:sp>
      <p:sp>
        <p:nvSpPr>
          <p:cNvPr id="3" name="Content Placeholder 2"/>
          <p:cNvSpPr>
            <a:spLocks noGrp="1"/>
          </p:cNvSpPr>
          <p:nvPr>
            <p:ph idx="1"/>
          </p:nvPr>
        </p:nvSpPr>
        <p:spPr>
          <a:xfrm>
            <a:off x="241175" y="1484784"/>
            <a:ext cx="3592761" cy="5247472"/>
          </a:xfrm>
        </p:spPr>
        <p:txBody>
          <a:bodyPr>
            <a:normAutofit fontScale="85000" lnSpcReduction="10000"/>
          </a:bodyPr>
          <a:lstStyle/>
          <a:p>
            <a:pPr marL="7938" indent="0">
              <a:buNone/>
            </a:pPr>
            <a:r>
              <a:rPr lang="en-GB" dirty="0" smtClean="0"/>
              <a:t>Kikai </a:t>
            </a:r>
            <a:r>
              <a:rPr lang="en-GB" dirty="0" err="1" smtClean="0"/>
              <a:t>Akahoya</a:t>
            </a:r>
            <a:r>
              <a:rPr lang="en-GB" dirty="0" smtClean="0"/>
              <a:t> eruption</a:t>
            </a:r>
            <a:r>
              <a:rPr lang="en-GB" dirty="0"/>
              <a:t>: 7,000 years </a:t>
            </a:r>
            <a:r>
              <a:rPr lang="en-GB" dirty="0" smtClean="0"/>
              <a:t>ago – 150km</a:t>
            </a:r>
            <a:r>
              <a:rPr lang="en-GB" baseline="30000" dirty="0" smtClean="0"/>
              <a:t>3</a:t>
            </a:r>
            <a:r>
              <a:rPr lang="en-GB" dirty="0" smtClean="0"/>
              <a:t> , VEI = 7</a:t>
            </a:r>
          </a:p>
          <a:p>
            <a:pPr marL="7938" indent="0">
              <a:buNone/>
            </a:pPr>
            <a:endParaRPr lang="en-GB" dirty="0"/>
          </a:p>
          <a:p>
            <a:pPr marL="0" indent="0">
              <a:buNone/>
            </a:pPr>
            <a:r>
              <a:rPr lang="en-GB" dirty="0" smtClean="0"/>
              <a:t>Vegetation did </a:t>
            </a:r>
            <a:r>
              <a:rPr lang="en-GB" dirty="0"/>
              <a:t>not recover for 800-900 </a:t>
            </a:r>
            <a:r>
              <a:rPr lang="en-GB" dirty="0" smtClean="0"/>
              <a:t>years.</a:t>
            </a:r>
            <a:endParaRPr lang="en-GB" dirty="0"/>
          </a:p>
          <a:p>
            <a:pPr marL="0" indent="0">
              <a:buNone/>
            </a:pPr>
            <a:endParaRPr lang="en-GB" dirty="0" smtClean="0"/>
          </a:p>
          <a:p>
            <a:pPr marL="0" indent="0">
              <a:buNone/>
            </a:pPr>
            <a:r>
              <a:rPr lang="en-GB" dirty="0" smtClean="0"/>
              <a:t>Neolithic  </a:t>
            </a:r>
            <a:r>
              <a:rPr lang="en-GB" dirty="0" err="1"/>
              <a:t>Kyusha</a:t>
            </a:r>
            <a:r>
              <a:rPr lang="en-GB" dirty="0"/>
              <a:t> </a:t>
            </a:r>
            <a:r>
              <a:rPr lang="en-GB" dirty="0" err="1"/>
              <a:t>Kaigara</a:t>
            </a:r>
            <a:r>
              <a:rPr lang="en-GB" dirty="0"/>
              <a:t>-non ceramic culture </a:t>
            </a:r>
            <a:r>
              <a:rPr lang="en-GB" dirty="0" smtClean="0"/>
              <a:t>disappears</a:t>
            </a:r>
            <a:r>
              <a:rPr lang="en-GB" dirty="0"/>
              <a:t> </a:t>
            </a:r>
            <a:r>
              <a:rPr lang="en-GB" dirty="0" smtClean="0"/>
              <a:t>and</a:t>
            </a:r>
            <a:endParaRPr lang="en-GB" dirty="0"/>
          </a:p>
          <a:p>
            <a:pPr marL="0" indent="0">
              <a:buNone/>
            </a:pPr>
            <a:r>
              <a:rPr lang="en-GB" dirty="0" smtClean="0"/>
              <a:t>replaced </a:t>
            </a:r>
            <a:r>
              <a:rPr lang="en-GB" dirty="0"/>
              <a:t>by early </a:t>
            </a:r>
            <a:r>
              <a:rPr lang="en-GB" dirty="0" err="1"/>
              <a:t>Jomon</a:t>
            </a:r>
            <a:r>
              <a:rPr lang="en-GB" dirty="0"/>
              <a:t> ceramic </a:t>
            </a:r>
            <a:r>
              <a:rPr lang="en-GB" dirty="0" smtClean="0"/>
              <a:t>culture.</a:t>
            </a:r>
            <a:endParaRPr lang="en-GB" dirty="0"/>
          </a:p>
          <a:p>
            <a:pPr marL="118872" indent="0">
              <a:buNone/>
            </a:pPr>
            <a:endParaRPr lang="en-GB" dirty="0"/>
          </a:p>
          <a:p>
            <a:pPr marL="118872" indent="0">
              <a:buNone/>
            </a:pPr>
            <a:endParaRPr lang="en-GB" dirty="0" smtClean="0"/>
          </a:p>
          <a:p>
            <a:pPr marL="118872" indent="0">
              <a:buNone/>
            </a:pPr>
            <a:endParaRPr lang="en-GB" dirty="0"/>
          </a:p>
          <a:p>
            <a:pPr marL="118872" indent="0">
              <a:buNone/>
            </a:pP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3937" y="1484784"/>
            <a:ext cx="5274567" cy="5247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8B007FFD"/>
          <p:cNvPicPr>
            <a:picLocks noChangeAspect="1" noChangeArrowheads="1"/>
          </p:cNvPicPr>
          <p:nvPr/>
        </p:nvPicPr>
        <p:blipFill>
          <a:blip r:embed="rId3" cstate="print"/>
          <a:srcRect/>
          <a:stretch>
            <a:fillRect/>
          </a:stretch>
        </p:blipFill>
        <p:spPr bwMode="auto">
          <a:xfrm>
            <a:off x="4240732" y="1118851"/>
            <a:ext cx="4460976" cy="5739149"/>
          </a:xfrm>
          <a:prstGeom prst="rect">
            <a:avLst/>
          </a:prstGeom>
          <a:noFill/>
          <a:ln w="9525" algn="in">
            <a:noFill/>
            <a:miter lim="800000"/>
            <a:headEnd/>
            <a:tailEnd/>
          </a:ln>
          <a:effectLst/>
        </p:spPr>
      </p:pic>
    </p:spTree>
    <p:extLst>
      <p:ext uri="{BB962C8B-B14F-4D97-AF65-F5344CB8AC3E}">
        <p14:creationId xmlns:p14="http://schemas.microsoft.com/office/powerpoint/2010/main" val="537886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074"/>
                                        </p:tgtEl>
                                      </p:cBhvr>
                                    </p:animEffect>
                                    <p:set>
                                      <p:cBhvr>
                                        <p:cTn id="7" dur="1" fill="hold">
                                          <p:stCondLst>
                                            <p:cond delay="499"/>
                                          </p:stCondLst>
                                        </p:cTn>
                                        <p:tgtEl>
                                          <p:spTgt spid="3074"/>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Volcanic Winters</a:t>
            </a:r>
            <a:endParaRPr lang="en-GB" dirty="0"/>
          </a:p>
        </p:txBody>
      </p:sp>
      <p:sp>
        <p:nvSpPr>
          <p:cNvPr id="3" name="Content Placeholder 2"/>
          <p:cNvSpPr>
            <a:spLocks noGrp="1"/>
          </p:cNvSpPr>
          <p:nvPr>
            <p:ph idx="1"/>
          </p:nvPr>
        </p:nvSpPr>
        <p:spPr>
          <a:xfrm>
            <a:off x="179512" y="1775191"/>
            <a:ext cx="3898776" cy="4625609"/>
          </a:xfrm>
        </p:spPr>
        <p:txBody>
          <a:bodyPr>
            <a:normAutofit fontScale="92500" lnSpcReduction="20000"/>
          </a:bodyPr>
          <a:lstStyle/>
          <a:p>
            <a:pPr marL="7938" indent="0">
              <a:buNone/>
            </a:pPr>
            <a:r>
              <a:rPr lang="en-GB" dirty="0" smtClean="0"/>
              <a:t>Toba – 73,000 years ago. 2,800km</a:t>
            </a:r>
            <a:r>
              <a:rPr lang="en-GB" baseline="30000" dirty="0" smtClean="0"/>
              <a:t>3</a:t>
            </a:r>
            <a:r>
              <a:rPr lang="en-GB" dirty="0" smtClean="0"/>
              <a:t> </a:t>
            </a:r>
            <a:r>
              <a:rPr lang="en-GB" dirty="0"/>
              <a:t>, VEI = </a:t>
            </a:r>
            <a:r>
              <a:rPr lang="en-GB" dirty="0" smtClean="0"/>
              <a:t>8+</a:t>
            </a:r>
          </a:p>
          <a:p>
            <a:pPr marL="7938" indent="0">
              <a:buNone/>
            </a:pPr>
            <a:endParaRPr lang="en-GB" dirty="0"/>
          </a:p>
          <a:p>
            <a:pPr marL="7938" indent="0">
              <a:buNone/>
            </a:pPr>
            <a:r>
              <a:rPr lang="en-GB" dirty="0" smtClean="0"/>
              <a:t>Volcanic Winter</a:t>
            </a:r>
          </a:p>
          <a:p>
            <a:pPr marL="7938" indent="0">
              <a:buNone/>
            </a:pPr>
            <a:endParaRPr lang="en-GB" dirty="0"/>
          </a:p>
          <a:p>
            <a:pPr marL="7938" indent="0">
              <a:buNone/>
            </a:pPr>
            <a:r>
              <a:rPr lang="en-GB" dirty="0" smtClean="0"/>
              <a:t>Ambrose (1998) and the bottle neck theory</a:t>
            </a:r>
          </a:p>
          <a:p>
            <a:pPr marL="7938" indent="0">
              <a:buNone/>
            </a:pPr>
            <a:endParaRPr lang="en-GB" dirty="0"/>
          </a:p>
          <a:p>
            <a:pPr marL="7938" indent="0">
              <a:buNone/>
            </a:pPr>
            <a:r>
              <a:rPr lang="en-GB" dirty="0" smtClean="0"/>
              <a:t>Lane </a:t>
            </a:r>
            <a:r>
              <a:rPr lang="en-GB" i="1" dirty="0" smtClean="0"/>
              <a:t>et al</a:t>
            </a:r>
            <a:r>
              <a:rPr lang="en-GB" dirty="0" smtClean="0"/>
              <a:t>. 2013 no volcanic winter in East Africa</a:t>
            </a:r>
          </a:p>
          <a:p>
            <a:pPr marL="7938" indent="0">
              <a:buNone/>
            </a:pPr>
            <a:endParaRPr lang="en-GB" dirty="0"/>
          </a:p>
          <a:p>
            <a:pPr marL="7938" indent="0">
              <a:buNone/>
            </a:pPr>
            <a:endParaRPr lang="en-GB" dirty="0"/>
          </a:p>
        </p:txBody>
      </p:sp>
      <p:pic>
        <p:nvPicPr>
          <p:cNvPr id="4098" name="Picture 2" descr="http://2.bp.blogspot.com/-eRLckhzwEoA/Ug4O3IFempI/AAAAAAAAccA/EPVL7ofVKbs/s400/boom+++14.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2204864"/>
            <a:ext cx="5026062" cy="374441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1.bp.blogspot.com/-juyzpHVH2f0/TrJuxCOuo7I/AAAAAAAAH1w/VtftbYg-3Kc/s1600/diagram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8371" y="2337792"/>
            <a:ext cx="5022235" cy="3539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1455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098"/>
                                        </p:tgtEl>
                                      </p:cBhvr>
                                    </p:animEffect>
                                    <p:set>
                                      <p:cBhvr>
                                        <p:cTn id="7" dur="1" fill="hold">
                                          <p:stCondLst>
                                            <p:cond delay="499"/>
                                          </p:stCondLst>
                                        </p:cTn>
                                        <p:tgtEl>
                                          <p:spTgt spid="409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4100"/>
                                        </p:tgtEl>
                                        <p:attrNameLst>
                                          <p:attrName>style.visibility</p:attrName>
                                        </p:attrNameLst>
                                      </p:cBhvr>
                                      <p:to>
                                        <p:strVal val="visible"/>
                                      </p:to>
                                    </p:set>
                                    <p:animEffect transition="in" filter="fade">
                                      <p:cBhvr>
                                        <p:cTn id="10"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1" y="1628800"/>
            <a:ext cx="5295061"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39552" y="188640"/>
            <a:ext cx="7920880" cy="1200329"/>
          </a:xfrm>
          <a:prstGeom prst="rect">
            <a:avLst/>
          </a:prstGeom>
          <a:noFill/>
        </p:spPr>
        <p:txBody>
          <a:bodyPr wrap="square" rtlCol="0">
            <a:spAutoFit/>
          </a:bodyPr>
          <a:lstStyle/>
          <a:p>
            <a:r>
              <a:rPr lang="en-GB" sz="3600" dirty="0" smtClean="0">
                <a:solidFill>
                  <a:srgbClr val="FFFF00"/>
                </a:solidFill>
              </a:rPr>
              <a:t>Maslin  </a:t>
            </a:r>
            <a:r>
              <a:rPr lang="en-GB" sz="3600" i="1" dirty="0" smtClean="0">
                <a:solidFill>
                  <a:srgbClr val="FFFF00"/>
                </a:solidFill>
              </a:rPr>
              <a:t>et al. </a:t>
            </a:r>
            <a:r>
              <a:rPr lang="en-GB" sz="3600" dirty="0" smtClean="0">
                <a:solidFill>
                  <a:srgbClr val="FFFF00"/>
                </a:solidFill>
              </a:rPr>
              <a:t>(2014) Climate pulses and early human evolution</a:t>
            </a:r>
            <a:endParaRPr lang="en-GB" sz="3600" dirty="0">
              <a:solidFill>
                <a:srgbClr val="FFFF00"/>
              </a:solidFill>
            </a:endParaRPr>
          </a:p>
        </p:txBody>
      </p:sp>
      <p:grpSp>
        <p:nvGrpSpPr>
          <p:cNvPr id="9" name="Group 8"/>
          <p:cNvGrpSpPr/>
          <p:nvPr/>
        </p:nvGrpSpPr>
        <p:grpSpPr>
          <a:xfrm>
            <a:off x="3851920" y="1475492"/>
            <a:ext cx="2126706" cy="4977844"/>
            <a:chOff x="3851920" y="1475492"/>
            <a:chExt cx="2126706" cy="4977844"/>
          </a:xfrm>
        </p:grpSpPr>
        <p:sp>
          <p:nvSpPr>
            <p:cNvPr id="5" name="Rectangle 4"/>
            <p:cNvSpPr/>
            <p:nvPr/>
          </p:nvSpPr>
          <p:spPr>
            <a:xfrm flipH="1">
              <a:off x="5724128" y="1772816"/>
              <a:ext cx="45719" cy="4680520"/>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flipH="1">
              <a:off x="4454273" y="1772816"/>
              <a:ext cx="45719" cy="4680520"/>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flipH="1">
              <a:off x="3950217" y="1772816"/>
              <a:ext cx="45719" cy="4680520"/>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5508104" y="1475492"/>
              <a:ext cx="470522" cy="369332"/>
            </a:xfrm>
            <a:prstGeom prst="rect">
              <a:avLst/>
            </a:prstGeom>
            <a:noFill/>
          </p:spPr>
          <p:txBody>
            <a:bodyPr wrap="square" rtlCol="0">
              <a:spAutoFit/>
            </a:bodyPr>
            <a:lstStyle/>
            <a:p>
              <a:r>
                <a:rPr lang="en-GB" dirty="0" smtClean="0"/>
                <a:t>Y1</a:t>
              </a:r>
              <a:endParaRPr lang="en-GB" dirty="0"/>
            </a:p>
          </p:txBody>
        </p:sp>
        <p:sp>
          <p:nvSpPr>
            <p:cNvPr id="10" name="TextBox 9"/>
            <p:cNvSpPr txBox="1"/>
            <p:nvPr/>
          </p:nvSpPr>
          <p:spPr>
            <a:xfrm>
              <a:off x="4283968" y="1475492"/>
              <a:ext cx="531676" cy="369332"/>
            </a:xfrm>
            <a:prstGeom prst="rect">
              <a:avLst/>
            </a:prstGeom>
            <a:noFill/>
          </p:spPr>
          <p:txBody>
            <a:bodyPr wrap="square" rtlCol="0">
              <a:spAutoFit/>
            </a:bodyPr>
            <a:lstStyle/>
            <a:p>
              <a:r>
                <a:rPr lang="en-GB" dirty="0" smtClean="0"/>
                <a:t>Y2</a:t>
              </a:r>
              <a:endParaRPr lang="en-GB" dirty="0"/>
            </a:p>
          </p:txBody>
        </p:sp>
        <p:sp>
          <p:nvSpPr>
            <p:cNvPr id="11" name="TextBox 10"/>
            <p:cNvSpPr txBox="1"/>
            <p:nvPr/>
          </p:nvSpPr>
          <p:spPr>
            <a:xfrm>
              <a:off x="3851920" y="1484784"/>
              <a:ext cx="415281" cy="369332"/>
            </a:xfrm>
            <a:prstGeom prst="rect">
              <a:avLst/>
            </a:prstGeom>
            <a:noFill/>
          </p:spPr>
          <p:txBody>
            <a:bodyPr wrap="square" rtlCol="0">
              <a:spAutoFit/>
            </a:bodyPr>
            <a:lstStyle/>
            <a:p>
              <a:r>
                <a:rPr lang="en-GB" dirty="0"/>
                <a:t>T</a:t>
              </a:r>
            </a:p>
          </p:txBody>
        </p:sp>
        <p:sp>
          <p:nvSpPr>
            <p:cNvPr id="12" name="Rectangle 11"/>
            <p:cNvSpPr/>
            <p:nvPr/>
          </p:nvSpPr>
          <p:spPr>
            <a:xfrm flipH="1">
              <a:off x="4814313" y="1772816"/>
              <a:ext cx="45719" cy="4680520"/>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4644008" y="1484784"/>
              <a:ext cx="487289" cy="369332"/>
            </a:xfrm>
            <a:prstGeom prst="rect">
              <a:avLst/>
            </a:prstGeom>
            <a:noFill/>
          </p:spPr>
          <p:txBody>
            <a:bodyPr wrap="square" rtlCol="0">
              <a:spAutoFit/>
            </a:bodyPr>
            <a:lstStyle/>
            <a:p>
              <a:r>
                <a:rPr lang="en-GB" dirty="0" smtClean="0"/>
                <a:t>NZ</a:t>
              </a:r>
              <a:endParaRPr lang="en-GB" dirty="0"/>
            </a:p>
          </p:txBody>
        </p:sp>
      </p:grpSp>
      <p:sp>
        <p:nvSpPr>
          <p:cNvPr id="15" name="TextBox 14"/>
          <p:cNvSpPr txBox="1"/>
          <p:nvPr/>
        </p:nvSpPr>
        <p:spPr>
          <a:xfrm>
            <a:off x="179512" y="1484784"/>
            <a:ext cx="2952328" cy="2031325"/>
          </a:xfrm>
          <a:prstGeom prst="rect">
            <a:avLst/>
          </a:prstGeom>
          <a:noFill/>
        </p:spPr>
        <p:txBody>
          <a:bodyPr wrap="square" rtlCol="0">
            <a:spAutoFit/>
          </a:bodyPr>
          <a:lstStyle/>
          <a:p>
            <a:r>
              <a:rPr lang="en-GB" dirty="0" smtClean="0"/>
              <a:t>Summary diagram showing East African </a:t>
            </a:r>
            <a:r>
              <a:rPr lang="en-GB" dirty="0" err="1" smtClean="0"/>
              <a:t>Hominin</a:t>
            </a:r>
            <a:r>
              <a:rPr lang="en-GB" dirty="0" smtClean="0"/>
              <a:t> diversity , formation of ephemeral lakes and </a:t>
            </a:r>
            <a:r>
              <a:rPr lang="en-GB" dirty="0" err="1" smtClean="0"/>
              <a:t>Hominin</a:t>
            </a:r>
            <a:r>
              <a:rPr lang="en-GB" dirty="0" smtClean="0"/>
              <a:t> dispersal dates.</a:t>
            </a:r>
          </a:p>
          <a:p>
            <a:endParaRPr lang="en-GB" dirty="0"/>
          </a:p>
          <a:p>
            <a:endParaRPr lang="en-GB" dirty="0"/>
          </a:p>
        </p:txBody>
      </p:sp>
      <p:sp>
        <p:nvSpPr>
          <p:cNvPr id="16" name="TextBox 15"/>
          <p:cNvSpPr txBox="1"/>
          <p:nvPr/>
        </p:nvSpPr>
        <p:spPr>
          <a:xfrm>
            <a:off x="179512" y="3140968"/>
            <a:ext cx="2952328" cy="3970318"/>
          </a:xfrm>
          <a:prstGeom prst="rect">
            <a:avLst/>
          </a:prstGeom>
          <a:noFill/>
        </p:spPr>
        <p:txBody>
          <a:bodyPr wrap="square" rtlCol="0">
            <a:spAutoFit/>
          </a:bodyPr>
          <a:lstStyle/>
          <a:p>
            <a:r>
              <a:rPr lang="en-GB" b="1" dirty="0" smtClean="0"/>
              <a:t>Mega eruptions</a:t>
            </a:r>
          </a:p>
          <a:p>
            <a:endParaRPr lang="en-GB" dirty="0" smtClean="0"/>
          </a:p>
          <a:p>
            <a:r>
              <a:rPr lang="en-GB" dirty="0" smtClean="0"/>
              <a:t>Y1 – Yellowstone – 2.059 million years  - VEI 8+</a:t>
            </a:r>
          </a:p>
          <a:p>
            <a:endParaRPr lang="en-GB" dirty="0" smtClean="0"/>
          </a:p>
          <a:p>
            <a:r>
              <a:rPr lang="en-GB" dirty="0" smtClean="0"/>
              <a:t>NZ – New Zealand – 1.01 &amp; 0.97 million years – VEI 7+</a:t>
            </a:r>
          </a:p>
          <a:p>
            <a:endParaRPr lang="en-GB" dirty="0" smtClean="0"/>
          </a:p>
          <a:p>
            <a:r>
              <a:rPr lang="en-GB" dirty="0" smtClean="0"/>
              <a:t>Y2 – Yellowstone – 639,000 years – VEI 8</a:t>
            </a:r>
          </a:p>
          <a:p>
            <a:endParaRPr lang="en-GB" dirty="0" smtClean="0"/>
          </a:p>
          <a:p>
            <a:r>
              <a:rPr lang="en-GB" dirty="0" smtClean="0"/>
              <a:t>T – Toba – 73,000 years VEI 8+ </a:t>
            </a:r>
          </a:p>
          <a:p>
            <a:endParaRPr lang="en-GB" dirty="0"/>
          </a:p>
        </p:txBody>
      </p:sp>
    </p:spTree>
    <p:custDataLst>
      <p:tags r:id="rId1"/>
    </p:custDataLst>
    <p:extLst>
      <p:ext uri="{BB962C8B-B14F-4D97-AF65-F5344CB8AC3E}">
        <p14:creationId xmlns:p14="http://schemas.microsoft.com/office/powerpoint/2010/main" val="1649474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Defining Catastrophic Eruptions</a:t>
            </a:r>
            <a:endParaRPr lang="en-GB" dirty="0"/>
          </a:p>
        </p:txBody>
      </p:sp>
      <p:sp>
        <p:nvSpPr>
          <p:cNvPr id="3" name="Content Placeholder 2"/>
          <p:cNvSpPr>
            <a:spLocks noGrp="1"/>
          </p:cNvSpPr>
          <p:nvPr>
            <p:ph idx="1"/>
          </p:nvPr>
        </p:nvSpPr>
        <p:spPr/>
        <p:txBody>
          <a:bodyPr>
            <a:normAutofit lnSpcReduction="10000"/>
          </a:bodyPr>
          <a:lstStyle/>
          <a:p>
            <a:pPr marL="118872" indent="0">
              <a:buNone/>
            </a:pPr>
            <a:r>
              <a:rPr lang="en-GB" dirty="0" smtClean="0"/>
              <a:t>Eruptions are classified by reference to the Volcanic Explosive Index (VEI) which is related to the volume of material ejected (Dense Rock Equivalent)</a:t>
            </a:r>
          </a:p>
          <a:p>
            <a:pPr marL="118872" indent="0">
              <a:buNone/>
            </a:pPr>
            <a:r>
              <a:rPr lang="en-GB" dirty="0" smtClean="0"/>
              <a:t>VEI 8 = &gt; 1,000 km</a:t>
            </a:r>
            <a:r>
              <a:rPr lang="en-GB" baseline="30000" dirty="0" smtClean="0"/>
              <a:t>3</a:t>
            </a:r>
            <a:r>
              <a:rPr lang="en-GB" dirty="0" smtClean="0"/>
              <a:t> of DRE  - Toba (73 </a:t>
            </a:r>
            <a:r>
              <a:rPr lang="en-GB" dirty="0" err="1" smtClean="0"/>
              <a:t>ka</a:t>
            </a:r>
            <a:r>
              <a:rPr lang="en-GB" dirty="0" smtClean="0"/>
              <a:t>)</a:t>
            </a:r>
          </a:p>
          <a:p>
            <a:pPr marL="118872" indent="0">
              <a:buNone/>
            </a:pPr>
            <a:r>
              <a:rPr lang="en-GB" dirty="0" smtClean="0"/>
              <a:t>VEI 7 = 100-999 </a:t>
            </a:r>
            <a:r>
              <a:rPr lang="en-GB" dirty="0"/>
              <a:t>km</a:t>
            </a:r>
            <a:r>
              <a:rPr lang="en-GB" baseline="30000" dirty="0"/>
              <a:t>3</a:t>
            </a:r>
            <a:r>
              <a:rPr lang="en-GB" dirty="0"/>
              <a:t> of </a:t>
            </a:r>
            <a:r>
              <a:rPr lang="en-GB" dirty="0" smtClean="0"/>
              <a:t>DRE – </a:t>
            </a:r>
            <a:r>
              <a:rPr lang="en-GB" dirty="0" err="1" smtClean="0"/>
              <a:t>Tambora</a:t>
            </a:r>
            <a:r>
              <a:rPr lang="en-GB" dirty="0" smtClean="0"/>
              <a:t> (1815)</a:t>
            </a:r>
            <a:endParaRPr lang="en-GB" dirty="0"/>
          </a:p>
          <a:p>
            <a:pPr marL="118872" indent="0">
              <a:buNone/>
            </a:pPr>
            <a:r>
              <a:rPr lang="en-GB" dirty="0"/>
              <a:t>VEI 6 = 10-99 km</a:t>
            </a:r>
            <a:r>
              <a:rPr lang="en-GB" baseline="30000" dirty="0"/>
              <a:t>3</a:t>
            </a:r>
            <a:r>
              <a:rPr lang="en-GB" dirty="0"/>
              <a:t> of </a:t>
            </a:r>
            <a:r>
              <a:rPr lang="en-GB" dirty="0" smtClean="0"/>
              <a:t>DRE – Krakatoa (1883)</a:t>
            </a:r>
          </a:p>
          <a:p>
            <a:pPr marL="118872" indent="0">
              <a:buNone/>
            </a:pPr>
            <a:r>
              <a:rPr lang="en-GB" dirty="0" smtClean="0"/>
              <a:t>VEI 5 = 1-9 </a:t>
            </a:r>
            <a:r>
              <a:rPr lang="en-GB" dirty="0"/>
              <a:t>km</a:t>
            </a:r>
            <a:r>
              <a:rPr lang="en-GB" baseline="30000" dirty="0"/>
              <a:t>3</a:t>
            </a:r>
            <a:r>
              <a:rPr lang="en-GB" dirty="0"/>
              <a:t> of </a:t>
            </a:r>
            <a:r>
              <a:rPr lang="en-GB" dirty="0" smtClean="0"/>
              <a:t>DRE – Pinatubo (1991)</a:t>
            </a:r>
            <a:endParaRPr lang="en-GB" dirty="0"/>
          </a:p>
          <a:p>
            <a:pPr marL="118872" indent="0">
              <a:buNone/>
            </a:pPr>
            <a:endParaRPr lang="en-GB" dirty="0"/>
          </a:p>
          <a:p>
            <a:pPr marL="118872" indent="0">
              <a:buNone/>
            </a:pPr>
            <a:r>
              <a:rPr lang="en-GB" dirty="0" smtClean="0"/>
              <a:t> </a:t>
            </a:r>
            <a:endParaRPr lang="en-GB" dirty="0"/>
          </a:p>
        </p:txBody>
      </p:sp>
    </p:spTree>
    <p:custDataLst>
      <p:tags r:id="rId1"/>
    </p:custDataLst>
    <p:extLst>
      <p:ext uri="{BB962C8B-B14F-4D97-AF65-F5344CB8AC3E}">
        <p14:creationId xmlns:p14="http://schemas.microsoft.com/office/powerpoint/2010/main" val="6313278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Distribution of </a:t>
            </a:r>
            <a:r>
              <a:rPr lang="en-GB" dirty="0"/>
              <a:t> </a:t>
            </a:r>
            <a:r>
              <a:rPr lang="en-GB" dirty="0" smtClean="0"/>
              <a:t>VEI 8 Volcanoes </a:t>
            </a:r>
            <a:endParaRPr lang="en-GB" dirty="0"/>
          </a:p>
        </p:txBody>
      </p:sp>
      <p:pic>
        <p:nvPicPr>
          <p:cNvPr id="1026" name="Picture 2" descr="https://fallriverchapel.files.wordpress.com/2010/02/gda_world_map_smal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093" y="1735202"/>
            <a:ext cx="8535814" cy="4611731"/>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4696011" y="4365104"/>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4716016" y="4509120"/>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4788024" y="4581128"/>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3707904" y="2852936"/>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2195736" y="4869160"/>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539552" y="4005064"/>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1835696" y="2492896"/>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4665697" y="3995772"/>
            <a:ext cx="576064" cy="369332"/>
          </a:xfrm>
          <a:prstGeom prst="rect">
            <a:avLst/>
          </a:prstGeom>
          <a:noFill/>
        </p:spPr>
        <p:txBody>
          <a:bodyPr wrap="square" rtlCol="0">
            <a:spAutoFit/>
          </a:bodyPr>
          <a:lstStyle/>
          <a:p>
            <a:r>
              <a:rPr lang="en-GB" dirty="0" smtClean="0">
                <a:solidFill>
                  <a:srgbClr val="FF0000"/>
                </a:solidFill>
              </a:rPr>
              <a:t>5.0</a:t>
            </a:r>
            <a:endParaRPr lang="en-GB" dirty="0">
              <a:solidFill>
                <a:srgbClr val="FF0000"/>
              </a:solidFill>
            </a:endParaRPr>
          </a:p>
        </p:txBody>
      </p:sp>
      <p:sp>
        <p:nvSpPr>
          <p:cNvPr id="14" name="TextBox 13"/>
          <p:cNvSpPr txBox="1"/>
          <p:nvPr/>
        </p:nvSpPr>
        <p:spPr>
          <a:xfrm>
            <a:off x="4283968" y="4348660"/>
            <a:ext cx="576064" cy="369332"/>
          </a:xfrm>
          <a:prstGeom prst="rect">
            <a:avLst/>
          </a:prstGeom>
          <a:noFill/>
        </p:spPr>
        <p:txBody>
          <a:bodyPr wrap="square" rtlCol="0">
            <a:spAutoFit/>
          </a:bodyPr>
          <a:lstStyle/>
          <a:p>
            <a:r>
              <a:rPr lang="en-GB" dirty="0">
                <a:solidFill>
                  <a:srgbClr val="FF0000"/>
                </a:solidFill>
              </a:rPr>
              <a:t>4</a:t>
            </a:r>
            <a:r>
              <a:rPr lang="en-GB" dirty="0" smtClean="0">
                <a:solidFill>
                  <a:srgbClr val="FF0000"/>
                </a:solidFill>
              </a:rPr>
              <a:t>.0</a:t>
            </a:r>
            <a:endParaRPr lang="en-GB" dirty="0">
              <a:solidFill>
                <a:srgbClr val="FF0000"/>
              </a:solidFill>
            </a:endParaRPr>
          </a:p>
        </p:txBody>
      </p:sp>
      <p:sp>
        <p:nvSpPr>
          <p:cNvPr id="15" name="TextBox 14"/>
          <p:cNvSpPr txBox="1"/>
          <p:nvPr/>
        </p:nvSpPr>
        <p:spPr>
          <a:xfrm>
            <a:off x="4788024" y="4499828"/>
            <a:ext cx="576064" cy="369332"/>
          </a:xfrm>
          <a:prstGeom prst="rect">
            <a:avLst/>
          </a:prstGeom>
          <a:noFill/>
        </p:spPr>
        <p:txBody>
          <a:bodyPr wrap="square" rtlCol="0">
            <a:spAutoFit/>
          </a:bodyPr>
          <a:lstStyle/>
          <a:p>
            <a:r>
              <a:rPr lang="en-GB" dirty="0" smtClean="0">
                <a:solidFill>
                  <a:srgbClr val="FF0000"/>
                </a:solidFill>
              </a:rPr>
              <a:t>2.2</a:t>
            </a:r>
            <a:endParaRPr lang="en-GB" dirty="0">
              <a:solidFill>
                <a:srgbClr val="FF0000"/>
              </a:solidFill>
            </a:endParaRPr>
          </a:p>
        </p:txBody>
      </p:sp>
      <p:sp>
        <p:nvSpPr>
          <p:cNvPr id="16" name="TextBox 15"/>
          <p:cNvSpPr txBox="1"/>
          <p:nvPr/>
        </p:nvSpPr>
        <p:spPr>
          <a:xfrm>
            <a:off x="3779912" y="2564904"/>
            <a:ext cx="792088" cy="369332"/>
          </a:xfrm>
          <a:prstGeom prst="rect">
            <a:avLst/>
          </a:prstGeom>
          <a:noFill/>
        </p:spPr>
        <p:txBody>
          <a:bodyPr wrap="square" rtlCol="0">
            <a:spAutoFit/>
          </a:bodyPr>
          <a:lstStyle/>
          <a:p>
            <a:r>
              <a:rPr lang="en-GB" dirty="0" smtClean="0">
                <a:solidFill>
                  <a:srgbClr val="FF0000"/>
                </a:solidFill>
              </a:rPr>
              <a:t>2.06</a:t>
            </a:r>
            <a:endParaRPr lang="en-GB" dirty="0">
              <a:solidFill>
                <a:srgbClr val="FF0000"/>
              </a:solidFill>
            </a:endParaRPr>
          </a:p>
        </p:txBody>
      </p:sp>
      <p:sp>
        <p:nvSpPr>
          <p:cNvPr id="17" name="TextBox 16"/>
          <p:cNvSpPr txBox="1"/>
          <p:nvPr/>
        </p:nvSpPr>
        <p:spPr>
          <a:xfrm>
            <a:off x="3131840" y="2717304"/>
            <a:ext cx="648072" cy="369332"/>
          </a:xfrm>
          <a:prstGeom prst="rect">
            <a:avLst/>
          </a:prstGeom>
          <a:noFill/>
        </p:spPr>
        <p:txBody>
          <a:bodyPr wrap="square" rtlCol="0">
            <a:spAutoFit/>
          </a:bodyPr>
          <a:lstStyle/>
          <a:p>
            <a:r>
              <a:rPr lang="en-GB" dirty="0" smtClean="0">
                <a:solidFill>
                  <a:srgbClr val="FF0000"/>
                </a:solidFill>
              </a:rPr>
              <a:t>0.64</a:t>
            </a:r>
            <a:endParaRPr lang="en-GB" dirty="0">
              <a:solidFill>
                <a:srgbClr val="FF0000"/>
              </a:solidFill>
            </a:endParaRPr>
          </a:p>
        </p:txBody>
      </p:sp>
      <p:sp>
        <p:nvSpPr>
          <p:cNvPr id="18" name="TextBox 17"/>
          <p:cNvSpPr txBox="1"/>
          <p:nvPr/>
        </p:nvSpPr>
        <p:spPr>
          <a:xfrm>
            <a:off x="2195736" y="4787860"/>
            <a:ext cx="792088" cy="369332"/>
          </a:xfrm>
          <a:prstGeom prst="rect">
            <a:avLst/>
          </a:prstGeom>
          <a:noFill/>
        </p:spPr>
        <p:txBody>
          <a:bodyPr wrap="square" rtlCol="0">
            <a:spAutoFit/>
          </a:bodyPr>
          <a:lstStyle/>
          <a:p>
            <a:r>
              <a:rPr lang="en-GB" dirty="0" smtClean="0">
                <a:solidFill>
                  <a:srgbClr val="FF0000"/>
                </a:solidFill>
              </a:rPr>
              <a:t>0.34</a:t>
            </a:r>
            <a:endParaRPr lang="en-GB" dirty="0">
              <a:solidFill>
                <a:srgbClr val="FF0000"/>
              </a:solidFill>
            </a:endParaRPr>
          </a:p>
        </p:txBody>
      </p:sp>
      <p:sp>
        <p:nvSpPr>
          <p:cNvPr id="19" name="TextBox 18"/>
          <p:cNvSpPr txBox="1"/>
          <p:nvPr/>
        </p:nvSpPr>
        <p:spPr>
          <a:xfrm>
            <a:off x="611560" y="3923764"/>
            <a:ext cx="792088" cy="369332"/>
          </a:xfrm>
          <a:prstGeom prst="rect">
            <a:avLst/>
          </a:prstGeom>
          <a:noFill/>
        </p:spPr>
        <p:txBody>
          <a:bodyPr wrap="square" rtlCol="0">
            <a:spAutoFit/>
          </a:bodyPr>
          <a:lstStyle/>
          <a:p>
            <a:r>
              <a:rPr lang="en-GB" dirty="0" smtClean="0">
                <a:solidFill>
                  <a:srgbClr val="FF0000"/>
                </a:solidFill>
              </a:rPr>
              <a:t>0.073</a:t>
            </a:r>
            <a:endParaRPr lang="en-GB" dirty="0">
              <a:solidFill>
                <a:srgbClr val="FF0000"/>
              </a:solidFill>
            </a:endParaRPr>
          </a:p>
        </p:txBody>
      </p:sp>
      <p:sp>
        <p:nvSpPr>
          <p:cNvPr id="20" name="TextBox 19"/>
          <p:cNvSpPr txBox="1"/>
          <p:nvPr/>
        </p:nvSpPr>
        <p:spPr>
          <a:xfrm>
            <a:off x="1835696" y="2483604"/>
            <a:ext cx="792088" cy="369332"/>
          </a:xfrm>
          <a:prstGeom prst="rect">
            <a:avLst/>
          </a:prstGeom>
          <a:noFill/>
        </p:spPr>
        <p:txBody>
          <a:bodyPr wrap="square" rtlCol="0">
            <a:spAutoFit/>
          </a:bodyPr>
          <a:lstStyle/>
          <a:p>
            <a:r>
              <a:rPr lang="en-GB" dirty="0" smtClean="0">
                <a:solidFill>
                  <a:srgbClr val="FF0000"/>
                </a:solidFill>
              </a:rPr>
              <a:t>0.040</a:t>
            </a:r>
            <a:endParaRPr lang="en-GB" dirty="0">
              <a:solidFill>
                <a:srgbClr val="FF0000"/>
              </a:solidFill>
            </a:endParaRPr>
          </a:p>
        </p:txBody>
      </p:sp>
      <p:sp>
        <p:nvSpPr>
          <p:cNvPr id="21" name="Oval 20"/>
          <p:cNvSpPr/>
          <p:nvPr/>
        </p:nvSpPr>
        <p:spPr>
          <a:xfrm>
            <a:off x="8460432" y="4005064"/>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7956376" y="4005064"/>
            <a:ext cx="792088" cy="369332"/>
          </a:xfrm>
          <a:prstGeom prst="rect">
            <a:avLst/>
          </a:prstGeom>
          <a:noFill/>
        </p:spPr>
        <p:txBody>
          <a:bodyPr wrap="square" rtlCol="0">
            <a:spAutoFit/>
          </a:bodyPr>
          <a:lstStyle/>
          <a:p>
            <a:r>
              <a:rPr lang="en-GB" dirty="0" smtClean="0">
                <a:solidFill>
                  <a:srgbClr val="FF0000"/>
                </a:solidFill>
              </a:rPr>
              <a:t>0.073</a:t>
            </a:r>
            <a:endParaRPr lang="en-GB" dirty="0">
              <a:solidFill>
                <a:srgbClr val="FF0000"/>
              </a:solidFill>
            </a:endParaRPr>
          </a:p>
        </p:txBody>
      </p:sp>
    </p:spTree>
    <p:custDataLst>
      <p:tags r:id="rId1"/>
    </p:custDataLst>
    <p:extLst>
      <p:ext uri="{BB962C8B-B14F-4D97-AF65-F5344CB8AC3E}">
        <p14:creationId xmlns:p14="http://schemas.microsoft.com/office/powerpoint/2010/main" val="17154559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Distribution of VEI 7+ Volcanoes</a:t>
            </a:r>
            <a:endParaRPr lang="en-GB" dirty="0"/>
          </a:p>
        </p:txBody>
      </p:sp>
      <p:pic>
        <p:nvPicPr>
          <p:cNvPr id="4" name="Picture 2" descr="https://fallriverchapel.files.wordpress.com/2010/02/gda_world_map_smal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1700808"/>
            <a:ext cx="8535814" cy="4611731"/>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8460432" y="4005064"/>
            <a:ext cx="72008" cy="72008"/>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3707904" y="2852936"/>
            <a:ext cx="72008" cy="72008"/>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4716016" y="4581128"/>
            <a:ext cx="72008" cy="72008"/>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1835696" y="2492896"/>
            <a:ext cx="72008" cy="72008"/>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539552" y="4005064"/>
            <a:ext cx="72008" cy="72008"/>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1331640" y="3140968"/>
            <a:ext cx="72008" cy="72008"/>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2123728" y="4869160"/>
            <a:ext cx="72008" cy="72008"/>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3563888" y="3068960"/>
            <a:ext cx="72008" cy="72008"/>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4788024" y="4725144"/>
            <a:ext cx="72008" cy="72008"/>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2195736" y="4869160"/>
            <a:ext cx="72008" cy="72008"/>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4211960" y="3645024"/>
            <a:ext cx="72008" cy="72008"/>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1187624" y="3212976"/>
            <a:ext cx="72008" cy="72008"/>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p:cNvSpPr txBox="1"/>
          <p:nvPr/>
        </p:nvSpPr>
        <p:spPr>
          <a:xfrm>
            <a:off x="3275856" y="2564904"/>
            <a:ext cx="576064" cy="369332"/>
          </a:xfrm>
          <a:prstGeom prst="rect">
            <a:avLst/>
          </a:prstGeom>
          <a:noFill/>
        </p:spPr>
        <p:txBody>
          <a:bodyPr wrap="square" rtlCol="0">
            <a:spAutoFit/>
          </a:bodyPr>
          <a:lstStyle/>
          <a:p>
            <a:r>
              <a:rPr lang="en-GB" dirty="0" smtClean="0">
                <a:solidFill>
                  <a:srgbClr val="FFFF00"/>
                </a:solidFill>
              </a:rPr>
              <a:t>4.3</a:t>
            </a:r>
            <a:endParaRPr lang="en-GB" dirty="0">
              <a:solidFill>
                <a:srgbClr val="FFFF00"/>
              </a:solidFill>
            </a:endParaRPr>
          </a:p>
        </p:txBody>
      </p:sp>
      <p:sp>
        <p:nvSpPr>
          <p:cNvPr id="22" name="TextBox 21"/>
          <p:cNvSpPr txBox="1"/>
          <p:nvPr/>
        </p:nvSpPr>
        <p:spPr>
          <a:xfrm>
            <a:off x="4860032" y="4571836"/>
            <a:ext cx="576064" cy="369332"/>
          </a:xfrm>
          <a:prstGeom prst="rect">
            <a:avLst/>
          </a:prstGeom>
          <a:noFill/>
        </p:spPr>
        <p:txBody>
          <a:bodyPr wrap="square" rtlCol="0">
            <a:spAutoFit/>
          </a:bodyPr>
          <a:lstStyle/>
          <a:p>
            <a:r>
              <a:rPr lang="en-GB" dirty="0" smtClean="0">
                <a:solidFill>
                  <a:srgbClr val="FFFF00"/>
                </a:solidFill>
              </a:rPr>
              <a:t>4.2</a:t>
            </a:r>
            <a:endParaRPr lang="en-GB" dirty="0">
              <a:solidFill>
                <a:srgbClr val="FFFF00"/>
              </a:solidFill>
            </a:endParaRPr>
          </a:p>
        </p:txBody>
      </p:sp>
      <p:sp>
        <p:nvSpPr>
          <p:cNvPr id="23" name="TextBox 22"/>
          <p:cNvSpPr txBox="1"/>
          <p:nvPr/>
        </p:nvSpPr>
        <p:spPr>
          <a:xfrm>
            <a:off x="1907704" y="2276872"/>
            <a:ext cx="576064" cy="369332"/>
          </a:xfrm>
          <a:prstGeom prst="rect">
            <a:avLst/>
          </a:prstGeom>
          <a:noFill/>
        </p:spPr>
        <p:txBody>
          <a:bodyPr wrap="square" rtlCol="0">
            <a:spAutoFit/>
          </a:bodyPr>
          <a:lstStyle/>
          <a:p>
            <a:r>
              <a:rPr lang="en-GB" dirty="0" smtClean="0">
                <a:solidFill>
                  <a:srgbClr val="FFFF00"/>
                </a:solidFill>
              </a:rPr>
              <a:t>2.8</a:t>
            </a:r>
            <a:endParaRPr lang="en-GB" dirty="0">
              <a:solidFill>
                <a:srgbClr val="FFFF00"/>
              </a:solidFill>
            </a:endParaRPr>
          </a:p>
        </p:txBody>
      </p:sp>
      <p:sp>
        <p:nvSpPr>
          <p:cNvPr id="24" name="TextBox 23"/>
          <p:cNvSpPr txBox="1"/>
          <p:nvPr/>
        </p:nvSpPr>
        <p:spPr>
          <a:xfrm>
            <a:off x="1331640" y="2843644"/>
            <a:ext cx="576064" cy="369332"/>
          </a:xfrm>
          <a:prstGeom prst="rect">
            <a:avLst/>
          </a:prstGeom>
          <a:noFill/>
        </p:spPr>
        <p:txBody>
          <a:bodyPr wrap="square" rtlCol="0">
            <a:spAutoFit/>
          </a:bodyPr>
          <a:lstStyle/>
          <a:p>
            <a:r>
              <a:rPr lang="en-GB" dirty="0" smtClean="0">
                <a:solidFill>
                  <a:srgbClr val="FFFF00"/>
                </a:solidFill>
              </a:rPr>
              <a:t>1.75</a:t>
            </a:r>
            <a:endParaRPr lang="en-GB" dirty="0">
              <a:solidFill>
                <a:srgbClr val="FFFF00"/>
              </a:solidFill>
            </a:endParaRPr>
          </a:p>
        </p:txBody>
      </p:sp>
      <p:sp>
        <p:nvSpPr>
          <p:cNvPr id="26" name="TextBox 25"/>
          <p:cNvSpPr txBox="1"/>
          <p:nvPr/>
        </p:nvSpPr>
        <p:spPr>
          <a:xfrm>
            <a:off x="1691681" y="4509120"/>
            <a:ext cx="1584175" cy="369332"/>
          </a:xfrm>
          <a:prstGeom prst="rect">
            <a:avLst/>
          </a:prstGeom>
          <a:noFill/>
        </p:spPr>
        <p:txBody>
          <a:bodyPr wrap="square" rtlCol="0">
            <a:spAutoFit/>
          </a:bodyPr>
          <a:lstStyle/>
          <a:p>
            <a:r>
              <a:rPr lang="en-GB" dirty="0" smtClean="0">
                <a:solidFill>
                  <a:srgbClr val="FFFF00"/>
                </a:solidFill>
              </a:rPr>
              <a:t>1.23, 1.01, 0.97</a:t>
            </a:r>
            <a:endParaRPr lang="en-GB" dirty="0">
              <a:solidFill>
                <a:srgbClr val="FFFF00"/>
              </a:solidFill>
            </a:endParaRPr>
          </a:p>
        </p:txBody>
      </p:sp>
      <p:sp>
        <p:nvSpPr>
          <p:cNvPr id="28" name="TextBox 27"/>
          <p:cNvSpPr txBox="1"/>
          <p:nvPr/>
        </p:nvSpPr>
        <p:spPr>
          <a:xfrm>
            <a:off x="539552" y="3933056"/>
            <a:ext cx="720079" cy="369332"/>
          </a:xfrm>
          <a:prstGeom prst="rect">
            <a:avLst/>
          </a:prstGeom>
          <a:noFill/>
        </p:spPr>
        <p:txBody>
          <a:bodyPr wrap="square" rtlCol="0">
            <a:spAutoFit/>
          </a:bodyPr>
          <a:lstStyle/>
          <a:p>
            <a:r>
              <a:rPr lang="en-GB" dirty="0" smtClean="0">
                <a:solidFill>
                  <a:srgbClr val="FFFF00"/>
                </a:solidFill>
              </a:rPr>
              <a:t>0.79</a:t>
            </a:r>
            <a:endParaRPr lang="en-GB" dirty="0">
              <a:solidFill>
                <a:srgbClr val="FFFF00"/>
              </a:solidFill>
            </a:endParaRPr>
          </a:p>
        </p:txBody>
      </p:sp>
      <p:sp>
        <p:nvSpPr>
          <p:cNvPr id="29" name="TextBox 28"/>
          <p:cNvSpPr txBox="1"/>
          <p:nvPr/>
        </p:nvSpPr>
        <p:spPr>
          <a:xfrm>
            <a:off x="8100393" y="4005064"/>
            <a:ext cx="720079" cy="369332"/>
          </a:xfrm>
          <a:prstGeom prst="rect">
            <a:avLst/>
          </a:prstGeom>
          <a:noFill/>
        </p:spPr>
        <p:txBody>
          <a:bodyPr wrap="square" rtlCol="0">
            <a:spAutoFit/>
          </a:bodyPr>
          <a:lstStyle/>
          <a:p>
            <a:r>
              <a:rPr lang="en-GB" dirty="0" smtClean="0">
                <a:solidFill>
                  <a:srgbClr val="FFFF00"/>
                </a:solidFill>
              </a:rPr>
              <a:t>0.79</a:t>
            </a:r>
            <a:endParaRPr lang="en-GB" dirty="0">
              <a:solidFill>
                <a:srgbClr val="FFFF00"/>
              </a:solidFill>
            </a:endParaRPr>
          </a:p>
        </p:txBody>
      </p:sp>
      <p:sp>
        <p:nvSpPr>
          <p:cNvPr id="30" name="TextBox 29"/>
          <p:cNvSpPr txBox="1"/>
          <p:nvPr/>
        </p:nvSpPr>
        <p:spPr>
          <a:xfrm>
            <a:off x="3059833" y="2996952"/>
            <a:ext cx="720079" cy="369332"/>
          </a:xfrm>
          <a:prstGeom prst="rect">
            <a:avLst/>
          </a:prstGeom>
          <a:noFill/>
        </p:spPr>
        <p:txBody>
          <a:bodyPr wrap="square" rtlCol="0">
            <a:spAutoFit/>
          </a:bodyPr>
          <a:lstStyle/>
          <a:p>
            <a:r>
              <a:rPr lang="en-GB" dirty="0" smtClean="0">
                <a:solidFill>
                  <a:srgbClr val="FFFF00"/>
                </a:solidFill>
              </a:rPr>
              <a:t>0.76</a:t>
            </a:r>
            <a:endParaRPr lang="en-GB" dirty="0">
              <a:solidFill>
                <a:srgbClr val="FFFF00"/>
              </a:solidFill>
            </a:endParaRPr>
          </a:p>
        </p:txBody>
      </p:sp>
      <p:sp>
        <p:nvSpPr>
          <p:cNvPr id="31" name="TextBox 30"/>
          <p:cNvSpPr txBox="1"/>
          <p:nvPr/>
        </p:nvSpPr>
        <p:spPr>
          <a:xfrm>
            <a:off x="4644009" y="4283804"/>
            <a:ext cx="720079" cy="369332"/>
          </a:xfrm>
          <a:prstGeom prst="rect">
            <a:avLst/>
          </a:prstGeom>
          <a:noFill/>
        </p:spPr>
        <p:txBody>
          <a:bodyPr wrap="square" rtlCol="0">
            <a:spAutoFit/>
          </a:bodyPr>
          <a:lstStyle/>
          <a:p>
            <a:r>
              <a:rPr lang="en-GB" dirty="0" smtClean="0">
                <a:solidFill>
                  <a:srgbClr val="FFFF00"/>
                </a:solidFill>
              </a:rPr>
              <a:t>0.45</a:t>
            </a:r>
            <a:endParaRPr lang="en-GB" dirty="0">
              <a:solidFill>
                <a:srgbClr val="FFFF00"/>
              </a:solidFill>
            </a:endParaRPr>
          </a:p>
        </p:txBody>
      </p:sp>
      <p:sp>
        <p:nvSpPr>
          <p:cNvPr id="33" name="TextBox 32"/>
          <p:cNvSpPr txBox="1"/>
          <p:nvPr/>
        </p:nvSpPr>
        <p:spPr>
          <a:xfrm>
            <a:off x="2195737" y="4797152"/>
            <a:ext cx="1224135" cy="369332"/>
          </a:xfrm>
          <a:prstGeom prst="rect">
            <a:avLst/>
          </a:prstGeom>
          <a:noFill/>
        </p:spPr>
        <p:txBody>
          <a:bodyPr wrap="square" rtlCol="0">
            <a:spAutoFit/>
          </a:bodyPr>
          <a:lstStyle/>
          <a:p>
            <a:r>
              <a:rPr lang="en-GB" dirty="0" smtClean="0">
                <a:solidFill>
                  <a:srgbClr val="FFFF00"/>
                </a:solidFill>
              </a:rPr>
              <a:t>0.22</a:t>
            </a:r>
            <a:endParaRPr lang="en-GB" dirty="0">
              <a:solidFill>
                <a:srgbClr val="FFFF00"/>
              </a:solidFill>
            </a:endParaRPr>
          </a:p>
        </p:txBody>
      </p:sp>
      <p:sp>
        <p:nvSpPr>
          <p:cNvPr id="35" name="TextBox 34"/>
          <p:cNvSpPr txBox="1"/>
          <p:nvPr/>
        </p:nvSpPr>
        <p:spPr>
          <a:xfrm>
            <a:off x="4139953" y="3356992"/>
            <a:ext cx="720079" cy="369332"/>
          </a:xfrm>
          <a:prstGeom prst="rect">
            <a:avLst/>
          </a:prstGeom>
          <a:noFill/>
        </p:spPr>
        <p:txBody>
          <a:bodyPr wrap="square" rtlCol="0">
            <a:spAutoFit/>
          </a:bodyPr>
          <a:lstStyle/>
          <a:p>
            <a:r>
              <a:rPr lang="en-GB" dirty="0" smtClean="0">
                <a:solidFill>
                  <a:srgbClr val="FFFF00"/>
                </a:solidFill>
              </a:rPr>
              <a:t>0.084</a:t>
            </a:r>
            <a:endParaRPr lang="en-GB" dirty="0">
              <a:solidFill>
                <a:srgbClr val="FFFF00"/>
              </a:solidFill>
            </a:endParaRPr>
          </a:p>
        </p:txBody>
      </p:sp>
      <p:sp>
        <p:nvSpPr>
          <p:cNvPr id="37" name="TextBox 36"/>
          <p:cNvSpPr txBox="1"/>
          <p:nvPr/>
        </p:nvSpPr>
        <p:spPr>
          <a:xfrm>
            <a:off x="1619672" y="4859868"/>
            <a:ext cx="720079" cy="369332"/>
          </a:xfrm>
          <a:prstGeom prst="rect">
            <a:avLst/>
          </a:prstGeom>
          <a:noFill/>
        </p:spPr>
        <p:txBody>
          <a:bodyPr wrap="square" rtlCol="0">
            <a:spAutoFit/>
          </a:bodyPr>
          <a:lstStyle/>
          <a:p>
            <a:r>
              <a:rPr lang="en-GB" dirty="0" smtClean="0">
                <a:solidFill>
                  <a:srgbClr val="FFFF00"/>
                </a:solidFill>
              </a:rPr>
              <a:t>0.026</a:t>
            </a:r>
            <a:endParaRPr lang="en-GB" dirty="0">
              <a:solidFill>
                <a:srgbClr val="FFFF00"/>
              </a:solidFill>
            </a:endParaRPr>
          </a:p>
        </p:txBody>
      </p:sp>
      <p:sp>
        <p:nvSpPr>
          <p:cNvPr id="38" name="TextBox 37"/>
          <p:cNvSpPr txBox="1"/>
          <p:nvPr/>
        </p:nvSpPr>
        <p:spPr>
          <a:xfrm>
            <a:off x="1115617" y="3203684"/>
            <a:ext cx="720079" cy="369332"/>
          </a:xfrm>
          <a:prstGeom prst="rect">
            <a:avLst/>
          </a:prstGeom>
          <a:noFill/>
        </p:spPr>
        <p:txBody>
          <a:bodyPr wrap="square" rtlCol="0">
            <a:spAutoFit/>
          </a:bodyPr>
          <a:lstStyle/>
          <a:p>
            <a:r>
              <a:rPr lang="en-GB" dirty="0" smtClean="0">
                <a:solidFill>
                  <a:srgbClr val="FFFF00"/>
                </a:solidFill>
              </a:rPr>
              <a:t>0.024</a:t>
            </a:r>
            <a:endParaRPr lang="en-GB" dirty="0">
              <a:solidFill>
                <a:srgbClr val="FFFF00"/>
              </a:solidFill>
            </a:endParaRPr>
          </a:p>
        </p:txBody>
      </p:sp>
    </p:spTree>
    <p:custDataLst>
      <p:tags r:id="rId1"/>
    </p:custDataLst>
    <p:extLst>
      <p:ext uri="{BB962C8B-B14F-4D97-AF65-F5344CB8AC3E}">
        <p14:creationId xmlns:p14="http://schemas.microsoft.com/office/powerpoint/2010/main" val="41701524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Hominin evolution &amp; eruptions &gt; 800km</a:t>
            </a:r>
            <a:r>
              <a:rPr lang="en-GB" baseline="30000" dirty="0" smtClean="0"/>
              <a:t>3</a:t>
            </a:r>
            <a:endParaRPr lang="en-GB" dirty="0"/>
          </a:p>
        </p:txBody>
      </p:sp>
      <p:grpSp>
        <p:nvGrpSpPr>
          <p:cNvPr id="3" name="Group 2"/>
          <p:cNvGrpSpPr/>
          <p:nvPr/>
        </p:nvGrpSpPr>
        <p:grpSpPr>
          <a:xfrm>
            <a:off x="755576" y="1514183"/>
            <a:ext cx="7488831" cy="5312354"/>
            <a:chOff x="755576" y="1514183"/>
            <a:chExt cx="7488831" cy="5312354"/>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1843815" y="425944"/>
              <a:ext cx="5312354" cy="7488831"/>
            </a:xfrm>
            <a:prstGeom prst="rect">
              <a:avLst/>
            </a:prstGeom>
          </p:spPr>
        </p:pic>
        <p:cxnSp>
          <p:nvCxnSpPr>
            <p:cNvPr id="5" name="Straight Connector 4"/>
            <p:cNvCxnSpPr/>
            <p:nvPr/>
          </p:nvCxnSpPr>
          <p:spPr>
            <a:xfrm>
              <a:off x="8158111" y="1552029"/>
              <a:ext cx="0" cy="5011162"/>
            </a:xfrm>
            <a:prstGeom prst="line">
              <a:avLst/>
            </a:prstGeom>
            <a:ln w="12700">
              <a:solidFill>
                <a:srgbClr val="FF0000"/>
              </a:solidFill>
            </a:ln>
          </p:spPr>
          <p:style>
            <a:lnRef idx="1">
              <a:schemeClr val="dk1"/>
            </a:lnRef>
            <a:fillRef idx="0">
              <a:schemeClr val="dk1"/>
            </a:fillRef>
            <a:effectRef idx="0">
              <a:schemeClr val="dk1"/>
            </a:effectRef>
            <a:fontRef idx="minor">
              <a:schemeClr val="tx1"/>
            </a:fontRef>
          </p:style>
        </p:cxnSp>
        <p:cxnSp>
          <p:nvCxnSpPr>
            <p:cNvPr id="6" name="Straight Connector 5"/>
            <p:cNvCxnSpPr/>
            <p:nvPr/>
          </p:nvCxnSpPr>
          <p:spPr>
            <a:xfrm>
              <a:off x="6732240" y="1552029"/>
              <a:ext cx="0" cy="5011162"/>
            </a:xfrm>
            <a:prstGeom prst="line">
              <a:avLst/>
            </a:prstGeom>
            <a:ln w="12700">
              <a:solidFill>
                <a:srgbClr val="FF0000"/>
              </a:solidFill>
            </a:ln>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4154241" y="1547521"/>
              <a:ext cx="0" cy="5011162"/>
            </a:xfrm>
            <a:prstGeom prst="line">
              <a:avLst/>
            </a:prstGeom>
            <a:ln w="12700">
              <a:solidFill>
                <a:srgbClr val="FF0000"/>
              </a:solidFill>
            </a:ln>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3962595" y="1542757"/>
              <a:ext cx="0" cy="5011162"/>
            </a:xfrm>
            <a:prstGeom prst="line">
              <a:avLst/>
            </a:prstGeom>
            <a:ln w="12700">
              <a:solidFill>
                <a:srgbClr val="FF0000"/>
              </a:solidFill>
            </a:ln>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1926756" y="1552286"/>
              <a:ext cx="0" cy="5011162"/>
            </a:xfrm>
            <a:prstGeom prst="line">
              <a:avLst/>
            </a:prstGeom>
            <a:ln w="12700">
              <a:solidFill>
                <a:srgbClr val="FF0000"/>
              </a:solidFill>
            </a:ln>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1500597" y="1552029"/>
              <a:ext cx="0" cy="5011162"/>
            </a:xfrm>
            <a:prstGeom prst="line">
              <a:avLst/>
            </a:prstGeom>
            <a:ln w="12700">
              <a:solidFill>
                <a:srgbClr val="FF0000"/>
              </a:solidFill>
            </a:ln>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1076949" y="1542757"/>
              <a:ext cx="0" cy="5011162"/>
            </a:xfrm>
            <a:prstGeom prst="line">
              <a:avLst/>
            </a:prstGeom>
            <a:ln w="12700">
              <a:solidFill>
                <a:srgbClr val="FF0000"/>
              </a:solidFill>
            </a:ln>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1115616" y="1542757"/>
              <a:ext cx="0" cy="5011162"/>
            </a:xfrm>
            <a:prstGeom prst="line">
              <a:avLst/>
            </a:prstGeom>
            <a:ln w="12700">
              <a:solidFill>
                <a:srgbClr val="FF0000"/>
              </a:solidFill>
            </a:ln>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7160406" y="1549538"/>
              <a:ext cx="0" cy="5011162"/>
            </a:xfrm>
            <a:prstGeom prst="line">
              <a:avLst/>
            </a:prstGeom>
            <a:ln w="12700">
              <a:solidFill>
                <a:srgbClr val="00B050"/>
              </a:solidFill>
            </a:ln>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2131466" y="1551578"/>
              <a:ext cx="0" cy="5011162"/>
            </a:xfrm>
            <a:prstGeom prst="line">
              <a:avLst/>
            </a:prstGeom>
            <a:ln w="12700">
              <a:solidFill>
                <a:srgbClr val="00B050"/>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2086410" y="1552736"/>
              <a:ext cx="0" cy="5011162"/>
            </a:xfrm>
            <a:prstGeom prst="line">
              <a:avLst/>
            </a:prstGeom>
            <a:ln w="12700">
              <a:solidFill>
                <a:srgbClr val="00B050"/>
              </a:solidFill>
            </a:ln>
          </p:spPr>
          <p:style>
            <a:lnRef idx="1">
              <a:schemeClr val="dk1"/>
            </a:lnRef>
            <a:fillRef idx="0">
              <a:schemeClr val="dk1"/>
            </a:fillRef>
            <a:effectRef idx="0">
              <a:schemeClr val="dk1"/>
            </a:effectRef>
            <a:fontRef idx="minor">
              <a:schemeClr val="tx1"/>
            </a:fontRef>
          </p:style>
        </p:cxnSp>
      </p:grpSp>
    </p:spTree>
    <p:custDataLst>
      <p:tags r:id="rId1"/>
    </p:custDataLst>
    <p:extLst>
      <p:ext uri="{BB962C8B-B14F-4D97-AF65-F5344CB8AC3E}">
        <p14:creationId xmlns:p14="http://schemas.microsoft.com/office/powerpoint/2010/main" val="31818721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Eruptions &gt; 300km</a:t>
            </a:r>
            <a:r>
              <a:rPr lang="en-GB" baseline="30000" dirty="0" smtClean="0"/>
              <a:t>3</a:t>
            </a:r>
            <a:endParaRPr lang="en-GB" dirty="0"/>
          </a:p>
        </p:txBody>
      </p:sp>
      <p:grpSp>
        <p:nvGrpSpPr>
          <p:cNvPr id="3" name="Group 2"/>
          <p:cNvGrpSpPr/>
          <p:nvPr/>
        </p:nvGrpSpPr>
        <p:grpSpPr>
          <a:xfrm>
            <a:off x="755576" y="1514183"/>
            <a:ext cx="7488831" cy="5312354"/>
            <a:chOff x="755576" y="1514183"/>
            <a:chExt cx="7488831" cy="5312354"/>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843815" y="425944"/>
              <a:ext cx="5312354" cy="7488831"/>
            </a:xfrm>
            <a:prstGeom prst="rect">
              <a:avLst/>
            </a:prstGeom>
          </p:spPr>
        </p:pic>
        <p:cxnSp>
          <p:nvCxnSpPr>
            <p:cNvPr id="6" name="Straight Connector 5"/>
            <p:cNvCxnSpPr/>
            <p:nvPr/>
          </p:nvCxnSpPr>
          <p:spPr>
            <a:xfrm>
              <a:off x="8158111" y="1556792"/>
              <a:ext cx="0" cy="5011162"/>
            </a:xfrm>
            <a:prstGeom prst="line">
              <a:avLst/>
            </a:prstGeom>
            <a:ln w="12700">
              <a:solidFill>
                <a:srgbClr val="FF0000"/>
              </a:solidFill>
            </a:ln>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6732240" y="1556792"/>
              <a:ext cx="0" cy="5011162"/>
            </a:xfrm>
            <a:prstGeom prst="line">
              <a:avLst/>
            </a:prstGeom>
            <a:ln w="12700">
              <a:solidFill>
                <a:srgbClr val="FF0000"/>
              </a:solidFill>
            </a:ln>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4154241" y="1533232"/>
              <a:ext cx="0" cy="5011162"/>
            </a:xfrm>
            <a:prstGeom prst="line">
              <a:avLst/>
            </a:prstGeom>
            <a:ln w="12700">
              <a:solidFill>
                <a:srgbClr val="FF0000"/>
              </a:solidFill>
            </a:ln>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3962595" y="1542757"/>
              <a:ext cx="0" cy="5011162"/>
            </a:xfrm>
            <a:prstGeom prst="line">
              <a:avLst/>
            </a:prstGeom>
            <a:ln w="12700">
              <a:solidFill>
                <a:srgbClr val="FF0000"/>
              </a:solidFill>
            </a:ln>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1926756" y="1552286"/>
              <a:ext cx="0" cy="5011162"/>
            </a:xfrm>
            <a:prstGeom prst="line">
              <a:avLst/>
            </a:prstGeom>
            <a:ln w="12700">
              <a:solidFill>
                <a:srgbClr val="FF0000"/>
              </a:solidFill>
            </a:ln>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1500597" y="1556792"/>
              <a:ext cx="0" cy="5011162"/>
            </a:xfrm>
            <a:prstGeom prst="line">
              <a:avLst/>
            </a:prstGeom>
            <a:ln w="12700">
              <a:solidFill>
                <a:srgbClr val="FF0000"/>
              </a:solidFill>
            </a:ln>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1076949" y="1542757"/>
              <a:ext cx="0" cy="5011162"/>
            </a:xfrm>
            <a:prstGeom prst="line">
              <a:avLst/>
            </a:prstGeom>
            <a:ln w="12700">
              <a:solidFill>
                <a:srgbClr val="FF0000"/>
              </a:solidFill>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1115616" y="1542757"/>
              <a:ext cx="0" cy="5011162"/>
            </a:xfrm>
            <a:prstGeom prst="line">
              <a:avLst/>
            </a:prstGeom>
            <a:ln w="12700">
              <a:solidFill>
                <a:srgbClr val="FF0000"/>
              </a:solidFill>
            </a:ln>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7156892" y="1549538"/>
              <a:ext cx="0" cy="5011162"/>
            </a:xfrm>
            <a:prstGeom prst="line">
              <a:avLst/>
            </a:prstGeom>
            <a:ln w="12700">
              <a:solidFill>
                <a:srgbClr val="00B050"/>
              </a:solidFill>
            </a:ln>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7028275" y="1554285"/>
              <a:ext cx="0" cy="5011162"/>
            </a:xfrm>
            <a:prstGeom prst="line">
              <a:avLst/>
            </a:prstGeom>
            <a:ln w="12700">
              <a:solidFill>
                <a:srgbClr val="00B050"/>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5013526" y="1554285"/>
              <a:ext cx="0" cy="5011162"/>
            </a:xfrm>
            <a:prstGeom prst="line">
              <a:avLst/>
            </a:prstGeom>
            <a:ln w="12700">
              <a:solidFill>
                <a:srgbClr val="00B050"/>
              </a:solidFill>
            </a:ln>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3518098" y="1556792"/>
              <a:ext cx="0" cy="5011162"/>
            </a:xfrm>
            <a:prstGeom prst="line">
              <a:avLst/>
            </a:prstGeom>
            <a:ln w="12700">
              <a:solidFill>
                <a:srgbClr val="00B050"/>
              </a:solidFill>
            </a:ln>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a:off x="2798961" y="1547521"/>
              <a:ext cx="0" cy="5011162"/>
            </a:xfrm>
            <a:prstGeom prst="line">
              <a:avLst/>
            </a:prstGeom>
            <a:ln w="12700">
              <a:solidFill>
                <a:srgbClr val="00B050"/>
              </a:solidFill>
            </a:ln>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2451296" y="1547521"/>
              <a:ext cx="0" cy="5011162"/>
            </a:xfrm>
            <a:prstGeom prst="line">
              <a:avLst/>
            </a:prstGeom>
            <a:ln w="12700">
              <a:solidFill>
                <a:srgbClr val="00B050"/>
              </a:solidFill>
            </a:ln>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a:off x="2127448" y="1547521"/>
              <a:ext cx="0" cy="5011162"/>
            </a:xfrm>
            <a:prstGeom prst="line">
              <a:avLst/>
            </a:prstGeom>
            <a:ln w="12700">
              <a:solidFill>
                <a:srgbClr val="00B050"/>
              </a:solidFill>
            </a:ln>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a:off x="2084585" y="1542758"/>
              <a:ext cx="0" cy="5011162"/>
            </a:xfrm>
            <a:prstGeom prst="line">
              <a:avLst/>
            </a:prstGeom>
            <a:ln w="12700">
              <a:solidFill>
                <a:srgbClr val="00B050"/>
              </a:solidFill>
            </a:ln>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a:off x="2432250" y="1552283"/>
              <a:ext cx="0" cy="5011162"/>
            </a:xfrm>
            <a:prstGeom prst="line">
              <a:avLst/>
            </a:prstGeom>
            <a:ln w="12700">
              <a:solidFill>
                <a:srgbClr val="00B050"/>
              </a:solidFill>
            </a:ln>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a:off x="1660725" y="1552284"/>
              <a:ext cx="0" cy="5011162"/>
            </a:xfrm>
            <a:prstGeom prst="line">
              <a:avLst/>
            </a:prstGeom>
            <a:ln w="12700">
              <a:solidFill>
                <a:srgbClr val="00B050"/>
              </a:solidFill>
            </a:ln>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a:off x="1336875" y="1547521"/>
              <a:ext cx="0" cy="5011162"/>
            </a:xfrm>
            <a:prstGeom prst="line">
              <a:avLst/>
            </a:prstGeom>
            <a:ln w="12700">
              <a:solidFill>
                <a:srgbClr val="00B050"/>
              </a:solidFill>
            </a:ln>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a:off x="1136848" y="1542758"/>
              <a:ext cx="0" cy="5011162"/>
            </a:xfrm>
            <a:prstGeom prst="line">
              <a:avLst/>
            </a:prstGeom>
            <a:ln w="12700">
              <a:solidFill>
                <a:srgbClr val="00B050"/>
              </a:solidFill>
            </a:ln>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a:off x="1036838" y="1542757"/>
              <a:ext cx="0" cy="5011162"/>
            </a:xfrm>
            <a:prstGeom prst="line">
              <a:avLst/>
            </a:prstGeom>
            <a:ln w="12700">
              <a:solidFill>
                <a:srgbClr val="00B050"/>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87325070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1342</TotalTime>
  <Words>1191</Words>
  <Application>Microsoft Office PowerPoint</Application>
  <PresentationFormat>On-screen Show (4:3)</PresentationFormat>
  <Paragraphs>110</Paragraphs>
  <Slides>12</Slides>
  <Notes>8</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Module</vt:lpstr>
      <vt:lpstr>Super-volcano eruptions and their impact on hominin evolution</vt:lpstr>
      <vt:lpstr>Direct Impact of Explosive Eruptions</vt:lpstr>
      <vt:lpstr>Volcanic Winters</vt:lpstr>
      <vt:lpstr>PowerPoint Presentation</vt:lpstr>
      <vt:lpstr>Defining Catastrophic Eruptions</vt:lpstr>
      <vt:lpstr>Distribution of  VEI 8 Volcanoes </vt:lpstr>
      <vt:lpstr>Distribution of VEI 7+ Volcanoes</vt:lpstr>
      <vt:lpstr>Hominin evolution &amp; eruptions &gt; 800km3</vt:lpstr>
      <vt:lpstr>Eruptions &gt; 300km3</vt:lpstr>
      <vt:lpstr>Dispersion Events &amp; Eruptions</vt:lpstr>
      <vt:lpstr>Eruptions and Environmental / Hominin  Change</vt:lpstr>
      <vt:lpstr>Conclusions</vt:lpstr>
    </vt:vector>
  </TitlesOfParts>
  <Company>Canterbury Christ Church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Firth, Callum (callum.firth@canterbury.ac.uk)</dc:creator>
  <cp:lastModifiedBy>Firth, Callum (callum.firth@canterbury.ac.uk)</cp:lastModifiedBy>
  <cp:revision>73</cp:revision>
  <cp:lastPrinted>2015-07-17T16:39:35Z</cp:lastPrinted>
  <dcterms:created xsi:type="dcterms:W3CDTF">2015-07-15T07:30:09Z</dcterms:created>
  <dcterms:modified xsi:type="dcterms:W3CDTF">2015-07-21T16:47:58Z</dcterms:modified>
</cp:coreProperties>
</file>