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6" r:id="rId4"/>
    <p:sldId id="260" r:id="rId5"/>
    <p:sldId id="266" r:id="rId6"/>
    <p:sldId id="261" r:id="rId7"/>
    <p:sldId id="267" r:id="rId8"/>
    <p:sldId id="263" r:id="rId9"/>
    <p:sldId id="268" r:id="rId10"/>
    <p:sldId id="272" r:id="rId11"/>
    <p:sldId id="264" r:id="rId12"/>
    <p:sldId id="273" r:id="rId13"/>
    <p:sldId id="274" r:id="rId14"/>
    <p:sldId id="262" r:id="rId15"/>
    <p:sldId id="265" r:id="rId16"/>
    <p:sldId id="269" r:id="rId17"/>
    <p:sldId id="275" r:id="rId18"/>
    <p:sldId id="258" r:id="rId19"/>
    <p:sldId id="259" r:id="rId20"/>
    <p:sldId id="271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68" autoAdjust="0"/>
  </p:normalViewPr>
  <p:slideViewPr>
    <p:cSldViewPr snapToGrid="0" snapToObjects="1">
      <p:cViewPr varScale="1">
        <p:scale>
          <a:sx n="52" d="100"/>
          <a:sy n="52" d="100"/>
        </p:scale>
        <p:origin x="1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na kebabi" userId="c7e2dcc2710c0011" providerId="LiveId" clId="{8A1F071B-3DE2-4FA6-8779-278BE80E9102}"/>
    <pc:docChg chg="custSel addSld modSld">
      <pc:chgData name="amina kebabi" userId="c7e2dcc2710c0011" providerId="LiveId" clId="{8A1F071B-3DE2-4FA6-8779-278BE80E9102}" dt="2023-01-17T09:22:18.618" v="115" actId="20577"/>
      <pc:docMkLst>
        <pc:docMk/>
      </pc:docMkLst>
      <pc:sldChg chg="modSp mod">
        <pc:chgData name="amina kebabi" userId="c7e2dcc2710c0011" providerId="LiveId" clId="{8A1F071B-3DE2-4FA6-8779-278BE80E9102}" dt="2023-01-17T09:22:18.618" v="115" actId="20577"/>
        <pc:sldMkLst>
          <pc:docMk/>
          <pc:sldMk cId="3459661184" sldId="257"/>
        </pc:sldMkLst>
        <pc:spChg chg="mod">
          <ac:chgData name="amina kebabi" userId="c7e2dcc2710c0011" providerId="LiveId" clId="{8A1F071B-3DE2-4FA6-8779-278BE80E9102}" dt="2023-01-17T09:20:55.005" v="10" actId="20577"/>
          <ac:spMkLst>
            <pc:docMk/>
            <pc:sldMk cId="3459661184" sldId="257"/>
            <ac:spMk id="2" creationId="{09427D2E-7CFC-4F72-9940-A672F19B2048}"/>
          </ac:spMkLst>
        </pc:spChg>
        <pc:spChg chg="mod">
          <ac:chgData name="amina kebabi" userId="c7e2dcc2710c0011" providerId="LiveId" clId="{8A1F071B-3DE2-4FA6-8779-278BE80E9102}" dt="2023-01-17T09:22:18.618" v="115" actId="20577"/>
          <ac:spMkLst>
            <pc:docMk/>
            <pc:sldMk cId="3459661184" sldId="257"/>
            <ac:spMk id="4" creationId="{312A9406-971A-4DF5-AAA5-F5EECBB21E19}"/>
          </ac:spMkLst>
        </pc:spChg>
      </pc:sldChg>
      <pc:sldChg chg="add">
        <pc:chgData name="amina kebabi" userId="c7e2dcc2710c0011" providerId="LiveId" clId="{8A1F071B-3DE2-4FA6-8779-278BE80E9102}" dt="2023-01-17T09:20:20.087" v="0" actId="2890"/>
        <pc:sldMkLst>
          <pc:docMk/>
          <pc:sldMk cId="1287932474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6EFA6-D7D0-A040-92AA-8F7F4210C255}" type="datetimeFigureOut">
              <a:rPr lang="en-US" smtClean="0"/>
              <a:t>1/17/2023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006CC-C047-8E43-90E8-71EB10D080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53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43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Victim of circumstances? Passive? Actually evoking pity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99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‘how they treat their women’ – cliché, not actual quote from our data</a:t>
            </a:r>
            <a:endParaRPr lang="en-US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Or you can have a society that </a:t>
            </a:r>
            <a:r>
              <a:rPr lang="en-US" sz="1200" b="1" dirty="0"/>
              <a:t>lets in millions of men </a:t>
            </a:r>
            <a:r>
              <a:rPr lang="en-US" sz="1200" dirty="0"/>
              <a:t>from </a:t>
            </a:r>
            <a:r>
              <a:rPr lang="en-US" sz="1200" b="1" dirty="0"/>
              <a:t>male-dominated, womanhating cultures</a:t>
            </a:r>
            <a:r>
              <a:rPr lang="en-US" sz="1200" dirty="0"/>
              <a:t>. (S-06-03-2016) – note that however this is out of concern for ‘our’ women</a:t>
            </a:r>
            <a:endParaRPr lang="en-GB" sz="1200" dirty="0"/>
          </a:p>
          <a:p>
            <a:r>
              <a:rPr lang="en-GB" dirty="0"/>
              <a:t>Passive – </a:t>
            </a:r>
            <a:r>
              <a:rPr lang="en-GB" dirty="0" err="1"/>
              <a:t>chouliaraki</a:t>
            </a:r>
            <a:endParaRPr lang="en-GB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Ambivalent representations in cases of human trafficking – own anecdotal observation/impression – to be checked – but see </a:t>
            </a:r>
            <a:r>
              <a:rPr lang="en-US" dirty="0"/>
              <a:t>Mattoscio, M. &amp; MacDonald, M. 2018. Introduction: Gender, Migration, and the Media. </a:t>
            </a:r>
            <a:r>
              <a:rPr lang="en-US" i="1" dirty="0"/>
              <a:t>Feminist Media Studies</a:t>
            </a:r>
            <a:r>
              <a:rPr lang="en-US" i="0" dirty="0"/>
              <a:t>. 18(6): 1117–1132.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019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Erasure of non-(hetero)normative gender identities – SO FAR in the data – complete erasure – no mention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74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 gender ‘erased’ or inferred from context based on audience’s pre-existing gendered schemata? ‘male as default’, ‘straight as default/ compulsory heterosexuality’ + stereotypical migrant = erasure of women and non-normative gender identities</a:t>
            </a:r>
          </a:p>
          <a:p>
            <a:r>
              <a:rPr lang="en-GB" dirty="0"/>
              <a:t>Audience research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66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Mattoscio &amp; MacDonald, 2018: 1118 are citing another contribution in this special issue of the journal - </a:t>
            </a:r>
            <a:r>
              <a:rPr lang="en-GB" dirty="0"/>
              <a:t>Anna </a:t>
            </a:r>
            <a:r>
              <a:rPr lang="en-GB" dirty="0" err="1"/>
              <a:t>Carastathis</a:t>
            </a:r>
            <a:r>
              <a:rPr lang="en-GB" dirty="0"/>
              <a:t> and </a:t>
            </a:r>
            <a:r>
              <a:rPr lang="en-GB" dirty="0" err="1"/>
              <a:t>Myrto</a:t>
            </a:r>
            <a:r>
              <a:rPr lang="en-GB" dirty="0"/>
              <a:t> </a:t>
            </a:r>
            <a:r>
              <a:rPr lang="en-GB" dirty="0" err="1"/>
              <a:t>Tsilimpounidi</a:t>
            </a:r>
            <a:r>
              <a:rPr lang="en-GB" dirty="0"/>
              <a:t> - </a:t>
            </a:r>
            <a:r>
              <a:rPr lang="en-US" dirty="0"/>
              <a:t>Methodological heteronormativity and the “refugee crisis”</a:t>
            </a:r>
            <a:endParaRPr lang="en-GB" dirty="0"/>
          </a:p>
          <a:p>
            <a:r>
              <a:rPr lang="en-GB" dirty="0"/>
              <a:t>See also </a:t>
            </a:r>
            <a:r>
              <a:rPr lang="en-US" dirty="0"/>
              <a:t>The stereotypical image of migrants as inherently male and sexually threatening because of a supposed “archaic” background (often a reference to Islam) is the starting point of Giuliana </a:t>
            </a:r>
            <a:r>
              <a:rPr lang="en-US" dirty="0" err="1"/>
              <a:t>Sorce’s</a:t>
            </a:r>
            <a:r>
              <a:rPr lang="en-GB" dirty="0"/>
              <a:t> – same issue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Further research needed: Analyses of representations of other types of women migrants &amp; closer look at representational conflation and lived experiences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191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20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07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Social sciences: ‘add women and stir’ (</a:t>
            </a:r>
            <a:r>
              <a:rPr lang="it-IT" dirty="0"/>
              <a:t>Hondagneu-Sotelo &amp; Cranford, 2006</a:t>
            </a:r>
            <a:r>
              <a:rPr lang="en-GB" dirty="0"/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especially on refugees and asylum seekers </a:t>
            </a:r>
            <a:r>
              <a:rPr lang="en-GB" dirty="0">
                <a:sym typeface="Wingdings" panose="05000000000000000000" pitchFamily="2" charset="2"/>
              </a:rPr>
              <a:t> so far in the literature we have looked at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98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Newspapers – mainstream 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6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“spikes” (KhosraviNik, </a:t>
            </a:r>
            <a:r>
              <a:rPr lang="en-US" dirty="0" err="1"/>
              <a:t>Wodak</a:t>
            </a:r>
            <a:r>
              <a:rPr lang="en-US" dirty="0"/>
              <a:t> &amp; Krzyżanowski 2012 and KhosraviNik 2014) in media coverage of immigration in the UK – Brexit was key ‘event’ but 2016 coincided with tragic refugee crisis as well </a:t>
            </a:r>
          </a:p>
          <a:p>
            <a:r>
              <a:rPr lang="en-US" b="1" dirty="0"/>
              <a:t>Not searching for ‘spikes’ in reporting on gender as such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78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Migrant = person that moves – in ‘public conscience’ associated with a particular type of person </a:t>
            </a:r>
            <a:r>
              <a:rPr lang="en-GB" dirty="0">
                <a:sym typeface="Wingdings" panose="05000000000000000000" pitchFamily="2" charset="2"/>
              </a:rPr>
              <a:t> future research on comparing use of other terms. RASIM: conflation of ‘migrant’, ‘refugee’ and ‘asylum seeker’. Also Goodman 2007 – conflation of ‘bogus’ and ‘real’ asylum seekers</a:t>
            </a:r>
          </a:p>
          <a:p>
            <a:r>
              <a:rPr lang="en-GB" dirty="0">
                <a:sym typeface="Wingdings" panose="05000000000000000000" pitchFamily="2" charset="2"/>
              </a:rPr>
              <a:t>Funny how there is (almost) no reference to British (</a:t>
            </a:r>
            <a:r>
              <a:rPr lang="en-GB" dirty="0" err="1">
                <a:sym typeface="Wingdings" panose="05000000000000000000" pitchFamily="2" charset="2"/>
              </a:rPr>
              <a:t>im</a:t>
            </a:r>
            <a:r>
              <a:rPr lang="en-GB" dirty="0">
                <a:sym typeface="Wingdings" panose="05000000000000000000" pitchFamily="2" charset="2"/>
              </a:rPr>
              <a:t>)migrants to EU countries – not with this term. Cf. Amina’s PhD co-participants (do they identify as ‘migrants’ at all?)</a:t>
            </a:r>
          </a:p>
          <a:p>
            <a:r>
              <a:rPr lang="en-GB" dirty="0">
                <a:sym typeface="Wingdings" panose="05000000000000000000" pitchFamily="2" charset="2"/>
              </a:rPr>
              <a:t>Gendered individuals: gender ‘done to’ them and, importantly, attributed to them in the discourse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Starting with a focus on the representation of migrants (but interesting to compare representation of migrants and e.g. politicians in terms of gender)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[Here </a:t>
            </a:r>
            <a:r>
              <a:rPr lang="en-US" dirty="0" err="1"/>
              <a:t>focussing</a:t>
            </a:r>
            <a:r>
              <a:rPr lang="en-US" dirty="0"/>
              <a:t> on representations of just men or just women, not (yet) joint representations – straight couples &amp; families, mixed groups – but see Goodman (2007), </a:t>
            </a:r>
            <a:r>
              <a:rPr lang="en-US" dirty="0" err="1"/>
              <a:t>Blumell</a:t>
            </a:r>
            <a:r>
              <a:rPr lang="en-US" dirty="0"/>
              <a:t> &amp; Cooper (2019)]</a:t>
            </a:r>
            <a:endParaRPr lang="en-GB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Goodman (2007) – construction of asylum-seeking families in social media. B&amp;C also looked at joint representations. We will look at those in due course.</a:t>
            </a:r>
            <a:endParaRPr lang="en-GB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Other Others = women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6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Blumell</a:t>
            </a:r>
            <a:r>
              <a:rPr lang="en-GB" dirty="0"/>
              <a:t> &amp; Cooper, 2019: 4457: … men [asylum seekers] were highly associated with police/crime and terrorism… it is reasonable that men are more associated [than women] with crime and terrorism since they are responsible for most crime committed by refugees &amp; Asylum Seekers in the UK. However, it is also reasonable to expect news coverage of men refugees and asylum seekers to extend beyond crime and terrorism [which was not the case in the data – 2017].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22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Highlighted – indicators of sex/ gender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006CC-C047-8E43-90E8-71EB10D0800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4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0C7C-E373-4A8A-87EE-661065D1A660}" type="datetime1">
              <a:rPr lang="en-US" smtClean="0"/>
              <a:t>1/17/2023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40E4-AFB1-4C88-BA83-748E8FF0A4DD}" type="datetime1">
              <a:rPr lang="en-US" smtClean="0"/>
              <a:t>1/17/2023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EDE2-6BA0-4F17-9CF9-422B72F40B91}" type="datetime1">
              <a:rPr lang="en-US" smtClean="0"/>
              <a:t>1/17/2023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8CC0-35DE-4117-AC8B-60F112536A85}" type="datetime1">
              <a:rPr lang="en-US" smtClean="0"/>
              <a:t>1/17/2023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C5BF-F17D-403B-B569-36DA02AB7B24}" type="datetime1">
              <a:rPr lang="en-US" smtClean="0"/>
              <a:t>1/17/2023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7A0B69-2693-4899-86F2-EA2A3DF7057F}" type="datetime1">
              <a:rPr lang="en-US" smtClean="0"/>
              <a:t>1/17/2023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EA19-C62F-4FAA-BFE9-975F1CE446ED}" type="datetime1">
              <a:rPr lang="en-US" smtClean="0"/>
              <a:t>1/17/2023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B5C-B505-416F-9AAA-2E772C86E27B}" type="datetime1">
              <a:rPr lang="en-US" smtClean="0"/>
              <a:t>1/17/2023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FB33-324D-4E48-BA4D-F01BA0F1EF6E}" type="datetime1">
              <a:rPr lang="en-US" smtClean="0"/>
              <a:t>1/17/2023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2D8A-0F4D-4A59-8BB6-5512B5F98328}" type="datetime1">
              <a:rPr lang="en-US" smtClean="0"/>
              <a:t>1/17/2023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D2B78D-3277-4B30-B48C-0F404515DAE5}" type="datetime1">
              <a:rPr lang="en-US" smtClean="0"/>
              <a:t>1/17/2023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0C979F-FFB7-48D4-9B6E-40AE19C94305}" type="datetime1">
              <a:rPr lang="en-US" smtClean="0"/>
              <a:t>1/17/2023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58F18C-C393-1744-8373-9AD83C679F40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/>
              <a:t>Click to edit Master text styles</a:t>
            </a:r>
          </a:p>
          <a:p>
            <a:pPr lvl="1" eaLnBrk="1" latinLnBrk="0" hangingPunct="1"/>
            <a:r>
              <a:rPr kumimoji="0" lang="en-GB"/>
              <a:t>Second level</a:t>
            </a:r>
          </a:p>
          <a:p>
            <a:pPr lvl="2" eaLnBrk="1" latinLnBrk="0" hangingPunct="1"/>
            <a:r>
              <a:rPr kumimoji="0" lang="en-GB"/>
              <a:t>Third level</a:t>
            </a:r>
          </a:p>
          <a:p>
            <a:pPr lvl="3" eaLnBrk="1" latinLnBrk="0" hangingPunct="1"/>
            <a:r>
              <a:rPr kumimoji="0" lang="en-GB"/>
              <a:t>Fourth level</a:t>
            </a:r>
          </a:p>
          <a:p>
            <a:pPr lvl="4" eaLnBrk="1" latinLnBrk="0" hangingPunct="1"/>
            <a:r>
              <a:rPr kumimoji="0" lang="en-GB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deanna.demetriou@canterbury.ac.uk" TargetMode="External"/><Relationship Id="rId4" Type="http://schemas.openxmlformats.org/officeDocument/2006/relationships/hyperlink" Target="mailto:alexandra.polyzou@canterbury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eanna.demetriou@canterbury.ac.uk" TargetMode="External"/><Relationship Id="rId2" Type="http://schemas.openxmlformats.org/officeDocument/2006/relationships/hyperlink" Target="mailto:alexandra.polyzou@canterbury.ac.uk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366" y="338667"/>
            <a:ext cx="7772400" cy="1752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Gender and migration discourse in British newspapers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4324" y="5425123"/>
            <a:ext cx="2326553" cy="9451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470" y="2922917"/>
            <a:ext cx="62202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/>
          </a:p>
          <a:p>
            <a:pPr algn="ctr"/>
            <a:r>
              <a:rPr lang="en-GB" sz="2000" dirty="0"/>
              <a:t>Alexandra Polyzou</a:t>
            </a:r>
          </a:p>
          <a:p>
            <a:pPr algn="ctr"/>
            <a:r>
              <a:rPr lang="en-GB" sz="2000" dirty="0">
                <a:hlinkClick r:id="rId4"/>
              </a:rPr>
              <a:t>alexandra.polyzou@canterbury.ac.uk</a:t>
            </a:r>
            <a:r>
              <a:rPr lang="en-GB" sz="2000" dirty="0"/>
              <a:t> </a:t>
            </a:r>
          </a:p>
          <a:p>
            <a:pPr algn="ctr"/>
            <a:r>
              <a:rPr lang="en-GB" sz="2000" dirty="0"/>
              <a:t> &amp; </a:t>
            </a:r>
          </a:p>
          <a:p>
            <a:pPr algn="ctr"/>
            <a:r>
              <a:rPr lang="en-GB" sz="2000" dirty="0"/>
              <a:t>Amina Kebabi</a:t>
            </a:r>
          </a:p>
          <a:p>
            <a:pPr algn="ctr"/>
            <a:r>
              <a:rPr lang="en-GB" sz="2000" dirty="0">
                <a:hlinkClick r:id="rId5"/>
              </a:rPr>
              <a:t>a.kebabi417@canterbury.ac.uk</a:t>
            </a:r>
            <a:r>
              <a:rPr lang="en-GB" sz="2000" dirty="0"/>
              <a:t> </a:t>
            </a:r>
          </a:p>
          <a:p>
            <a:pPr algn="ctr"/>
            <a:endParaRPr lang="en-GB" sz="2000" dirty="0"/>
          </a:p>
          <a:p>
            <a:pPr algn="ctr"/>
            <a:endParaRPr lang="en-GB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3869EE-F55F-4196-92C1-0FB4D646B9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967" y="4393912"/>
            <a:ext cx="1706677" cy="1915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852A22-80CD-4581-8567-6ECD8AB461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5813" y="2634112"/>
            <a:ext cx="1525423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4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2E764-E06A-400A-96CE-172E634F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Male migrant as victim/ suffering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28FA9-5CA7-48F2-A82F-239C6F681E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102353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Humanising</a:t>
            </a:r>
            <a:r>
              <a:rPr lang="en-US" sz="2800" dirty="0"/>
              <a:t> and/ or pity-evoking predications</a:t>
            </a:r>
          </a:p>
          <a:p>
            <a:pPr lvl="1"/>
            <a:r>
              <a:rPr lang="en-US" sz="1800" b="1" dirty="0"/>
              <a:t>A weeping Afghan man carrying a child </a:t>
            </a:r>
            <a:r>
              <a:rPr lang="en-US" sz="1800" dirty="0"/>
              <a:t>pushes against a fence on the Greek border (S-23-02-2016b)</a:t>
            </a:r>
          </a:p>
          <a:p>
            <a:pPr lvl="1"/>
            <a:r>
              <a:rPr lang="en-US" sz="1800" b="1" dirty="0"/>
              <a:t>…two young migrants </a:t>
            </a:r>
            <a:r>
              <a:rPr lang="en-US" sz="1800" dirty="0"/>
              <a:t>trying to hang themselves in a crowded Athens square in broad daylight. … </a:t>
            </a:r>
            <a:r>
              <a:rPr lang="en-US" sz="1800" b="1" dirty="0"/>
              <a:t>The wretched men </a:t>
            </a:r>
            <a:r>
              <a:rPr lang="en-US" sz="1800" dirty="0"/>
              <a:t>probably believed death was the only way they would ever get out. (S-27-02-2016a)</a:t>
            </a:r>
          </a:p>
          <a:p>
            <a:pPr lvl="1"/>
            <a:r>
              <a:rPr lang="en-US" sz="1800" b="1" dirty="0"/>
              <a:t>Salesman Basil</a:t>
            </a:r>
            <a:r>
              <a:rPr lang="en-US" sz="1800" dirty="0"/>
              <a:t>, 32, from Syria's ravaged capital Damascus, revealed: "It was freezing last night and our tent was swimming with water. … I queued for hours for food but when I finally got near the front they ran out of supplies.” (S-27-02-2016a)</a:t>
            </a:r>
          </a:p>
          <a:p>
            <a:pPr lvl="1"/>
            <a:r>
              <a:rPr lang="en-US" sz="1800" dirty="0"/>
              <a:t>The knifeman was disarmed after thrusting his blade at </a:t>
            </a:r>
            <a:r>
              <a:rPr lang="en-US" sz="1800" b="1" dirty="0"/>
              <a:t>another man</a:t>
            </a:r>
            <a:r>
              <a:rPr lang="en-US" sz="1800" dirty="0"/>
              <a:t>, who escaped unhurt. (S-03-03-2016c)</a:t>
            </a:r>
          </a:p>
          <a:p>
            <a:pPr lvl="1"/>
            <a:r>
              <a:rPr lang="en-US" sz="1800" dirty="0"/>
              <a:t>Back at the tense choke-point of </a:t>
            </a:r>
            <a:r>
              <a:rPr lang="en-US" sz="1800" dirty="0" err="1"/>
              <a:t>Idomeni</a:t>
            </a:r>
            <a:r>
              <a:rPr lang="en-US" sz="1800" dirty="0"/>
              <a:t>, I met </a:t>
            </a:r>
            <a:r>
              <a:rPr lang="en-US" sz="1800" b="1" dirty="0" err="1"/>
              <a:t>Hussien</a:t>
            </a:r>
            <a:r>
              <a:rPr lang="en-US" sz="1800" b="1" dirty="0"/>
              <a:t> </a:t>
            </a:r>
            <a:r>
              <a:rPr lang="en-US" sz="1800" b="1" dirty="0" err="1"/>
              <a:t>Humduon</a:t>
            </a:r>
            <a:r>
              <a:rPr lang="en-US" sz="1800" b="1" dirty="0"/>
              <a:t> </a:t>
            </a:r>
            <a:r>
              <a:rPr lang="en-US" sz="1800" dirty="0"/>
              <a:t>huddled around a wood fire in the gathering evening chill. (S-27-02-2016a)</a:t>
            </a:r>
          </a:p>
          <a:p>
            <a:pPr lvl="1"/>
            <a:r>
              <a:rPr lang="en-US" sz="1800" dirty="0"/>
              <a:t>I meet </a:t>
            </a:r>
            <a:r>
              <a:rPr lang="en-US" sz="1800" b="1" dirty="0"/>
              <a:t>English literature graduate Khalil </a:t>
            </a:r>
            <a:r>
              <a:rPr lang="en-US" sz="1800" b="1" dirty="0" err="1"/>
              <a:t>Naffissa</a:t>
            </a:r>
            <a:r>
              <a:rPr lang="en-US" sz="1800" b="1" dirty="0"/>
              <a:t> </a:t>
            </a:r>
            <a:r>
              <a:rPr lang="en-US" sz="1800" dirty="0"/>
              <a:t>at a filling station near </a:t>
            </a:r>
            <a:r>
              <a:rPr lang="en-US" sz="1800" dirty="0" err="1"/>
              <a:t>Polykastro</a:t>
            </a:r>
            <a:r>
              <a:rPr lang="en-US" sz="1800" dirty="0"/>
              <a:t> …. </a:t>
            </a:r>
            <a:r>
              <a:rPr lang="en-US" sz="1800" b="1" dirty="0"/>
              <a:t>Frantic teacher Khalil</a:t>
            </a:r>
            <a:r>
              <a:rPr lang="en-US" sz="1800" dirty="0"/>
              <a:t>, 37, who is desperate to join his dentist wife and three daughters in Germany, … (S-27-02-2016a)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6D430-FC83-451F-93C7-90E2A2B5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1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23A1-2524-46B0-BB10-5CEEFBDE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‘immigrant woman’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F1D3C-8877-474E-86B4-82F672D4F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32" y="1450616"/>
            <a:ext cx="8503920" cy="4984689"/>
          </a:xfrm>
        </p:spPr>
        <p:txBody>
          <a:bodyPr>
            <a:normAutofit fontScale="25000" lnSpcReduction="20000"/>
          </a:bodyPr>
          <a:lstStyle/>
          <a:p>
            <a:r>
              <a:rPr lang="en-GB" sz="9200" dirty="0"/>
              <a:t>Not </a:t>
            </a:r>
            <a:r>
              <a:rPr lang="en-GB" sz="9200" i="1" dirty="0"/>
              <a:t>identified</a:t>
            </a:r>
            <a:r>
              <a:rPr lang="en-GB" sz="9200" dirty="0"/>
              <a:t> frequently enough (in proportion to their numbers - </a:t>
            </a:r>
            <a:r>
              <a:rPr lang="en-GB" sz="9200" dirty="0" err="1"/>
              <a:t>Blumell</a:t>
            </a:r>
            <a:r>
              <a:rPr lang="en-GB" sz="9200" dirty="0"/>
              <a:t> &amp; Cooper, 2019: 4456)</a:t>
            </a:r>
          </a:p>
          <a:p>
            <a:r>
              <a:rPr lang="en-GB" sz="9200" dirty="0"/>
              <a:t>‘Accessory’ to and reinforcing the stereotypical representation of the ‘male immigrant’ (‘how they treat their women’)</a:t>
            </a:r>
          </a:p>
          <a:p>
            <a:pPr lvl="1"/>
            <a:r>
              <a:rPr lang="en-US" sz="8700" dirty="0"/>
              <a:t>Or you can have a society that </a:t>
            </a:r>
            <a:r>
              <a:rPr lang="en-US" sz="8700" b="1" dirty="0"/>
              <a:t>lets in millions of men </a:t>
            </a:r>
            <a:r>
              <a:rPr lang="en-US" sz="8700" dirty="0"/>
              <a:t>from </a:t>
            </a:r>
            <a:r>
              <a:rPr lang="en-US" sz="8700" b="1" dirty="0"/>
              <a:t>male-dominated, womanhating cultures</a:t>
            </a:r>
            <a:r>
              <a:rPr lang="en-US" sz="8700" dirty="0"/>
              <a:t>. (S-06-03-2016)</a:t>
            </a:r>
            <a:endParaRPr lang="en-GB" sz="8700" dirty="0"/>
          </a:p>
          <a:p>
            <a:r>
              <a:rPr lang="en-GB" sz="9200" dirty="0"/>
              <a:t>Utilised for evoking pity in ‘refugee’ representations (cf. del </a:t>
            </a:r>
            <a:r>
              <a:rPr lang="en-GB" sz="9200" dirty="0" err="1"/>
              <a:t>Zotto</a:t>
            </a:r>
            <a:r>
              <a:rPr lang="en-GB" sz="9200" dirty="0"/>
              <a:t>, 2022 – ‘the passive refugee’ – but cf. </a:t>
            </a:r>
            <a:r>
              <a:rPr lang="en-GB" sz="9200" dirty="0" err="1"/>
              <a:t>Blumell</a:t>
            </a:r>
            <a:r>
              <a:rPr lang="en-GB" sz="9200" dirty="0"/>
              <a:t> &amp; Cooper (2019: 4457)</a:t>
            </a:r>
          </a:p>
          <a:p>
            <a:r>
              <a:rPr lang="en-GB" sz="9200" dirty="0"/>
              <a:t>Ambivalent representations in cases of human trafficking (</a:t>
            </a:r>
            <a:r>
              <a:rPr lang="it-IT" sz="9200" dirty="0"/>
              <a:t>Mattoscio &amp; MacDonald, 2018)</a:t>
            </a:r>
            <a:endParaRPr lang="en-GB" sz="9200" dirty="0"/>
          </a:p>
          <a:p>
            <a:r>
              <a:rPr lang="en-GB" sz="9200" dirty="0"/>
              <a:t>Strategically exacerbating Othering through women’s physicality (Demetriou &amp; Polyzou, 2018 – cf. also Al </a:t>
            </a:r>
            <a:r>
              <a:rPr lang="en-GB" sz="9200" dirty="0" err="1"/>
              <a:t>Hejin</a:t>
            </a:r>
            <a:r>
              <a:rPr lang="en-GB" sz="9200" dirty="0"/>
              <a:t>, 2015)</a:t>
            </a:r>
          </a:p>
          <a:p>
            <a:endParaRPr lang="en-GB" sz="9200" dirty="0"/>
          </a:p>
          <a:p>
            <a:r>
              <a:rPr lang="en-GB" sz="9200" dirty="0"/>
              <a:t>Blumell &amp; Cooper (2019: esp. 4456-4457); Liu, 2021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E11C3-0557-4F5A-8A3B-4A55848B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89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FF83-E042-43E5-8900-EF55FEFA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Female migrant as mother and wife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8FDA69-AAE6-4B30-8652-9A5E684D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12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8A4D9-3BF3-4C77-88B7-24262D9D47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/>
              <a:t>Relational identification and association</a:t>
            </a:r>
          </a:p>
          <a:p>
            <a:r>
              <a:rPr lang="en-US" sz="3100" dirty="0"/>
              <a:t>War-haunted Basil and </a:t>
            </a:r>
            <a:r>
              <a:rPr lang="en-US" sz="3100" b="1" dirty="0" err="1"/>
              <a:t>Abir</a:t>
            </a:r>
            <a:r>
              <a:rPr lang="en-US" sz="3100" b="1" dirty="0"/>
              <a:t> </a:t>
            </a:r>
            <a:r>
              <a:rPr lang="en-US" sz="3100" b="1" dirty="0" err="1"/>
              <a:t>Trabulsi</a:t>
            </a:r>
            <a:r>
              <a:rPr lang="en-US" sz="3100" b="1" dirty="0"/>
              <a:t> </a:t>
            </a:r>
            <a:r>
              <a:rPr lang="en-US" sz="3100" dirty="0"/>
              <a:t>gaze forlornly at the razor-wire gateway that leads to prosperous northern Europe. … Cradling eight-month-old son </a:t>
            </a:r>
            <a:r>
              <a:rPr lang="en-US" sz="3100" dirty="0" err="1"/>
              <a:t>Fahed</a:t>
            </a:r>
            <a:r>
              <a:rPr lang="en-US" sz="3100" dirty="0"/>
              <a:t>, </a:t>
            </a:r>
            <a:r>
              <a:rPr lang="en-US" sz="3100" b="1" dirty="0"/>
              <a:t>Basil's Lebanese wife </a:t>
            </a:r>
            <a:r>
              <a:rPr lang="en-US" sz="3100" b="1" dirty="0" err="1"/>
              <a:t>Abir</a:t>
            </a:r>
            <a:r>
              <a:rPr lang="en-US" sz="3100" dirty="0"/>
              <a:t>… (S-27-02-2016a)</a:t>
            </a:r>
          </a:p>
          <a:p>
            <a:r>
              <a:rPr lang="en-US" sz="3100" dirty="0"/>
              <a:t>Census statistics show </a:t>
            </a:r>
            <a:r>
              <a:rPr lang="en-US" sz="3100" b="1" dirty="0" err="1"/>
              <a:t>foreignborn</a:t>
            </a:r>
            <a:r>
              <a:rPr lang="en-US" sz="3100" b="1" dirty="0"/>
              <a:t> mothers </a:t>
            </a:r>
            <a:r>
              <a:rPr lang="en-US" sz="3100" dirty="0"/>
              <a:t>have more children than Brits. The Government insisted it had created 3,000 extra school places a month since September. (S-29-02-2016a and b) </a:t>
            </a:r>
          </a:p>
          <a:p>
            <a:r>
              <a:rPr lang="en-US" sz="3100" dirty="0" err="1"/>
              <a:t>Aylan</a:t>
            </a:r>
            <a:r>
              <a:rPr lang="en-US" sz="3100" dirty="0"/>
              <a:t>, brother </a:t>
            </a:r>
            <a:r>
              <a:rPr lang="en-US" sz="3100" dirty="0" err="1"/>
              <a:t>Galip</a:t>
            </a:r>
            <a:r>
              <a:rPr lang="en-US" sz="3100" dirty="0"/>
              <a:t>, five, and </a:t>
            </a:r>
            <a:r>
              <a:rPr lang="en-US" sz="3100" b="1" dirty="0"/>
              <a:t>mum </a:t>
            </a:r>
            <a:r>
              <a:rPr lang="en-US" sz="3100" b="1" dirty="0" err="1"/>
              <a:t>Rehan</a:t>
            </a:r>
            <a:r>
              <a:rPr lang="en-US" sz="3100" b="1" dirty="0"/>
              <a:t> </a:t>
            </a:r>
            <a:r>
              <a:rPr lang="en-US" sz="3100" dirty="0"/>
              <a:t>were among those killed when their boat capsized near Bodrum as they fled from Kobani in Syria. (S-05-03-2016c)</a:t>
            </a:r>
          </a:p>
          <a:p>
            <a:r>
              <a:rPr lang="en-US" sz="3100" dirty="0"/>
              <a:t>Local dad-of-two </a:t>
            </a:r>
            <a:r>
              <a:rPr lang="en-US" sz="3100" dirty="0" err="1"/>
              <a:t>Apostole</a:t>
            </a:r>
            <a:r>
              <a:rPr lang="en-US" sz="3100" dirty="0"/>
              <a:t> </a:t>
            </a:r>
            <a:r>
              <a:rPr lang="en-US" sz="3100" dirty="0" err="1"/>
              <a:t>Giapoutzis</a:t>
            </a:r>
            <a:r>
              <a:rPr lang="en-US" sz="3100" dirty="0"/>
              <a:t>, 51, told me: "Many the migrants I've seen are </a:t>
            </a:r>
            <a:r>
              <a:rPr lang="en-US" sz="3100" b="1" dirty="0"/>
              <a:t>peaceful women and children </a:t>
            </a:r>
            <a:r>
              <a:rPr lang="en-US" sz="3100" dirty="0"/>
              <a:t>(S-27-02-2016a)</a:t>
            </a:r>
            <a:endParaRPr lang="en-GB" sz="3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023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3842-41A5-4D3F-9CCF-EA72058D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Unexpected representations? Women as agents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2662A2-80DE-4C48-8745-78187222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13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7BBDC-D829-4863-A0CA-404E6C293AB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Frantic teacher Khalil, 37, … is desperate to join </a:t>
            </a:r>
            <a:r>
              <a:rPr lang="en-US" b="1" dirty="0"/>
              <a:t>his dentist wife</a:t>
            </a:r>
            <a:r>
              <a:rPr lang="en-US" dirty="0"/>
              <a:t> and three daughters in Germany… (S-27-02-2016a)</a:t>
            </a:r>
          </a:p>
          <a:p>
            <a:r>
              <a:rPr lang="en-US" dirty="0"/>
              <a:t>A migrant threatened to cut </a:t>
            </a:r>
            <a:r>
              <a:rPr lang="en-US" b="1" dirty="0"/>
              <a:t>her</a:t>
            </a:r>
            <a:r>
              <a:rPr lang="en-US" dirty="0"/>
              <a:t> wrists during demolition of the Jungle camp yesterday. The Iraqi Kurd, believed to be pregnant, climbed on top of a makeshift hut and warned </a:t>
            </a:r>
            <a:r>
              <a:rPr lang="en-US" b="1" dirty="0"/>
              <a:t>she</a:t>
            </a:r>
            <a:r>
              <a:rPr lang="en-US" dirty="0"/>
              <a:t> would kill herself if bulldozers approached. (S-02-03-2016b)</a:t>
            </a:r>
          </a:p>
        </p:txBody>
      </p:sp>
    </p:spTree>
    <p:extLst>
      <p:ext uri="{BB962C8B-B14F-4D97-AF65-F5344CB8AC3E}">
        <p14:creationId xmlns:p14="http://schemas.microsoft.com/office/powerpoint/2010/main" val="2617977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48128-6A38-42C9-93BC-AE2D2788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14ED6-DCBD-4183-A1F8-787F7479F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1467697"/>
            <a:ext cx="8503920" cy="5161703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Erasure/ backgrounding of women? (Tuchman, 1979) – ‘Male as default’?</a:t>
            </a:r>
          </a:p>
          <a:p>
            <a:r>
              <a:rPr lang="en-GB" sz="2400" dirty="0"/>
              <a:t>Erasure of non-(hetero)normative gender identities</a:t>
            </a:r>
          </a:p>
          <a:p>
            <a:r>
              <a:rPr lang="en-GB" sz="2400" dirty="0"/>
              <a:t>Erasure of humanity</a:t>
            </a:r>
          </a:p>
          <a:p>
            <a:pPr lvl="1"/>
            <a:r>
              <a:rPr lang="en-GB" sz="2400" dirty="0"/>
              <a:t>Conventional link of sex/gender identity to humanity and respect</a:t>
            </a:r>
          </a:p>
          <a:p>
            <a:pPr lvl="1"/>
            <a:r>
              <a:rPr lang="en-GB" sz="2400" dirty="0"/>
              <a:t>Dehumanisation of migrants - </a:t>
            </a:r>
            <a:r>
              <a:rPr lang="en-GB" sz="2400" dirty="0" err="1"/>
              <a:t>Impersonalisation</a:t>
            </a:r>
            <a:r>
              <a:rPr lang="en-GB" sz="2400" dirty="0"/>
              <a:t> through aggregation, collectivisation, abstraction and objectification (van Leeuwen, 1996)</a:t>
            </a:r>
            <a:endParaRPr lang="en-GB" sz="1800" dirty="0"/>
          </a:p>
          <a:p>
            <a:r>
              <a:rPr lang="en-US" sz="2400" dirty="0"/>
              <a:t>‘the ambivalence of the refugee as either a sufferer or a threat, yet never a human’ (</a:t>
            </a:r>
            <a:r>
              <a:rPr lang="en-US" sz="2400" dirty="0" err="1"/>
              <a:t>Chouliaraki</a:t>
            </a:r>
            <a:r>
              <a:rPr lang="en-US" sz="2400" dirty="0"/>
              <a:t> &amp; </a:t>
            </a:r>
            <a:r>
              <a:rPr lang="en-US" sz="2400" dirty="0" err="1"/>
              <a:t>Stolic</a:t>
            </a:r>
            <a:r>
              <a:rPr lang="en-US" sz="2400" dirty="0"/>
              <a:t>, 2017: 1165)</a:t>
            </a:r>
          </a:p>
          <a:p>
            <a:r>
              <a:rPr lang="en-US" sz="2400" dirty="0"/>
              <a:t>In </a:t>
            </a:r>
            <a:r>
              <a:rPr lang="en-US" sz="2400" dirty="0" err="1"/>
              <a:t>Chouliaraki</a:t>
            </a:r>
            <a:r>
              <a:rPr lang="en-US" sz="2400" dirty="0"/>
              <a:t> &amp; </a:t>
            </a:r>
            <a:r>
              <a:rPr lang="en-US" sz="2400" dirty="0" err="1"/>
              <a:t>Zaborowski’s</a:t>
            </a:r>
            <a:r>
              <a:rPr lang="en-US" sz="2400" dirty="0"/>
              <a:t> data refugees ‘were predominantly described as groups in terms of their category membership: predominantly nationality (62% of all articles) and less so gender (24%) and age (27%). More personalized specifications, such as names and professions had the lowest frequency with 16% and 7%, respectively’ (2017: 623).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A6281-40EF-436A-9B4F-861AF948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42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0C2B7-54AB-4E8D-B251-EFE790ED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Dehumanisation of migrants and gender erasure (?)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EC4C5-B4EE-4EA0-8631-C4806EE684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1336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Impersonalisation</a:t>
            </a:r>
            <a:r>
              <a:rPr lang="en-US" dirty="0"/>
              <a:t> through:</a:t>
            </a:r>
          </a:p>
          <a:p>
            <a:pPr lvl="1"/>
            <a:r>
              <a:rPr lang="en-US" dirty="0"/>
              <a:t>Aggregation:</a:t>
            </a:r>
          </a:p>
          <a:p>
            <a:pPr lvl="2"/>
            <a:r>
              <a:rPr lang="en-US" b="1" dirty="0"/>
              <a:t>thousands more refugees </a:t>
            </a:r>
            <a:r>
              <a:rPr lang="en-US" dirty="0"/>
              <a:t>will come (S-27-02-2016a)</a:t>
            </a:r>
          </a:p>
          <a:p>
            <a:pPr lvl="2"/>
            <a:r>
              <a:rPr lang="en-US" b="1" dirty="0"/>
              <a:t>more than 8,000 migrants </a:t>
            </a:r>
            <a:r>
              <a:rPr lang="en-US" dirty="0"/>
              <a:t>were left stranded last night after Macedonia refused to allow them entry’. (S-23-02-2016b)</a:t>
            </a:r>
          </a:p>
          <a:p>
            <a:pPr lvl="2"/>
            <a:r>
              <a:rPr lang="en-US" b="1" dirty="0"/>
              <a:t>3,000 migrants </a:t>
            </a:r>
            <a:r>
              <a:rPr lang="en-US" dirty="0"/>
              <a:t>have been offered heated accommodation (S-02-03-2016b)</a:t>
            </a:r>
          </a:p>
          <a:p>
            <a:pPr lvl="1"/>
            <a:r>
              <a:rPr lang="en-US" dirty="0" err="1"/>
              <a:t>Collectivisation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send </a:t>
            </a:r>
            <a:r>
              <a:rPr lang="en-US" b="1" dirty="0"/>
              <a:t>migrants</a:t>
            </a:r>
            <a:r>
              <a:rPr lang="en-US" dirty="0"/>
              <a:t> across the Channel (S-03-03-2016b) (+objectification)</a:t>
            </a:r>
          </a:p>
          <a:p>
            <a:pPr lvl="2"/>
            <a:r>
              <a:rPr lang="en-US" dirty="0"/>
              <a:t>blocking the paths of </a:t>
            </a:r>
            <a:r>
              <a:rPr lang="en-US" b="1" dirty="0"/>
              <a:t>migrants</a:t>
            </a:r>
            <a:r>
              <a:rPr lang="en-US" dirty="0"/>
              <a:t> attempting to cross from Greece to Macedonia (S-05-03-2016b)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lack of grammatical gender in English</a:t>
            </a:r>
          </a:p>
          <a:p>
            <a:pPr lvl="1"/>
            <a:r>
              <a:rPr lang="en-US" dirty="0" err="1"/>
              <a:t>Nominalisations</a:t>
            </a:r>
            <a:r>
              <a:rPr lang="en-US" dirty="0"/>
              <a:t>/abstraction (+objectification):</a:t>
            </a:r>
          </a:p>
          <a:p>
            <a:pPr lvl="2"/>
            <a:r>
              <a:rPr lang="en-US" b="1" dirty="0"/>
              <a:t>arrivals</a:t>
            </a:r>
            <a:r>
              <a:rPr lang="en-US" dirty="0"/>
              <a:t> from Europe may also outstrip those from the rest of the world for the first time. (S-25-02-2016b)</a:t>
            </a:r>
          </a:p>
          <a:p>
            <a:pPr lvl="2"/>
            <a:r>
              <a:rPr lang="en-US" dirty="0"/>
              <a:t>migrant </a:t>
            </a:r>
            <a:r>
              <a:rPr lang="en-US" b="1" dirty="0"/>
              <a:t>mobs</a:t>
            </a:r>
            <a:r>
              <a:rPr lang="en-US" dirty="0"/>
              <a:t> suspected of hundreds of sex attacks in Cologne (S-25-02-2016b)</a:t>
            </a:r>
          </a:p>
          <a:p>
            <a:pPr lvl="2"/>
            <a:r>
              <a:rPr lang="en-US" i="1" dirty="0"/>
              <a:t>cheap</a:t>
            </a:r>
            <a:r>
              <a:rPr lang="en-US" dirty="0"/>
              <a:t> East European </a:t>
            </a:r>
            <a:r>
              <a:rPr lang="en-US" b="1" dirty="0" err="1"/>
              <a:t>labour</a:t>
            </a:r>
            <a:r>
              <a:rPr lang="en-US" dirty="0"/>
              <a:t> (S-04-03-2016)</a:t>
            </a:r>
          </a:p>
          <a:p>
            <a:pPr lvl="2"/>
            <a:r>
              <a:rPr lang="en-US" dirty="0"/>
              <a:t>the migrant </a:t>
            </a:r>
            <a:r>
              <a:rPr lang="en-US" b="1" dirty="0"/>
              <a:t>problems</a:t>
            </a:r>
            <a:r>
              <a:rPr lang="en-US" dirty="0"/>
              <a:t> are still there (S-04-03-2016)</a:t>
            </a:r>
          </a:p>
          <a:p>
            <a:pPr lvl="2"/>
            <a:r>
              <a:rPr lang="en-US" dirty="0"/>
              <a:t>migrant </a:t>
            </a:r>
            <a:r>
              <a:rPr lang="en-US" b="1" dirty="0"/>
              <a:t>crisis</a:t>
            </a:r>
            <a:r>
              <a:rPr lang="en-US" dirty="0"/>
              <a:t> (S-07-03-2016a)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2756F-3AF9-4C99-8ED5-8D58240E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6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09A3E-5295-4AC3-9098-6A03717A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Discussion/ concluding remarks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1CD82-683A-4874-BB69-94D5564EF1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A ‘combination of empathy with suspicion is an established pattern in the representation of human mobility’ (</a:t>
            </a:r>
            <a:r>
              <a:rPr lang="en-US" sz="2900" dirty="0" err="1"/>
              <a:t>Chouliaraki</a:t>
            </a:r>
            <a:r>
              <a:rPr lang="en-US" sz="2900" dirty="0"/>
              <a:t> &amp; </a:t>
            </a:r>
            <a:r>
              <a:rPr lang="en-US" sz="2900" dirty="0" err="1"/>
              <a:t>Stolic</a:t>
            </a:r>
            <a:r>
              <a:rPr lang="en-US" sz="2900" dirty="0"/>
              <a:t>, 2017: 1163)</a:t>
            </a:r>
          </a:p>
          <a:p>
            <a:r>
              <a:rPr lang="en-US" sz="2900" dirty="0" err="1"/>
              <a:t>Dehumanisation</a:t>
            </a:r>
            <a:r>
              <a:rPr lang="en-US" sz="2900" dirty="0"/>
              <a:t> </a:t>
            </a:r>
            <a:r>
              <a:rPr lang="en-US" sz="2900" dirty="0">
                <a:sym typeface="Wingdings" panose="05000000000000000000" pitchFamily="2" charset="2"/>
              </a:rPr>
              <a:t> </a:t>
            </a:r>
            <a:r>
              <a:rPr lang="en-US" sz="2900" dirty="0"/>
              <a:t>De-</a:t>
            </a:r>
            <a:r>
              <a:rPr lang="en-US" sz="2900" dirty="0" err="1"/>
              <a:t>genederisation</a:t>
            </a:r>
            <a:r>
              <a:rPr lang="en-US" sz="2900" dirty="0"/>
              <a:t>?</a:t>
            </a:r>
          </a:p>
          <a:p>
            <a:r>
              <a:rPr lang="en-US" sz="2900" dirty="0"/>
              <a:t>‘the media implicitly masculinize immigration when framing it as an economic issue and implicitly feminize migration when framing it as a cultural issue’ (Liu, 2021: 2)</a:t>
            </a:r>
          </a:p>
          <a:p>
            <a:r>
              <a:rPr lang="en-US" sz="2900" dirty="0"/>
              <a:t>‘heteronormative expectations projected onto migrants by national states and border officials, as well as by pro-immigration campaigns themselves’ (Mattoscio &amp; MacDonald, 2018: 1118) – and by mainstream media (and social media – Goodman, 2007).</a:t>
            </a:r>
          </a:p>
          <a:p>
            <a:r>
              <a:rPr lang="en-US" sz="2900" dirty="0"/>
              <a:t>Pattern so far: Distance – empathy, Proximity – suspicion/fear. Also</a:t>
            </a:r>
          </a:p>
          <a:p>
            <a:pPr lvl="1"/>
            <a:r>
              <a:rPr lang="en-GB" sz="2300" dirty="0"/>
              <a:t>Othering of Other host countries (Greece, Germany)</a:t>
            </a:r>
          </a:p>
          <a:p>
            <a:pPr lvl="1"/>
            <a:r>
              <a:rPr lang="en-GB" sz="2300" dirty="0"/>
              <a:t>Less ‘other’ host countries (Austria, Germany, France)</a:t>
            </a:r>
          </a:p>
          <a:p>
            <a:pPr lvl="1"/>
            <a:r>
              <a:rPr lang="en-GB" sz="2300" dirty="0"/>
              <a:t>Calais as ambivalent ‘cautionary tale’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Analyses of representations of other types of women migrants &amp; closer look at representational conflation, as well as lived experiences (cf. Hondagneu-Sotelo &amp; Cranford, 2006)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lvl="1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02EF8-CA60-4E71-8220-1A2B66492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110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466909-7A1E-41FE-90A7-33E48773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17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9F509-BA41-4A55-B823-91F47A36C248}"/>
              </a:ext>
            </a:extLst>
          </p:cNvPr>
          <p:cNvSpPr txBox="1"/>
          <p:nvPr/>
        </p:nvSpPr>
        <p:spPr>
          <a:xfrm>
            <a:off x="877455" y="96058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DB1BCD-F64B-4C42-8581-08A9CBEE4D24}"/>
              </a:ext>
            </a:extLst>
          </p:cNvPr>
          <p:cNvSpPr txBox="1"/>
          <p:nvPr/>
        </p:nvSpPr>
        <p:spPr>
          <a:xfrm>
            <a:off x="5477163" y="1514505"/>
            <a:ext cx="292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Comments?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F4DB68-7396-4581-BE24-57472B718AFC}"/>
              </a:ext>
            </a:extLst>
          </p:cNvPr>
          <p:cNvSpPr txBox="1"/>
          <p:nvPr/>
        </p:nvSpPr>
        <p:spPr>
          <a:xfrm>
            <a:off x="877455" y="2782669"/>
            <a:ext cx="2623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Feedback?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9F8F9A-FDE1-428F-BF58-781B9814B07F}"/>
              </a:ext>
            </a:extLst>
          </p:cNvPr>
          <p:cNvSpPr txBox="1"/>
          <p:nvPr/>
        </p:nvSpPr>
        <p:spPr>
          <a:xfrm>
            <a:off x="5477163" y="3102893"/>
            <a:ext cx="3260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Suggestions?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ACED64-BF78-4D9A-8735-E76062F0E593}"/>
              </a:ext>
            </a:extLst>
          </p:cNvPr>
          <p:cNvSpPr txBox="1"/>
          <p:nvPr/>
        </p:nvSpPr>
        <p:spPr>
          <a:xfrm>
            <a:off x="1330036" y="4705034"/>
            <a:ext cx="6650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Alexandra Polyzou</a:t>
            </a:r>
          </a:p>
          <a:p>
            <a:pPr algn="ctr"/>
            <a:r>
              <a:rPr lang="en-GB" sz="1800" dirty="0">
                <a:hlinkClick r:id="rId2"/>
              </a:rPr>
              <a:t>alexandra.polyzou@canterbury.ac.uk</a:t>
            </a:r>
            <a:r>
              <a:rPr lang="en-GB" sz="1800" dirty="0"/>
              <a:t> </a:t>
            </a:r>
          </a:p>
          <a:p>
            <a:pPr algn="ctr"/>
            <a:r>
              <a:rPr lang="en-GB" sz="1800" dirty="0"/>
              <a:t> &amp; </a:t>
            </a:r>
          </a:p>
          <a:p>
            <a:pPr algn="ctr"/>
            <a:r>
              <a:rPr lang="en-GB" sz="1800" dirty="0"/>
              <a:t>Amina Kebabi</a:t>
            </a:r>
          </a:p>
          <a:p>
            <a:pPr algn="ctr"/>
            <a:r>
              <a:rPr lang="en-GB" sz="1800" dirty="0">
                <a:hlinkClick r:id="rId3"/>
              </a:rPr>
              <a:t>a.kebabi417@canterbury.ac.uk</a:t>
            </a:r>
            <a:r>
              <a:rPr lang="en-GB" sz="18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007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9B16-4E8B-4818-901F-70FAC01C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0954F-0CE0-401F-9814-09CA0D8179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9963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1800" dirty="0" err="1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Hejin</a:t>
            </a:r>
            <a:r>
              <a:rPr lang="en-US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B. 2015. Covering Muslim women: Semantic macrostructures in BBC News. </a:t>
            </a:r>
            <a:r>
              <a:rPr lang="en-US" sz="1800" i="1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Discourse &amp; Communication</a:t>
            </a:r>
            <a:r>
              <a:rPr lang="en-US" sz="1800" i="1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9(1): 19–46</a:t>
            </a:r>
            <a:endParaRPr lang="en-GB" sz="1800" dirty="0">
              <a:solidFill>
                <a:srgbClr val="202124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1800" dirty="0" err="1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Blumell</a:t>
            </a:r>
            <a:r>
              <a:rPr lang="en-GB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L. &amp; Cooper, G. 2019. Measuring gender in news representations of refugees and asylum seekers. </a:t>
            </a:r>
            <a:r>
              <a:rPr lang="en-GB" sz="1800" i="1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International Journal of Communication</a:t>
            </a:r>
            <a:r>
              <a:rPr lang="en-GB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13: 4444-4464. </a:t>
            </a:r>
            <a:endParaRPr lang="en-GB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Charteris-Black, J. 2006. Britain as a container: Immigration metaphors in the 2005 election campaign. </a:t>
            </a:r>
            <a:r>
              <a:rPr lang="en-GB" sz="1800" i="1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Discourse &amp; Society</a:t>
            </a:r>
            <a:r>
              <a:rPr lang="en-GB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17(5): 563–581.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1800" dirty="0" err="1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Chouliaraki</a:t>
            </a:r>
            <a:r>
              <a:rPr lang="en-GB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L. &amp; </a:t>
            </a:r>
            <a:r>
              <a:rPr lang="en-GB" sz="1800" dirty="0" err="1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Stolic</a:t>
            </a:r>
            <a:r>
              <a:rPr lang="en-GB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T. 2017. Rethinking humanity and responsibility in the refugee ‘crisis’: A visua</a:t>
            </a:r>
            <a:r>
              <a:rPr lang="en-GB" sz="1800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 typology of news media. </a:t>
            </a:r>
            <a:r>
              <a:rPr lang="en-GB" sz="1800" i="1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Media, Culture &amp; Society,</a:t>
            </a:r>
            <a:r>
              <a:rPr lang="en-GB" sz="1800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39(8): 1162-1177.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1800" dirty="0" err="1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Chouliaraki</a:t>
            </a:r>
            <a:r>
              <a:rPr lang="en-GB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L. &amp; </a:t>
            </a:r>
            <a:r>
              <a:rPr lang="en-GB" sz="1800" dirty="0" err="1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Zaborowski</a:t>
            </a:r>
            <a:r>
              <a:rPr lang="en-GB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R. 2017. </a:t>
            </a:r>
            <a:r>
              <a:rPr lang="en-US" sz="18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Voice and community in the 2015 refugee crisis: A content analysis of news coverage in eight European countries. The International Communication Gazette,  79(6–7): 613–635.</a:t>
            </a:r>
            <a:endParaRPr lang="en-GB" sz="1800" dirty="0">
              <a:solidFill>
                <a:srgbClr val="202124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B3DC1-73CE-475C-BB2E-D549B854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240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9330-DAB2-4B69-ADC6-4D7F06DF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4E864-3F77-4BE6-B6CB-60214857B7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16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n-US" sz="1600" dirty="0" err="1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Zotto</a:t>
            </a:r>
            <a:r>
              <a:rPr lang="en-US" sz="16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A. 2002</a:t>
            </a:r>
            <a:r>
              <a:rPr lang="en-US" sz="1600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6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Weeping Women, Wringing Hands: How the Mainstream Media Stereotyped Women's Experiences in Kosovo, Journal of Gender Studies, 11(2): 141-150</a:t>
            </a:r>
            <a:r>
              <a:rPr lang="en-US" sz="1600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600" dirty="0">
              <a:solidFill>
                <a:srgbClr val="202124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16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Demetriou, D. 2018</a:t>
            </a:r>
            <a:r>
              <a:rPr lang="en-US" sz="1600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6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Discourse on immigration in the UK: representations and evaluations of Romanians and Bulgarians as ‘benefit tourists’. PhD. thesis, Canterbury Christ Church University.</a:t>
            </a: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Demetriou, D. &amp; Polyzou, A. 2018. Representations of Gender and Ethnicity in the EU migration debate: An examination of UK (online) right-wing press. Critical Approaches to Discourse Analysis across Disciplines (CADAAD). 4-6 July 2018. Aalborg University, Aalborg, Denmark.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Drywood, E. &amp; Gray, H. 2019. Demonising immigrants: How a human rights narrative has contributed to negative portrayals of immigrants in the UK media, in Farrell, M., Drywood, E., and Hughes, E. (eds) </a:t>
            </a:r>
            <a:r>
              <a:rPr kumimoji="0" lang="en-GB" sz="1700" b="0" i="1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Human Rights in the Media: Fear and Fetish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London: Routledge, 777-808.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4E500-D690-43C7-8FA5-D4122A51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5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27D2E-7CFC-4F72-9940-A672F19B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A9406-971A-4DF5-AAA5-F5EECBB21E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785668"/>
            <a:ext cx="8503920" cy="4313380"/>
          </a:xfrm>
        </p:spPr>
        <p:txBody>
          <a:bodyPr>
            <a:normAutofit/>
          </a:bodyPr>
          <a:lstStyle/>
          <a:p>
            <a:r>
              <a:rPr lang="en-GB" dirty="0"/>
              <a:t>Background and details of the study </a:t>
            </a:r>
          </a:p>
          <a:p>
            <a:r>
              <a:rPr lang="en-GB" dirty="0"/>
              <a:t>Literature and findings </a:t>
            </a:r>
          </a:p>
          <a:p>
            <a:r>
              <a:rPr lang="en-GB" dirty="0"/>
              <a:t>Discussion and concluding remarks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8713B-33FA-4C82-8139-AE1ABA96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61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D96E-1A6C-48F3-91AE-3F314674B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4AC29-801A-4474-8B2F-D382462191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79062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Goodman, S. 2007. Constructing Asylum Seeking Families. </a:t>
            </a: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Critical Approaches to Discourse Analysis Across Disciplines,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1 (1): 36-50.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Goodman, S. 2016</a:t>
            </a:r>
            <a:r>
              <a:rPr lang="en-US" sz="1700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The representation of refugees and the refugee crisis. Presentation, 16/11/2016, Canterbury Christ Church University.</a:t>
            </a: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Hart, C. 2010. </a:t>
            </a:r>
            <a:r>
              <a:rPr kumimoji="0" lang="en-GB" sz="1700" b="0" i="1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Critical Discourse </a:t>
            </a:r>
            <a:r>
              <a:rPr lang="en-GB" sz="1700" i="1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GB" sz="1700" b="0" i="1" u="none" strike="noStrike" kern="1200" cap="none" spc="0" normalizeH="0" baseline="0" noProof="0" dirty="0" err="1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nalysis</a:t>
            </a:r>
            <a:r>
              <a:rPr kumimoji="0" lang="en-GB" sz="1700" b="0" i="1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and Cognitive </a:t>
            </a:r>
            <a:r>
              <a:rPr lang="en-GB" sz="1700" i="1" dirty="0">
                <a:solidFill>
                  <a:srgbClr val="202124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kumimoji="0" lang="en-GB" sz="1700" b="0" i="1" u="none" strike="noStrike" kern="1200" cap="none" spc="0" normalizeH="0" baseline="0" noProof="0" dirty="0" err="1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cience</a:t>
            </a:r>
            <a:r>
              <a:rPr kumimoji="0" lang="en-GB" sz="1700" b="0" i="1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: New Perspectives on Immigration Discourse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Basingstoke: Palgrave Macmillan.</a:t>
            </a:r>
            <a:endParaRPr lang="en-US" sz="17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defRPr/>
            </a:pPr>
            <a:r>
              <a:rPr lang="en-US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Hart, C. 2011. Force-interactive patterns in immigration discourse: A Cognitive Linguistic approach to CDA.  </a:t>
            </a:r>
            <a:r>
              <a:rPr lang="en-US" sz="17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Discourse &amp; Society</a:t>
            </a:r>
            <a:r>
              <a:rPr lang="en-US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22 (3): 269-286. 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Hondagneu-Sotelo, P. &amp; Cranford, C., 2006. Gender and migration. In Saltzman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Chafetz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(ed.) </a:t>
            </a: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Handbook of the Sociology of Gender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Boston, MA: Springer, 105-126.</a:t>
            </a:r>
          </a:p>
          <a:p>
            <a:pPr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KhosraviNik, M. 2014. Immigration discourses and critical discourse analysis: dynamics of world events and immigration representations in the British press, in Hart, C. and Cap, P. (eds) </a:t>
            </a: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Contemporary Critical Discourse Studies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 London: Bloomsbury, 503–522.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4AA84-D247-4694-8D64-450F177C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71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08E49-2401-4EA1-8434-4234B744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B7C7F-5740-4D04-818B-5FD031F0C2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770235"/>
          </a:xfrm>
        </p:spPr>
        <p:txBody>
          <a:bodyPr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KhosraviNik M.,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Krzyżanowski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M. &amp;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Wodak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R. 2012. Dynamics of representation in discourse: Immigrants in the British press, in Messer M., Schroeder, R. &amp;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Wodak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R. (eds) </a:t>
            </a: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Migrations: Interdisciplinary Perspectives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 New York: Springer, 283–296.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Liu, S. 2021. Gendering immigration: media framings of the economic and cultural consequences of immigration, </a:t>
            </a: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Feminist Media Studies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1-18.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Mattoscio, M. &amp; MacDonald, M. 2018. Introduction: Gender, Migration, and the Media. Feminist Media Studies. 18(6): 1117–1132.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Musolff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A. 2015. Dehumanizing metaphors in UK immigrant debates in press and online media. </a:t>
            </a: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Journal of Language Aggression and Conflict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3(1): 41–56.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1700" dirty="0">
                <a:solidFill>
                  <a:prstClr val="black"/>
                </a:solidFill>
                <a:latin typeface="Georgia"/>
              </a:rPr>
              <a:t>Tuchman, G. 1979. Women's Depiction by the Mass Media. </a:t>
            </a:r>
            <a:r>
              <a:rPr lang="en-US" sz="1700" i="1" dirty="0">
                <a:solidFill>
                  <a:prstClr val="black"/>
                </a:solidFill>
                <a:latin typeface="Georgia"/>
              </a:rPr>
              <a:t>Signs, </a:t>
            </a:r>
            <a:r>
              <a:rPr lang="en-US" sz="1700" dirty="0">
                <a:solidFill>
                  <a:prstClr val="black"/>
                </a:solidFill>
                <a:latin typeface="Georgia"/>
              </a:rPr>
              <a:t>4(3): 528-542.</a:t>
            </a:r>
            <a:endParaRPr kumimoji="0" lang="en-US" sz="17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van Dijk, T. 1993. Principles of Critical Discourse Analysis. </a:t>
            </a: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Discourse &amp; Society,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4(2): 249-283.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>
                <a:srgbClr val="94B6D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Wodak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R. 2011. ‘Us’ and ‘them’: inclusion and exclusion – discrimination via discourse. in G.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Delanty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R.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Wodak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&amp; P. Jones (eds), </a:t>
            </a:r>
            <a:r>
              <a:rPr kumimoji="0" lang="en-US" sz="17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Identity, Belonging and Migration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 Liverpool: University of Liverpool Press, pp. 54-77.</a:t>
            </a: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28632-A931-4DDA-8217-73663E74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64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27D2E-7CFC-4F72-9940-A672F19B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CDS, migration discourse and Othering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A9406-971A-4DF5-AAA5-F5EECBB21E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785668"/>
            <a:ext cx="8503920" cy="431338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Discourse(s) on migration well studied in CDS (e.g. </a:t>
            </a:r>
            <a:r>
              <a:rPr lang="en-GB" dirty="0" err="1"/>
              <a:t>Wodak</a:t>
            </a:r>
            <a:r>
              <a:rPr lang="en-GB" dirty="0"/>
              <a:t>, 2011; KhosraviNik, 2014, Charteris-Black, 2016; Demetriou, 2018;  Drywood &amp; Gray, 2019)</a:t>
            </a:r>
          </a:p>
          <a:p>
            <a:r>
              <a:rPr lang="en-GB" dirty="0"/>
              <a:t>Key socio-cognitive Us/Them distinction, construction and legitimation of exclusionary identities and practices (van Dijk, 1993)</a:t>
            </a:r>
          </a:p>
          <a:p>
            <a:r>
              <a:rPr lang="en-GB" dirty="0"/>
              <a:t>Cognitive framing in discourse triggering and further reinforcing defensiveness and fear (Hart, 2010; 2011; </a:t>
            </a:r>
            <a:r>
              <a:rPr lang="en-GB" dirty="0" err="1"/>
              <a:t>Musolff</a:t>
            </a:r>
            <a:r>
              <a:rPr lang="en-GB" dirty="0"/>
              <a:t>, 2015)</a:t>
            </a:r>
          </a:p>
          <a:p>
            <a:r>
              <a:rPr lang="en-GB" dirty="0"/>
              <a:t>Range of fields (e.g. mass or social media, politics) and contexts (historical, national, institutional)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8713B-33FA-4C82-8139-AE1ABA96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3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3A8F-3579-4626-942E-EF1AB718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Gender, migration, media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DCA6C-9085-4BE2-8FB2-1066C38A2A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‘Migration is a gendered process and so are the media’ (Liu, 2021: 2).</a:t>
            </a:r>
          </a:p>
          <a:p>
            <a:r>
              <a:rPr lang="en-GB" dirty="0"/>
              <a:t>Intersectionality vs. ‘add women and stir’ (</a:t>
            </a:r>
            <a:r>
              <a:rPr lang="it-IT" dirty="0"/>
              <a:t>Hondagneu-Sotelo &amp; Cranford, 2006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Growing body of work on analysis of gender and migration in media discourse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EC50B-8D2A-479E-A368-445F5828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7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1353D-1602-4A25-90B3-194B8D0D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study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C32BA-1F72-47AA-AA32-3BD9168E7D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467697"/>
            <a:ext cx="8503920" cy="4631351"/>
          </a:xfrm>
        </p:spPr>
        <p:txBody>
          <a:bodyPr/>
          <a:lstStyle/>
          <a:p>
            <a:r>
              <a:rPr lang="en-GB" dirty="0"/>
              <a:t>UK – newspapers</a:t>
            </a:r>
          </a:p>
          <a:p>
            <a:endParaRPr lang="en-GB" dirty="0"/>
          </a:p>
          <a:p>
            <a:r>
              <a:rPr lang="en-GB" dirty="0"/>
              <a:t>6 national newspapers – Lexis/Nexis*</a:t>
            </a:r>
          </a:p>
          <a:p>
            <a:r>
              <a:rPr lang="en-GB" dirty="0"/>
              <a:t>Tabloids: </a:t>
            </a:r>
            <a:r>
              <a:rPr lang="en-US" i="1" dirty="0"/>
              <a:t>The Sun</a:t>
            </a:r>
            <a:r>
              <a:rPr lang="en-US" dirty="0"/>
              <a:t>, </a:t>
            </a:r>
            <a:r>
              <a:rPr lang="en-US" i="1" dirty="0"/>
              <a:t>The Mirror </a:t>
            </a:r>
            <a:r>
              <a:rPr lang="en-US" dirty="0"/>
              <a:t>&amp; </a:t>
            </a:r>
            <a:r>
              <a:rPr lang="en-US" i="1" dirty="0"/>
              <a:t>The Daily Mail</a:t>
            </a:r>
            <a:r>
              <a:rPr lang="en-US" dirty="0"/>
              <a:t>.</a:t>
            </a:r>
          </a:p>
          <a:p>
            <a:r>
              <a:rPr lang="en-US" dirty="0"/>
              <a:t>Broadsheets: </a:t>
            </a:r>
            <a:r>
              <a:rPr lang="en-US" i="1" dirty="0"/>
              <a:t>The Guardian/Observer</a:t>
            </a:r>
            <a:r>
              <a:rPr lang="en-US" dirty="0"/>
              <a:t>, </a:t>
            </a:r>
            <a:r>
              <a:rPr lang="en-US" i="1" dirty="0"/>
              <a:t>The Independent</a:t>
            </a:r>
            <a:r>
              <a:rPr lang="en-US" dirty="0"/>
              <a:t> &amp; </a:t>
            </a:r>
            <a:r>
              <a:rPr lang="en-US" i="1" dirty="0"/>
              <a:t>The Times.</a:t>
            </a:r>
          </a:p>
          <a:p>
            <a:endParaRPr lang="en-US" i="1" dirty="0"/>
          </a:p>
          <a:p>
            <a:r>
              <a:rPr lang="en-GB" dirty="0"/>
              <a:t> Texts related to migration but not gender as such</a:t>
            </a:r>
          </a:p>
          <a:p>
            <a:r>
              <a:rPr lang="en-GB" dirty="0"/>
              <a:t>No distinction as to (sub)genre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F9703-18EE-4B1B-84A1-82ABADFC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20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5517-F0E9-42D1-8528-5CE637C5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F4741-54A9-4E68-87ED-C3EFACE3D4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467697"/>
            <a:ext cx="8503920" cy="49072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expected “spikes” (KhosraviNik, </a:t>
            </a:r>
            <a:r>
              <a:rPr lang="en-US" dirty="0" err="1"/>
              <a:t>Wodak</a:t>
            </a:r>
            <a:r>
              <a:rPr lang="en-US" dirty="0"/>
              <a:t> &amp; </a:t>
            </a:r>
            <a:r>
              <a:rPr lang="en-US" dirty="0" err="1"/>
              <a:t>Krzyżanowski</a:t>
            </a:r>
            <a:r>
              <a:rPr lang="en-US" dirty="0"/>
              <a:t> 2012; KhosraviNik 2014) in media coverage of immigration in the UK.</a:t>
            </a:r>
          </a:p>
          <a:p>
            <a:r>
              <a:rPr lang="en-US" dirty="0"/>
              <a:t> 2 weeks after Brexit referendum announcement </a:t>
            </a:r>
          </a:p>
          <a:p>
            <a:pPr lvl="2"/>
            <a:r>
              <a:rPr lang="en-US" dirty="0"/>
              <a:t>22 Feb - 7 March 2016 (coincides with continuing refugee crisis)</a:t>
            </a:r>
          </a:p>
          <a:p>
            <a:r>
              <a:rPr lang="en-US" dirty="0"/>
              <a:t>2 weeks after Brexit referendum </a:t>
            </a:r>
          </a:p>
          <a:p>
            <a:pPr lvl="2"/>
            <a:r>
              <a:rPr lang="en-US" dirty="0"/>
              <a:t>23 June – 7 July 2016</a:t>
            </a:r>
          </a:p>
          <a:p>
            <a:r>
              <a:rPr lang="en-US" dirty="0"/>
              <a:t>Same 2-week periods 4 years later</a:t>
            </a:r>
          </a:p>
          <a:p>
            <a:pPr lvl="2"/>
            <a:r>
              <a:rPr lang="en-US" dirty="0"/>
              <a:t>22 Feb 2020 – 7 March 2020</a:t>
            </a:r>
          </a:p>
          <a:p>
            <a:pPr lvl="2"/>
            <a:r>
              <a:rPr lang="en-US" dirty="0"/>
              <a:t>23 June 2020 – 7 July 2020</a:t>
            </a:r>
          </a:p>
          <a:p>
            <a:r>
              <a:rPr lang="en-GB" dirty="0"/>
              <a:t>Total: 4 periods x 6 newspapers = 24 sets of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Set 1: </a:t>
            </a:r>
            <a:r>
              <a:rPr lang="en-US" i="1" dirty="0"/>
              <a:t>The Sun</a:t>
            </a:r>
            <a:r>
              <a:rPr lang="en-US" dirty="0"/>
              <a:t>, 22 Feb - 7 March 2016 (</a:t>
            </a:r>
            <a:r>
              <a:rPr lang="en-US"/>
              <a:t>29 items)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13D20-9F4A-4E39-8488-9A09195F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3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F60F7-FB6E-4FDF-B46B-ACCC4CA6C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17F6C-3122-4E4A-B135-674BDF4F63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2982"/>
          </a:xfrm>
        </p:spPr>
        <p:txBody>
          <a:bodyPr>
            <a:normAutofit/>
          </a:bodyPr>
          <a:lstStyle/>
          <a:p>
            <a:r>
              <a:rPr lang="en-GB" dirty="0"/>
              <a:t>Search term: *</a:t>
            </a:r>
            <a:r>
              <a:rPr lang="en-GB" dirty="0" err="1"/>
              <a:t>migra</a:t>
            </a:r>
            <a:r>
              <a:rPr lang="en-GB" dirty="0"/>
              <a:t>*</a:t>
            </a:r>
          </a:p>
          <a:p>
            <a:endParaRPr lang="en-GB" dirty="0"/>
          </a:p>
          <a:p>
            <a:r>
              <a:rPr lang="en-GB" dirty="0"/>
              <a:t>migrant vs. immigrant, refugee, asylum seeker, expat, émigré</a:t>
            </a:r>
          </a:p>
          <a:p>
            <a:endParaRPr lang="en-GB" dirty="0"/>
          </a:p>
          <a:p>
            <a:r>
              <a:rPr lang="en-GB" dirty="0"/>
              <a:t>Manually excluded irrelevant texts (e.g. ‘migraine’)</a:t>
            </a:r>
          </a:p>
          <a:p>
            <a:r>
              <a:rPr lang="en-GB" dirty="0"/>
              <a:t>Manually selected texts with reference to </a:t>
            </a:r>
            <a:r>
              <a:rPr lang="en-GB" i="1" dirty="0"/>
              <a:t>gendered</a:t>
            </a:r>
            <a:r>
              <a:rPr lang="en-GB" dirty="0"/>
              <a:t> individuals (two researchers)</a:t>
            </a:r>
          </a:p>
          <a:p>
            <a:r>
              <a:rPr lang="en-GB" dirty="0"/>
              <a:t>Starting with a focus on the representation of migrants themselves (the Others &amp; the other Others)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8CCDD-FD11-4729-A601-55BCE7CF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2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2C00-DC9C-4374-A852-FDF26AF4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(</a:t>
            </a:r>
            <a:r>
              <a:rPr lang="en-GB" dirty="0" err="1"/>
              <a:t>im</a:t>
            </a:r>
            <a:r>
              <a:rPr lang="en-GB" dirty="0"/>
              <a:t>)migrant stereotype/ prototype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C0109-DA1B-414A-B40F-22945E391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Young, male, able-bodied (e.g. Goodman, 2016; Demetriou &amp; Polyzou, 2018)</a:t>
            </a:r>
          </a:p>
          <a:p>
            <a:r>
              <a:rPr lang="en-GB" dirty="0"/>
              <a:t>Aggressive (outside aggressor)</a:t>
            </a:r>
          </a:p>
          <a:p>
            <a:endParaRPr lang="en-GB" dirty="0"/>
          </a:p>
          <a:p>
            <a:r>
              <a:rPr lang="en-GB" dirty="0"/>
              <a:t>Not needing or deserving compassion, help or acceptance</a:t>
            </a:r>
          </a:p>
          <a:p>
            <a:r>
              <a:rPr lang="en-GB" dirty="0"/>
              <a:t>Fear (Hart, 2010; 2011; </a:t>
            </a:r>
            <a:r>
              <a:rPr lang="en-GB" dirty="0" err="1"/>
              <a:t>Musolff</a:t>
            </a:r>
            <a:r>
              <a:rPr lang="en-GB" dirty="0"/>
              <a:t>, 2015)</a:t>
            </a:r>
          </a:p>
          <a:p>
            <a:endParaRPr lang="en-GB" dirty="0"/>
          </a:p>
          <a:p>
            <a:r>
              <a:rPr lang="en-GB" dirty="0"/>
              <a:t>Blumell &amp; Cooper, 2019: 4457; Liu,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CA96C-5752-419D-AFFE-C4327B98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16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E573-3F97-46D7-87DE-F9E3627C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Male migrant as aggressor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2D904-F02E-45DE-9A43-43FB8546E8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825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Mostly activated actors of violent material processes.</a:t>
            </a:r>
          </a:p>
          <a:p>
            <a:r>
              <a:rPr lang="en-US" dirty="0"/>
              <a:t>Consistent referential and predicational strategies.</a:t>
            </a:r>
          </a:p>
          <a:p>
            <a:pPr lvl="1"/>
            <a:r>
              <a:rPr lang="en-US" dirty="0"/>
              <a:t>Germany imported more than a million Muslim migrants last year, </a:t>
            </a:r>
            <a:r>
              <a:rPr lang="en-US" b="1" dirty="0"/>
              <a:t>mostly young men. </a:t>
            </a:r>
            <a:r>
              <a:rPr lang="en-US" dirty="0"/>
              <a:t>(S-28-02-2016a)</a:t>
            </a:r>
          </a:p>
          <a:p>
            <a:pPr lvl="1"/>
            <a:r>
              <a:rPr lang="en-US" b="1" dirty="0"/>
              <a:t>An Iraqi migrant </a:t>
            </a:r>
            <a:r>
              <a:rPr lang="en-US" dirty="0"/>
              <a:t>raped a young boy in a swimming pool in Austria. </a:t>
            </a:r>
            <a:r>
              <a:rPr lang="en-US" b="1" dirty="0"/>
              <a:t>His</a:t>
            </a:r>
            <a:r>
              <a:rPr lang="en-US" dirty="0"/>
              <a:t> excuse was that </a:t>
            </a:r>
            <a:r>
              <a:rPr lang="en-US" b="1" dirty="0"/>
              <a:t>he</a:t>
            </a:r>
            <a:r>
              <a:rPr lang="en-US" dirty="0"/>
              <a:t> hadn't had much sex recently. (S-25-02-2016a)</a:t>
            </a:r>
          </a:p>
          <a:p>
            <a:pPr lvl="1"/>
            <a:r>
              <a:rPr lang="en-US" b="1" dirty="0"/>
              <a:t>An illegal migrant </a:t>
            </a:r>
            <a:r>
              <a:rPr lang="en-US" dirty="0"/>
              <a:t>who entered the UK on the back of a lorry was caught a month later with £240,000 of cocaine. … </a:t>
            </a:r>
            <a:r>
              <a:rPr lang="en-US" b="1" dirty="0"/>
              <a:t>He</a:t>
            </a:r>
            <a:r>
              <a:rPr lang="en-US" dirty="0"/>
              <a:t> lied… (S-02-03-2016a)</a:t>
            </a:r>
          </a:p>
          <a:p>
            <a:pPr lvl="1"/>
            <a:r>
              <a:rPr lang="en-US" b="1" dirty="0"/>
              <a:t>The knifeman </a:t>
            </a:r>
            <a:r>
              <a:rPr lang="en-US" dirty="0"/>
              <a:t>was disarmed after thrusting his blade at </a:t>
            </a:r>
            <a:r>
              <a:rPr lang="en-US" b="1" dirty="0"/>
              <a:t>another</a:t>
            </a:r>
            <a:r>
              <a:rPr lang="en-US" dirty="0"/>
              <a:t> man, who escaped unhurt. (S-03-03-2016c)</a:t>
            </a:r>
          </a:p>
          <a:p>
            <a:pPr lvl="1"/>
            <a:r>
              <a:rPr lang="en-US" b="1" dirty="0"/>
              <a:t>A migrant </a:t>
            </a:r>
            <a:r>
              <a:rPr lang="en-US" dirty="0"/>
              <a:t>molested a 15-year-old girl at a train station and claimed it was a misunderstanding caused by cultural differences. … </a:t>
            </a:r>
            <a:r>
              <a:rPr lang="en-US" b="1" dirty="0"/>
              <a:t>Ali Abdullahi</a:t>
            </a:r>
            <a:r>
              <a:rPr lang="en-US" dirty="0"/>
              <a:t>, 34, also attacked a woman on </a:t>
            </a:r>
            <a:r>
              <a:rPr lang="en-US" b="1" dirty="0"/>
              <a:t>his</a:t>
            </a:r>
            <a:r>
              <a:rPr lang="en-US" dirty="0"/>
              <a:t> train home to Bristol. (S-07-03-2016b)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2730D-0946-4812-BE97-83D2EB9B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F18C-C393-1744-8373-9AD83C679F4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71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2692</TotalTime>
  <Words>3187</Words>
  <Application>Microsoft Office PowerPoint</Application>
  <PresentationFormat>On-screen Show (4:3)</PresentationFormat>
  <Paragraphs>218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Georgia</vt:lpstr>
      <vt:lpstr>Wingdings</vt:lpstr>
      <vt:lpstr>Wingdings 2</vt:lpstr>
      <vt:lpstr>Civic</vt:lpstr>
      <vt:lpstr>Gender and migration discourse in British newspapers</vt:lpstr>
      <vt:lpstr>Outline</vt:lpstr>
      <vt:lpstr>CDS, migration discourse and Othering</vt:lpstr>
      <vt:lpstr>Gender, migration, media</vt:lpstr>
      <vt:lpstr>This study</vt:lpstr>
      <vt:lpstr>Data</vt:lpstr>
      <vt:lpstr>PowerPoint Presentation</vt:lpstr>
      <vt:lpstr>The (im)migrant stereotype/ prototype</vt:lpstr>
      <vt:lpstr>Male migrant as aggressor</vt:lpstr>
      <vt:lpstr>Male migrant as victim/ suffering</vt:lpstr>
      <vt:lpstr>The ‘immigrant woman’</vt:lpstr>
      <vt:lpstr>Female migrant as mother and wife</vt:lpstr>
      <vt:lpstr>Unexpected representations? Women as agents</vt:lpstr>
      <vt:lpstr>Erasure</vt:lpstr>
      <vt:lpstr>Dehumanisation of migrants and gender erasure (?)</vt:lpstr>
      <vt:lpstr>Discussion/ concluding remarks</vt:lpstr>
      <vt:lpstr>PowerPoint Presentation</vt:lpstr>
      <vt:lpstr>References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Representations</dc:title>
  <dc:creator>Deanna Demetriou</dc:creator>
  <cp:lastModifiedBy>Amina Kebabi</cp:lastModifiedBy>
  <cp:revision>258</cp:revision>
  <dcterms:created xsi:type="dcterms:W3CDTF">2018-06-26T06:37:17Z</dcterms:created>
  <dcterms:modified xsi:type="dcterms:W3CDTF">2023-01-17T10:03:03Z</dcterms:modified>
</cp:coreProperties>
</file>