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63" r:id="rId4"/>
    <p:sldId id="274" r:id="rId5"/>
    <p:sldId id="275" r:id="rId6"/>
    <p:sldId id="271" r:id="rId7"/>
    <p:sldId id="277" r:id="rId8"/>
    <p:sldId id="266" r:id="rId9"/>
    <p:sldId id="267" r:id="rId10"/>
    <p:sldId id="278" r:id="rId11"/>
    <p:sldId id="269" r:id="rId12"/>
    <p:sldId id="279" r:id="rId13"/>
    <p:sldId id="25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sorterViewPr>
    <p:cViewPr>
      <p:scale>
        <a:sx n="100" d="100"/>
        <a:sy n="100" d="100"/>
      </p:scale>
      <p:origin x="0" y="-7419"/>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48B2B3-34B0-4E2D-B23D-68CF048CBD28}" type="doc">
      <dgm:prSet loTypeId="urn:microsoft.com/office/officeart/2005/8/layout/arrow1" loCatId="process" qsTypeId="urn:microsoft.com/office/officeart/2005/8/quickstyle/simple1" qsCatId="simple" csTypeId="urn:microsoft.com/office/officeart/2005/8/colors/accent0_3" csCatId="mainScheme" phldr="1"/>
      <dgm:spPr/>
      <dgm:t>
        <a:bodyPr/>
        <a:lstStyle/>
        <a:p>
          <a:endParaRPr lang="en-US"/>
        </a:p>
      </dgm:t>
    </dgm:pt>
    <dgm:pt modelId="{8C2D397C-26C4-4694-BFB9-7B717BE91C9A}">
      <dgm:prSet phldrT="[Text]" phldr="1"/>
      <dgm:spPr/>
      <dgm:t>
        <a:bodyPr/>
        <a:lstStyle/>
        <a:p>
          <a:endParaRPr lang="en-US"/>
        </a:p>
      </dgm:t>
    </dgm:pt>
    <dgm:pt modelId="{23AD5FFA-843C-4A37-921E-292740F45C0B}" type="parTrans" cxnId="{20A5824E-159B-4559-B3B7-9F5F9C2974A7}">
      <dgm:prSet/>
      <dgm:spPr/>
      <dgm:t>
        <a:bodyPr/>
        <a:lstStyle/>
        <a:p>
          <a:endParaRPr lang="en-US"/>
        </a:p>
      </dgm:t>
    </dgm:pt>
    <dgm:pt modelId="{AEEAC594-9E74-4205-B6B9-312678161900}" type="sibTrans" cxnId="{20A5824E-159B-4559-B3B7-9F5F9C2974A7}">
      <dgm:prSet/>
      <dgm:spPr/>
      <dgm:t>
        <a:bodyPr/>
        <a:lstStyle/>
        <a:p>
          <a:endParaRPr lang="en-US"/>
        </a:p>
      </dgm:t>
    </dgm:pt>
    <dgm:pt modelId="{FDC35B41-BB27-4C03-B197-6063F87D9C04}">
      <dgm:prSet phldrT="[Text]" phldr="1"/>
      <dgm:spPr/>
      <dgm:t>
        <a:bodyPr/>
        <a:lstStyle/>
        <a:p>
          <a:endParaRPr lang="en-US" dirty="0"/>
        </a:p>
      </dgm:t>
    </dgm:pt>
    <dgm:pt modelId="{39F4F415-4CC5-4CA4-B7BA-A6F611A19095}" type="parTrans" cxnId="{9D04854A-47EF-478C-ADA2-FDA086C80E86}">
      <dgm:prSet/>
      <dgm:spPr/>
      <dgm:t>
        <a:bodyPr/>
        <a:lstStyle/>
        <a:p>
          <a:endParaRPr lang="en-US"/>
        </a:p>
      </dgm:t>
    </dgm:pt>
    <dgm:pt modelId="{42ADA6BE-C2A1-4FB8-8767-C92D8159D71A}" type="sibTrans" cxnId="{9D04854A-47EF-478C-ADA2-FDA086C80E86}">
      <dgm:prSet/>
      <dgm:spPr/>
      <dgm:t>
        <a:bodyPr/>
        <a:lstStyle/>
        <a:p>
          <a:endParaRPr lang="en-US"/>
        </a:p>
      </dgm:t>
    </dgm:pt>
    <dgm:pt modelId="{EC489023-4503-46BF-BA5E-B5776976907D}" type="pres">
      <dgm:prSet presAssocID="{3B48B2B3-34B0-4E2D-B23D-68CF048CBD28}" presName="cycle" presStyleCnt="0">
        <dgm:presLayoutVars>
          <dgm:dir/>
          <dgm:resizeHandles val="exact"/>
        </dgm:presLayoutVars>
      </dgm:prSet>
      <dgm:spPr/>
    </dgm:pt>
    <dgm:pt modelId="{4387DA38-36F5-4DA2-919E-4C6FFE5CF991}" type="pres">
      <dgm:prSet presAssocID="{8C2D397C-26C4-4694-BFB9-7B717BE91C9A}" presName="arrow" presStyleLbl="node1" presStyleIdx="0" presStyleCnt="2" custScaleY="100483">
        <dgm:presLayoutVars>
          <dgm:bulletEnabled val="1"/>
        </dgm:presLayoutVars>
      </dgm:prSet>
      <dgm:spPr/>
    </dgm:pt>
    <dgm:pt modelId="{409832CA-C636-4892-B9CA-5074BABA9E0F}" type="pres">
      <dgm:prSet presAssocID="{FDC35B41-BB27-4C03-B197-6063F87D9C04}" presName="arrow" presStyleLbl="node1" presStyleIdx="1" presStyleCnt="2" custScaleY="100483">
        <dgm:presLayoutVars>
          <dgm:bulletEnabled val="1"/>
        </dgm:presLayoutVars>
      </dgm:prSet>
      <dgm:spPr/>
    </dgm:pt>
  </dgm:ptLst>
  <dgm:cxnLst>
    <dgm:cxn modelId="{9D04854A-47EF-478C-ADA2-FDA086C80E86}" srcId="{3B48B2B3-34B0-4E2D-B23D-68CF048CBD28}" destId="{FDC35B41-BB27-4C03-B197-6063F87D9C04}" srcOrd="1" destOrd="0" parTransId="{39F4F415-4CC5-4CA4-B7BA-A6F611A19095}" sibTransId="{42ADA6BE-C2A1-4FB8-8767-C92D8159D71A}"/>
    <dgm:cxn modelId="{20A5824E-159B-4559-B3B7-9F5F9C2974A7}" srcId="{3B48B2B3-34B0-4E2D-B23D-68CF048CBD28}" destId="{8C2D397C-26C4-4694-BFB9-7B717BE91C9A}" srcOrd="0" destOrd="0" parTransId="{23AD5FFA-843C-4A37-921E-292740F45C0B}" sibTransId="{AEEAC594-9E74-4205-B6B9-312678161900}"/>
    <dgm:cxn modelId="{FB579D4F-B97D-4B54-803B-BA0A7B5AE42A}" type="presOf" srcId="{8C2D397C-26C4-4694-BFB9-7B717BE91C9A}" destId="{4387DA38-36F5-4DA2-919E-4C6FFE5CF991}" srcOrd="0" destOrd="0" presId="urn:microsoft.com/office/officeart/2005/8/layout/arrow1"/>
    <dgm:cxn modelId="{BA44228F-EEF1-4DE7-87A2-1D1495BDB3D5}" type="presOf" srcId="{3B48B2B3-34B0-4E2D-B23D-68CF048CBD28}" destId="{EC489023-4503-46BF-BA5E-B5776976907D}" srcOrd="0" destOrd="0" presId="urn:microsoft.com/office/officeart/2005/8/layout/arrow1"/>
    <dgm:cxn modelId="{219823FC-313A-44F2-935F-655E85CB63DB}" type="presOf" srcId="{FDC35B41-BB27-4C03-B197-6063F87D9C04}" destId="{409832CA-C636-4892-B9CA-5074BABA9E0F}" srcOrd="0" destOrd="0" presId="urn:microsoft.com/office/officeart/2005/8/layout/arrow1"/>
    <dgm:cxn modelId="{2FF5316F-164A-46EF-AFB8-555FBDCB7486}" type="presParOf" srcId="{EC489023-4503-46BF-BA5E-B5776976907D}" destId="{4387DA38-36F5-4DA2-919E-4C6FFE5CF991}" srcOrd="0" destOrd="0" presId="urn:microsoft.com/office/officeart/2005/8/layout/arrow1"/>
    <dgm:cxn modelId="{DF94B6A2-D5BD-4436-BF66-535CB86FF21A}" type="presParOf" srcId="{EC489023-4503-46BF-BA5E-B5776976907D}" destId="{409832CA-C636-4892-B9CA-5074BABA9E0F}"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87DA38-36F5-4DA2-919E-4C6FFE5CF991}">
      <dsp:nvSpPr>
        <dsp:cNvPr id="0" name=""/>
        <dsp:cNvSpPr/>
      </dsp:nvSpPr>
      <dsp:spPr>
        <a:xfrm rot="16200000">
          <a:off x="339" y="1455"/>
          <a:ext cx="2761530" cy="2774868"/>
        </a:xfrm>
        <a:prstGeom prst="upArrow">
          <a:avLst>
            <a:gd name="adj1" fmla="val 50000"/>
            <a:gd name="adj2" fmla="val 35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8488" tIns="348488" rIns="348488" bIns="348488" numCol="1" spcCol="1270" anchor="ctr" anchorCtr="0">
          <a:noAutofit/>
        </a:bodyPr>
        <a:lstStyle/>
        <a:p>
          <a:pPr marL="0" lvl="0" indent="0" algn="ctr" defTabSz="2178050">
            <a:lnSpc>
              <a:spcPct val="90000"/>
            </a:lnSpc>
            <a:spcBef>
              <a:spcPct val="0"/>
            </a:spcBef>
            <a:spcAft>
              <a:spcPct val="35000"/>
            </a:spcAft>
            <a:buNone/>
          </a:pPr>
          <a:endParaRPr lang="en-US" sz="4900" kern="1200"/>
        </a:p>
      </dsp:txBody>
      <dsp:txXfrm rot="5400000">
        <a:off x="476939" y="698505"/>
        <a:ext cx="2291600" cy="1380765"/>
      </dsp:txXfrm>
    </dsp:sp>
    <dsp:sp modelId="{409832CA-C636-4892-B9CA-5074BABA9E0F}">
      <dsp:nvSpPr>
        <dsp:cNvPr id="0" name=""/>
        <dsp:cNvSpPr/>
      </dsp:nvSpPr>
      <dsp:spPr>
        <a:xfrm rot="5400000">
          <a:off x="3947043" y="1455"/>
          <a:ext cx="2761530" cy="2774868"/>
        </a:xfrm>
        <a:prstGeom prst="upArrow">
          <a:avLst>
            <a:gd name="adj1" fmla="val 50000"/>
            <a:gd name="adj2" fmla="val 35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8488" tIns="348488" rIns="348488" bIns="348488" numCol="1" spcCol="1270" anchor="ctr" anchorCtr="0">
          <a:noAutofit/>
        </a:bodyPr>
        <a:lstStyle/>
        <a:p>
          <a:pPr marL="0" lvl="0" indent="0" algn="ctr" defTabSz="2178050">
            <a:lnSpc>
              <a:spcPct val="90000"/>
            </a:lnSpc>
            <a:spcBef>
              <a:spcPct val="0"/>
            </a:spcBef>
            <a:spcAft>
              <a:spcPct val="35000"/>
            </a:spcAft>
            <a:buNone/>
          </a:pPr>
          <a:endParaRPr lang="en-US" sz="4900" kern="1200"/>
        </a:p>
      </dsp:txBody>
      <dsp:txXfrm rot="-5400000">
        <a:off x="3940375" y="698507"/>
        <a:ext cx="2291600" cy="1380765"/>
      </dsp:txXfrm>
    </dsp:sp>
  </dsp:spTree>
</dsp:drawing>
</file>

<file path=ppt/diagrams/layout1.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0DC8DA-8169-4F2E-B82E-91F2A55A9960}" type="datetimeFigureOut">
              <a:rPr lang="en-GB" smtClean="0"/>
              <a:t>27/06/2023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84ECFD-8F72-4064-AB10-7D9602C94E59}" type="slidenum">
              <a:rPr lang="en-GB" smtClean="0"/>
              <a:t>‹#›</a:t>
            </a:fld>
            <a:endParaRPr lang="en-GB"/>
          </a:p>
        </p:txBody>
      </p:sp>
    </p:spTree>
    <p:extLst>
      <p:ext uri="{BB962C8B-B14F-4D97-AF65-F5344CB8AC3E}">
        <p14:creationId xmlns:p14="http://schemas.microsoft.com/office/powerpoint/2010/main" val="66358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positioning of lived experience directly alongside criminal convictions suggests that it is a problem of close or equal concern.</a:t>
            </a:r>
            <a:r>
              <a:rPr lang="en-GB" baseline="0" dirty="0"/>
              <a:t> The Pathologisation of care experience as a health issue </a:t>
            </a:r>
            <a:r>
              <a:rPr lang="en-GB" dirty="0"/>
              <a:t> - is this evidence based?</a:t>
            </a:r>
          </a:p>
        </p:txBody>
      </p:sp>
      <p:sp>
        <p:nvSpPr>
          <p:cNvPr id="4" name="Slide Number Placeholder 3"/>
          <p:cNvSpPr>
            <a:spLocks noGrp="1"/>
          </p:cNvSpPr>
          <p:nvPr>
            <p:ph type="sldNum" sz="quarter" idx="10"/>
          </p:nvPr>
        </p:nvSpPr>
        <p:spPr/>
        <p:txBody>
          <a:bodyPr/>
          <a:lstStyle/>
          <a:p>
            <a:fld id="{E93EE3E5-508A-42A0-BE59-63AFE69F3D03}" type="slidenum">
              <a:rPr lang="en-GB" smtClean="0"/>
              <a:t>3</a:t>
            </a:fld>
            <a:endParaRPr lang="en-GB"/>
          </a:p>
        </p:txBody>
      </p:sp>
    </p:spTree>
    <p:extLst>
      <p:ext uri="{BB962C8B-B14F-4D97-AF65-F5344CB8AC3E}">
        <p14:creationId xmlns:p14="http://schemas.microsoft.com/office/powerpoint/2010/main" val="2673293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3A57355-EA2A-4E14-9B66-70C33D9FF2F4}" type="datetime1">
              <a:rPr lang="en-GB" smtClean="0"/>
              <a:t>27/06/2023</a:t>
            </a:fld>
            <a:endParaRPr lang="en-GB"/>
          </a:p>
        </p:txBody>
      </p:sp>
      <p:sp>
        <p:nvSpPr>
          <p:cNvPr id="5" name="Footer Placeholder 4"/>
          <p:cNvSpPr>
            <a:spLocks noGrp="1"/>
          </p:cNvSpPr>
          <p:nvPr>
            <p:ph type="ftr" sz="quarter" idx="11"/>
          </p:nvPr>
        </p:nvSpPr>
        <p:spPr/>
        <p:txBody>
          <a:bodyPr/>
          <a:lstStyle/>
          <a:p>
            <a:r>
              <a:rPr lang="en-GB"/>
              <a:t>Dr Janet Melville-Wiseman 2023</a:t>
            </a:r>
          </a:p>
        </p:txBody>
      </p:sp>
      <p:sp>
        <p:nvSpPr>
          <p:cNvPr id="6" name="Slide Number Placeholder 5"/>
          <p:cNvSpPr>
            <a:spLocks noGrp="1"/>
          </p:cNvSpPr>
          <p:nvPr>
            <p:ph type="sldNum" sz="quarter" idx="12"/>
          </p:nvPr>
        </p:nvSpPr>
        <p:spPr/>
        <p:txBody>
          <a:bodyPr/>
          <a:lstStyle/>
          <a:p>
            <a:fld id="{D5FDEE7A-5897-4FFD-9C7F-B648A0F05E4B}" type="slidenum">
              <a:rPr lang="en-GB" smtClean="0"/>
              <a:t>‹#›</a:t>
            </a:fld>
            <a:endParaRPr lang="en-GB"/>
          </a:p>
        </p:txBody>
      </p:sp>
    </p:spTree>
    <p:extLst>
      <p:ext uri="{BB962C8B-B14F-4D97-AF65-F5344CB8AC3E}">
        <p14:creationId xmlns:p14="http://schemas.microsoft.com/office/powerpoint/2010/main" val="1843055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3986543-ED04-4CAC-AF50-57241FBC37FE}" type="datetime1">
              <a:rPr lang="en-GB" smtClean="0"/>
              <a:t>27/06/2023</a:t>
            </a:fld>
            <a:endParaRPr lang="en-GB"/>
          </a:p>
        </p:txBody>
      </p:sp>
      <p:sp>
        <p:nvSpPr>
          <p:cNvPr id="5" name="Footer Placeholder 4"/>
          <p:cNvSpPr>
            <a:spLocks noGrp="1"/>
          </p:cNvSpPr>
          <p:nvPr>
            <p:ph type="ftr" sz="quarter" idx="11"/>
          </p:nvPr>
        </p:nvSpPr>
        <p:spPr/>
        <p:txBody>
          <a:bodyPr/>
          <a:lstStyle/>
          <a:p>
            <a:r>
              <a:rPr lang="en-GB"/>
              <a:t>Dr Janet Melville-Wiseman 2023</a:t>
            </a:r>
          </a:p>
        </p:txBody>
      </p:sp>
      <p:sp>
        <p:nvSpPr>
          <p:cNvPr id="6" name="Slide Number Placeholder 5"/>
          <p:cNvSpPr>
            <a:spLocks noGrp="1"/>
          </p:cNvSpPr>
          <p:nvPr>
            <p:ph type="sldNum" sz="quarter" idx="12"/>
          </p:nvPr>
        </p:nvSpPr>
        <p:spPr/>
        <p:txBody>
          <a:bodyPr/>
          <a:lstStyle/>
          <a:p>
            <a:fld id="{D5FDEE7A-5897-4FFD-9C7F-B648A0F05E4B}" type="slidenum">
              <a:rPr lang="en-GB" smtClean="0"/>
              <a:t>‹#›</a:t>
            </a:fld>
            <a:endParaRPr lang="en-GB"/>
          </a:p>
        </p:txBody>
      </p:sp>
    </p:spTree>
    <p:extLst>
      <p:ext uri="{BB962C8B-B14F-4D97-AF65-F5344CB8AC3E}">
        <p14:creationId xmlns:p14="http://schemas.microsoft.com/office/powerpoint/2010/main" val="2668317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38DB2E8-3D77-43E8-8B7E-A8E400F8B935}" type="datetime1">
              <a:rPr lang="en-GB" smtClean="0"/>
              <a:t>27/06/2023</a:t>
            </a:fld>
            <a:endParaRPr lang="en-GB"/>
          </a:p>
        </p:txBody>
      </p:sp>
      <p:sp>
        <p:nvSpPr>
          <p:cNvPr id="5" name="Footer Placeholder 4"/>
          <p:cNvSpPr>
            <a:spLocks noGrp="1"/>
          </p:cNvSpPr>
          <p:nvPr>
            <p:ph type="ftr" sz="quarter" idx="11"/>
          </p:nvPr>
        </p:nvSpPr>
        <p:spPr/>
        <p:txBody>
          <a:bodyPr/>
          <a:lstStyle/>
          <a:p>
            <a:r>
              <a:rPr lang="en-GB"/>
              <a:t>Dr Janet Melville-Wiseman 2023</a:t>
            </a:r>
          </a:p>
        </p:txBody>
      </p:sp>
      <p:sp>
        <p:nvSpPr>
          <p:cNvPr id="6" name="Slide Number Placeholder 5"/>
          <p:cNvSpPr>
            <a:spLocks noGrp="1"/>
          </p:cNvSpPr>
          <p:nvPr>
            <p:ph type="sldNum" sz="quarter" idx="12"/>
          </p:nvPr>
        </p:nvSpPr>
        <p:spPr/>
        <p:txBody>
          <a:bodyPr/>
          <a:lstStyle/>
          <a:p>
            <a:fld id="{D5FDEE7A-5897-4FFD-9C7F-B648A0F05E4B}" type="slidenum">
              <a:rPr lang="en-GB" smtClean="0"/>
              <a:t>‹#›</a:t>
            </a:fld>
            <a:endParaRPr lang="en-GB"/>
          </a:p>
        </p:txBody>
      </p:sp>
    </p:spTree>
    <p:extLst>
      <p:ext uri="{BB962C8B-B14F-4D97-AF65-F5344CB8AC3E}">
        <p14:creationId xmlns:p14="http://schemas.microsoft.com/office/powerpoint/2010/main" val="864490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BCABC12-9FE0-4DB9-ACD5-4641EE4C68B3}" type="datetime1">
              <a:rPr lang="en-GB" smtClean="0"/>
              <a:t>27/06/2023</a:t>
            </a:fld>
            <a:endParaRPr lang="en-GB"/>
          </a:p>
        </p:txBody>
      </p:sp>
      <p:sp>
        <p:nvSpPr>
          <p:cNvPr id="5" name="Footer Placeholder 4"/>
          <p:cNvSpPr>
            <a:spLocks noGrp="1"/>
          </p:cNvSpPr>
          <p:nvPr>
            <p:ph type="ftr" sz="quarter" idx="11"/>
          </p:nvPr>
        </p:nvSpPr>
        <p:spPr/>
        <p:txBody>
          <a:bodyPr/>
          <a:lstStyle/>
          <a:p>
            <a:r>
              <a:rPr lang="en-GB"/>
              <a:t>Dr Janet Melville-Wiseman 2023</a:t>
            </a:r>
          </a:p>
        </p:txBody>
      </p:sp>
      <p:sp>
        <p:nvSpPr>
          <p:cNvPr id="6" name="Slide Number Placeholder 5"/>
          <p:cNvSpPr>
            <a:spLocks noGrp="1"/>
          </p:cNvSpPr>
          <p:nvPr>
            <p:ph type="sldNum" sz="quarter" idx="12"/>
          </p:nvPr>
        </p:nvSpPr>
        <p:spPr/>
        <p:txBody>
          <a:bodyPr/>
          <a:lstStyle/>
          <a:p>
            <a:fld id="{D5FDEE7A-5897-4FFD-9C7F-B648A0F05E4B}" type="slidenum">
              <a:rPr lang="en-GB" smtClean="0"/>
              <a:t>‹#›</a:t>
            </a:fld>
            <a:endParaRPr lang="en-GB"/>
          </a:p>
        </p:txBody>
      </p:sp>
    </p:spTree>
    <p:extLst>
      <p:ext uri="{BB962C8B-B14F-4D97-AF65-F5344CB8AC3E}">
        <p14:creationId xmlns:p14="http://schemas.microsoft.com/office/powerpoint/2010/main" val="1456422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ED676BB-3F26-49BA-AC72-495AD8680E8E}" type="datetime1">
              <a:rPr lang="en-GB" smtClean="0"/>
              <a:t>27/06/2023</a:t>
            </a:fld>
            <a:endParaRPr lang="en-GB"/>
          </a:p>
        </p:txBody>
      </p:sp>
      <p:sp>
        <p:nvSpPr>
          <p:cNvPr id="5" name="Footer Placeholder 4"/>
          <p:cNvSpPr>
            <a:spLocks noGrp="1"/>
          </p:cNvSpPr>
          <p:nvPr>
            <p:ph type="ftr" sz="quarter" idx="11"/>
          </p:nvPr>
        </p:nvSpPr>
        <p:spPr/>
        <p:txBody>
          <a:bodyPr/>
          <a:lstStyle/>
          <a:p>
            <a:r>
              <a:rPr lang="en-GB"/>
              <a:t>Dr Janet Melville-Wiseman 2023</a:t>
            </a:r>
          </a:p>
        </p:txBody>
      </p:sp>
      <p:sp>
        <p:nvSpPr>
          <p:cNvPr id="6" name="Slide Number Placeholder 5"/>
          <p:cNvSpPr>
            <a:spLocks noGrp="1"/>
          </p:cNvSpPr>
          <p:nvPr>
            <p:ph type="sldNum" sz="quarter" idx="12"/>
          </p:nvPr>
        </p:nvSpPr>
        <p:spPr/>
        <p:txBody>
          <a:bodyPr/>
          <a:lstStyle/>
          <a:p>
            <a:fld id="{D5FDEE7A-5897-4FFD-9C7F-B648A0F05E4B}" type="slidenum">
              <a:rPr lang="en-GB" smtClean="0"/>
              <a:t>‹#›</a:t>
            </a:fld>
            <a:endParaRPr lang="en-GB"/>
          </a:p>
        </p:txBody>
      </p:sp>
    </p:spTree>
    <p:extLst>
      <p:ext uri="{BB962C8B-B14F-4D97-AF65-F5344CB8AC3E}">
        <p14:creationId xmlns:p14="http://schemas.microsoft.com/office/powerpoint/2010/main" val="1732102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8F9BB84-ADAD-4D17-BF72-0DBFA367F3CC}" type="datetime1">
              <a:rPr lang="en-GB" smtClean="0"/>
              <a:t>27/06/2023</a:t>
            </a:fld>
            <a:endParaRPr lang="en-GB"/>
          </a:p>
        </p:txBody>
      </p:sp>
      <p:sp>
        <p:nvSpPr>
          <p:cNvPr id="6" name="Footer Placeholder 5"/>
          <p:cNvSpPr>
            <a:spLocks noGrp="1"/>
          </p:cNvSpPr>
          <p:nvPr>
            <p:ph type="ftr" sz="quarter" idx="11"/>
          </p:nvPr>
        </p:nvSpPr>
        <p:spPr/>
        <p:txBody>
          <a:bodyPr/>
          <a:lstStyle/>
          <a:p>
            <a:r>
              <a:rPr lang="en-GB"/>
              <a:t>Dr Janet Melville-Wiseman 2023</a:t>
            </a:r>
          </a:p>
        </p:txBody>
      </p:sp>
      <p:sp>
        <p:nvSpPr>
          <p:cNvPr id="7" name="Slide Number Placeholder 6"/>
          <p:cNvSpPr>
            <a:spLocks noGrp="1"/>
          </p:cNvSpPr>
          <p:nvPr>
            <p:ph type="sldNum" sz="quarter" idx="12"/>
          </p:nvPr>
        </p:nvSpPr>
        <p:spPr/>
        <p:txBody>
          <a:bodyPr/>
          <a:lstStyle/>
          <a:p>
            <a:fld id="{D5FDEE7A-5897-4FFD-9C7F-B648A0F05E4B}" type="slidenum">
              <a:rPr lang="en-GB" smtClean="0"/>
              <a:t>‹#›</a:t>
            </a:fld>
            <a:endParaRPr lang="en-GB"/>
          </a:p>
        </p:txBody>
      </p:sp>
    </p:spTree>
    <p:extLst>
      <p:ext uri="{BB962C8B-B14F-4D97-AF65-F5344CB8AC3E}">
        <p14:creationId xmlns:p14="http://schemas.microsoft.com/office/powerpoint/2010/main" val="2511294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472C5B2-1B6C-4B3D-80C5-B5E8CDDD5297}" type="datetime1">
              <a:rPr lang="en-GB" smtClean="0"/>
              <a:t>27/06/2023</a:t>
            </a:fld>
            <a:endParaRPr lang="en-GB"/>
          </a:p>
        </p:txBody>
      </p:sp>
      <p:sp>
        <p:nvSpPr>
          <p:cNvPr id="8" name="Footer Placeholder 7"/>
          <p:cNvSpPr>
            <a:spLocks noGrp="1"/>
          </p:cNvSpPr>
          <p:nvPr>
            <p:ph type="ftr" sz="quarter" idx="11"/>
          </p:nvPr>
        </p:nvSpPr>
        <p:spPr/>
        <p:txBody>
          <a:bodyPr/>
          <a:lstStyle/>
          <a:p>
            <a:r>
              <a:rPr lang="en-GB"/>
              <a:t>Dr Janet Melville-Wiseman 2023</a:t>
            </a:r>
          </a:p>
        </p:txBody>
      </p:sp>
      <p:sp>
        <p:nvSpPr>
          <p:cNvPr id="9" name="Slide Number Placeholder 8"/>
          <p:cNvSpPr>
            <a:spLocks noGrp="1"/>
          </p:cNvSpPr>
          <p:nvPr>
            <p:ph type="sldNum" sz="quarter" idx="12"/>
          </p:nvPr>
        </p:nvSpPr>
        <p:spPr/>
        <p:txBody>
          <a:bodyPr/>
          <a:lstStyle/>
          <a:p>
            <a:fld id="{D5FDEE7A-5897-4FFD-9C7F-B648A0F05E4B}" type="slidenum">
              <a:rPr lang="en-GB" smtClean="0"/>
              <a:t>‹#›</a:t>
            </a:fld>
            <a:endParaRPr lang="en-GB"/>
          </a:p>
        </p:txBody>
      </p:sp>
    </p:spTree>
    <p:extLst>
      <p:ext uri="{BB962C8B-B14F-4D97-AF65-F5344CB8AC3E}">
        <p14:creationId xmlns:p14="http://schemas.microsoft.com/office/powerpoint/2010/main" val="940894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72462C0-02BD-413F-9008-BF836BBF5EB5}" type="datetime1">
              <a:rPr lang="en-GB" smtClean="0"/>
              <a:t>27/06/2023</a:t>
            </a:fld>
            <a:endParaRPr lang="en-GB"/>
          </a:p>
        </p:txBody>
      </p:sp>
      <p:sp>
        <p:nvSpPr>
          <p:cNvPr id="4" name="Footer Placeholder 3"/>
          <p:cNvSpPr>
            <a:spLocks noGrp="1"/>
          </p:cNvSpPr>
          <p:nvPr>
            <p:ph type="ftr" sz="quarter" idx="11"/>
          </p:nvPr>
        </p:nvSpPr>
        <p:spPr/>
        <p:txBody>
          <a:bodyPr/>
          <a:lstStyle/>
          <a:p>
            <a:r>
              <a:rPr lang="en-GB"/>
              <a:t>Dr Janet Melville-Wiseman 2023</a:t>
            </a:r>
          </a:p>
        </p:txBody>
      </p:sp>
      <p:sp>
        <p:nvSpPr>
          <p:cNvPr id="5" name="Slide Number Placeholder 4"/>
          <p:cNvSpPr>
            <a:spLocks noGrp="1"/>
          </p:cNvSpPr>
          <p:nvPr>
            <p:ph type="sldNum" sz="quarter" idx="12"/>
          </p:nvPr>
        </p:nvSpPr>
        <p:spPr/>
        <p:txBody>
          <a:bodyPr/>
          <a:lstStyle/>
          <a:p>
            <a:fld id="{D5FDEE7A-5897-4FFD-9C7F-B648A0F05E4B}" type="slidenum">
              <a:rPr lang="en-GB" smtClean="0"/>
              <a:t>‹#›</a:t>
            </a:fld>
            <a:endParaRPr lang="en-GB"/>
          </a:p>
        </p:txBody>
      </p:sp>
    </p:spTree>
    <p:extLst>
      <p:ext uri="{BB962C8B-B14F-4D97-AF65-F5344CB8AC3E}">
        <p14:creationId xmlns:p14="http://schemas.microsoft.com/office/powerpoint/2010/main" val="881011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BE4949-591A-48DA-8CD9-E640A46FA05B}" type="datetime1">
              <a:rPr lang="en-GB" smtClean="0"/>
              <a:t>27/06/2023</a:t>
            </a:fld>
            <a:endParaRPr lang="en-GB"/>
          </a:p>
        </p:txBody>
      </p:sp>
      <p:sp>
        <p:nvSpPr>
          <p:cNvPr id="3" name="Footer Placeholder 2"/>
          <p:cNvSpPr>
            <a:spLocks noGrp="1"/>
          </p:cNvSpPr>
          <p:nvPr>
            <p:ph type="ftr" sz="quarter" idx="11"/>
          </p:nvPr>
        </p:nvSpPr>
        <p:spPr/>
        <p:txBody>
          <a:bodyPr/>
          <a:lstStyle/>
          <a:p>
            <a:r>
              <a:rPr lang="en-GB"/>
              <a:t>Dr Janet Melville-Wiseman 2023</a:t>
            </a:r>
          </a:p>
        </p:txBody>
      </p:sp>
      <p:sp>
        <p:nvSpPr>
          <p:cNvPr id="4" name="Slide Number Placeholder 3"/>
          <p:cNvSpPr>
            <a:spLocks noGrp="1"/>
          </p:cNvSpPr>
          <p:nvPr>
            <p:ph type="sldNum" sz="quarter" idx="12"/>
          </p:nvPr>
        </p:nvSpPr>
        <p:spPr/>
        <p:txBody>
          <a:bodyPr/>
          <a:lstStyle/>
          <a:p>
            <a:fld id="{D5FDEE7A-5897-4FFD-9C7F-B648A0F05E4B}" type="slidenum">
              <a:rPr lang="en-GB" smtClean="0"/>
              <a:t>‹#›</a:t>
            </a:fld>
            <a:endParaRPr lang="en-GB"/>
          </a:p>
        </p:txBody>
      </p:sp>
    </p:spTree>
    <p:extLst>
      <p:ext uri="{BB962C8B-B14F-4D97-AF65-F5344CB8AC3E}">
        <p14:creationId xmlns:p14="http://schemas.microsoft.com/office/powerpoint/2010/main" val="1603562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8B7381E-44E0-4F85-9B31-52E511ED816A}" type="datetime1">
              <a:rPr lang="en-GB" smtClean="0"/>
              <a:t>27/06/2023</a:t>
            </a:fld>
            <a:endParaRPr lang="en-GB"/>
          </a:p>
        </p:txBody>
      </p:sp>
      <p:sp>
        <p:nvSpPr>
          <p:cNvPr id="6" name="Footer Placeholder 5"/>
          <p:cNvSpPr>
            <a:spLocks noGrp="1"/>
          </p:cNvSpPr>
          <p:nvPr>
            <p:ph type="ftr" sz="quarter" idx="11"/>
          </p:nvPr>
        </p:nvSpPr>
        <p:spPr/>
        <p:txBody>
          <a:bodyPr/>
          <a:lstStyle/>
          <a:p>
            <a:r>
              <a:rPr lang="en-GB"/>
              <a:t>Dr Janet Melville-Wiseman 2023</a:t>
            </a:r>
          </a:p>
        </p:txBody>
      </p:sp>
      <p:sp>
        <p:nvSpPr>
          <p:cNvPr id="7" name="Slide Number Placeholder 6"/>
          <p:cNvSpPr>
            <a:spLocks noGrp="1"/>
          </p:cNvSpPr>
          <p:nvPr>
            <p:ph type="sldNum" sz="quarter" idx="12"/>
          </p:nvPr>
        </p:nvSpPr>
        <p:spPr/>
        <p:txBody>
          <a:bodyPr/>
          <a:lstStyle/>
          <a:p>
            <a:fld id="{D5FDEE7A-5897-4FFD-9C7F-B648A0F05E4B}" type="slidenum">
              <a:rPr lang="en-GB" smtClean="0"/>
              <a:t>‹#›</a:t>
            </a:fld>
            <a:endParaRPr lang="en-GB"/>
          </a:p>
        </p:txBody>
      </p:sp>
    </p:spTree>
    <p:extLst>
      <p:ext uri="{BB962C8B-B14F-4D97-AF65-F5344CB8AC3E}">
        <p14:creationId xmlns:p14="http://schemas.microsoft.com/office/powerpoint/2010/main" val="975775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15518F-B44C-40F4-AC12-F9EEC5994BCF}" type="datetime1">
              <a:rPr lang="en-GB" smtClean="0"/>
              <a:t>27/06/2023</a:t>
            </a:fld>
            <a:endParaRPr lang="en-GB"/>
          </a:p>
        </p:txBody>
      </p:sp>
      <p:sp>
        <p:nvSpPr>
          <p:cNvPr id="6" name="Footer Placeholder 5"/>
          <p:cNvSpPr>
            <a:spLocks noGrp="1"/>
          </p:cNvSpPr>
          <p:nvPr>
            <p:ph type="ftr" sz="quarter" idx="11"/>
          </p:nvPr>
        </p:nvSpPr>
        <p:spPr/>
        <p:txBody>
          <a:bodyPr/>
          <a:lstStyle/>
          <a:p>
            <a:r>
              <a:rPr lang="en-GB"/>
              <a:t>Dr Janet Melville-Wiseman 2023</a:t>
            </a:r>
          </a:p>
        </p:txBody>
      </p:sp>
      <p:sp>
        <p:nvSpPr>
          <p:cNvPr id="7" name="Slide Number Placeholder 6"/>
          <p:cNvSpPr>
            <a:spLocks noGrp="1"/>
          </p:cNvSpPr>
          <p:nvPr>
            <p:ph type="sldNum" sz="quarter" idx="12"/>
          </p:nvPr>
        </p:nvSpPr>
        <p:spPr/>
        <p:txBody>
          <a:bodyPr/>
          <a:lstStyle/>
          <a:p>
            <a:fld id="{D5FDEE7A-5897-4FFD-9C7F-B648A0F05E4B}" type="slidenum">
              <a:rPr lang="en-GB" smtClean="0"/>
              <a:t>‹#›</a:t>
            </a:fld>
            <a:endParaRPr lang="en-GB"/>
          </a:p>
        </p:txBody>
      </p:sp>
    </p:spTree>
    <p:extLst>
      <p:ext uri="{BB962C8B-B14F-4D97-AF65-F5344CB8AC3E}">
        <p14:creationId xmlns:p14="http://schemas.microsoft.com/office/powerpoint/2010/main" val="2036100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B15F60-AF89-4166-8017-6450106CAD94}" type="datetime1">
              <a:rPr lang="en-GB" smtClean="0"/>
              <a:t>27/06/2023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Dr Janet Melville-Wiseman 2023</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FDEE7A-5897-4FFD-9C7F-B648A0F05E4B}" type="slidenum">
              <a:rPr lang="en-GB" smtClean="0"/>
              <a:t>‹#›</a:t>
            </a:fld>
            <a:endParaRPr lang="en-GB"/>
          </a:p>
        </p:txBody>
      </p:sp>
    </p:spTree>
    <p:extLst>
      <p:ext uri="{BB962C8B-B14F-4D97-AF65-F5344CB8AC3E}">
        <p14:creationId xmlns:p14="http://schemas.microsoft.com/office/powerpoint/2010/main" val="3933855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400" dirty="0"/>
              <a:t>Examining relational practice through the unique experiences of care experienced social workers and students</a:t>
            </a:r>
            <a:endParaRPr lang="en-GB" sz="4400" dirty="0"/>
          </a:p>
        </p:txBody>
      </p:sp>
      <p:sp>
        <p:nvSpPr>
          <p:cNvPr id="3" name="Subtitle 2"/>
          <p:cNvSpPr>
            <a:spLocks noGrp="1"/>
          </p:cNvSpPr>
          <p:nvPr>
            <p:ph type="subTitle" idx="1"/>
          </p:nvPr>
        </p:nvSpPr>
        <p:spPr/>
        <p:txBody>
          <a:bodyPr>
            <a:normAutofit lnSpcReduction="10000"/>
          </a:bodyPr>
          <a:lstStyle/>
          <a:p>
            <a:r>
              <a:rPr lang="en-GB" dirty="0"/>
              <a:t>Dr Janet Melville-Wiseman</a:t>
            </a:r>
          </a:p>
          <a:p>
            <a:r>
              <a:rPr lang="en-GB" dirty="0"/>
              <a:t>Dr Trevor-Rodgers-Grey</a:t>
            </a:r>
          </a:p>
          <a:p>
            <a:r>
              <a:rPr lang="en-GB" dirty="0"/>
              <a:t>Mike Starr</a:t>
            </a:r>
          </a:p>
          <a:p>
            <a:r>
              <a:rPr lang="en-GB" dirty="0"/>
              <a:t>Carol </a:t>
            </a:r>
            <a:r>
              <a:rPr lang="en-GB" dirty="0" err="1"/>
              <a:t>Namata</a:t>
            </a:r>
            <a:endParaRPr lang="en-GB" dirty="0"/>
          </a:p>
        </p:txBody>
      </p:sp>
      <p:sp>
        <p:nvSpPr>
          <p:cNvPr id="4" name="Footer Placeholder 3"/>
          <p:cNvSpPr>
            <a:spLocks noGrp="1"/>
          </p:cNvSpPr>
          <p:nvPr>
            <p:ph type="ftr" sz="quarter" idx="11"/>
          </p:nvPr>
        </p:nvSpPr>
        <p:spPr/>
        <p:txBody>
          <a:bodyPr/>
          <a:lstStyle/>
          <a:p>
            <a:r>
              <a:rPr lang="en-GB"/>
              <a:t>Dr Janet Melville-Wiseman 2023</a:t>
            </a:r>
          </a:p>
        </p:txBody>
      </p:sp>
      <p:sp>
        <p:nvSpPr>
          <p:cNvPr id="5" name="Slide Number Placeholder 4"/>
          <p:cNvSpPr>
            <a:spLocks noGrp="1"/>
          </p:cNvSpPr>
          <p:nvPr>
            <p:ph type="sldNum" sz="quarter" idx="12"/>
          </p:nvPr>
        </p:nvSpPr>
        <p:spPr/>
        <p:txBody>
          <a:bodyPr/>
          <a:lstStyle/>
          <a:p>
            <a:fld id="{D5FDEE7A-5897-4FFD-9C7F-B648A0F05E4B}" type="slidenum">
              <a:rPr lang="en-GB" smtClean="0"/>
              <a:t>1</a:t>
            </a:fld>
            <a:endParaRPr lang="en-GB"/>
          </a:p>
        </p:txBody>
      </p:sp>
    </p:spTree>
    <p:extLst>
      <p:ext uri="{BB962C8B-B14F-4D97-AF65-F5344CB8AC3E}">
        <p14:creationId xmlns:p14="http://schemas.microsoft.com/office/powerpoint/2010/main" val="3867711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Excluded</a:t>
            </a:r>
          </a:p>
        </p:txBody>
      </p:sp>
      <p:sp>
        <p:nvSpPr>
          <p:cNvPr id="3" name="Content Placeholder 2"/>
          <p:cNvSpPr>
            <a:spLocks noGrp="1"/>
          </p:cNvSpPr>
          <p:nvPr>
            <p:ph idx="1"/>
          </p:nvPr>
        </p:nvSpPr>
        <p:spPr/>
        <p:txBody>
          <a:bodyPr>
            <a:normAutofit/>
          </a:bodyPr>
          <a:lstStyle/>
          <a:p>
            <a:r>
              <a:rPr lang="en-GB" i="1" dirty="0"/>
              <a:t>“I was told by my manager he was concerned with me engaging with the children and young people as I would over empathise with them as a care experienced person”</a:t>
            </a:r>
            <a:endParaRPr lang="en-GB" dirty="0"/>
          </a:p>
          <a:p>
            <a:r>
              <a:rPr lang="en-GB" i="1" dirty="0"/>
              <a:t>“Was told not to work with children in care as it would be too triggering for me”</a:t>
            </a:r>
          </a:p>
          <a:p>
            <a:r>
              <a:rPr lang="en-GB" i="1" dirty="0"/>
              <a:t>“Was never given parenting assessments as they felt my experience would impact me so much I’d have a positive assessment for every family ?! I’m a senior practitioner!”</a:t>
            </a:r>
            <a:endParaRPr lang="en-GB" dirty="0"/>
          </a:p>
          <a:p>
            <a:endParaRPr lang="en-GB" dirty="0"/>
          </a:p>
          <a:p>
            <a:endParaRPr lang="en-GB" dirty="0"/>
          </a:p>
        </p:txBody>
      </p:sp>
      <p:sp>
        <p:nvSpPr>
          <p:cNvPr id="4" name="Footer Placeholder 3"/>
          <p:cNvSpPr>
            <a:spLocks noGrp="1"/>
          </p:cNvSpPr>
          <p:nvPr>
            <p:ph type="ftr" sz="quarter" idx="11"/>
          </p:nvPr>
        </p:nvSpPr>
        <p:spPr/>
        <p:txBody>
          <a:bodyPr/>
          <a:lstStyle/>
          <a:p>
            <a:r>
              <a:rPr lang="en-GB"/>
              <a:t>Dr Janet Melville-Wiseman 2023</a:t>
            </a:r>
          </a:p>
        </p:txBody>
      </p:sp>
      <p:sp>
        <p:nvSpPr>
          <p:cNvPr id="5" name="Slide Number Placeholder 4"/>
          <p:cNvSpPr>
            <a:spLocks noGrp="1"/>
          </p:cNvSpPr>
          <p:nvPr>
            <p:ph type="sldNum" sz="quarter" idx="12"/>
          </p:nvPr>
        </p:nvSpPr>
        <p:spPr/>
        <p:txBody>
          <a:bodyPr/>
          <a:lstStyle/>
          <a:p>
            <a:fld id="{D5FDEE7A-5897-4FFD-9C7F-B648A0F05E4B}" type="slidenum">
              <a:rPr lang="en-GB" smtClean="0"/>
              <a:t>10</a:t>
            </a:fld>
            <a:endParaRPr lang="en-GB"/>
          </a:p>
        </p:txBody>
      </p:sp>
    </p:spTree>
    <p:extLst>
      <p:ext uri="{BB962C8B-B14F-4D97-AF65-F5344CB8AC3E}">
        <p14:creationId xmlns:p14="http://schemas.microsoft.com/office/powerpoint/2010/main" val="134074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impact of invisibility</a:t>
            </a:r>
          </a:p>
        </p:txBody>
      </p:sp>
      <p:sp>
        <p:nvSpPr>
          <p:cNvPr id="3" name="Content Placeholder 2"/>
          <p:cNvSpPr>
            <a:spLocks noGrp="1"/>
          </p:cNvSpPr>
          <p:nvPr>
            <p:ph idx="1"/>
          </p:nvPr>
        </p:nvSpPr>
        <p:spPr/>
        <p:txBody>
          <a:bodyPr>
            <a:normAutofit/>
          </a:bodyPr>
          <a:lstStyle/>
          <a:p>
            <a:r>
              <a:rPr lang="en-GB" i="1" dirty="0"/>
              <a:t>“…despite our expected anti-oppression values we continue to “other” service users. We ‘normal’ social workers against ‘vulnerable/care experienced/disabled/disadvantaged…’ service users whilst ignoring the fact that we are all human beings who may require or benefit from support at different stages in our lives. Hence “experts by experience” are never social workers with experience of </a:t>
            </a:r>
            <a:r>
              <a:rPr lang="en-GB" i="1" dirty="0" err="1"/>
              <a:t>eg</a:t>
            </a:r>
            <a:r>
              <a:rPr lang="en-GB" i="1" dirty="0"/>
              <a:t> care, addiction, prison etc</a:t>
            </a:r>
            <a:r>
              <a:rPr lang="en-GB" dirty="0"/>
              <a:t>.” </a:t>
            </a:r>
          </a:p>
        </p:txBody>
      </p:sp>
      <p:sp>
        <p:nvSpPr>
          <p:cNvPr id="4" name="Footer Placeholder 3"/>
          <p:cNvSpPr>
            <a:spLocks noGrp="1"/>
          </p:cNvSpPr>
          <p:nvPr>
            <p:ph type="ftr" sz="quarter" idx="11"/>
          </p:nvPr>
        </p:nvSpPr>
        <p:spPr/>
        <p:txBody>
          <a:bodyPr/>
          <a:lstStyle/>
          <a:p>
            <a:r>
              <a:rPr lang="en-GB"/>
              <a:t>Dr Janet Melville-Wiseman 2023</a:t>
            </a:r>
          </a:p>
        </p:txBody>
      </p:sp>
      <p:sp>
        <p:nvSpPr>
          <p:cNvPr id="5" name="Slide Number Placeholder 4"/>
          <p:cNvSpPr>
            <a:spLocks noGrp="1"/>
          </p:cNvSpPr>
          <p:nvPr>
            <p:ph type="sldNum" sz="quarter" idx="12"/>
          </p:nvPr>
        </p:nvSpPr>
        <p:spPr/>
        <p:txBody>
          <a:bodyPr/>
          <a:lstStyle/>
          <a:p>
            <a:fld id="{C741B43F-42CD-442D-B5CE-5963C7435C64}" type="slidenum">
              <a:rPr lang="en-GB" smtClean="0"/>
              <a:t>11</a:t>
            </a:fld>
            <a:endParaRPr lang="en-GB"/>
          </a:p>
        </p:txBody>
      </p:sp>
    </p:spTree>
    <p:extLst>
      <p:ext uri="{BB962C8B-B14F-4D97-AF65-F5344CB8AC3E}">
        <p14:creationId xmlns:p14="http://schemas.microsoft.com/office/powerpoint/2010/main" val="1097235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Considerations</a:t>
            </a:r>
          </a:p>
        </p:txBody>
      </p:sp>
      <p:sp>
        <p:nvSpPr>
          <p:cNvPr id="3" name="Content Placeholder 2"/>
          <p:cNvSpPr>
            <a:spLocks noGrp="1"/>
          </p:cNvSpPr>
          <p:nvPr>
            <p:ph sz="half" idx="1"/>
          </p:nvPr>
        </p:nvSpPr>
        <p:spPr/>
        <p:txBody>
          <a:bodyPr>
            <a:normAutofit fontScale="77500" lnSpcReduction="20000"/>
          </a:bodyPr>
          <a:lstStyle/>
          <a:p>
            <a:r>
              <a:rPr lang="en-GB" dirty="0"/>
              <a:t>CESWs have successfully completed the same level of training as every other SW</a:t>
            </a:r>
          </a:p>
          <a:p>
            <a:r>
              <a:rPr lang="en-GB" dirty="0"/>
              <a:t>CESW students have earned their place by right</a:t>
            </a:r>
          </a:p>
          <a:p>
            <a:r>
              <a:rPr lang="en-GB" dirty="0"/>
              <a:t>Care experienced SWs and SW students consistently report relationships with colleagues, managers, academics and employers are problematic</a:t>
            </a:r>
          </a:p>
          <a:p>
            <a:r>
              <a:rPr lang="en-GB" dirty="0"/>
              <a:t>Examples of support and positive views are rare</a:t>
            </a:r>
          </a:p>
          <a:p>
            <a:r>
              <a:rPr lang="en-GB" dirty="0"/>
              <a:t>They are characterised by the rigid end of the relational </a:t>
            </a:r>
            <a:r>
              <a:rPr lang="en-GB"/>
              <a:t>boundary continuum</a:t>
            </a:r>
            <a:endParaRPr lang="en-GB" dirty="0"/>
          </a:p>
          <a:p>
            <a:pPr marL="0" indent="0">
              <a:buNone/>
            </a:pPr>
            <a:endParaRPr lang="en-GB" dirty="0"/>
          </a:p>
          <a:p>
            <a:endParaRPr lang="en-GB" dirty="0"/>
          </a:p>
        </p:txBody>
      </p:sp>
      <p:sp>
        <p:nvSpPr>
          <p:cNvPr id="6" name="Content Placeholder 5"/>
          <p:cNvSpPr>
            <a:spLocks noGrp="1"/>
          </p:cNvSpPr>
          <p:nvPr>
            <p:ph sz="half" idx="2"/>
          </p:nvPr>
        </p:nvSpPr>
        <p:spPr>
          <a:xfrm>
            <a:off x="6172200" y="1600200"/>
            <a:ext cx="5181600" cy="4576763"/>
          </a:xfrm>
          <a:solidFill>
            <a:schemeClr val="accent1">
              <a:lumMod val="20000"/>
              <a:lumOff val="80000"/>
            </a:schemeClr>
          </a:solidFill>
          <a:ln w="31750">
            <a:solidFill>
              <a:srgbClr val="FF0000"/>
            </a:solidFill>
          </a:ln>
        </p:spPr>
        <p:txBody>
          <a:bodyPr>
            <a:normAutofit fontScale="77500" lnSpcReduction="20000"/>
          </a:bodyPr>
          <a:lstStyle/>
          <a:p>
            <a:pPr marL="0" indent="0">
              <a:buNone/>
            </a:pPr>
            <a:endParaRPr lang="en-US" dirty="0"/>
          </a:p>
          <a:p>
            <a:pPr marL="0" indent="0">
              <a:buNone/>
            </a:pPr>
            <a:r>
              <a:rPr lang="en-US" dirty="0"/>
              <a:t>Professionals engaged in ‘rigid’ relationships are described as ones who: </a:t>
            </a:r>
          </a:p>
          <a:p>
            <a:pPr marL="0" indent="0">
              <a:buNone/>
            </a:pPr>
            <a:r>
              <a:rPr lang="en-US" dirty="0"/>
              <a:t>“...</a:t>
            </a:r>
            <a:r>
              <a:rPr lang="en-US" i="1" dirty="0"/>
              <a:t>barrel ahead with their own agenda inflexibly, condescendingly, and without attending to the unique and multifaceted needs of the client. Their lack of authenticity and sensitivity while attending to the client’s needs contravenes their ethical responsibility to </a:t>
            </a:r>
            <a:r>
              <a:rPr lang="en-US" i="1" dirty="0" err="1"/>
              <a:t>honour</a:t>
            </a:r>
            <a:r>
              <a:rPr lang="en-US" i="1" dirty="0"/>
              <a:t> the dignity and worth of the individual. Responding rigidly exploits the client’s vulnerabilities and is an abuse of the professional’s position of power as it accentuates, and even exaggerates, the power differential between them</a:t>
            </a:r>
            <a:r>
              <a:rPr lang="en-US" dirty="0"/>
              <a:t>”. </a:t>
            </a:r>
          </a:p>
          <a:p>
            <a:pPr marL="0" indent="0" algn="r">
              <a:buNone/>
            </a:pPr>
            <a:r>
              <a:rPr lang="en-US" dirty="0"/>
              <a:t>Davidson 2005 page 519</a:t>
            </a:r>
          </a:p>
        </p:txBody>
      </p:sp>
      <p:sp>
        <p:nvSpPr>
          <p:cNvPr id="4" name="Footer Placeholder 3"/>
          <p:cNvSpPr>
            <a:spLocks noGrp="1"/>
          </p:cNvSpPr>
          <p:nvPr>
            <p:ph type="ftr" sz="quarter" idx="11"/>
          </p:nvPr>
        </p:nvSpPr>
        <p:spPr/>
        <p:txBody>
          <a:bodyPr/>
          <a:lstStyle/>
          <a:p>
            <a:r>
              <a:rPr lang="en-GB"/>
              <a:t>Dr Janet Melville-Wiseman 2023</a:t>
            </a:r>
          </a:p>
        </p:txBody>
      </p:sp>
      <p:sp>
        <p:nvSpPr>
          <p:cNvPr id="5" name="Slide Number Placeholder 4"/>
          <p:cNvSpPr>
            <a:spLocks noGrp="1"/>
          </p:cNvSpPr>
          <p:nvPr>
            <p:ph type="sldNum" sz="quarter" idx="12"/>
          </p:nvPr>
        </p:nvSpPr>
        <p:spPr/>
        <p:txBody>
          <a:bodyPr/>
          <a:lstStyle/>
          <a:p>
            <a:fld id="{D5FDEE7A-5897-4FFD-9C7F-B648A0F05E4B}" type="slidenum">
              <a:rPr lang="en-GB" smtClean="0"/>
              <a:t>12</a:t>
            </a:fld>
            <a:endParaRPr lang="en-GB"/>
          </a:p>
        </p:txBody>
      </p:sp>
    </p:spTree>
    <p:extLst>
      <p:ext uri="{BB962C8B-B14F-4D97-AF65-F5344CB8AC3E}">
        <p14:creationId xmlns:p14="http://schemas.microsoft.com/office/powerpoint/2010/main" val="165821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Aims </a:t>
            </a: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r>
              <a:rPr lang="en-GB" dirty="0"/>
              <a:t>References</a:t>
            </a: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r>
              <a:rPr lang="en-GB" dirty="0"/>
              <a:t>+</a:t>
            </a:r>
          </a:p>
        </p:txBody>
      </p:sp>
      <p:sp>
        <p:nvSpPr>
          <p:cNvPr id="5" name="Content Placeholder 4"/>
          <p:cNvSpPr>
            <a:spLocks noGrp="1"/>
          </p:cNvSpPr>
          <p:nvPr>
            <p:ph idx="1"/>
          </p:nvPr>
        </p:nvSpPr>
        <p:spPr/>
        <p:txBody>
          <a:bodyPr/>
          <a:lstStyle/>
          <a:p>
            <a:r>
              <a:rPr lang="en-US" dirty="0" err="1"/>
              <a:t>Arnstein</a:t>
            </a:r>
            <a:r>
              <a:rPr lang="en-US" dirty="0"/>
              <a:t> SR. (1969) A ladder of citizen participation. J Am Institute of Planning. 1969;35(4):216–24</a:t>
            </a:r>
          </a:p>
          <a:p>
            <a:r>
              <a:rPr lang="en-US" dirty="0"/>
              <a:t>Davidson, J. C. (2005). Professional Relationship Boundaries: A Social Work Teaching Module. Social Work Education, 24 (5), 511-533</a:t>
            </a:r>
            <a:endParaRPr lang="en-GB" dirty="0"/>
          </a:p>
        </p:txBody>
      </p:sp>
      <p:sp>
        <p:nvSpPr>
          <p:cNvPr id="6" name="Footer Placeholder 5"/>
          <p:cNvSpPr>
            <a:spLocks noGrp="1"/>
          </p:cNvSpPr>
          <p:nvPr>
            <p:ph type="ftr" sz="quarter" idx="11"/>
          </p:nvPr>
        </p:nvSpPr>
        <p:spPr/>
        <p:txBody>
          <a:bodyPr/>
          <a:lstStyle/>
          <a:p>
            <a:r>
              <a:rPr lang="en-GB"/>
              <a:t>Dr Janet Melville-Wiseman 2023</a:t>
            </a:r>
          </a:p>
        </p:txBody>
      </p:sp>
      <p:sp>
        <p:nvSpPr>
          <p:cNvPr id="7" name="Slide Number Placeholder 6"/>
          <p:cNvSpPr>
            <a:spLocks noGrp="1"/>
          </p:cNvSpPr>
          <p:nvPr>
            <p:ph type="sldNum" sz="quarter" idx="12"/>
          </p:nvPr>
        </p:nvSpPr>
        <p:spPr/>
        <p:txBody>
          <a:bodyPr/>
          <a:lstStyle/>
          <a:p>
            <a:fld id="{D5FDEE7A-5897-4FFD-9C7F-B648A0F05E4B}" type="slidenum">
              <a:rPr lang="en-GB" smtClean="0"/>
              <a:t>13</a:t>
            </a:fld>
            <a:endParaRPr lang="en-GB"/>
          </a:p>
        </p:txBody>
      </p:sp>
    </p:spTree>
    <p:extLst>
      <p:ext uri="{BB962C8B-B14F-4D97-AF65-F5344CB8AC3E}">
        <p14:creationId xmlns:p14="http://schemas.microsoft.com/office/powerpoint/2010/main" val="3602588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Reflections</a:t>
            </a:r>
          </a:p>
        </p:txBody>
      </p:sp>
      <p:sp>
        <p:nvSpPr>
          <p:cNvPr id="3" name="Content Placeholder 2"/>
          <p:cNvSpPr>
            <a:spLocks noGrp="1"/>
          </p:cNvSpPr>
          <p:nvPr>
            <p:ph sz="half" idx="1"/>
          </p:nvPr>
        </p:nvSpPr>
        <p:spPr>
          <a:xfrm>
            <a:off x="838200" y="1825625"/>
            <a:ext cx="4598504" cy="4351338"/>
          </a:xfrm>
        </p:spPr>
        <p:txBody>
          <a:bodyPr>
            <a:normAutofit fontScale="92500"/>
          </a:bodyPr>
          <a:lstStyle/>
          <a:p>
            <a:r>
              <a:rPr lang="en-GB" dirty="0"/>
              <a:t>Relational dynamics </a:t>
            </a:r>
          </a:p>
          <a:p>
            <a:pPr lvl="1"/>
            <a:r>
              <a:rPr lang="en-GB" dirty="0"/>
              <a:t>How we connect with or relate to the people who need social work services</a:t>
            </a:r>
          </a:p>
          <a:p>
            <a:pPr lvl="1"/>
            <a:r>
              <a:rPr lang="en-GB" dirty="0"/>
              <a:t>How they relate to people who deliver social work services</a:t>
            </a:r>
          </a:p>
          <a:p>
            <a:pPr lvl="1"/>
            <a:r>
              <a:rPr lang="en-GB" dirty="0"/>
              <a:t>Does this change over time</a:t>
            </a:r>
          </a:p>
          <a:p>
            <a:pPr lvl="1"/>
            <a:r>
              <a:rPr lang="en-GB" dirty="0"/>
              <a:t>Does this change when people no longer need services</a:t>
            </a:r>
          </a:p>
          <a:p>
            <a:pPr lvl="1"/>
            <a:r>
              <a:rPr lang="en-GB" dirty="0"/>
              <a:t>Does this change when people who needed services now deliver services</a:t>
            </a:r>
          </a:p>
          <a:p>
            <a:pPr lvl="1"/>
            <a:endParaRPr lang="en-GB" dirty="0"/>
          </a:p>
          <a:p>
            <a:pPr lvl="1"/>
            <a:endParaRPr lang="en-GB" dirty="0"/>
          </a:p>
          <a:p>
            <a:pPr lvl="1"/>
            <a:endParaRPr lang="en-GB" dirty="0"/>
          </a:p>
        </p:txBody>
      </p:sp>
      <p:sp>
        <p:nvSpPr>
          <p:cNvPr id="4" name="Footer Placeholder 3"/>
          <p:cNvSpPr>
            <a:spLocks noGrp="1"/>
          </p:cNvSpPr>
          <p:nvPr>
            <p:ph type="ftr" sz="quarter" idx="11"/>
          </p:nvPr>
        </p:nvSpPr>
        <p:spPr/>
        <p:txBody>
          <a:bodyPr/>
          <a:lstStyle/>
          <a:p>
            <a:r>
              <a:rPr lang="en-GB"/>
              <a:t>Dr Janet Melville-Wiseman 2023</a:t>
            </a:r>
          </a:p>
        </p:txBody>
      </p:sp>
      <p:sp>
        <p:nvSpPr>
          <p:cNvPr id="5" name="Slide Number Placeholder 4"/>
          <p:cNvSpPr>
            <a:spLocks noGrp="1"/>
          </p:cNvSpPr>
          <p:nvPr>
            <p:ph type="sldNum" sz="quarter" idx="12"/>
          </p:nvPr>
        </p:nvSpPr>
        <p:spPr/>
        <p:txBody>
          <a:bodyPr/>
          <a:lstStyle/>
          <a:p>
            <a:fld id="{D5FDEE7A-5897-4FFD-9C7F-B648A0F05E4B}" type="slidenum">
              <a:rPr lang="en-GB" smtClean="0"/>
              <a:t>2</a:t>
            </a:fld>
            <a:endParaRPr lang="en-GB"/>
          </a:p>
        </p:txBody>
      </p:sp>
      <p:sp>
        <p:nvSpPr>
          <p:cNvPr id="6" name="Content Placeholder 5"/>
          <p:cNvSpPr>
            <a:spLocks noGrp="1"/>
          </p:cNvSpPr>
          <p:nvPr>
            <p:ph sz="half" idx="2"/>
          </p:nvPr>
        </p:nvSpPr>
        <p:spPr>
          <a:xfrm>
            <a:off x="5347252" y="1960562"/>
            <a:ext cx="3707296" cy="3645108"/>
          </a:xfrm>
        </p:spPr>
        <p:txBody>
          <a:bodyPr>
            <a:normAutofit fontScale="92500"/>
          </a:bodyPr>
          <a:lstStyle/>
          <a:p>
            <a:r>
              <a:rPr lang="en-GB" dirty="0"/>
              <a:t>Mandated to involve service users in SW education (2004 GSCC)</a:t>
            </a:r>
          </a:p>
          <a:p>
            <a:pPr lvl="1"/>
            <a:r>
              <a:rPr lang="en-GB" dirty="0"/>
              <a:t>Why bother?</a:t>
            </a:r>
          </a:p>
          <a:p>
            <a:pPr lvl="1"/>
            <a:r>
              <a:rPr lang="en-GB" dirty="0"/>
              <a:t>‘Othering’ prevails</a:t>
            </a:r>
          </a:p>
          <a:p>
            <a:r>
              <a:rPr lang="en-GB" dirty="0"/>
              <a:t>Our changing (or stuck) relationships to the need for help and support</a:t>
            </a:r>
          </a:p>
          <a:p>
            <a:pPr marL="0" indent="0">
              <a:buNone/>
            </a:pPr>
            <a:endParaRPr lang="en-GB" dirty="0"/>
          </a:p>
        </p:txBody>
      </p:sp>
      <p:pic>
        <p:nvPicPr>
          <p:cNvPr id="8"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83756" y="1771165"/>
            <a:ext cx="2720009" cy="1872214"/>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61503" y="3913253"/>
            <a:ext cx="2642262" cy="1921017"/>
          </a:xfrm>
          <a:prstGeom prst="rect">
            <a:avLst/>
          </a:prstGeom>
        </p:spPr>
      </p:pic>
    </p:spTree>
    <p:extLst>
      <p:ext uri="{BB962C8B-B14F-4D97-AF65-F5344CB8AC3E}">
        <p14:creationId xmlns:p14="http://schemas.microsoft.com/office/powerpoint/2010/main" val="479338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Current messages – Social Work England</a:t>
            </a:r>
          </a:p>
        </p:txBody>
      </p:sp>
      <p:sp>
        <p:nvSpPr>
          <p:cNvPr id="3" name="Content Placeholder 2"/>
          <p:cNvSpPr>
            <a:spLocks noGrp="1"/>
          </p:cNvSpPr>
          <p:nvPr>
            <p:ph idx="1"/>
          </p:nvPr>
        </p:nvSpPr>
        <p:spPr/>
        <p:txBody>
          <a:bodyPr>
            <a:normAutofit fontScale="92500" lnSpcReduction="10000"/>
          </a:bodyPr>
          <a:lstStyle/>
          <a:p>
            <a:r>
              <a:rPr lang="en-GB" dirty="0"/>
              <a:t>Guidance on the qualifying education and training standards (2021)</a:t>
            </a:r>
          </a:p>
          <a:p>
            <a:r>
              <a:rPr lang="en-GB" dirty="0"/>
              <a:t>1. Admissions</a:t>
            </a:r>
          </a:p>
          <a:p>
            <a:r>
              <a:rPr lang="en-GB" dirty="0"/>
              <a:t>1.4: Ensure that the admissions processes assess the suitability of applicants, including in relation to their conduct, health and character</a:t>
            </a:r>
          </a:p>
          <a:p>
            <a:pPr lvl="1"/>
            <a:r>
              <a:rPr lang="en-GB" i="1" dirty="0"/>
              <a:t>Any criminal convictions, cautions, reprimands or warnings received in the UK or in other countries. This declaration is in addition to providers carrying out criminal record checks for applicants, further details below. Any disciplinary record or unprofessional conduct, such as having disciplinary findings against them by a professional body or having employment terminated for unprofessional behaviour or misconduct.</a:t>
            </a:r>
          </a:p>
          <a:p>
            <a:pPr lvl="1"/>
            <a:r>
              <a:rPr lang="en-GB" i="1" dirty="0"/>
              <a:t>If they have lived experience of social work themselves and/or that they will seek medical guidance on any new or existing worsening health condition that occurs during their course, including during practice placements</a:t>
            </a:r>
          </a:p>
          <a:p>
            <a:endParaRPr lang="en-GB" i="1" dirty="0"/>
          </a:p>
        </p:txBody>
      </p:sp>
      <p:sp>
        <p:nvSpPr>
          <p:cNvPr id="4" name="Footer Placeholder 3"/>
          <p:cNvSpPr>
            <a:spLocks noGrp="1"/>
          </p:cNvSpPr>
          <p:nvPr>
            <p:ph type="ftr" sz="quarter" idx="11"/>
          </p:nvPr>
        </p:nvSpPr>
        <p:spPr/>
        <p:txBody>
          <a:bodyPr/>
          <a:lstStyle/>
          <a:p>
            <a:r>
              <a:rPr lang="en-GB"/>
              <a:t>Dr Janet Melville-Wiseman 2023</a:t>
            </a:r>
          </a:p>
        </p:txBody>
      </p:sp>
      <p:sp>
        <p:nvSpPr>
          <p:cNvPr id="5" name="Slide Number Placeholder 4"/>
          <p:cNvSpPr>
            <a:spLocks noGrp="1"/>
          </p:cNvSpPr>
          <p:nvPr>
            <p:ph type="sldNum" sz="quarter" idx="12"/>
          </p:nvPr>
        </p:nvSpPr>
        <p:spPr/>
        <p:txBody>
          <a:bodyPr/>
          <a:lstStyle/>
          <a:p>
            <a:fld id="{C741B43F-42CD-442D-B5CE-5963C7435C64}" type="slidenum">
              <a:rPr lang="en-GB" smtClean="0"/>
              <a:t>3</a:t>
            </a:fld>
            <a:endParaRPr lang="en-GB"/>
          </a:p>
        </p:txBody>
      </p:sp>
    </p:spTree>
    <p:extLst>
      <p:ext uri="{BB962C8B-B14F-4D97-AF65-F5344CB8AC3E}">
        <p14:creationId xmlns:p14="http://schemas.microsoft.com/office/powerpoint/2010/main" val="3565886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err="1"/>
              <a:t>Arnstein</a:t>
            </a:r>
            <a:r>
              <a:rPr lang="en-GB" dirty="0"/>
              <a:t> (1969) - Ladder of participation </a:t>
            </a:r>
          </a:p>
        </p:txBody>
      </p:sp>
      <p:pic>
        <p:nvPicPr>
          <p:cNvPr id="7" name="Content Placeholder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38200" y="1690688"/>
            <a:ext cx="5181600" cy="4385270"/>
          </a:xfrm>
        </p:spPr>
      </p:pic>
      <p:sp>
        <p:nvSpPr>
          <p:cNvPr id="8" name="Content Placeholder 7"/>
          <p:cNvSpPr>
            <a:spLocks noGrp="1"/>
          </p:cNvSpPr>
          <p:nvPr>
            <p:ph sz="half" idx="2"/>
          </p:nvPr>
        </p:nvSpPr>
        <p:spPr/>
        <p:txBody>
          <a:bodyPr/>
          <a:lstStyle/>
          <a:p>
            <a:r>
              <a:rPr lang="en-GB" dirty="0"/>
              <a:t>Where should care experienced people sit on this ladder?</a:t>
            </a:r>
          </a:p>
          <a:p>
            <a:r>
              <a:rPr lang="en-GB" dirty="0"/>
              <a:t>Where do care experienced social workers sit on the ladder</a:t>
            </a:r>
          </a:p>
          <a:p>
            <a:r>
              <a:rPr lang="en-GB" dirty="0"/>
              <a:t>Where should they sit?</a:t>
            </a:r>
          </a:p>
          <a:p>
            <a:endParaRPr lang="en-GB" dirty="0"/>
          </a:p>
          <a:p>
            <a:pPr marL="0" indent="0">
              <a:buNone/>
            </a:pPr>
            <a:endParaRPr lang="en-GB" dirty="0"/>
          </a:p>
        </p:txBody>
      </p:sp>
      <p:sp>
        <p:nvSpPr>
          <p:cNvPr id="9" name="Footer Placeholder 8"/>
          <p:cNvSpPr>
            <a:spLocks noGrp="1"/>
          </p:cNvSpPr>
          <p:nvPr>
            <p:ph type="ftr" sz="quarter" idx="11"/>
          </p:nvPr>
        </p:nvSpPr>
        <p:spPr/>
        <p:txBody>
          <a:bodyPr/>
          <a:lstStyle/>
          <a:p>
            <a:r>
              <a:rPr lang="en-GB"/>
              <a:t>Dr Janet Melville-Wiseman 2022</a:t>
            </a:r>
          </a:p>
        </p:txBody>
      </p:sp>
      <p:sp>
        <p:nvSpPr>
          <p:cNvPr id="10" name="Slide Number Placeholder 9"/>
          <p:cNvSpPr>
            <a:spLocks noGrp="1"/>
          </p:cNvSpPr>
          <p:nvPr>
            <p:ph type="sldNum" sz="quarter" idx="12"/>
          </p:nvPr>
        </p:nvSpPr>
        <p:spPr/>
        <p:txBody>
          <a:bodyPr/>
          <a:lstStyle/>
          <a:p>
            <a:fld id="{C741B43F-42CD-442D-B5CE-5963C7435C64}" type="slidenum">
              <a:rPr lang="en-GB" smtClean="0"/>
              <a:t>4</a:t>
            </a:fld>
            <a:endParaRPr lang="en-GB"/>
          </a:p>
        </p:txBody>
      </p:sp>
    </p:spTree>
    <p:extLst>
      <p:ext uri="{BB962C8B-B14F-4D97-AF65-F5344CB8AC3E}">
        <p14:creationId xmlns:p14="http://schemas.microsoft.com/office/powerpoint/2010/main" val="3406026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a:t>Davidson (2005) Professional Relationship Boundaries</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289224350"/>
              </p:ext>
            </p:extLst>
          </p:nvPr>
        </p:nvGraphicFramePr>
        <p:xfrm>
          <a:off x="2454964" y="1928191"/>
          <a:ext cx="6708913" cy="2777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1"/>
          </p:nvPr>
        </p:nvSpPr>
        <p:spPr/>
        <p:txBody>
          <a:bodyPr/>
          <a:lstStyle/>
          <a:p>
            <a:r>
              <a:rPr lang="en-GB"/>
              <a:t>Dr Janet Melville-Wiseman 2023</a:t>
            </a:r>
          </a:p>
        </p:txBody>
      </p:sp>
      <p:sp>
        <p:nvSpPr>
          <p:cNvPr id="6" name="Slide Number Placeholder 5"/>
          <p:cNvSpPr>
            <a:spLocks noGrp="1"/>
          </p:cNvSpPr>
          <p:nvPr>
            <p:ph type="sldNum" sz="quarter" idx="12"/>
          </p:nvPr>
        </p:nvSpPr>
        <p:spPr/>
        <p:txBody>
          <a:bodyPr/>
          <a:lstStyle/>
          <a:p>
            <a:fld id="{D5FDEE7A-5897-4FFD-9C7F-B648A0F05E4B}" type="slidenum">
              <a:rPr lang="en-GB" smtClean="0"/>
              <a:t>5</a:t>
            </a:fld>
            <a:endParaRPr lang="en-GB"/>
          </a:p>
        </p:txBody>
      </p:sp>
      <p:sp>
        <p:nvSpPr>
          <p:cNvPr id="10" name="TextBox 9"/>
          <p:cNvSpPr txBox="1"/>
          <p:nvPr/>
        </p:nvSpPr>
        <p:spPr>
          <a:xfrm>
            <a:off x="506896" y="3025673"/>
            <a:ext cx="1948068" cy="584775"/>
          </a:xfrm>
          <a:prstGeom prst="rect">
            <a:avLst/>
          </a:prstGeom>
          <a:noFill/>
        </p:spPr>
        <p:txBody>
          <a:bodyPr wrap="square" rtlCol="0">
            <a:spAutoFit/>
          </a:bodyPr>
          <a:lstStyle/>
          <a:p>
            <a:r>
              <a:rPr lang="en-GB" sz="3200" dirty="0"/>
              <a:t>Entangled</a:t>
            </a:r>
          </a:p>
        </p:txBody>
      </p:sp>
      <p:sp>
        <p:nvSpPr>
          <p:cNvPr id="11" name="TextBox 10"/>
          <p:cNvSpPr txBox="1"/>
          <p:nvPr/>
        </p:nvSpPr>
        <p:spPr>
          <a:xfrm>
            <a:off x="9379223" y="3024692"/>
            <a:ext cx="1732722" cy="584775"/>
          </a:xfrm>
          <a:prstGeom prst="rect">
            <a:avLst/>
          </a:prstGeom>
          <a:noFill/>
        </p:spPr>
        <p:txBody>
          <a:bodyPr wrap="square" rtlCol="0">
            <a:spAutoFit/>
          </a:bodyPr>
          <a:lstStyle/>
          <a:p>
            <a:r>
              <a:rPr lang="en-GB" sz="3200" dirty="0"/>
              <a:t>Rigid</a:t>
            </a:r>
          </a:p>
        </p:txBody>
      </p:sp>
      <p:sp>
        <p:nvSpPr>
          <p:cNvPr id="12" name="TextBox 11"/>
          <p:cNvSpPr txBox="1"/>
          <p:nvPr/>
        </p:nvSpPr>
        <p:spPr>
          <a:xfrm>
            <a:off x="5198166" y="2633870"/>
            <a:ext cx="1232452" cy="1361660"/>
          </a:xfrm>
          <a:prstGeom prst="rect">
            <a:avLst/>
          </a:prstGeom>
          <a:solidFill>
            <a:schemeClr val="tx2">
              <a:lumMod val="60000"/>
              <a:lumOff val="40000"/>
            </a:schemeClr>
          </a:solidFill>
        </p:spPr>
        <p:txBody>
          <a:bodyPr wrap="square" rtlCol="0">
            <a:spAutoFit/>
          </a:bodyPr>
          <a:lstStyle/>
          <a:p>
            <a:endParaRPr lang="en-GB" dirty="0"/>
          </a:p>
        </p:txBody>
      </p:sp>
      <p:sp>
        <p:nvSpPr>
          <p:cNvPr id="13" name="TextBox 12"/>
          <p:cNvSpPr txBox="1"/>
          <p:nvPr/>
        </p:nvSpPr>
        <p:spPr>
          <a:xfrm>
            <a:off x="4949687" y="1769165"/>
            <a:ext cx="1789043" cy="584775"/>
          </a:xfrm>
          <a:prstGeom prst="rect">
            <a:avLst/>
          </a:prstGeom>
          <a:noFill/>
        </p:spPr>
        <p:txBody>
          <a:bodyPr wrap="square" rtlCol="0">
            <a:spAutoFit/>
          </a:bodyPr>
          <a:lstStyle/>
          <a:p>
            <a:pPr algn="ctr"/>
            <a:r>
              <a:rPr lang="en-GB" sz="3200" dirty="0"/>
              <a:t>Balanced</a:t>
            </a:r>
          </a:p>
        </p:txBody>
      </p:sp>
      <p:sp>
        <p:nvSpPr>
          <p:cNvPr id="14" name="TextBox 13"/>
          <p:cNvSpPr txBox="1"/>
          <p:nvPr/>
        </p:nvSpPr>
        <p:spPr>
          <a:xfrm>
            <a:off x="2623931" y="4864996"/>
            <a:ext cx="6440556" cy="1200329"/>
          </a:xfrm>
          <a:prstGeom prst="rect">
            <a:avLst/>
          </a:prstGeom>
          <a:noFill/>
        </p:spPr>
        <p:txBody>
          <a:bodyPr wrap="square" rtlCol="0">
            <a:spAutoFit/>
          </a:bodyPr>
          <a:lstStyle/>
          <a:p>
            <a:r>
              <a:rPr lang="en-GB" sz="2400" dirty="0"/>
              <a:t>Where on this continuum are our relationships with service users?</a:t>
            </a:r>
          </a:p>
          <a:p>
            <a:r>
              <a:rPr lang="en-GB" sz="2400" dirty="0"/>
              <a:t>Where should they be?</a:t>
            </a:r>
          </a:p>
        </p:txBody>
      </p:sp>
    </p:spTree>
    <p:extLst>
      <p:ext uri="{BB962C8B-B14F-4D97-AF65-F5344CB8AC3E}">
        <p14:creationId xmlns:p14="http://schemas.microsoft.com/office/powerpoint/2010/main" val="3745478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Project</a:t>
            </a:r>
          </a:p>
        </p:txBody>
      </p:sp>
      <p:sp>
        <p:nvSpPr>
          <p:cNvPr id="7" name="Content Placeholder 6"/>
          <p:cNvSpPr>
            <a:spLocks noGrp="1"/>
          </p:cNvSpPr>
          <p:nvPr>
            <p:ph idx="1"/>
          </p:nvPr>
        </p:nvSpPr>
        <p:spPr/>
        <p:txBody>
          <a:bodyPr>
            <a:normAutofit fontScale="92500" lnSpcReduction="10000"/>
          </a:bodyPr>
          <a:lstStyle/>
          <a:p>
            <a:r>
              <a:rPr lang="en-GB" dirty="0"/>
              <a:t>Funded through Research England's Participatory Research Challenge</a:t>
            </a:r>
          </a:p>
          <a:p>
            <a:r>
              <a:rPr lang="en-GB" dirty="0"/>
              <a:t>Critical participation theory</a:t>
            </a:r>
          </a:p>
          <a:p>
            <a:r>
              <a:rPr lang="en-GB" dirty="0"/>
              <a:t>Undertaken by, for and with members of the community being studied</a:t>
            </a:r>
          </a:p>
          <a:p>
            <a:r>
              <a:rPr lang="en-GB" dirty="0"/>
              <a:t>In particular we wanted to consider:</a:t>
            </a:r>
          </a:p>
          <a:p>
            <a:pPr lvl="1"/>
            <a:r>
              <a:rPr lang="en-GB" dirty="0"/>
              <a:t>The views of care experienced SWs and students through the lens of relational boundary theory</a:t>
            </a:r>
          </a:p>
          <a:p>
            <a:pPr lvl="1"/>
            <a:r>
              <a:rPr lang="en-GB" dirty="0"/>
              <a:t>How this might illuminate the current approaches to professional relationship boundaries</a:t>
            </a:r>
          </a:p>
          <a:p>
            <a:r>
              <a:rPr lang="en-GB" dirty="0"/>
              <a:t>On-line survey</a:t>
            </a:r>
          </a:p>
          <a:p>
            <a:r>
              <a:rPr lang="en-GB" dirty="0"/>
              <a:t>Follow up interviews</a:t>
            </a:r>
          </a:p>
          <a:p>
            <a:r>
              <a:rPr lang="en-GB" dirty="0"/>
              <a:t>Thematic analysis</a:t>
            </a:r>
          </a:p>
          <a:p>
            <a:endParaRPr lang="en-GB" dirty="0"/>
          </a:p>
        </p:txBody>
      </p:sp>
      <p:sp>
        <p:nvSpPr>
          <p:cNvPr id="5" name="Footer Placeholder 4"/>
          <p:cNvSpPr>
            <a:spLocks noGrp="1"/>
          </p:cNvSpPr>
          <p:nvPr>
            <p:ph type="ftr" sz="quarter" idx="11"/>
          </p:nvPr>
        </p:nvSpPr>
        <p:spPr/>
        <p:txBody>
          <a:bodyPr/>
          <a:lstStyle/>
          <a:p>
            <a:r>
              <a:rPr lang="en-GB"/>
              <a:t>Dr Janet Melville-Wiseman 2023</a:t>
            </a:r>
          </a:p>
        </p:txBody>
      </p:sp>
      <p:sp>
        <p:nvSpPr>
          <p:cNvPr id="6" name="Slide Number Placeholder 5"/>
          <p:cNvSpPr>
            <a:spLocks noGrp="1"/>
          </p:cNvSpPr>
          <p:nvPr>
            <p:ph type="sldNum" sz="quarter" idx="12"/>
          </p:nvPr>
        </p:nvSpPr>
        <p:spPr/>
        <p:txBody>
          <a:bodyPr/>
          <a:lstStyle/>
          <a:p>
            <a:fld id="{D5FDEE7A-5897-4FFD-9C7F-B648A0F05E4B}" type="slidenum">
              <a:rPr lang="en-GB" smtClean="0"/>
              <a:t>6</a:t>
            </a:fld>
            <a:endParaRPr lang="en-GB"/>
          </a:p>
        </p:txBody>
      </p:sp>
    </p:spTree>
    <p:extLst>
      <p:ext uri="{BB962C8B-B14F-4D97-AF65-F5344CB8AC3E}">
        <p14:creationId xmlns:p14="http://schemas.microsoft.com/office/powerpoint/2010/main" val="735869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Disclosure</a:t>
            </a:r>
          </a:p>
        </p:txBody>
      </p:sp>
      <p:sp>
        <p:nvSpPr>
          <p:cNvPr id="3" name="Content Placeholder 2"/>
          <p:cNvSpPr>
            <a:spLocks noGrp="1"/>
          </p:cNvSpPr>
          <p:nvPr>
            <p:ph idx="1"/>
          </p:nvPr>
        </p:nvSpPr>
        <p:spPr/>
        <p:txBody>
          <a:bodyPr>
            <a:normAutofit/>
          </a:bodyPr>
          <a:lstStyle/>
          <a:p>
            <a:r>
              <a:rPr lang="en-GB" i="1" dirty="0"/>
              <a:t>“I think if anything, it can sometimes be a bit annoying if/when people praise me for being articulate and 'coming so far', which demonstrates their low expectations, but I'm a former care kid - I've got tough enough skin to handle that”</a:t>
            </a:r>
            <a:endParaRPr lang="en-GB" dirty="0"/>
          </a:p>
          <a:p>
            <a:r>
              <a:rPr lang="en-GB" i="1" dirty="0"/>
              <a:t>“Previously, I disclosed my experience to a trio of academics. The sound of the pin dropping was all I heard”</a:t>
            </a:r>
          </a:p>
          <a:p>
            <a:r>
              <a:rPr lang="en-GB" i="1" dirty="0"/>
              <a:t>“I didn't want to be perceived as someone who was not 'over' my experience in Care” </a:t>
            </a:r>
            <a:endParaRPr lang="en-GB" dirty="0"/>
          </a:p>
        </p:txBody>
      </p:sp>
      <p:sp>
        <p:nvSpPr>
          <p:cNvPr id="4" name="Footer Placeholder 3"/>
          <p:cNvSpPr>
            <a:spLocks noGrp="1"/>
          </p:cNvSpPr>
          <p:nvPr>
            <p:ph type="ftr" sz="quarter" idx="11"/>
          </p:nvPr>
        </p:nvSpPr>
        <p:spPr/>
        <p:txBody>
          <a:bodyPr/>
          <a:lstStyle/>
          <a:p>
            <a:r>
              <a:rPr lang="en-GB"/>
              <a:t>Dr Janet Melville-Wiseman 2023</a:t>
            </a:r>
          </a:p>
        </p:txBody>
      </p:sp>
      <p:sp>
        <p:nvSpPr>
          <p:cNvPr id="5" name="Slide Number Placeholder 4"/>
          <p:cNvSpPr>
            <a:spLocks noGrp="1"/>
          </p:cNvSpPr>
          <p:nvPr>
            <p:ph type="sldNum" sz="quarter" idx="12"/>
          </p:nvPr>
        </p:nvSpPr>
        <p:spPr/>
        <p:txBody>
          <a:bodyPr/>
          <a:lstStyle/>
          <a:p>
            <a:fld id="{D5FDEE7A-5897-4FFD-9C7F-B648A0F05E4B}" type="slidenum">
              <a:rPr lang="en-GB" smtClean="0"/>
              <a:t>7</a:t>
            </a:fld>
            <a:endParaRPr lang="en-GB"/>
          </a:p>
        </p:txBody>
      </p:sp>
    </p:spTree>
    <p:extLst>
      <p:ext uri="{BB962C8B-B14F-4D97-AF65-F5344CB8AC3E}">
        <p14:creationId xmlns:p14="http://schemas.microsoft.com/office/powerpoint/2010/main" val="2882610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Hidden identities</a:t>
            </a:r>
          </a:p>
        </p:txBody>
      </p:sp>
      <p:sp>
        <p:nvSpPr>
          <p:cNvPr id="3" name="Content Placeholder 2"/>
          <p:cNvSpPr>
            <a:spLocks noGrp="1"/>
          </p:cNvSpPr>
          <p:nvPr>
            <p:ph idx="1"/>
          </p:nvPr>
        </p:nvSpPr>
        <p:spPr/>
        <p:txBody>
          <a:bodyPr/>
          <a:lstStyle/>
          <a:p>
            <a:r>
              <a:rPr lang="en-GB" i="1" dirty="0"/>
              <a:t>“…accusations of being ‘too close’, ‘too involved’, ‘not having the distance needed’, and other such phrases”</a:t>
            </a:r>
            <a:r>
              <a:rPr lang="en-GB" dirty="0"/>
              <a:t> </a:t>
            </a:r>
          </a:p>
          <a:p>
            <a:r>
              <a:rPr lang="en-GB" i="1" dirty="0"/>
              <a:t>“I’ve never shared with anyone at work my care experienced past because I feared judgement and ‘reduction’ to only that side of me”</a:t>
            </a:r>
            <a:r>
              <a:rPr lang="en-GB" dirty="0"/>
              <a:t> </a:t>
            </a:r>
          </a:p>
          <a:p>
            <a:r>
              <a:rPr lang="en-GB" i="1" dirty="0"/>
              <a:t>“I have never been able to discuss the dichotomy of being care experienced and working in social care. I often found myself wondering where I fitted. It was like I needed to choose a team. I am either a professional who has succeeded or the care experienced person who will never be professional enough”</a:t>
            </a:r>
            <a:r>
              <a:rPr lang="en-GB" dirty="0"/>
              <a:t> </a:t>
            </a:r>
          </a:p>
          <a:p>
            <a:endParaRPr lang="en-GB" dirty="0"/>
          </a:p>
        </p:txBody>
      </p:sp>
      <p:sp>
        <p:nvSpPr>
          <p:cNvPr id="4" name="Footer Placeholder 3"/>
          <p:cNvSpPr>
            <a:spLocks noGrp="1"/>
          </p:cNvSpPr>
          <p:nvPr>
            <p:ph type="ftr" sz="quarter" idx="11"/>
          </p:nvPr>
        </p:nvSpPr>
        <p:spPr/>
        <p:txBody>
          <a:bodyPr/>
          <a:lstStyle/>
          <a:p>
            <a:r>
              <a:rPr lang="en-GB"/>
              <a:t>Dr Janet Melville-Wiseman 2023</a:t>
            </a:r>
          </a:p>
        </p:txBody>
      </p:sp>
      <p:sp>
        <p:nvSpPr>
          <p:cNvPr id="5" name="Slide Number Placeholder 4"/>
          <p:cNvSpPr>
            <a:spLocks noGrp="1"/>
          </p:cNvSpPr>
          <p:nvPr>
            <p:ph type="sldNum" sz="quarter" idx="12"/>
          </p:nvPr>
        </p:nvSpPr>
        <p:spPr/>
        <p:txBody>
          <a:bodyPr/>
          <a:lstStyle/>
          <a:p>
            <a:fld id="{C741B43F-42CD-442D-B5CE-5963C7435C64}" type="slidenum">
              <a:rPr lang="en-GB" smtClean="0"/>
              <a:t>8</a:t>
            </a:fld>
            <a:endParaRPr lang="en-GB"/>
          </a:p>
        </p:txBody>
      </p:sp>
    </p:spTree>
    <p:extLst>
      <p:ext uri="{BB962C8B-B14F-4D97-AF65-F5344CB8AC3E}">
        <p14:creationId xmlns:p14="http://schemas.microsoft.com/office/powerpoint/2010/main" val="3160383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Lack of authenticity and shaming</a:t>
            </a:r>
          </a:p>
        </p:txBody>
      </p:sp>
      <p:sp>
        <p:nvSpPr>
          <p:cNvPr id="3" name="Content Placeholder 2"/>
          <p:cNvSpPr>
            <a:spLocks noGrp="1"/>
          </p:cNvSpPr>
          <p:nvPr>
            <p:ph idx="1"/>
          </p:nvPr>
        </p:nvSpPr>
        <p:spPr/>
        <p:txBody>
          <a:bodyPr/>
          <a:lstStyle/>
          <a:p>
            <a:r>
              <a:rPr lang="en-GB" i="1" dirty="0"/>
              <a:t>“I felt conflicted between allowing the gift of empathy to shine a light onto the path that I was walking with families, honouring how my own story could help others to start to make sense of theirs, [versus] the value of having a sense of belonging in the workplace.” </a:t>
            </a:r>
          </a:p>
          <a:p>
            <a:r>
              <a:rPr lang="en-GB" i="1" dirty="0"/>
              <a:t>“[the] repeated lies about a fundamental part of my identity made me feel shameful.” </a:t>
            </a:r>
            <a:endParaRPr lang="en-GB" dirty="0"/>
          </a:p>
          <a:p>
            <a:r>
              <a:rPr lang="en-GB" i="1" dirty="0"/>
              <a:t>“I was living in the borderlands, that space where you have one foot in and out - yet don’t seem to sit anywhere”</a:t>
            </a:r>
            <a:r>
              <a:rPr lang="en-GB" dirty="0"/>
              <a:t> </a:t>
            </a:r>
          </a:p>
          <a:p>
            <a:r>
              <a:rPr lang="en-GB" i="1" dirty="0"/>
              <a:t>“…we all bring powerful and monumental insight to the profession”</a:t>
            </a:r>
            <a:endParaRPr lang="en-GB" dirty="0"/>
          </a:p>
        </p:txBody>
      </p:sp>
      <p:sp>
        <p:nvSpPr>
          <p:cNvPr id="4" name="Footer Placeholder 3"/>
          <p:cNvSpPr>
            <a:spLocks noGrp="1"/>
          </p:cNvSpPr>
          <p:nvPr>
            <p:ph type="ftr" sz="quarter" idx="11"/>
          </p:nvPr>
        </p:nvSpPr>
        <p:spPr/>
        <p:txBody>
          <a:bodyPr/>
          <a:lstStyle/>
          <a:p>
            <a:r>
              <a:rPr lang="en-GB"/>
              <a:t>Dr Janet Melville-Wiseman 2023</a:t>
            </a:r>
          </a:p>
        </p:txBody>
      </p:sp>
      <p:sp>
        <p:nvSpPr>
          <p:cNvPr id="5" name="Slide Number Placeholder 4"/>
          <p:cNvSpPr>
            <a:spLocks noGrp="1"/>
          </p:cNvSpPr>
          <p:nvPr>
            <p:ph type="sldNum" sz="quarter" idx="12"/>
          </p:nvPr>
        </p:nvSpPr>
        <p:spPr/>
        <p:txBody>
          <a:bodyPr/>
          <a:lstStyle/>
          <a:p>
            <a:fld id="{C741B43F-42CD-442D-B5CE-5963C7435C64}" type="slidenum">
              <a:rPr lang="en-GB" smtClean="0"/>
              <a:t>9</a:t>
            </a:fld>
            <a:endParaRPr lang="en-GB"/>
          </a:p>
        </p:txBody>
      </p:sp>
    </p:spTree>
    <p:extLst>
      <p:ext uri="{BB962C8B-B14F-4D97-AF65-F5344CB8AC3E}">
        <p14:creationId xmlns:p14="http://schemas.microsoft.com/office/powerpoint/2010/main" val="20320726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9631</TotalTime>
  <Words>5037</Words>
  <Application>Microsoft Office PowerPoint</Application>
  <PresentationFormat>Widescreen</PresentationFormat>
  <Paragraphs>103</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Examining relational practice through the unique experiences of care experienced social workers and students</vt:lpstr>
      <vt:lpstr>Reflections</vt:lpstr>
      <vt:lpstr>Current messages – Social Work England</vt:lpstr>
      <vt:lpstr>Arnstein (1969) - Ladder of participation </vt:lpstr>
      <vt:lpstr>Davidson (2005) Professional Relationship Boundaries</vt:lpstr>
      <vt:lpstr>Project</vt:lpstr>
      <vt:lpstr>Disclosure</vt:lpstr>
      <vt:lpstr>Hidden identities</vt:lpstr>
      <vt:lpstr>Lack of authenticity and shaming</vt:lpstr>
      <vt:lpstr>Excluded</vt:lpstr>
      <vt:lpstr>The impact of invisibility</vt:lpstr>
      <vt:lpstr>Considerations</vt:lpstr>
      <vt:lpstr>Aims                                                                                                                                                                                                                                                                                                                                                                                                                                                                                                                                                                                                                                                                                                                                                                                                                                                                                                                                                                                                                                                                                                                                                                                                                                                                                                                                                                                                                                                                                                                                                                                                                                                                                                                                                                                                                                                                                                                                                                                                              References                                                                                                                                                                                                                                                                                                                                                                                                                                                                                                                                                                                                                                                                                                                                                                                                                                                                                                                                                                                                                                                                                                                                                                                                                                                                                                                                                                                                                                                                                                                                                                                                                                                                                                                                                                                                                                                                                                                                                                                                             +</vt:lpstr>
    </vt:vector>
  </TitlesOfParts>
  <Company>Canterbury Christ Church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Examining relational practice through the unique experiences of care experienced social workers and students</dc:title>
  <dc:creator>Melville-Wiseman, Janet (janet.melville-wiseman@canterbury.ac.uk)</dc:creator>
  <cp:lastModifiedBy>Janet Melville-Wiseman</cp:lastModifiedBy>
  <cp:revision>20</cp:revision>
  <dcterms:created xsi:type="dcterms:W3CDTF">2023-06-07T19:10:07Z</dcterms:created>
  <dcterms:modified xsi:type="dcterms:W3CDTF">2023-06-27T10:32:41Z</dcterms:modified>
</cp:coreProperties>
</file>